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11"/>
  </p:notesMasterIdLst>
  <p:handoutMasterIdLst>
    <p:handoutMasterId r:id="rId12"/>
  </p:handoutMasterIdLst>
  <p:sldIdLst>
    <p:sldId id="322" r:id="rId5"/>
    <p:sldId id="318" r:id="rId6"/>
    <p:sldId id="319" r:id="rId7"/>
    <p:sldId id="321" r:id="rId8"/>
    <p:sldId id="323" r:id="rId9"/>
    <p:sldId id="320" r:id="rId10"/>
  </p:sldIdLst>
  <p:sldSz cx="9144000" cy="5715000" type="screen16x10"/>
  <p:notesSz cx="6858000" cy="9144000"/>
  <p:custDataLst>
    <p:tags r:id="rId13"/>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0BF6A8D1-853C-4F98-A70A-638DE7D470B4}">
          <p14:sldIdLst>
            <p14:sldId id="322"/>
            <p14:sldId id="318"/>
            <p14:sldId id="319"/>
            <p14:sldId id="321"/>
            <p14:sldId id="323"/>
            <p14:sldId id="320"/>
          </p14:sldIdLst>
        </p14:section>
      </p14:sectionLst>
    </p:ext>
    <p:ext uri="{EFAFB233-063F-42B5-8137-9DF3F51BA10A}">
      <p15:sldGuideLst xmlns:p15="http://schemas.microsoft.com/office/powerpoint/2012/main">
        <p15:guide id="1" orient="horz" pos="553" userDrawn="1">
          <p15:clr>
            <a:srgbClr val="A4A3A4"/>
          </p15:clr>
        </p15:guide>
        <p15:guide id="2" pos="5465">
          <p15:clr>
            <a:srgbClr val="A4A3A4"/>
          </p15:clr>
        </p15:guide>
        <p15:guide id="3" pos="4944" userDrawn="1">
          <p15:clr>
            <a:srgbClr val="A4A3A4"/>
          </p15:clr>
        </p15:guide>
        <p15:guide id="4" pos="839" userDrawn="1">
          <p15:clr>
            <a:srgbClr val="A4A3A4"/>
          </p15:clr>
        </p15:guide>
        <p15:guide id="5" orient="horz" pos="3222">
          <p15:clr>
            <a:srgbClr val="A4A3A4"/>
          </p15:clr>
        </p15:guide>
        <p15:guide id="6" orient="horz" pos="1223">
          <p15:clr>
            <a:srgbClr val="A4A3A4"/>
          </p15:clr>
        </p15:guide>
        <p15:guide id="7" pos="5278">
          <p15:clr>
            <a:srgbClr val="A4A3A4"/>
          </p15:clr>
        </p15:guide>
        <p15:guide id="8" pos="2248">
          <p15:clr>
            <a:srgbClr val="A4A3A4"/>
          </p15:clr>
        </p15:guide>
        <p15:guide id="9" pos="571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1"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C366"/>
    <a:srgbClr val="00A65D"/>
    <a:srgbClr val="ED207B"/>
    <a:srgbClr val="00B3F0"/>
    <a:srgbClr val="F78F13"/>
    <a:srgbClr val="F8F7E2"/>
    <a:srgbClr val="F15C23"/>
    <a:srgbClr val="374EA2"/>
    <a:srgbClr val="354EA2"/>
    <a:srgbClr val="007D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3" autoAdjust="0"/>
    <p:restoredTop sz="99881" autoAdjust="0"/>
  </p:normalViewPr>
  <p:slideViewPr>
    <p:cSldViewPr snapToGrid="0" showGuides="1">
      <p:cViewPr varScale="1">
        <p:scale>
          <a:sx n="134" d="100"/>
          <a:sy n="134" d="100"/>
        </p:scale>
        <p:origin x="720" y="126"/>
      </p:cViewPr>
      <p:guideLst>
        <p:guide orient="horz" pos="553"/>
        <p:guide pos="5465"/>
        <p:guide pos="4944"/>
        <p:guide pos="839"/>
        <p:guide orient="horz" pos="3222"/>
        <p:guide orient="horz" pos="1223"/>
        <p:guide pos="5278"/>
        <p:guide pos="2248"/>
        <p:guide pos="5712"/>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52" d="100"/>
          <a:sy n="52" d="100"/>
        </p:scale>
        <p:origin x="162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sz="1000" dirty="0">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817FD-8155-4502-AF78-DBC2EA4B168F}" type="datetimeFigureOut">
              <a:rPr lang="de-AT" sz="1000" smtClean="0">
                <a:latin typeface="Verdana" pitchFamily="34" charset="0"/>
                <a:ea typeface="Verdana" pitchFamily="34" charset="0"/>
                <a:cs typeface="Verdana" pitchFamily="34" charset="0"/>
              </a:rPr>
              <a:t>30.09.2019</a:t>
            </a:fld>
            <a:endParaRPr lang="de-AT" sz="1000" dirty="0">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sz="1000"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7F6F62-1C91-45E7-BAED-FBFBF67C82BC}" type="slidenum">
              <a:rPr lang="de-AT" sz="1000" smtClean="0">
                <a:latin typeface="Verdana" pitchFamily="34" charset="0"/>
                <a:ea typeface="Verdana" pitchFamily="34" charset="0"/>
                <a:cs typeface="Verdana" pitchFamily="34" charset="0"/>
              </a:rPr>
              <a:t>‹Nr.›</a:t>
            </a:fld>
            <a:endParaRPr lang="de-AT"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4345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000">
                <a:latin typeface="Verdana" pitchFamily="34" charset="0"/>
                <a:ea typeface="Verdana" pitchFamily="34" charset="0"/>
                <a:cs typeface="Verdana" pitchFamily="34" charset="0"/>
              </a:defRPr>
            </a:lvl1pPr>
          </a:lstStyle>
          <a:p>
            <a:endParaRPr lang="de-AT"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000">
                <a:latin typeface="Verdana" pitchFamily="34" charset="0"/>
                <a:ea typeface="Verdana" pitchFamily="34" charset="0"/>
                <a:cs typeface="Verdana" pitchFamily="34" charset="0"/>
              </a:defRPr>
            </a:lvl1pPr>
          </a:lstStyle>
          <a:p>
            <a:fld id="{C0A972FC-F5E0-4F80-B169-F0B5EFC71333}" type="datetimeFigureOut">
              <a:rPr lang="de-AT" smtClean="0"/>
              <a:pPr/>
              <a:t>30.09.2019</a:t>
            </a:fld>
            <a:endParaRPr lang="de-AT" dirty="0"/>
          </a:p>
        </p:txBody>
      </p:sp>
      <p:sp>
        <p:nvSpPr>
          <p:cNvPr id="4" name="Folienbildplatzhalt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AT" dirty="0"/>
              <a:t>Textmasterformat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000">
                <a:latin typeface="Verdana" pitchFamily="34" charset="0"/>
                <a:ea typeface="Verdana" pitchFamily="34" charset="0"/>
                <a:cs typeface="Verdana" pitchFamily="34" charset="0"/>
              </a:defRPr>
            </a:lvl1pPr>
          </a:lstStyle>
          <a:p>
            <a:endParaRPr lang="de-AT"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219CC2FD-B32F-4992-A15B-F95E2E35C81B}" type="slidenum">
              <a:rPr lang="de-AT" smtClean="0"/>
              <a:pPr/>
              <a:t>‹Nr.›</a:t>
            </a:fld>
            <a:endParaRPr lang="de-AT" dirty="0"/>
          </a:p>
        </p:txBody>
      </p:sp>
    </p:spTree>
    <p:extLst>
      <p:ext uri="{BB962C8B-B14F-4D97-AF65-F5344CB8AC3E}">
        <p14:creationId xmlns:p14="http://schemas.microsoft.com/office/powerpoint/2010/main" val="915136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itchFamily="34" charset="0"/>
        <a:ea typeface="Verdana" pitchFamily="34" charset="0"/>
        <a:cs typeface="Verdana" pitchFamily="34" charset="0"/>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25" name="Titelplatzhalter 14">
            <a:extLst>
              <a:ext uri="{FF2B5EF4-FFF2-40B4-BE49-F238E27FC236}">
                <a16:creationId xmlns="" xmlns:a16="http://schemas.microsoft.com/office/drawing/2014/main" id="{ADDCA6D2-F19D-44EC-BC4B-CA2E2ECDE161}"/>
              </a:ext>
            </a:extLst>
          </p:cNvPr>
          <p:cNvSpPr>
            <a:spLocks noGrp="1"/>
          </p:cNvSpPr>
          <p:nvPr>
            <p:ph type="title" hasCustomPrompt="1"/>
          </p:nvPr>
        </p:nvSpPr>
        <p:spPr bwMode="auto">
          <a:xfrm>
            <a:off x="1884822" y="2031056"/>
            <a:ext cx="6872841" cy="801688"/>
          </a:xfrm>
          <a:prstGeom prst="rect">
            <a:avLst/>
          </a:prstGeom>
          <a:ln>
            <a:noFill/>
          </a:ln>
        </p:spPr>
        <p:txBody>
          <a:bodyPr vert="horz" lIns="0" tIns="0" rIns="0" bIns="0" rtlCol="0" anchor="ctr">
            <a:normAutofit/>
          </a:bodyPr>
          <a:lstStyle>
            <a:lvl1pPr>
              <a:defRPr sz="6000">
                <a:latin typeface="Gadugi" panose="020B0502040204020203" pitchFamily="34" charset="0"/>
              </a:defRPr>
            </a:lvl1pPr>
          </a:lstStyle>
          <a:p>
            <a:r>
              <a:rPr lang="de-AT" dirty="0"/>
              <a:t>Name des Kapitel</a:t>
            </a:r>
          </a:p>
        </p:txBody>
      </p:sp>
      <p:sp>
        <p:nvSpPr>
          <p:cNvPr id="9" name="Textplatzhalter 8">
            <a:extLst>
              <a:ext uri="{FF2B5EF4-FFF2-40B4-BE49-F238E27FC236}">
                <a16:creationId xmlns="" xmlns:a16="http://schemas.microsoft.com/office/drawing/2014/main" id="{19D58BC2-EFBC-408D-B81A-8A7FF34B40C9}"/>
              </a:ext>
            </a:extLst>
          </p:cNvPr>
          <p:cNvSpPr>
            <a:spLocks noGrp="1"/>
          </p:cNvSpPr>
          <p:nvPr>
            <p:ph type="body" sz="quarter" idx="10" hasCustomPrompt="1"/>
          </p:nvPr>
        </p:nvSpPr>
        <p:spPr>
          <a:xfrm>
            <a:off x="599450" y="1269631"/>
            <a:ext cx="1587500" cy="1601213"/>
          </a:xfrm>
          <a:prstGeom prst="rect">
            <a:avLst/>
          </a:prstGeom>
        </p:spPr>
        <p:txBody>
          <a:bodyPr>
            <a:noAutofit/>
          </a:bodyPr>
          <a:lstStyle>
            <a:lvl1pPr marL="0" indent="0">
              <a:buNone/>
              <a:defRPr sz="11500" b="1">
                <a:latin typeface="Gadugi" panose="020B0502040204020203" pitchFamily="34" charset="0"/>
              </a:defRPr>
            </a:lvl1pPr>
          </a:lstStyle>
          <a:p>
            <a:pPr lvl="0"/>
            <a:r>
              <a:rPr lang="de-AT" dirty="0"/>
              <a:t>X</a:t>
            </a:r>
          </a:p>
        </p:txBody>
      </p:sp>
      <p:sp>
        <p:nvSpPr>
          <p:cNvPr id="30" name="Textplatzhalter 8">
            <a:extLst>
              <a:ext uri="{FF2B5EF4-FFF2-40B4-BE49-F238E27FC236}">
                <a16:creationId xmlns="" xmlns:a16="http://schemas.microsoft.com/office/drawing/2014/main" id="{9EEB0046-858A-43DB-910F-DDD1FC36682F}"/>
              </a:ext>
            </a:extLst>
          </p:cNvPr>
          <p:cNvSpPr>
            <a:spLocks noGrp="1"/>
          </p:cNvSpPr>
          <p:nvPr>
            <p:ph type="body" sz="quarter" idx="11" hasCustomPrompt="1"/>
          </p:nvPr>
        </p:nvSpPr>
        <p:spPr>
          <a:xfrm>
            <a:off x="739148" y="3080871"/>
            <a:ext cx="8180818" cy="935662"/>
          </a:xfrm>
          <a:prstGeom prst="rect">
            <a:avLst/>
          </a:prstGeom>
        </p:spPr>
        <p:txBody>
          <a:bodyPr>
            <a:noAutofit/>
          </a:bodyPr>
          <a:lstStyle>
            <a:lvl1pPr marL="0" indent="0">
              <a:buNone/>
              <a:defRPr sz="2800" b="1" baseline="0">
                <a:latin typeface="Gadugi" panose="020B0502040204020203" pitchFamily="34" charset="0"/>
              </a:defRPr>
            </a:lvl1pPr>
          </a:lstStyle>
          <a:p>
            <a:pPr lvl="0"/>
            <a:r>
              <a:rPr lang="de-AT" dirty="0"/>
              <a:t>Lerneinheit </a:t>
            </a:r>
            <a:r>
              <a:rPr lang="de-AT" dirty="0" err="1" smtClean="0"/>
              <a:t>Nr</a:t>
            </a:r>
            <a:r>
              <a:rPr lang="de-AT" dirty="0"/>
              <a:t> </a:t>
            </a:r>
            <a:r>
              <a:rPr lang="de-AT" dirty="0" smtClean="0"/>
              <a:t>Titel </a:t>
            </a:r>
            <a:r>
              <a:rPr lang="de-AT" dirty="0"/>
              <a:t>der Lerneinheit</a:t>
            </a:r>
          </a:p>
        </p:txBody>
      </p:sp>
      <p:pic>
        <p:nvPicPr>
          <p:cNvPr id="12" name="Grafik 11">
            <a:extLst>
              <a:ext uri="{FF2B5EF4-FFF2-40B4-BE49-F238E27FC236}">
                <a16:creationId xmlns="" xmlns:a16="http://schemas.microsoft.com/office/drawing/2014/main" id="{E814639B-C1FE-4CFC-80FB-81B3AFF9D2AA}"/>
              </a:ext>
            </a:extLst>
          </p:cNvPr>
          <p:cNvPicPr>
            <a:picLocks noChangeAspect="1"/>
          </p:cNvPicPr>
          <p:nvPr userDrawn="1"/>
        </p:nvPicPr>
        <p:blipFill>
          <a:blip r:embed="rId2"/>
          <a:stretch>
            <a:fillRect/>
          </a:stretch>
        </p:blipFill>
        <p:spPr>
          <a:xfrm>
            <a:off x="8044922" y="5027744"/>
            <a:ext cx="1066594" cy="611241"/>
          </a:xfrm>
          <a:prstGeom prst="rect">
            <a:avLst/>
          </a:prstGeom>
        </p:spPr>
      </p:pic>
      <p:grpSp>
        <p:nvGrpSpPr>
          <p:cNvPr id="14" name="Gruppieren 13">
            <a:extLst>
              <a:ext uri="{FF2B5EF4-FFF2-40B4-BE49-F238E27FC236}">
                <a16:creationId xmlns="" xmlns:a16="http://schemas.microsoft.com/office/drawing/2014/main" id="{E442D14E-C70B-46E6-AC94-4B8EBE31533F}"/>
              </a:ext>
            </a:extLst>
          </p:cNvPr>
          <p:cNvGrpSpPr/>
          <p:nvPr userDrawn="1"/>
        </p:nvGrpSpPr>
        <p:grpSpPr>
          <a:xfrm>
            <a:off x="53821" y="218252"/>
            <a:ext cx="9057695" cy="105632"/>
            <a:chOff x="21421" y="1143794"/>
            <a:chExt cx="9057695" cy="99478"/>
          </a:xfrm>
        </p:grpSpPr>
        <p:sp>
          <p:nvSpPr>
            <p:cNvPr id="15" name="Rechteck 14">
              <a:extLst>
                <a:ext uri="{FF2B5EF4-FFF2-40B4-BE49-F238E27FC236}">
                  <a16:creationId xmlns="" xmlns:a16="http://schemas.microsoft.com/office/drawing/2014/main" id="{7A52A177-9DE4-49A4-BED7-EB7A94E7A1E7}"/>
                </a:ext>
              </a:extLst>
            </p:cNvPr>
            <p:cNvSpPr/>
            <p:nvPr userDrawn="1"/>
          </p:nvSpPr>
          <p:spPr>
            <a:xfrm>
              <a:off x="1554320" y="1143794"/>
              <a:ext cx="1393200" cy="99478"/>
            </a:xfrm>
            <a:prstGeom prst="rect">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Rechteck 15">
              <a:extLst>
                <a:ext uri="{FF2B5EF4-FFF2-40B4-BE49-F238E27FC236}">
                  <a16:creationId xmlns="" xmlns:a16="http://schemas.microsoft.com/office/drawing/2014/main" id="{54C671DF-8F3C-4134-865F-6B762ECAF615}"/>
                </a:ext>
              </a:extLst>
            </p:cNvPr>
            <p:cNvSpPr/>
            <p:nvPr userDrawn="1"/>
          </p:nvSpPr>
          <p:spPr>
            <a:xfrm>
              <a:off x="3077332" y="1143794"/>
              <a:ext cx="1393200" cy="99478"/>
            </a:xfrm>
            <a:prstGeom prst="rect">
              <a:avLst/>
            </a:prstGeom>
            <a:solidFill>
              <a:srgbClr val="00A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Rechteck 16">
              <a:extLst>
                <a:ext uri="{FF2B5EF4-FFF2-40B4-BE49-F238E27FC236}">
                  <a16:creationId xmlns="" xmlns:a16="http://schemas.microsoft.com/office/drawing/2014/main" id="{6CBA5A44-915C-4C2A-9146-D69C4B50156B}"/>
                </a:ext>
              </a:extLst>
            </p:cNvPr>
            <p:cNvSpPr/>
            <p:nvPr userDrawn="1"/>
          </p:nvSpPr>
          <p:spPr>
            <a:xfrm>
              <a:off x="4600344" y="1143794"/>
              <a:ext cx="1393200" cy="99478"/>
            </a:xfrm>
            <a:prstGeom prst="rect">
              <a:avLst/>
            </a:prstGeom>
            <a:solidFill>
              <a:srgbClr val="00B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4" name="Rechteck 23">
              <a:extLst>
                <a:ext uri="{FF2B5EF4-FFF2-40B4-BE49-F238E27FC236}">
                  <a16:creationId xmlns="" xmlns:a16="http://schemas.microsoft.com/office/drawing/2014/main" id="{946871D3-9262-474D-B17D-14302C2DC507}"/>
                </a:ext>
              </a:extLst>
            </p:cNvPr>
            <p:cNvSpPr/>
            <p:nvPr userDrawn="1"/>
          </p:nvSpPr>
          <p:spPr>
            <a:xfrm>
              <a:off x="6143130" y="1143794"/>
              <a:ext cx="1393200" cy="99478"/>
            </a:xfrm>
            <a:prstGeom prst="rect">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6" name="Rechteck 25">
              <a:extLst>
                <a:ext uri="{FF2B5EF4-FFF2-40B4-BE49-F238E27FC236}">
                  <a16:creationId xmlns="" xmlns:a16="http://schemas.microsoft.com/office/drawing/2014/main" id="{8599C61B-200A-49D6-8179-480A487EF8CF}"/>
                </a:ext>
              </a:extLst>
            </p:cNvPr>
            <p:cNvSpPr/>
            <p:nvPr userDrawn="1"/>
          </p:nvSpPr>
          <p:spPr>
            <a:xfrm>
              <a:off x="7685916" y="1143794"/>
              <a:ext cx="1393200" cy="99478"/>
            </a:xfrm>
            <a:prstGeom prst="rect">
              <a:avLst/>
            </a:prstGeom>
            <a:solidFill>
              <a:srgbClr val="374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7" name="Rechteck 26">
              <a:extLst>
                <a:ext uri="{FF2B5EF4-FFF2-40B4-BE49-F238E27FC236}">
                  <a16:creationId xmlns="" xmlns:a16="http://schemas.microsoft.com/office/drawing/2014/main" id="{9CD26A4C-DE66-4495-8A04-D673719B8EAE}"/>
                </a:ext>
              </a:extLst>
            </p:cNvPr>
            <p:cNvSpPr/>
            <p:nvPr userDrawn="1"/>
          </p:nvSpPr>
          <p:spPr>
            <a:xfrm>
              <a:off x="21421" y="1143794"/>
              <a:ext cx="1393200" cy="99478"/>
            </a:xfrm>
            <a:prstGeom prst="rect">
              <a:avLst/>
            </a:prstGeom>
            <a:solidFill>
              <a:srgbClr val="EE2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
        <p:nvSpPr>
          <p:cNvPr id="13" name="Interaktive Schaltfläche: Zurück oder Vorherige(r) 12">
            <a:hlinkClick r:id="" action="ppaction://hlinkshowjump?jump=previousslide" highlightClick="1"/>
          </p:cNvPr>
          <p:cNvSpPr>
            <a:spLocks noChangeAspect="1"/>
          </p:cNvSpPr>
          <p:nvPr userDrawn="1"/>
        </p:nvSpPr>
        <p:spPr>
          <a:xfrm>
            <a:off x="60748" y="19778"/>
            <a:ext cx="180000" cy="180000"/>
          </a:xfrm>
          <a:prstGeom prst="actionButtonBackPrevious">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Interaktive Schaltfläche: Nächste(r) oder Weiter 17">
            <a:hlinkClick r:id="" action="ppaction://hlinkshowjump?jump=nextslide" highlightClick="1"/>
          </p:cNvPr>
          <p:cNvSpPr>
            <a:spLocks noChangeAspect="1"/>
          </p:cNvSpPr>
          <p:nvPr userDrawn="1"/>
        </p:nvSpPr>
        <p:spPr>
          <a:xfrm>
            <a:off x="8913294" y="19778"/>
            <a:ext cx="180000" cy="180000"/>
          </a:xfrm>
          <a:prstGeom prst="actionButtonForwardNex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09668977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25783" y="437018"/>
            <a:ext cx="7095180" cy="679263"/>
          </a:xfrm>
        </p:spPr>
        <p:txBody>
          <a:bodyPr/>
          <a:lstStyle>
            <a:lvl1pPr>
              <a:defRPr>
                <a:latin typeface="Gadugi" panose="020B0502040204020203" pitchFamily="34" charset="0"/>
              </a:defRPr>
            </a:lvl1pPr>
          </a:lstStyle>
          <a:p>
            <a:r>
              <a:rPr lang="de-DE" dirty="0"/>
              <a:t>Überschrift</a:t>
            </a:r>
            <a:endParaRPr lang="de-AT" dirty="0"/>
          </a:p>
        </p:txBody>
      </p:sp>
      <p:sp>
        <p:nvSpPr>
          <p:cNvPr id="11" name="Inhaltsplatzhalter 10">
            <a:extLst>
              <a:ext uri="{FF2B5EF4-FFF2-40B4-BE49-F238E27FC236}">
                <a16:creationId xmlns="" xmlns:a16="http://schemas.microsoft.com/office/drawing/2014/main" id="{03610796-2970-4B53-9606-930E5BC63A32}"/>
              </a:ext>
            </a:extLst>
          </p:cNvPr>
          <p:cNvSpPr>
            <a:spLocks noGrp="1"/>
          </p:cNvSpPr>
          <p:nvPr>
            <p:ph sz="quarter" idx="10"/>
          </p:nvPr>
        </p:nvSpPr>
        <p:spPr>
          <a:xfrm>
            <a:off x="325783" y="1206500"/>
            <a:ext cx="8449917" cy="3949700"/>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Interaktive Schaltfläche: Zurück oder Vorherige(r) 3">
            <a:hlinkClick r:id="" action="ppaction://hlinkshowjump?jump=previousslide" highlightClick="1"/>
          </p:cNvPr>
          <p:cNvSpPr>
            <a:spLocks noChangeAspect="1"/>
          </p:cNvSpPr>
          <p:nvPr userDrawn="1"/>
        </p:nvSpPr>
        <p:spPr>
          <a:xfrm>
            <a:off x="60748" y="19778"/>
            <a:ext cx="180000" cy="180000"/>
          </a:xfrm>
          <a:prstGeom prst="actionButtonBackPrevious">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Interaktive Schaltfläche: Nächste(r) oder Weiter 4">
            <a:hlinkClick r:id="" action="ppaction://hlinkshowjump?jump=nextslide" highlightClick="1"/>
          </p:cNvPr>
          <p:cNvSpPr>
            <a:spLocks noChangeAspect="1"/>
          </p:cNvSpPr>
          <p:nvPr userDrawn="1"/>
        </p:nvSpPr>
        <p:spPr>
          <a:xfrm>
            <a:off x="8913294" y="19778"/>
            <a:ext cx="180000" cy="180000"/>
          </a:xfrm>
          <a:prstGeom prst="actionButtonForwardNex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 name="Titelplatzhalter 14"/>
          <p:cNvSpPr>
            <a:spLocks noGrp="1"/>
          </p:cNvSpPr>
          <p:nvPr userDrawn="1">
            <p:ph type="title"/>
          </p:nvPr>
        </p:nvSpPr>
        <p:spPr bwMode="auto">
          <a:xfrm>
            <a:off x="53821" y="437018"/>
            <a:ext cx="7367142" cy="801688"/>
          </a:xfrm>
          <a:prstGeom prst="rect">
            <a:avLst/>
          </a:prstGeom>
        </p:spPr>
        <p:txBody>
          <a:bodyPr vert="horz" lIns="0" tIns="0" rIns="0" bIns="0" rtlCol="0" anchor="ctr">
            <a:noAutofit/>
          </a:bodyPr>
          <a:lstStyle/>
          <a:p>
            <a:r>
              <a:rPr lang="de-AT" dirty="0"/>
              <a:t>Überschrift</a:t>
            </a:r>
          </a:p>
        </p:txBody>
      </p:sp>
      <p:sp>
        <p:nvSpPr>
          <p:cNvPr id="2" name="Geschweifte Klammer links 1">
            <a:extLst>
              <a:ext uri="{FF2B5EF4-FFF2-40B4-BE49-F238E27FC236}">
                <a16:creationId xmlns="" xmlns:a16="http://schemas.microsoft.com/office/drawing/2014/main" id="{868DCA3D-6678-442D-838E-7BE74A900D6C}"/>
              </a:ext>
            </a:extLst>
          </p:cNvPr>
          <p:cNvSpPr/>
          <p:nvPr userDrawn="1"/>
        </p:nvSpPr>
        <p:spPr>
          <a:xfrm>
            <a:off x="1987296" y="-243840"/>
            <a:ext cx="73152" cy="97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pic>
        <p:nvPicPr>
          <p:cNvPr id="23" name="Grafik 22">
            <a:extLst>
              <a:ext uri="{FF2B5EF4-FFF2-40B4-BE49-F238E27FC236}">
                <a16:creationId xmlns="" xmlns:a16="http://schemas.microsoft.com/office/drawing/2014/main" id="{E814639B-C1FE-4CFC-80FB-81B3AFF9D2AA}"/>
              </a:ext>
            </a:extLst>
          </p:cNvPr>
          <p:cNvPicPr>
            <a:picLocks noChangeAspect="1"/>
          </p:cNvPicPr>
          <p:nvPr userDrawn="1"/>
        </p:nvPicPr>
        <p:blipFill>
          <a:blip r:embed="rId4"/>
          <a:stretch>
            <a:fillRect/>
          </a:stretch>
        </p:blipFill>
        <p:spPr>
          <a:xfrm>
            <a:off x="8044922" y="5027744"/>
            <a:ext cx="1066594" cy="611241"/>
          </a:xfrm>
          <a:prstGeom prst="rect">
            <a:avLst/>
          </a:prstGeom>
        </p:spPr>
      </p:pic>
      <p:grpSp>
        <p:nvGrpSpPr>
          <p:cNvPr id="24" name="Gruppieren 23">
            <a:extLst>
              <a:ext uri="{FF2B5EF4-FFF2-40B4-BE49-F238E27FC236}">
                <a16:creationId xmlns="" xmlns:a16="http://schemas.microsoft.com/office/drawing/2014/main" id="{E442D14E-C70B-46E6-AC94-4B8EBE31533F}"/>
              </a:ext>
            </a:extLst>
          </p:cNvPr>
          <p:cNvGrpSpPr/>
          <p:nvPr userDrawn="1"/>
        </p:nvGrpSpPr>
        <p:grpSpPr>
          <a:xfrm>
            <a:off x="53821" y="218252"/>
            <a:ext cx="9057695" cy="105632"/>
            <a:chOff x="21421" y="1143794"/>
            <a:chExt cx="9057695" cy="99478"/>
          </a:xfrm>
        </p:grpSpPr>
        <p:sp>
          <p:nvSpPr>
            <p:cNvPr id="25" name="Rechteck 24">
              <a:extLst>
                <a:ext uri="{FF2B5EF4-FFF2-40B4-BE49-F238E27FC236}">
                  <a16:creationId xmlns="" xmlns:a16="http://schemas.microsoft.com/office/drawing/2014/main" id="{7A52A177-9DE4-49A4-BED7-EB7A94E7A1E7}"/>
                </a:ext>
              </a:extLst>
            </p:cNvPr>
            <p:cNvSpPr/>
            <p:nvPr userDrawn="1"/>
          </p:nvSpPr>
          <p:spPr>
            <a:xfrm>
              <a:off x="1554320" y="1143794"/>
              <a:ext cx="1393200" cy="99478"/>
            </a:xfrm>
            <a:prstGeom prst="rect">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6" name="Rechteck 25">
              <a:extLst>
                <a:ext uri="{FF2B5EF4-FFF2-40B4-BE49-F238E27FC236}">
                  <a16:creationId xmlns="" xmlns:a16="http://schemas.microsoft.com/office/drawing/2014/main" id="{54C671DF-8F3C-4134-865F-6B762ECAF615}"/>
                </a:ext>
              </a:extLst>
            </p:cNvPr>
            <p:cNvSpPr/>
            <p:nvPr userDrawn="1"/>
          </p:nvSpPr>
          <p:spPr>
            <a:xfrm>
              <a:off x="3077332" y="1143794"/>
              <a:ext cx="1393200" cy="99478"/>
            </a:xfrm>
            <a:prstGeom prst="rect">
              <a:avLst/>
            </a:prstGeom>
            <a:solidFill>
              <a:srgbClr val="00A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7" name="Rechteck 26">
              <a:extLst>
                <a:ext uri="{FF2B5EF4-FFF2-40B4-BE49-F238E27FC236}">
                  <a16:creationId xmlns="" xmlns:a16="http://schemas.microsoft.com/office/drawing/2014/main" id="{6CBA5A44-915C-4C2A-9146-D69C4B50156B}"/>
                </a:ext>
              </a:extLst>
            </p:cNvPr>
            <p:cNvSpPr/>
            <p:nvPr userDrawn="1"/>
          </p:nvSpPr>
          <p:spPr>
            <a:xfrm>
              <a:off x="4600344" y="1143794"/>
              <a:ext cx="1393200" cy="99478"/>
            </a:xfrm>
            <a:prstGeom prst="rect">
              <a:avLst/>
            </a:prstGeom>
            <a:solidFill>
              <a:srgbClr val="00B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8" name="Rechteck 27">
              <a:extLst>
                <a:ext uri="{FF2B5EF4-FFF2-40B4-BE49-F238E27FC236}">
                  <a16:creationId xmlns="" xmlns:a16="http://schemas.microsoft.com/office/drawing/2014/main" id="{946871D3-9262-474D-B17D-14302C2DC507}"/>
                </a:ext>
              </a:extLst>
            </p:cNvPr>
            <p:cNvSpPr/>
            <p:nvPr userDrawn="1"/>
          </p:nvSpPr>
          <p:spPr>
            <a:xfrm>
              <a:off x="6143130" y="1143794"/>
              <a:ext cx="1393200" cy="99478"/>
            </a:xfrm>
            <a:prstGeom prst="rect">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9" name="Rechteck 28">
              <a:extLst>
                <a:ext uri="{FF2B5EF4-FFF2-40B4-BE49-F238E27FC236}">
                  <a16:creationId xmlns="" xmlns:a16="http://schemas.microsoft.com/office/drawing/2014/main" id="{8599C61B-200A-49D6-8179-480A487EF8CF}"/>
                </a:ext>
              </a:extLst>
            </p:cNvPr>
            <p:cNvSpPr/>
            <p:nvPr userDrawn="1"/>
          </p:nvSpPr>
          <p:spPr>
            <a:xfrm>
              <a:off x="7685916" y="1143794"/>
              <a:ext cx="1393200" cy="99478"/>
            </a:xfrm>
            <a:prstGeom prst="rect">
              <a:avLst/>
            </a:prstGeom>
            <a:solidFill>
              <a:srgbClr val="374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0" name="Rechteck 29">
              <a:extLst>
                <a:ext uri="{FF2B5EF4-FFF2-40B4-BE49-F238E27FC236}">
                  <a16:creationId xmlns="" xmlns:a16="http://schemas.microsoft.com/office/drawing/2014/main" id="{9CD26A4C-DE66-4495-8A04-D673719B8EAE}"/>
                </a:ext>
              </a:extLst>
            </p:cNvPr>
            <p:cNvSpPr/>
            <p:nvPr userDrawn="1"/>
          </p:nvSpPr>
          <p:spPr>
            <a:xfrm>
              <a:off x="21421" y="1143794"/>
              <a:ext cx="1393200" cy="99478"/>
            </a:xfrm>
            <a:prstGeom prst="rect">
              <a:avLst/>
            </a:prstGeom>
            <a:solidFill>
              <a:srgbClr val="EE2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cSld>
  <p:clrMap bg1="lt1" tx1="dk1" bg2="lt2" tx2="dk2" accent1="accent1" accent2="accent2" accent3="accent3" accent4="accent4" accent5="accent5" accent6="accent6" hlink="hlink" folHlink="folHlink"/>
  <p:sldLayoutIdLst>
    <p:sldLayoutId id="2147483671" r:id="rId1"/>
    <p:sldLayoutId id="2147483663" r:id="rId2"/>
  </p:sldLayoutIdLst>
  <p:transition>
    <p:fade/>
  </p:transition>
  <p:hf hdr="0" dt="0"/>
  <p:txStyles>
    <p:titleStyle>
      <a:lvl1pPr algn="l" defTabSz="914306" rtl="0" eaLnBrk="1" latinLnBrk="0" hangingPunct="1">
        <a:lnSpc>
          <a:spcPct val="100000"/>
        </a:lnSpc>
        <a:spcBef>
          <a:spcPct val="0"/>
        </a:spcBef>
        <a:buNone/>
        <a:defRPr sz="2400" b="1" kern="1200">
          <a:solidFill>
            <a:schemeClr val="tx1"/>
          </a:solidFill>
          <a:latin typeface="Consolas" panose="020B0609020204030204" pitchFamily="49" charset="0"/>
          <a:ea typeface="Consolas" panose="020B0609020204030204" pitchFamily="49" charset="0"/>
          <a:cs typeface="Consolas" panose="020B0609020204030204" pitchFamily="49" charset="0"/>
        </a:defRPr>
      </a:lvl1pPr>
    </p:titleStyle>
    <p:bodyStyle>
      <a:lvl1pPr marL="266700" indent="-266700" algn="l" defTabSz="914306" rtl="0" eaLnBrk="1" latinLnBrk="0" hangingPunct="1">
        <a:lnSpc>
          <a:spcPct val="100000"/>
        </a:lnSpc>
        <a:spcBef>
          <a:spcPts val="0"/>
        </a:spcBef>
        <a:spcAft>
          <a:spcPts val="600"/>
        </a:spcAft>
        <a:buClr>
          <a:schemeClr val="tx1">
            <a:lumMod val="50000"/>
            <a:lumOff val="50000"/>
          </a:schemeClr>
        </a:buClr>
        <a:buFont typeface="Wingdings" charset="2"/>
        <a:buChar char="§"/>
        <a:defRPr sz="2000" kern="1200">
          <a:solidFill>
            <a:schemeClr val="tx1"/>
          </a:solidFill>
          <a:latin typeface="Calibri Light" panose="020F0302020204030204" pitchFamily="34" charset="0"/>
          <a:ea typeface="+mn-ea"/>
          <a:cs typeface="+mn-cs"/>
        </a:defRPr>
      </a:lvl1pPr>
      <a:lvl2pPr marL="539750" indent="-273050" algn="l" defTabSz="914306" rtl="0" eaLnBrk="1" latinLnBrk="0" hangingPunct="1">
        <a:lnSpc>
          <a:spcPct val="100000"/>
        </a:lnSpc>
        <a:spcBef>
          <a:spcPts val="0"/>
        </a:spcBef>
        <a:spcAft>
          <a:spcPts val="400"/>
        </a:spcAft>
        <a:buClr>
          <a:schemeClr val="tx1">
            <a:lumMod val="50000"/>
            <a:lumOff val="50000"/>
          </a:schemeClr>
        </a:buClr>
        <a:buSzPct val="100000"/>
        <a:buFont typeface="Wingdings" charset="2"/>
        <a:buChar char="§"/>
        <a:defRPr sz="1800" kern="1200">
          <a:solidFill>
            <a:schemeClr val="tx1"/>
          </a:solidFill>
          <a:latin typeface="Calibri Light" panose="020F0302020204030204" pitchFamily="34" charset="0"/>
          <a:ea typeface="+mn-ea"/>
          <a:cs typeface="+mn-cs"/>
        </a:defRPr>
      </a:lvl2pPr>
      <a:lvl3pPr marL="814388" indent="-273050"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800" kern="1200">
          <a:solidFill>
            <a:schemeClr val="tx1"/>
          </a:solidFill>
          <a:latin typeface="Calibri Light" panose="020F0302020204030204" pitchFamily="34" charset="0"/>
          <a:ea typeface="+mn-ea"/>
          <a:cs typeface="+mn-cs"/>
        </a:defRPr>
      </a:lvl3pPr>
      <a:lvl4pPr marL="1074738" indent="-266700"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600" kern="1200">
          <a:solidFill>
            <a:schemeClr val="tx1"/>
          </a:solidFill>
          <a:latin typeface="Calibri Light" panose="020F0302020204030204" pitchFamily="34" charset="0"/>
          <a:ea typeface="+mn-ea"/>
          <a:cs typeface="+mn-cs"/>
        </a:defRPr>
      </a:lvl4pPr>
      <a:lvl5pPr marL="1341438" indent="-263525"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600" kern="1200">
          <a:solidFill>
            <a:schemeClr val="tx1"/>
          </a:solidFill>
          <a:latin typeface="Calibri Light" panose="020F0302020204030204" pitchFamily="34" charset="0"/>
          <a:ea typeface="+mn-ea"/>
          <a:cs typeface="+mn-cs"/>
        </a:defRPr>
      </a:lvl5pPr>
      <a:lvl6pPr marL="2514343"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6"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3"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306" rtl="0" eaLnBrk="1" latinLnBrk="0" hangingPunct="1">
        <a:defRPr sz="1800" kern="1200">
          <a:solidFill>
            <a:schemeClr val="tx1"/>
          </a:solidFill>
          <a:latin typeface="+mn-lt"/>
          <a:ea typeface="+mn-ea"/>
          <a:cs typeface="+mn-cs"/>
        </a:defRPr>
      </a:lvl1pPr>
      <a:lvl2pPr marL="457153" algn="l" defTabSz="914306" rtl="0" eaLnBrk="1" latinLnBrk="0" hangingPunct="1">
        <a:defRPr sz="1800" kern="1200">
          <a:solidFill>
            <a:schemeClr val="tx1"/>
          </a:solidFill>
          <a:latin typeface="+mn-lt"/>
          <a:ea typeface="+mn-ea"/>
          <a:cs typeface="+mn-cs"/>
        </a:defRPr>
      </a:lvl2pPr>
      <a:lvl3pPr marL="914306" algn="l" defTabSz="914306" rtl="0" eaLnBrk="1" latinLnBrk="0" hangingPunct="1">
        <a:defRPr sz="1800" kern="1200">
          <a:solidFill>
            <a:schemeClr val="tx1"/>
          </a:solidFill>
          <a:latin typeface="+mn-lt"/>
          <a:ea typeface="+mn-ea"/>
          <a:cs typeface="+mn-cs"/>
        </a:defRPr>
      </a:lvl3pPr>
      <a:lvl4pPr marL="1371460" algn="l" defTabSz="914306" rtl="0" eaLnBrk="1" latinLnBrk="0" hangingPunct="1">
        <a:defRPr sz="1800" kern="1200">
          <a:solidFill>
            <a:schemeClr val="tx1"/>
          </a:solidFill>
          <a:latin typeface="+mn-lt"/>
          <a:ea typeface="+mn-ea"/>
          <a:cs typeface="+mn-cs"/>
        </a:defRPr>
      </a:lvl4pPr>
      <a:lvl5pPr marL="1828613" algn="l" defTabSz="914306" rtl="0" eaLnBrk="1" latinLnBrk="0" hangingPunct="1">
        <a:defRPr sz="1800" kern="1200">
          <a:solidFill>
            <a:schemeClr val="tx1"/>
          </a:solidFill>
          <a:latin typeface="+mn-lt"/>
          <a:ea typeface="+mn-ea"/>
          <a:cs typeface="+mn-cs"/>
        </a:defRPr>
      </a:lvl5pPr>
      <a:lvl6pPr marL="2285767" algn="l" defTabSz="914306" rtl="0" eaLnBrk="1" latinLnBrk="0" hangingPunct="1">
        <a:defRPr sz="1800" kern="1200">
          <a:solidFill>
            <a:schemeClr val="tx1"/>
          </a:solidFill>
          <a:latin typeface="+mn-lt"/>
          <a:ea typeface="+mn-ea"/>
          <a:cs typeface="+mn-cs"/>
        </a:defRPr>
      </a:lvl6pPr>
      <a:lvl7pPr marL="2742920" algn="l" defTabSz="914306" rtl="0" eaLnBrk="1" latinLnBrk="0" hangingPunct="1">
        <a:defRPr sz="1800" kern="1200">
          <a:solidFill>
            <a:schemeClr val="tx1"/>
          </a:solidFill>
          <a:latin typeface="+mn-lt"/>
          <a:ea typeface="+mn-ea"/>
          <a:cs typeface="+mn-cs"/>
        </a:defRPr>
      </a:lvl7pPr>
      <a:lvl8pPr marL="3200073" algn="l" defTabSz="914306" rtl="0" eaLnBrk="1" latinLnBrk="0" hangingPunct="1">
        <a:defRPr sz="1800" kern="1200">
          <a:solidFill>
            <a:schemeClr val="tx1"/>
          </a:solidFill>
          <a:latin typeface="+mn-lt"/>
          <a:ea typeface="+mn-ea"/>
          <a:cs typeface="+mn-cs"/>
        </a:defRPr>
      </a:lvl8pPr>
      <a:lvl9pPr marL="3657227" algn="l" defTabSz="914306"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880" userDrawn="1">
          <p15:clr>
            <a:srgbClr val="F26B43"/>
          </p15:clr>
        </p15:guide>
        <p15:guide id="3" pos="288" userDrawn="1">
          <p15:clr>
            <a:srgbClr val="F26B43"/>
          </p15:clr>
        </p15:guide>
        <p15:guide id="4" pos="5179" userDrawn="1">
          <p15:clr>
            <a:srgbClr val="F26B43"/>
          </p15:clr>
        </p15:guide>
        <p15:guide id="5" pos="5467" userDrawn="1">
          <p15:clr>
            <a:srgbClr val="F26B43"/>
          </p15:clr>
        </p15:guide>
        <p15:guide id="7" orient="horz" pos="3278" userDrawn="1">
          <p15:clr>
            <a:srgbClr val="F26B43"/>
          </p15:clr>
        </p15:guide>
        <p15:guide id="9" orient="horz" pos="182" userDrawn="1">
          <p15:clr>
            <a:srgbClr val="F26B43"/>
          </p15:clr>
        </p15:guide>
        <p15:guide id="10" orient="horz" pos="847" userDrawn="1">
          <p15:clr>
            <a:srgbClr val="F26B43"/>
          </p15:clr>
        </p15:guide>
        <p15:guide id="11" orient="horz" pos="35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A5AF6B2-857A-4DAE-902A-90F4185BE78F}"/>
              </a:ext>
            </a:extLst>
          </p:cNvPr>
          <p:cNvSpPr>
            <a:spLocks noGrp="1"/>
          </p:cNvSpPr>
          <p:nvPr>
            <p:ph type="title"/>
          </p:nvPr>
        </p:nvSpPr>
        <p:spPr>
          <a:xfrm>
            <a:off x="708668" y="1566227"/>
            <a:ext cx="5035640" cy="1336566"/>
          </a:xfrm>
        </p:spPr>
        <p:txBody>
          <a:bodyPr>
            <a:noAutofit/>
          </a:bodyPr>
          <a:lstStyle/>
          <a:p>
            <a:pPr>
              <a:spcBef>
                <a:spcPts val="600"/>
              </a:spcBef>
            </a:pPr>
            <a:r>
              <a:rPr lang="de-AT" sz="3600" dirty="0" smtClean="0"/>
              <a:t>Frischer Wind</a:t>
            </a:r>
            <a:br>
              <a:rPr lang="de-AT" sz="3600" dirty="0" smtClean="0"/>
            </a:br>
            <a:r>
              <a:rPr lang="de-AT" sz="2400" dirty="0" smtClean="0"/>
              <a:t>Auf dem Weg ins </a:t>
            </a:r>
            <a:br>
              <a:rPr lang="de-AT" sz="2400" dirty="0" smtClean="0"/>
            </a:br>
            <a:r>
              <a:rPr lang="de-AT" sz="2400" dirty="0" smtClean="0"/>
              <a:t>Abenteuer Volkswirtschaft</a:t>
            </a:r>
            <a:endParaRPr lang="de-AT" sz="3600" dirty="0"/>
          </a:p>
        </p:txBody>
      </p:sp>
      <p:sp>
        <p:nvSpPr>
          <p:cNvPr id="4" name="Textplatzhalter 3">
            <a:extLst>
              <a:ext uri="{FF2B5EF4-FFF2-40B4-BE49-F238E27FC236}">
                <a16:creationId xmlns:a16="http://schemas.microsoft.com/office/drawing/2014/main" xmlns="" id="{CD861DA2-DA26-40A0-894A-5ECCEA3B9DAF}"/>
              </a:ext>
            </a:extLst>
          </p:cNvPr>
          <p:cNvSpPr>
            <a:spLocks noGrp="1"/>
          </p:cNvSpPr>
          <p:nvPr>
            <p:ph type="body" sz="quarter" idx="11"/>
          </p:nvPr>
        </p:nvSpPr>
        <p:spPr>
          <a:xfrm>
            <a:off x="708668" y="3880178"/>
            <a:ext cx="5243300" cy="935662"/>
          </a:xfrm>
        </p:spPr>
        <p:txBody>
          <a:bodyPr>
            <a:noAutofit/>
          </a:bodyPr>
          <a:lstStyle/>
          <a:p>
            <a:r>
              <a:rPr lang="de-AT" dirty="0" smtClean="0">
                <a:solidFill>
                  <a:srgbClr val="ED207B"/>
                </a:solidFill>
              </a:rPr>
              <a:t>Pro-Kontra-Debatte</a:t>
            </a:r>
          </a:p>
          <a:p>
            <a:r>
              <a:rPr lang="de-DE" dirty="0" smtClean="0"/>
              <a:t>Erläuterungen</a:t>
            </a:r>
            <a:endParaRPr lang="de-AT" dirty="0" smtClean="0"/>
          </a:p>
        </p:txBody>
      </p:sp>
      <p:sp>
        <p:nvSpPr>
          <p:cNvPr id="5" name="Textplatzhalter 3">
            <a:extLst>
              <a:ext uri="{FF2B5EF4-FFF2-40B4-BE49-F238E27FC236}">
                <a16:creationId xmlns:a16="http://schemas.microsoft.com/office/drawing/2014/main" xmlns="" id="{CD861DA2-DA26-40A0-894A-5ECCEA3B9DAF}"/>
              </a:ext>
            </a:extLst>
          </p:cNvPr>
          <p:cNvSpPr txBox="1">
            <a:spLocks/>
          </p:cNvSpPr>
          <p:nvPr/>
        </p:nvSpPr>
        <p:spPr>
          <a:xfrm>
            <a:off x="708668" y="688191"/>
            <a:ext cx="7703812" cy="523389"/>
          </a:xfrm>
          <a:prstGeom prst="rect">
            <a:avLst/>
          </a:prstGeom>
          <a:solidFill>
            <a:srgbClr val="EE2A7B"/>
          </a:solidFill>
        </p:spPr>
        <p:txBody>
          <a:bodyPr>
            <a:noAutofit/>
          </a:bodyPr>
          <a:lstStyle>
            <a:lvl1pPr marL="0" indent="0" algn="l" defTabSz="914306" rtl="0" eaLnBrk="1" latinLnBrk="0" hangingPunct="1">
              <a:lnSpc>
                <a:spcPct val="100000"/>
              </a:lnSpc>
              <a:spcBef>
                <a:spcPts val="0"/>
              </a:spcBef>
              <a:spcAft>
                <a:spcPts val="600"/>
              </a:spcAft>
              <a:buClr>
                <a:schemeClr val="tx1">
                  <a:lumMod val="50000"/>
                  <a:lumOff val="50000"/>
                </a:schemeClr>
              </a:buClr>
              <a:buFont typeface="Wingdings" charset="2"/>
              <a:buNone/>
              <a:defRPr sz="2800" b="1" kern="1200" baseline="0">
                <a:solidFill>
                  <a:schemeClr val="tx1"/>
                </a:solidFill>
                <a:latin typeface="Gadugi" panose="020B0502040204020203" pitchFamily="34" charset="0"/>
                <a:ea typeface="+mn-ea"/>
                <a:cs typeface="+mn-cs"/>
              </a:defRPr>
            </a:lvl1pPr>
            <a:lvl2pPr marL="539750" indent="-273050" algn="l" defTabSz="914306" rtl="0" eaLnBrk="1" latinLnBrk="0" hangingPunct="1">
              <a:lnSpc>
                <a:spcPct val="100000"/>
              </a:lnSpc>
              <a:spcBef>
                <a:spcPts val="0"/>
              </a:spcBef>
              <a:spcAft>
                <a:spcPts val="400"/>
              </a:spcAft>
              <a:buClr>
                <a:schemeClr val="tx1">
                  <a:lumMod val="50000"/>
                  <a:lumOff val="50000"/>
                </a:schemeClr>
              </a:buClr>
              <a:buSzPct val="100000"/>
              <a:buFont typeface="Wingdings" charset="2"/>
              <a:buChar char="§"/>
              <a:defRPr sz="1800" kern="1200">
                <a:solidFill>
                  <a:schemeClr val="tx1"/>
                </a:solidFill>
                <a:latin typeface="Calibri Light" panose="020F0302020204030204" pitchFamily="34" charset="0"/>
                <a:ea typeface="+mn-ea"/>
                <a:cs typeface="+mn-cs"/>
              </a:defRPr>
            </a:lvl2pPr>
            <a:lvl3pPr marL="814388" indent="-273050"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800" kern="1200">
                <a:solidFill>
                  <a:schemeClr val="tx1"/>
                </a:solidFill>
                <a:latin typeface="Calibri Light" panose="020F0302020204030204" pitchFamily="34" charset="0"/>
                <a:ea typeface="+mn-ea"/>
                <a:cs typeface="+mn-cs"/>
              </a:defRPr>
            </a:lvl3pPr>
            <a:lvl4pPr marL="1074738" indent="-266700"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600" kern="1200">
                <a:solidFill>
                  <a:schemeClr val="tx1"/>
                </a:solidFill>
                <a:latin typeface="Calibri Light" panose="020F0302020204030204" pitchFamily="34" charset="0"/>
                <a:ea typeface="+mn-ea"/>
                <a:cs typeface="+mn-cs"/>
              </a:defRPr>
            </a:lvl4pPr>
            <a:lvl5pPr marL="1341438" indent="-263525"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600" kern="1200">
                <a:solidFill>
                  <a:schemeClr val="tx1"/>
                </a:solidFill>
                <a:latin typeface="Calibri Light" panose="020F0302020204030204" pitchFamily="34" charset="0"/>
                <a:ea typeface="+mn-ea"/>
                <a:cs typeface="+mn-cs"/>
              </a:defRPr>
            </a:lvl5pPr>
            <a:lvl6pPr marL="2514343"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6"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3"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AT" dirty="0" smtClean="0">
                <a:solidFill>
                  <a:schemeClr val="bg1"/>
                </a:solidFill>
              </a:rPr>
              <a:t>Volkswirtschaft </a:t>
            </a:r>
            <a:r>
              <a:rPr lang="de-AT" dirty="0">
                <a:solidFill>
                  <a:schemeClr val="bg1"/>
                </a:solidFill>
              </a:rPr>
              <a:t>HAK V</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2190" y="1524000"/>
            <a:ext cx="2320290" cy="329184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93127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2700" y="692150"/>
            <a:ext cx="7956000" cy="504000"/>
          </a:xfrm>
          <a:solidFill>
            <a:srgbClr val="00A65D"/>
          </a:solidFill>
        </p:spPr>
        <p:txBody>
          <a:bodyPr/>
          <a:lstStyle/>
          <a:p>
            <a:r>
              <a:rPr lang="de-AT" sz="2800" dirty="0">
                <a:solidFill>
                  <a:schemeClr val="bg1"/>
                </a:solidFill>
                <a:ea typeface="ＭＳ Ｐゴシック" pitchFamily="-65" charset="-128"/>
              </a:rPr>
              <a:t>Pro-Kontra-Debatte</a:t>
            </a:r>
            <a:endParaRPr lang="de-AT" sz="2800" dirty="0">
              <a:solidFill>
                <a:schemeClr val="bg1"/>
              </a:solidFill>
            </a:endParaRPr>
          </a:p>
        </p:txBody>
      </p:sp>
      <p:sp>
        <p:nvSpPr>
          <p:cNvPr id="4" name="Interaktive Schaltfläche: Zurück oder Vorherige(r) 3">
            <a:hlinkClick r:id="" action="ppaction://hlinkshowjump?jump=previousslide" highlightClick="1"/>
          </p:cNvPr>
          <p:cNvSpPr>
            <a:spLocks noChangeAspect="1"/>
          </p:cNvSpPr>
          <p:nvPr/>
        </p:nvSpPr>
        <p:spPr>
          <a:xfrm>
            <a:off x="60748" y="19778"/>
            <a:ext cx="180000" cy="180000"/>
          </a:xfrm>
          <a:prstGeom prst="actionButtonBackPrevious">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Interaktive Schaltfläche: Nächste(r) oder Weiter 5">
            <a:hlinkClick r:id="" action="ppaction://hlinkshowjump?jump=nextslide" highlightClick="1"/>
          </p:cNvPr>
          <p:cNvSpPr>
            <a:spLocks noChangeAspect="1"/>
          </p:cNvSpPr>
          <p:nvPr/>
        </p:nvSpPr>
        <p:spPr>
          <a:xfrm>
            <a:off x="8913294" y="19778"/>
            <a:ext cx="180000" cy="180000"/>
          </a:xfrm>
          <a:prstGeom prst="actionButtonForwardNex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2" name="Grafik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2905" y="1482407"/>
            <a:ext cx="2205795" cy="3121200"/>
          </a:xfrm>
          <a:prstGeom prst="rect">
            <a:avLst/>
          </a:prstGeom>
          <a:effectLst>
            <a:outerShdw blurRad="50800" dist="38100" dir="2700000" algn="tl" rotWithShape="0">
              <a:prstClr val="black">
                <a:alpha val="40000"/>
              </a:prstClr>
            </a:outerShdw>
          </a:effectLst>
        </p:spPr>
      </p:pic>
      <p:sp>
        <p:nvSpPr>
          <p:cNvPr id="33" name="Textplatzhalter 3">
            <a:extLst>
              <a:ext uri="{FF2B5EF4-FFF2-40B4-BE49-F238E27FC236}">
                <a16:creationId xmlns="" xmlns:a16="http://schemas.microsoft.com/office/drawing/2014/main" id="{CD861DA2-DA26-40A0-894A-5ECCEA3B9DAF}"/>
              </a:ext>
            </a:extLst>
          </p:cNvPr>
          <p:cNvSpPr txBox="1">
            <a:spLocks/>
          </p:cNvSpPr>
          <p:nvPr/>
        </p:nvSpPr>
        <p:spPr>
          <a:xfrm>
            <a:off x="704850" y="2073296"/>
            <a:ext cx="5657132" cy="2064692"/>
          </a:xfrm>
          <a:prstGeom prst="rect">
            <a:avLst/>
          </a:prstGeom>
        </p:spPr>
        <p:txBody>
          <a:bodyPr/>
          <a:lstStyle>
            <a:lvl1pPr marL="266700" indent="-266700" algn="l" defTabSz="914306" rtl="0" eaLnBrk="1" latinLnBrk="0" hangingPunct="1">
              <a:lnSpc>
                <a:spcPct val="100000"/>
              </a:lnSpc>
              <a:spcBef>
                <a:spcPts val="0"/>
              </a:spcBef>
              <a:spcAft>
                <a:spcPts val="600"/>
              </a:spcAft>
              <a:buClr>
                <a:schemeClr val="tx1">
                  <a:lumMod val="50000"/>
                  <a:lumOff val="50000"/>
                </a:schemeClr>
              </a:buClr>
              <a:buFont typeface="Wingdings" charset="2"/>
              <a:buChar char="§"/>
              <a:defRPr sz="2000" kern="1200">
                <a:solidFill>
                  <a:schemeClr val="tx1"/>
                </a:solidFill>
                <a:latin typeface="Calibri Light" panose="020F0302020204030204" pitchFamily="34" charset="0"/>
                <a:ea typeface="+mn-ea"/>
                <a:cs typeface="+mn-cs"/>
              </a:defRPr>
            </a:lvl1pPr>
            <a:lvl2pPr marL="539750" indent="-273050" algn="l" defTabSz="914306" rtl="0" eaLnBrk="1" latinLnBrk="0" hangingPunct="1">
              <a:lnSpc>
                <a:spcPct val="100000"/>
              </a:lnSpc>
              <a:spcBef>
                <a:spcPts val="0"/>
              </a:spcBef>
              <a:spcAft>
                <a:spcPts val="400"/>
              </a:spcAft>
              <a:buClr>
                <a:schemeClr val="tx1">
                  <a:lumMod val="50000"/>
                  <a:lumOff val="50000"/>
                </a:schemeClr>
              </a:buClr>
              <a:buSzPct val="100000"/>
              <a:buFont typeface="Wingdings" charset="2"/>
              <a:buChar char="§"/>
              <a:defRPr sz="1800" kern="1200">
                <a:solidFill>
                  <a:schemeClr val="tx1"/>
                </a:solidFill>
                <a:latin typeface="Calibri Light" panose="020F0302020204030204" pitchFamily="34" charset="0"/>
                <a:ea typeface="+mn-ea"/>
                <a:cs typeface="+mn-cs"/>
              </a:defRPr>
            </a:lvl2pPr>
            <a:lvl3pPr marL="814388" indent="-273050"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800" kern="1200">
                <a:solidFill>
                  <a:schemeClr val="tx1"/>
                </a:solidFill>
                <a:latin typeface="Calibri Light" panose="020F0302020204030204" pitchFamily="34" charset="0"/>
                <a:ea typeface="+mn-ea"/>
                <a:cs typeface="+mn-cs"/>
              </a:defRPr>
            </a:lvl3pPr>
            <a:lvl4pPr marL="1074738" indent="-266700"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600" kern="1200">
                <a:solidFill>
                  <a:schemeClr val="tx1"/>
                </a:solidFill>
                <a:latin typeface="Calibri Light" panose="020F0302020204030204" pitchFamily="34" charset="0"/>
                <a:ea typeface="+mn-ea"/>
                <a:cs typeface="+mn-cs"/>
              </a:defRPr>
            </a:lvl4pPr>
            <a:lvl5pPr marL="1341438" indent="-263525" algn="l" defTabSz="914306" rtl="0" eaLnBrk="1" latinLnBrk="0" hangingPunct="1">
              <a:lnSpc>
                <a:spcPct val="100000"/>
              </a:lnSpc>
              <a:spcBef>
                <a:spcPts val="0"/>
              </a:spcBef>
              <a:spcAft>
                <a:spcPts val="400"/>
              </a:spcAft>
              <a:buClr>
                <a:schemeClr val="tx1">
                  <a:lumMod val="50000"/>
                  <a:lumOff val="50000"/>
                </a:schemeClr>
              </a:buClr>
              <a:buFont typeface="Wingdings" charset="2"/>
              <a:buChar char="§"/>
              <a:defRPr sz="1600" kern="1200">
                <a:solidFill>
                  <a:schemeClr val="tx1"/>
                </a:solidFill>
                <a:latin typeface="Calibri Light" panose="020F0302020204030204" pitchFamily="34" charset="0"/>
                <a:ea typeface="+mn-ea"/>
                <a:cs typeface="+mn-cs"/>
              </a:defRPr>
            </a:lvl5pPr>
            <a:lvl6pPr marL="2514343"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6"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3" indent="-228577" algn="l" defTabSz="91430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8775" indent="-358775">
              <a:buNone/>
            </a:pPr>
            <a:r>
              <a:rPr lang="de-AT" sz="2800" dirty="0">
                <a:solidFill>
                  <a:srgbClr val="00A65D"/>
                </a:solidFill>
              </a:rPr>
              <a:t>■ </a:t>
            </a:r>
            <a:r>
              <a:rPr lang="de-AT" sz="2800" dirty="0" smtClean="0">
                <a:solidFill>
                  <a:srgbClr val="00A65D"/>
                </a:solidFill>
              </a:rPr>
              <a:t>	</a:t>
            </a:r>
            <a:r>
              <a:rPr lang="de-AT" sz="2800" b="1" dirty="0" smtClean="0">
                <a:latin typeface="+mj-lt"/>
              </a:rPr>
              <a:t>Begriff und Einsatz</a:t>
            </a:r>
          </a:p>
          <a:p>
            <a:pPr marL="358775" indent="-358775">
              <a:buNone/>
            </a:pPr>
            <a:r>
              <a:rPr lang="de-AT" sz="2800" dirty="0">
                <a:solidFill>
                  <a:srgbClr val="00A65D"/>
                </a:solidFill>
              </a:rPr>
              <a:t>■ </a:t>
            </a:r>
            <a:r>
              <a:rPr lang="de-AT" sz="2800" dirty="0" smtClean="0">
                <a:solidFill>
                  <a:srgbClr val="00A65D"/>
                </a:solidFill>
              </a:rPr>
              <a:t>	</a:t>
            </a:r>
            <a:r>
              <a:rPr lang="de-DE" sz="2800" b="1" dirty="0" smtClean="0">
                <a:latin typeface="+mj-lt"/>
              </a:rPr>
              <a:t>Ziele</a:t>
            </a:r>
          </a:p>
          <a:p>
            <a:pPr marL="358775" indent="-358775">
              <a:buNone/>
            </a:pPr>
            <a:r>
              <a:rPr lang="de-AT" sz="2800" dirty="0">
                <a:solidFill>
                  <a:srgbClr val="00A65D"/>
                </a:solidFill>
              </a:rPr>
              <a:t>■ </a:t>
            </a:r>
            <a:r>
              <a:rPr lang="de-AT" sz="2800" dirty="0" smtClean="0">
                <a:solidFill>
                  <a:srgbClr val="00A65D"/>
                </a:solidFill>
              </a:rPr>
              <a:t>	</a:t>
            </a:r>
            <a:r>
              <a:rPr lang="de-DE" sz="2800" b="1" dirty="0" smtClean="0">
                <a:latin typeface="+mj-lt"/>
              </a:rPr>
              <a:t>Vorbereitung</a:t>
            </a:r>
          </a:p>
          <a:p>
            <a:pPr marL="358775" indent="-358775">
              <a:buNone/>
            </a:pPr>
            <a:r>
              <a:rPr lang="de-AT" sz="2800" dirty="0">
                <a:solidFill>
                  <a:srgbClr val="00A65D"/>
                </a:solidFill>
              </a:rPr>
              <a:t>■ </a:t>
            </a:r>
            <a:r>
              <a:rPr lang="de-AT" sz="2800" dirty="0" smtClean="0">
                <a:solidFill>
                  <a:srgbClr val="00A65D"/>
                </a:solidFill>
              </a:rPr>
              <a:t>	</a:t>
            </a:r>
            <a:r>
              <a:rPr lang="de-DE" sz="2800" b="1" dirty="0" smtClean="0">
                <a:latin typeface="+mj-lt"/>
              </a:rPr>
              <a:t>Durchführung und Bewertung</a:t>
            </a:r>
            <a:endParaRPr lang="de-AT" sz="2800" b="1" dirty="0">
              <a:latin typeface="+mj-lt"/>
            </a:endParaRPr>
          </a:p>
        </p:txBody>
      </p:sp>
    </p:spTree>
    <p:extLst>
      <p:ext uri="{BB962C8B-B14F-4D97-AF65-F5344CB8AC3E}">
        <p14:creationId xmlns:p14="http://schemas.microsoft.com/office/powerpoint/2010/main" val="49588216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200" y="450000"/>
            <a:ext cx="7095180" cy="432000"/>
          </a:xfrm>
        </p:spPr>
        <p:txBody>
          <a:bodyPr/>
          <a:lstStyle/>
          <a:p>
            <a:r>
              <a:rPr lang="de-AT" dirty="0">
                <a:latin typeface="+mj-lt"/>
              </a:rPr>
              <a:t>Begriff und Einsatz der </a:t>
            </a:r>
            <a:r>
              <a:rPr lang="de-AT" dirty="0" smtClean="0">
                <a:latin typeface="+mj-lt"/>
              </a:rPr>
              <a:t>Pro-Kontra-Debatte</a:t>
            </a:r>
            <a:endParaRPr lang="de-AT" dirty="0">
              <a:latin typeface="+mj-lt"/>
            </a:endParaRPr>
          </a:p>
        </p:txBody>
      </p:sp>
      <p:sp>
        <p:nvSpPr>
          <p:cNvPr id="4" name="Interaktive Schaltfläche: Zurück oder Vorherige(r) 3">
            <a:hlinkClick r:id="" action="ppaction://hlinkshowjump?jump=previousslide" highlightClick="1"/>
          </p:cNvPr>
          <p:cNvSpPr>
            <a:spLocks noChangeAspect="1"/>
          </p:cNvSpPr>
          <p:nvPr/>
        </p:nvSpPr>
        <p:spPr>
          <a:xfrm>
            <a:off x="60748" y="19778"/>
            <a:ext cx="180000" cy="180000"/>
          </a:xfrm>
          <a:prstGeom prst="actionButtonBackPrevious">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Interaktive Schaltfläche: Nächste(r) oder Weiter 5">
            <a:hlinkClick r:id="" action="ppaction://hlinkshowjump?jump=nextslide" highlightClick="1"/>
          </p:cNvPr>
          <p:cNvSpPr>
            <a:spLocks noChangeAspect="1"/>
          </p:cNvSpPr>
          <p:nvPr/>
        </p:nvSpPr>
        <p:spPr>
          <a:xfrm>
            <a:off x="8913294" y="19778"/>
            <a:ext cx="180000" cy="180000"/>
          </a:xfrm>
          <a:prstGeom prst="actionButtonForwardNex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3" name="Gruppieren 2"/>
          <p:cNvGrpSpPr/>
          <p:nvPr/>
        </p:nvGrpSpPr>
        <p:grpSpPr>
          <a:xfrm>
            <a:off x="179389" y="1015019"/>
            <a:ext cx="6350951" cy="2444462"/>
            <a:chOff x="179389" y="1015019"/>
            <a:chExt cx="6350951" cy="2444462"/>
          </a:xfrm>
        </p:grpSpPr>
        <p:sp>
          <p:nvSpPr>
            <p:cNvPr id="7" name="Gefaltete Ecke 6"/>
            <p:cNvSpPr/>
            <p:nvPr/>
          </p:nvSpPr>
          <p:spPr>
            <a:xfrm>
              <a:off x="179389" y="1015019"/>
              <a:ext cx="6350951" cy="2444462"/>
            </a:xfrm>
            <a:prstGeom prst="foldedCorner">
              <a:avLst>
                <a:gd name="adj" fmla="val 0"/>
              </a:avLst>
            </a:prstGeom>
            <a:noFill/>
            <a:ln w="38100">
              <a:solidFill>
                <a:srgbClr val="00A65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dirty="0">
                <a:latin typeface="Calibri" pitchFamily="34" charset="0"/>
              </a:endParaRPr>
            </a:p>
          </p:txBody>
        </p:sp>
        <p:sp>
          <p:nvSpPr>
            <p:cNvPr id="8" name="Textfeld 7"/>
            <p:cNvSpPr txBox="1"/>
            <p:nvPr/>
          </p:nvSpPr>
          <p:spPr>
            <a:xfrm>
              <a:off x="212655" y="1081688"/>
              <a:ext cx="6302127" cy="2323713"/>
            </a:xfrm>
            <a:prstGeom prst="rect">
              <a:avLst/>
            </a:prstGeom>
            <a:noFill/>
          </p:spPr>
          <p:txBody>
            <a:bodyPr wrap="square">
              <a:spAutoFit/>
            </a:bodyPr>
            <a:lstStyle/>
            <a:p>
              <a:pPr fontAlgn="auto">
                <a:spcBef>
                  <a:spcPts val="0"/>
                </a:spcBef>
                <a:spcAft>
                  <a:spcPts val="600"/>
                </a:spcAft>
                <a:defRPr/>
              </a:pPr>
              <a:r>
                <a:rPr lang="de-AT" dirty="0" smtClean="0">
                  <a:latin typeface="+mj-lt"/>
                </a:rPr>
                <a:t>„In einer Pro- und Contra-Debatte, auch Debatte amerikanischen Stils genannt, tauschen zwei Gruppen ihre Argumente für und gegen einen problematischen Sachverhalt oder eine umstrittene Meinung nach festgelegten Spielregeln aus. Eine dritte Gruppe, die Jury, bewertet den Verlauf der Debatte und vergleicht die entgegengesetzte Standpunkte vertretenden Gruppen.“</a:t>
              </a:r>
            </a:p>
            <a:p>
              <a:pPr algn="just" fontAlgn="auto">
                <a:spcBef>
                  <a:spcPts val="0"/>
                </a:spcBef>
                <a:spcAft>
                  <a:spcPts val="0"/>
                </a:spcAft>
                <a:defRPr/>
              </a:pPr>
              <a:r>
                <a:rPr lang="de-AT" sz="1400" dirty="0" smtClean="0">
                  <a:latin typeface="Calibri" pitchFamily="34" charset="0"/>
                </a:rPr>
                <a:t>(Quelle: Schoof, D. (1980) in: arbeiten + lernen, Nr. 10-10a, Juli/August)</a:t>
              </a:r>
            </a:p>
          </p:txBody>
        </p:sp>
      </p:grpSp>
      <p:grpSp>
        <p:nvGrpSpPr>
          <p:cNvPr id="9" name="Gruppieren 5"/>
          <p:cNvGrpSpPr>
            <a:grpSpLocks/>
          </p:cNvGrpSpPr>
          <p:nvPr/>
        </p:nvGrpSpPr>
        <p:grpSpPr bwMode="auto">
          <a:xfrm>
            <a:off x="6721468" y="1308100"/>
            <a:ext cx="1871662" cy="1794715"/>
            <a:chOff x="5724525" y="1412875"/>
            <a:chExt cx="2808288" cy="2584453"/>
          </a:xfrm>
        </p:grpSpPr>
        <p:grpSp>
          <p:nvGrpSpPr>
            <p:cNvPr id="10" name="Group 9"/>
            <p:cNvGrpSpPr>
              <a:grpSpLocks/>
            </p:cNvGrpSpPr>
            <p:nvPr/>
          </p:nvGrpSpPr>
          <p:grpSpPr bwMode="auto">
            <a:xfrm>
              <a:off x="5724525" y="1412875"/>
              <a:ext cx="2808288" cy="1000126"/>
              <a:chOff x="3606" y="890"/>
              <a:chExt cx="1769" cy="630"/>
            </a:xfrm>
          </p:grpSpPr>
          <p:sp>
            <p:nvSpPr>
              <p:cNvPr id="25" name="Oval 10"/>
              <p:cNvSpPr>
                <a:spLocks noChangeArrowheads="1"/>
              </p:cNvSpPr>
              <p:nvPr/>
            </p:nvSpPr>
            <p:spPr bwMode="auto">
              <a:xfrm>
                <a:off x="3606" y="1208"/>
                <a:ext cx="136" cy="131"/>
              </a:xfrm>
              <a:prstGeom prst="ellipse">
                <a:avLst/>
              </a:prstGeom>
              <a:solidFill>
                <a:srgbClr val="7AC366"/>
              </a:solidFill>
              <a:ln w="9525">
                <a:solidFill>
                  <a:srgbClr val="7AC366"/>
                </a:solidFill>
                <a:round/>
                <a:headEnd/>
                <a:tailEnd/>
              </a:ln>
            </p:spPr>
            <p:txBody>
              <a:bodyPr wrap="none" anchor="ctr"/>
              <a:lstStyle/>
              <a:p>
                <a:endParaRPr lang="de-AT"/>
              </a:p>
            </p:txBody>
          </p:sp>
          <p:sp>
            <p:nvSpPr>
              <p:cNvPr id="26" name="Oval 11"/>
              <p:cNvSpPr>
                <a:spLocks noChangeArrowheads="1"/>
              </p:cNvSpPr>
              <p:nvPr/>
            </p:nvSpPr>
            <p:spPr bwMode="auto">
              <a:xfrm>
                <a:off x="3878" y="1253"/>
                <a:ext cx="136" cy="131"/>
              </a:xfrm>
              <a:prstGeom prst="ellipse">
                <a:avLst/>
              </a:prstGeom>
              <a:solidFill>
                <a:srgbClr val="7AC366"/>
              </a:solidFill>
              <a:ln w="9525">
                <a:solidFill>
                  <a:srgbClr val="7AC366"/>
                </a:solidFill>
                <a:round/>
                <a:headEnd/>
                <a:tailEnd/>
              </a:ln>
            </p:spPr>
            <p:txBody>
              <a:bodyPr wrap="none" anchor="ctr"/>
              <a:lstStyle/>
              <a:p>
                <a:endParaRPr lang="de-AT"/>
              </a:p>
            </p:txBody>
          </p:sp>
          <p:sp>
            <p:nvSpPr>
              <p:cNvPr id="27" name="Oval 12"/>
              <p:cNvSpPr>
                <a:spLocks noChangeArrowheads="1"/>
              </p:cNvSpPr>
              <p:nvPr/>
            </p:nvSpPr>
            <p:spPr bwMode="auto">
              <a:xfrm>
                <a:off x="3878" y="981"/>
                <a:ext cx="136" cy="131"/>
              </a:xfrm>
              <a:prstGeom prst="ellipse">
                <a:avLst/>
              </a:prstGeom>
              <a:solidFill>
                <a:srgbClr val="7AC366"/>
              </a:solidFill>
              <a:ln w="9525">
                <a:solidFill>
                  <a:srgbClr val="7AC366"/>
                </a:solidFill>
                <a:round/>
                <a:headEnd/>
                <a:tailEnd/>
              </a:ln>
            </p:spPr>
            <p:txBody>
              <a:bodyPr wrap="none" anchor="ctr"/>
              <a:lstStyle/>
              <a:p>
                <a:endParaRPr lang="de-AT"/>
              </a:p>
            </p:txBody>
          </p:sp>
          <p:sp>
            <p:nvSpPr>
              <p:cNvPr id="28" name="Oval 13"/>
              <p:cNvSpPr>
                <a:spLocks noChangeArrowheads="1"/>
              </p:cNvSpPr>
              <p:nvPr/>
            </p:nvSpPr>
            <p:spPr bwMode="auto">
              <a:xfrm>
                <a:off x="4150" y="1162"/>
                <a:ext cx="136" cy="131"/>
              </a:xfrm>
              <a:prstGeom prst="ellipse">
                <a:avLst/>
              </a:prstGeom>
              <a:solidFill>
                <a:srgbClr val="7AC366"/>
              </a:solidFill>
              <a:ln w="9525">
                <a:solidFill>
                  <a:srgbClr val="7AC366"/>
                </a:solidFill>
                <a:round/>
                <a:headEnd/>
                <a:tailEnd/>
              </a:ln>
            </p:spPr>
            <p:txBody>
              <a:bodyPr wrap="none" anchor="ctr"/>
              <a:lstStyle/>
              <a:p>
                <a:endParaRPr lang="de-AT"/>
              </a:p>
            </p:txBody>
          </p:sp>
          <p:sp>
            <p:nvSpPr>
              <p:cNvPr id="29" name="Oval 14"/>
              <p:cNvSpPr>
                <a:spLocks noChangeArrowheads="1"/>
              </p:cNvSpPr>
              <p:nvPr/>
            </p:nvSpPr>
            <p:spPr bwMode="auto">
              <a:xfrm>
                <a:off x="4921" y="1207"/>
                <a:ext cx="136" cy="131"/>
              </a:xfrm>
              <a:prstGeom prst="ellipse">
                <a:avLst/>
              </a:prstGeom>
              <a:solidFill>
                <a:schemeClr val="bg1"/>
              </a:solidFill>
              <a:ln w="28575">
                <a:solidFill>
                  <a:srgbClr val="00A65D"/>
                </a:solidFill>
                <a:round/>
                <a:headEnd/>
                <a:tailEnd/>
              </a:ln>
            </p:spPr>
            <p:txBody>
              <a:bodyPr wrap="none" anchor="ctr"/>
              <a:lstStyle/>
              <a:p>
                <a:endParaRPr lang="de-AT"/>
              </a:p>
            </p:txBody>
          </p:sp>
          <p:sp>
            <p:nvSpPr>
              <p:cNvPr id="30" name="Oval 15"/>
              <p:cNvSpPr>
                <a:spLocks noChangeArrowheads="1"/>
              </p:cNvSpPr>
              <p:nvPr/>
            </p:nvSpPr>
            <p:spPr bwMode="auto">
              <a:xfrm>
                <a:off x="5239" y="1117"/>
                <a:ext cx="136" cy="131"/>
              </a:xfrm>
              <a:prstGeom prst="ellipse">
                <a:avLst/>
              </a:prstGeom>
              <a:solidFill>
                <a:schemeClr val="bg1"/>
              </a:solidFill>
              <a:ln w="28575">
                <a:solidFill>
                  <a:srgbClr val="00A65D"/>
                </a:solidFill>
                <a:round/>
                <a:headEnd/>
                <a:tailEnd/>
              </a:ln>
            </p:spPr>
            <p:txBody>
              <a:bodyPr wrap="none" anchor="ctr"/>
              <a:lstStyle/>
              <a:p>
                <a:endParaRPr lang="de-AT"/>
              </a:p>
            </p:txBody>
          </p:sp>
          <p:sp>
            <p:nvSpPr>
              <p:cNvPr id="32" name="Oval 16"/>
              <p:cNvSpPr>
                <a:spLocks noChangeArrowheads="1"/>
              </p:cNvSpPr>
              <p:nvPr/>
            </p:nvSpPr>
            <p:spPr bwMode="auto">
              <a:xfrm>
                <a:off x="5193" y="1389"/>
                <a:ext cx="136" cy="131"/>
              </a:xfrm>
              <a:prstGeom prst="ellipse">
                <a:avLst/>
              </a:prstGeom>
              <a:solidFill>
                <a:schemeClr val="bg1"/>
              </a:solidFill>
              <a:ln w="28575">
                <a:solidFill>
                  <a:srgbClr val="00A65D"/>
                </a:solidFill>
                <a:round/>
                <a:headEnd/>
                <a:tailEnd/>
              </a:ln>
            </p:spPr>
            <p:txBody>
              <a:bodyPr wrap="none" anchor="ctr"/>
              <a:lstStyle/>
              <a:p>
                <a:endParaRPr lang="de-AT"/>
              </a:p>
            </p:txBody>
          </p:sp>
          <p:sp>
            <p:nvSpPr>
              <p:cNvPr id="33" name="Oval 17"/>
              <p:cNvSpPr>
                <a:spLocks noChangeArrowheads="1"/>
              </p:cNvSpPr>
              <p:nvPr/>
            </p:nvSpPr>
            <p:spPr bwMode="auto">
              <a:xfrm>
                <a:off x="5102" y="890"/>
                <a:ext cx="136" cy="131"/>
              </a:xfrm>
              <a:prstGeom prst="ellipse">
                <a:avLst/>
              </a:prstGeom>
              <a:solidFill>
                <a:schemeClr val="bg1"/>
              </a:solidFill>
              <a:ln w="28575">
                <a:solidFill>
                  <a:srgbClr val="00A65D"/>
                </a:solidFill>
                <a:round/>
                <a:headEnd/>
                <a:tailEnd/>
              </a:ln>
            </p:spPr>
            <p:txBody>
              <a:bodyPr wrap="none" anchor="ctr"/>
              <a:lstStyle/>
              <a:p>
                <a:endParaRPr lang="de-AT"/>
              </a:p>
            </p:txBody>
          </p:sp>
        </p:grpSp>
        <p:sp>
          <p:nvSpPr>
            <p:cNvPr id="11" name="AutoShape 18"/>
            <p:cNvSpPr>
              <a:spLocks noChangeArrowheads="1"/>
            </p:cNvSpPr>
            <p:nvPr/>
          </p:nvSpPr>
          <p:spPr bwMode="auto">
            <a:xfrm>
              <a:off x="7019925" y="1773238"/>
              <a:ext cx="647700" cy="217487"/>
            </a:xfrm>
            <a:prstGeom prst="leftRightArrow">
              <a:avLst>
                <a:gd name="adj1" fmla="val 50000"/>
                <a:gd name="adj2" fmla="val 59562"/>
              </a:avLst>
            </a:prstGeom>
            <a:solidFill>
              <a:srgbClr val="7AC366"/>
            </a:solidFill>
            <a:ln w="9525">
              <a:solidFill>
                <a:srgbClr val="00A65D"/>
              </a:solidFill>
              <a:miter lim="800000"/>
              <a:headEnd/>
              <a:tailEnd/>
            </a:ln>
          </p:spPr>
          <p:txBody>
            <a:bodyPr wrap="none" anchor="ctr"/>
            <a:lstStyle/>
            <a:p>
              <a:endParaRPr lang="de-AT"/>
            </a:p>
          </p:txBody>
        </p:sp>
        <p:grpSp>
          <p:nvGrpSpPr>
            <p:cNvPr id="12" name="Group 19"/>
            <p:cNvGrpSpPr>
              <a:grpSpLocks/>
            </p:cNvGrpSpPr>
            <p:nvPr/>
          </p:nvGrpSpPr>
          <p:grpSpPr bwMode="auto">
            <a:xfrm>
              <a:off x="6804025" y="2997202"/>
              <a:ext cx="1439863" cy="1000126"/>
              <a:chOff x="4286" y="1888"/>
              <a:chExt cx="907" cy="630"/>
            </a:xfrm>
          </p:grpSpPr>
          <p:sp>
            <p:nvSpPr>
              <p:cNvPr id="19" name="Oval 20"/>
              <p:cNvSpPr>
                <a:spLocks noChangeArrowheads="1"/>
              </p:cNvSpPr>
              <p:nvPr/>
            </p:nvSpPr>
            <p:spPr bwMode="auto">
              <a:xfrm>
                <a:off x="4286" y="1933"/>
                <a:ext cx="136" cy="131"/>
              </a:xfrm>
              <a:prstGeom prst="ellipse">
                <a:avLst/>
              </a:prstGeom>
              <a:solidFill>
                <a:srgbClr val="7AC366"/>
              </a:solidFill>
              <a:ln w="28575">
                <a:solidFill>
                  <a:srgbClr val="00A65D"/>
                </a:solidFill>
                <a:round/>
                <a:headEnd/>
                <a:tailEnd/>
              </a:ln>
            </p:spPr>
            <p:txBody>
              <a:bodyPr wrap="none" anchor="ctr"/>
              <a:lstStyle/>
              <a:p>
                <a:endParaRPr lang="de-AT"/>
              </a:p>
            </p:txBody>
          </p:sp>
          <p:sp>
            <p:nvSpPr>
              <p:cNvPr id="20" name="Oval 21"/>
              <p:cNvSpPr>
                <a:spLocks noChangeArrowheads="1"/>
              </p:cNvSpPr>
              <p:nvPr/>
            </p:nvSpPr>
            <p:spPr bwMode="auto">
              <a:xfrm>
                <a:off x="4604" y="1888"/>
                <a:ext cx="136" cy="131"/>
              </a:xfrm>
              <a:prstGeom prst="ellipse">
                <a:avLst/>
              </a:prstGeom>
              <a:solidFill>
                <a:srgbClr val="7AC366"/>
              </a:solidFill>
              <a:ln w="28575">
                <a:solidFill>
                  <a:srgbClr val="00A65D"/>
                </a:solidFill>
                <a:round/>
                <a:headEnd/>
                <a:tailEnd/>
              </a:ln>
            </p:spPr>
            <p:txBody>
              <a:bodyPr wrap="none" anchor="ctr"/>
              <a:lstStyle/>
              <a:p>
                <a:endParaRPr lang="de-AT"/>
              </a:p>
            </p:txBody>
          </p:sp>
          <p:sp>
            <p:nvSpPr>
              <p:cNvPr id="21" name="Oval 22"/>
              <p:cNvSpPr>
                <a:spLocks noChangeArrowheads="1"/>
              </p:cNvSpPr>
              <p:nvPr/>
            </p:nvSpPr>
            <p:spPr bwMode="auto">
              <a:xfrm>
                <a:off x="4377" y="2160"/>
                <a:ext cx="136" cy="131"/>
              </a:xfrm>
              <a:prstGeom prst="ellipse">
                <a:avLst/>
              </a:prstGeom>
              <a:solidFill>
                <a:srgbClr val="7AC366"/>
              </a:solidFill>
              <a:ln w="28575">
                <a:solidFill>
                  <a:srgbClr val="00A65D"/>
                </a:solidFill>
                <a:round/>
                <a:headEnd/>
                <a:tailEnd/>
              </a:ln>
            </p:spPr>
            <p:txBody>
              <a:bodyPr wrap="none" anchor="ctr"/>
              <a:lstStyle/>
              <a:p>
                <a:endParaRPr lang="de-AT"/>
              </a:p>
            </p:txBody>
          </p:sp>
          <p:sp>
            <p:nvSpPr>
              <p:cNvPr id="22" name="Oval 23"/>
              <p:cNvSpPr>
                <a:spLocks noChangeArrowheads="1"/>
              </p:cNvSpPr>
              <p:nvPr/>
            </p:nvSpPr>
            <p:spPr bwMode="auto">
              <a:xfrm>
                <a:off x="4785" y="2160"/>
                <a:ext cx="136" cy="131"/>
              </a:xfrm>
              <a:prstGeom prst="ellipse">
                <a:avLst/>
              </a:prstGeom>
              <a:solidFill>
                <a:srgbClr val="7AC366"/>
              </a:solidFill>
              <a:ln w="28575">
                <a:solidFill>
                  <a:srgbClr val="00A65D"/>
                </a:solidFill>
                <a:round/>
                <a:headEnd/>
                <a:tailEnd/>
              </a:ln>
            </p:spPr>
            <p:txBody>
              <a:bodyPr wrap="none" anchor="ctr"/>
              <a:lstStyle/>
              <a:p>
                <a:endParaRPr lang="de-AT"/>
              </a:p>
            </p:txBody>
          </p:sp>
          <p:sp>
            <p:nvSpPr>
              <p:cNvPr id="23" name="Oval 24"/>
              <p:cNvSpPr>
                <a:spLocks noChangeArrowheads="1"/>
              </p:cNvSpPr>
              <p:nvPr/>
            </p:nvSpPr>
            <p:spPr bwMode="auto">
              <a:xfrm>
                <a:off x="5057" y="2160"/>
                <a:ext cx="136" cy="131"/>
              </a:xfrm>
              <a:prstGeom prst="ellipse">
                <a:avLst/>
              </a:prstGeom>
              <a:solidFill>
                <a:srgbClr val="7AC366"/>
              </a:solidFill>
              <a:ln w="28575">
                <a:solidFill>
                  <a:srgbClr val="00A65D"/>
                </a:solidFill>
                <a:round/>
                <a:headEnd/>
                <a:tailEnd/>
              </a:ln>
            </p:spPr>
            <p:txBody>
              <a:bodyPr wrap="none" anchor="ctr"/>
              <a:lstStyle/>
              <a:p>
                <a:endParaRPr lang="de-AT"/>
              </a:p>
            </p:txBody>
          </p:sp>
          <p:sp>
            <p:nvSpPr>
              <p:cNvPr id="24" name="Oval 25"/>
              <p:cNvSpPr>
                <a:spLocks noChangeArrowheads="1"/>
              </p:cNvSpPr>
              <p:nvPr/>
            </p:nvSpPr>
            <p:spPr bwMode="auto">
              <a:xfrm>
                <a:off x="4649" y="2387"/>
                <a:ext cx="136" cy="131"/>
              </a:xfrm>
              <a:prstGeom prst="ellipse">
                <a:avLst/>
              </a:prstGeom>
              <a:solidFill>
                <a:srgbClr val="7AC366"/>
              </a:solidFill>
              <a:ln w="28575">
                <a:solidFill>
                  <a:srgbClr val="00A65D"/>
                </a:solidFill>
                <a:round/>
                <a:headEnd/>
                <a:tailEnd/>
              </a:ln>
            </p:spPr>
            <p:txBody>
              <a:bodyPr wrap="none" anchor="ctr"/>
              <a:lstStyle/>
              <a:p>
                <a:endParaRPr lang="de-AT"/>
              </a:p>
            </p:txBody>
          </p:sp>
        </p:grpSp>
        <p:grpSp>
          <p:nvGrpSpPr>
            <p:cNvPr id="13" name="Group 26"/>
            <p:cNvGrpSpPr>
              <a:grpSpLocks/>
            </p:cNvGrpSpPr>
            <p:nvPr/>
          </p:nvGrpSpPr>
          <p:grpSpPr bwMode="auto">
            <a:xfrm>
              <a:off x="6300785" y="2119318"/>
              <a:ext cx="1871660" cy="1309688"/>
              <a:chOff x="3969" y="1335"/>
              <a:chExt cx="1179" cy="825"/>
            </a:xfrm>
          </p:grpSpPr>
          <p:sp>
            <p:nvSpPr>
              <p:cNvPr id="14" name="Line 27"/>
              <p:cNvSpPr>
                <a:spLocks noChangeShapeType="1"/>
              </p:cNvSpPr>
              <p:nvPr/>
            </p:nvSpPr>
            <p:spPr bwMode="auto">
              <a:xfrm flipH="1" flipV="1">
                <a:off x="3969" y="1480"/>
                <a:ext cx="317" cy="362"/>
              </a:xfrm>
              <a:prstGeom prst="line">
                <a:avLst/>
              </a:prstGeom>
              <a:noFill/>
              <a:ln w="9525">
                <a:solidFill>
                  <a:schemeClr val="tx1"/>
                </a:solidFill>
                <a:prstDash val="sysDot"/>
                <a:round/>
                <a:headEnd/>
                <a:tailEnd/>
              </a:ln>
            </p:spPr>
            <p:txBody>
              <a:bodyPr/>
              <a:lstStyle/>
              <a:p>
                <a:endParaRPr lang="de-AT"/>
              </a:p>
            </p:txBody>
          </p:sp>
          <p:sp>
            <p:nvSpPr>
              <p:cNvPr id="15" name="Line 28"/>
              <p:cNvSpPr>
                <a:spLocks noChangeShapeType="1"/>
              </p:cNvSpPr>
              <p:nvPr/>
            </p:nvSpPr>
            <p:spPr bwMode="auto">
              <a:xfrm flipH="1" flipV="1">
                <a:off x="4395" y="1335"/>
                <a:ext cx="90" cy="634"/>
              </a:xfrm>
              <a:prstGeom prst="line">
                <a:avLst/>
              </a:prstGeom>
              <a:noFill/>
              <a:ln w="9525">
                <a:solidFill>
                  <a:schemeClr val="tx1"/>
                </a:solidFill>
                <a:prstDash val="sysDot"/>
                <a:round/>
                <a:headEnd/>
                <a:tailEnd/>
              </a:ln>
            </p:spPr>
            <p:txBody>
              <a:bodyPr/>
              <a:lstStyle/>
              <a:p>
                <a:endParaRPr lang="de-AT"/>
              </a:p>
            </p:txBody>
          </p:sp>
          <p:sp>
            <p:nvSpPr>
              <p:cNvPr id="16" name="Line 29"/>
              <p:cNvSpPr>
                <a:spLocks noChangeShapeType="1"/>
              </p:cNvSpPr>
              <p:nvPr/>
            </p:nvSpPr>
            <p:spPr bwMode="auto">
              <a:xfrm flipV="1">
                <a:off x="4830" y="1480"/>
                <a:ext cx="137" cy="499"/>
              </a:xfrm>
              <a:prstGeom prst="line">
                <a:avLst/>
              </a:prstGeom>
              <a:noFill/>
              <a:ln w="9525">
                <a:solidFill>
                  <a:schemeClr val="tx1"/>
                </a:solidFill>
                <a:prstDash val="sysDot"/>
                <a:round/>
                <a:headEnd/>
                <a:tailEnd/>
              </a:ln>
            </p:spPr>
            <p:txBody>
              <a:bodyPr/>
              <a:lstStyle/>
              <a:p>
                <a:endParaRPr lang="de-AT"/>
              </a:p>
            </p:txBody>
          </p:sp>
          <p:sp>
            <p:nvSpPr>
              <p:cNvPr id="17" name="Line 30"/>
              <p:cNvSpPr>
                <a:spLocks noChangeShapeType="1"/>
              </p:cNvSpPr>
              <p:nvPr/>
            </p:nvSpPr>
            <p:spPr bwMode="auto">
              <a:xfrm flipH="1" flipV="1">
                <a:off x="4694" y="1434"/>
                <a:ext cx="0" cy="318"/>
              </a:xfrm>
              <a:prstGeom prst="line">
                <a:avLst/>
              </a:prstGeom>
              <a:noFill/>
              <a:ln w="9525">
                <a:solidFill>
                  <a:schemeClr val="tx1"/>
                </a:solidFill>
                <a:prstDash val="sysDot"/>
                <a:round/>
                <a:headEnd/>
                <a:tailEnd/>
              </a:ln>
            </p:spPr>
            <p:txBody>
              <a:bodyPr/>
              <a:lstStyle/>
              <a:p>
                <a:endParaRPr lang="de-AT"/>
              </a:p>
            </p:txBody>
          </p:sp>
          <p:sp>
            <p:nvSpPr>
              <p:cNvPr id="18" name="Line 31"/>
              <p:cNvSpPr>
                <a:spLocks noChangeShapeType="1"/>
              </p:cNvSpPr>
              <p:nvPr/>
            </p:nvSpPr>
            <p:spPr bwMode="auto">
              <a:xfrm flipV="1">
                <a:off x="4967" y="1616"/>
                <a:ext cx="181" cy="544"/>
              </a:xfrm>
              <a:prstGeom prst="line">
                <a:avLst/>
              </a:prstGeom>
              <a:noFill/>
              <a:ln w="9525">
                <a:solidFill>
                  <a:schemeClr val="tx1"/>
                </a:solidFill>
                <a:prstDash val="sysDot"/>
                <a:round/>
                <a:headEnd/>
                <a:tailEnd/>
              </a:ln>
            </p:spPr>
            <p:txBody>
              <a:bodyPr/>
              <a:lstStyle/>
              <a:p>
                <a:endParaRPr lang="de-AT"/>
              </a:p>
            </p:txBody>
          </p:sp>
        </p:grpSp>
      </p:grpSp>
      <p:sp>
        <p:nvSpPr>
          <p:cNvPr id="34" name="Rechteck 33"/>
          <p:cNvSpPr/>
          <p:nvPr/>
        </p:nvSpPr>
        <p:spPr>
          <a:xfrm>
            <a:off x="179163" y="3644830"/>
            <a:ext cx="8173790" cy="1938992"/>
          </a:xfrm>
          <a:prstGeom prst="rect">
            <a:avLst/>
          </a:prstGeom>
        </p:spPr>
        <p:txBody>
          <a:bodyPr wrap="square">
            <a:spAutoFit/>
          </a:bodyPr>
          <a:lstStyle/>
          <a:p>
            <a:pPr fontAlgn="auto">
              <a:spcBef>
                <a:spcPts val="0"/>
              </a:spcBef>
              <a:spcAft>
                <a:spcPts val="0"/>
              </a:spcAft>
              <a:defRPr/>
            </a:pPr>
            <a:r>
              <a:rPr lang="de-AT" sz="2000" b="1" dirty="0">
                <a:solidFill>
                  <a:prstClr val="black"/>
                </a:solidFill>
                <a:latin typeface="+mj-lt"/>
              </a:rPr>
              <a:t>Einsatz: </a:t>
            </a:r>
          </a:p>
          <a:p>
            <a:pPr marL="449263" indent="-266700" fontAlgn="auto">
              <a:spcBef>
                <a:spcPts val="0"/>
              </a:spcBef>
              <a:spcAft>
                <a:spcPts val="0"/>
              </a:spcAft>
              <a:defRPr/>
            </a:pPr>
            <a:r>
              <a:rPr lang="de-AT" sz="2000" dirty="0" smtClean="0">
                <a:solidFill>
                  <a:srgbClr val="00A65D"/>
                </a:solidFill>
              </a:rPr>
              <a:t>■</a:t>
            </a:r>
            <a:r>
              <a:rPr lang="de-AT" sz="2000" dirty="0" smtClean="0"/>
              <a:t>	</a:t>
            </a:r>
            <a:r>
              <a:rPr lang="de-AT" sz="2000" dirty="0" smtClean="0">
                <a:solidFill>
                  <a:prstClr val="black"/>
                </a:solidFill>
                <a:latin typeface="+mj-lt"/>
              </a:rPr>
              <a:t>als </a:t>
            </a:r>
            <a:r>
              <a:rPr lang="de-AT" sz="2000" dirty="0">
                <a:solidFill>
                  <a:prstClr val="black"/>
                </a:solidFill>
                <a:latin typeface="+mj-lt"/>
              </a:rPr>
              <a:t>Einstieg in ein Thema, zu dem die Schüler/innen bereits Vorwissen haben</a:t>
            </a:r>
          </a:p>
          <a:p>
            <a:pPr marL="449263" indent="-268288" fontAlgn="auto">
              <a:spcBef>
                <a:spcPts val="0"/>
              </a:spcBef>
              <a:spcAft>
                <a:spcPts val="0"/>
              </a:spcAft>
              <a:defRPr/>
            </a:pPr>
            <a:r>
              <a:rPr lang="de-AT" sz="2000" dirty="0">
                <a:solidFill>
                  <a:srgbClr val="00A65D"/>
                </a:solidFill>
              </a:rPr>
              <a:t>■</a:t>
            </a:r>
            <a:r>
              <a:rPr lang="de-AT" sz="2000" dirty="0"/>
              <a:t>	</a:t>
            </a:r>
            <a:r>
              <a:rPr lang="de-AT" sz="2000" b="1" dirty="0" smtClean="0">
                <a:solidFill>
                  <a:prstClr val="black"/>
                </a:solidFill>
                <a:latin typeface="+mj-lt"/>
              </a:rPr>
              <a:t>primär</a:t>
            </a:r>
            <a:r>
              <a:rPr lang="de-AT" sz="2000" dirty="0" smtClean="0">
                <a:solidFill>
                  <a:prstClr val="black"/>
                </a:solidFill>
                <a:latin typeface="+mj-lt"/>
              </a:rPr>
              <a:t> </a:t>
            </a:r>
            <a:r>
              <a:rPr lang="de-AT" sz="2000" dirty="0">
                <a:solidFill>
                  <a:prstClr val="black"/>
                </a:solidFill>
                <a:latin typeface="+mj-lt"/>
              </a:rPr>
              <a:t>als</a:t>
            </a:r>
            <a:r>
              <a:rPr lang="de-AT" sz="2000" dirty="0" smtClean="0">
                <a:solidFill>
                  <a:prstClr val="black"/>
                </a:solidFill>
                <a:latin typeface="+mj-lt"/>
              </a:rPr>
              <a:t> </a:t>
            </a:r>
            <a:r>
              <a:rPr lang="de-AT" sz="2000" b="1" dirty="0">
                <a:solidFill>
                  <a:prstClr val="black"/>
                </a:solidFill>
                <a:latin typeface="+mj-lt"/>
              </a:rPr>
              <a:t>Abschluss einer Unterrichtseinheit,</a:t>
            </a:r>
            <a:r>
              <a:rPr lang="de-AT" sz="2000" dirty="0">
                <a:solidFill>
                  <a:prstClr val="black"/>
                </a:solidFill>
                <a:latin typeface="+mj-lt"/>
              </a:rPr>
              <a:t> wenn ein Thema inhaltlich aufgearbeitet worden ist und eine Zusammenfassung noch fehlt</a:t>
            </a:r>
          </a:p>
        </p:txBody>
      </p:sp>
    </p:spTree>
    <p:extLst>
      <p:ext uri="{BB962C8B-B14F-4D97-AF65-F5344CB8AC3E}">
        <p14:creationId xmlns:p14="http://schemas.microsoft.com/office/powerpoint/2010/main" val="3588377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4">
                                            <p:txEl>
                                              <p:pRg st="0" end="0"/>
                                            </p:txEl>
                                          </p:spTgt>
                                        </p:tgtEl>
                                        <p:attrNameLst>
                                          <p:attrName>style.visibility</p:attrName>
                                        </p:attrNameLst>
                                      </p:cBhvr>
                                      <p:to>
                                        <p:strVal val="visible"/>
                                      </p:to>
                                    </p:set>
                                    <p:animEffect transition="in" filter="wipe(left)">
                                      <p:cBhvr>
                                        <p:cTn id="19" dur="500"/>
                                        <p:tgtEl>
                                          <p:spTgt spid="34">
                                            <p:txEl>
                                              <p:pRg st="0" end="0"/>
                                            </p:txEl>
                                          </p:spTgt>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34">
                                            <p:txEl>
                                              <p:pRg st="1" end="1"/>
                                            </p:txEl>
                                          </p:spTgt>
                                        </p:tgtEl>
                                        <p:attrNameLst>
                                          <p:attrName>style.visibility</p:attrName>
                                        </p:attrNameLst>
                                      </p:cBhvr>
                                      <p:to>
                                        <p:strVal val="visible"/>
                                      </p:to>
                                    </p:set>
                                    <p:animEffect transition="in" filter="wipe(left)">
                                      <p:cBhvr>
                                        <p:cTn id="23" dur="500"/>
                                        <p:tgtEl>
                                          <p:spTgt spid="3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4">
                                            <p:txEl>
                                              <p:pRg st="2" end="2"/>
                                            </p:txEl>
                                          </p:spTgt>
                                        </p:tgtEl>
                                        <p:attrNameLst>
                                          <p:attrName>style.visibility</p:attrName>
                                        </p:attrNameLst>
                                      </p:cBhvr>
                                      <p:to>
                                        <p:strVal val="visible"/>
                                      </p:to>
                                    </p:set>
                                    <p:animEffect transition="in" filter="wipe(left)">
                                      <p:cBhvr>
                                        <p:cTn id="28" dur="500"/>
                                        <p:tgtEl>
                                          <p:spTgt spid="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200" y="437018"/>
            <a:ext cx="8742017" cy="432000"/>
          </a:xfrm>
        </p:spPr>
        <p:txBody>
          <a:bodyPr/>
          <a:lstStyle/>
          <a:p>
            <a:r>
              <a:rPr lang="de-AT" dirty="0">
                <a:latin typeface="+mj-lt"/>
              </a:rPr>
              <a:t>Ziele der Pro- und Kontra-Debatte</a:t>
            </a:r>
          </a:p>
        </p:txBody>
      </p:sp>
      <p:sp>
        <p:nvSpPr>
          <p:cNvPr id="4" name="Interaktive Schaltfläche: Zurück oder Vorherige(r) 3">
            <a:hlinkClick r:id="" action="ppaction://hlinkshowjump?jump=previousslide" highlightClick="1"/>
          </p:cNvPr>
          <p:cNvSpPr>
            <a:spLocks noChangeAspect="1"/>
          </p:cNvSpPr>
          <p:nvPr/>
        </p:nvSpPr>
        <p:spPr>
          <a:xfrm>
            <a:off x="60748" y="19778"/>
            <a:ext cx="180000" cy="180000"/>
          </a:xfrm>
          <a:prstGeom prst="actionButtonBackPrevious">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Interaktive Schaltfläche: Nächste(r) oder Weiter 5">
            <a:hlinkClick r:id="" action="ppaction://hlinkshowjump?jump=nextslide" highlightClick="1"/>
          </p:cNvPr>
          <p:cNvSpPr>
            <a:spLocks noChangeAspect="1"/>
          </p:cNvSpPr>
          <p:nvPr/>
        </p:nvSpPr>
        <p:spPr>
          <a:xfrm>
            <a:off x="8913294" y="19778"/>
            <a:ext cx="180000" cy="180000"/>
          </a:xfrm>
          <a:prstGeom prst="actionButtonForwardNex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a:spLocks noChangeArrowheads="1"/>
          </p:cNvSpPr>
          <p:nvPr/>
        </p:nvSpPr>
        <p:spPr bwMode="auto">
          <a:xfrm>
            <a:off x="1087438" y="1011738"/>
            <a:ext cx="4895850" cy="583200"/>
          </a:xfrm>
          <a:prstGeom prst="rect">
            <a:avLst/>
          </a:prstGeom>
          <a:noFill/>
          <a:ln w="19050">
            <a:solidFill>
              <a:srgbClr val="92D050"/>
            </a:solidFill>
            <a:miter lim="800000"/>
            <a:headEnd/>
            <a:tailEnd/>
          </a:ln>
        </p:spPr>
        <p:txBody>
          <a:bodyPr anchor="ctr">
            <a:spAutoFit/>
          </a:bodyPr>
          <a:lstStyle/>
          <a:p>
            <a:r>
              <a:rPr lang="de-AT" sz="1600" b="1" dirty="0" smtClean="0">
                <a:latin typeface="+mj-lt"/>
              </a:rPr>
              <a:t>Belebung</a:t>
            </a:r>
            <a:r>
              <a:rPr lang="de-AT" sz="1600" dirty="0" smtClean="0">
                <a:latin typeface="+mj-lt"/>
              </a:rPr>
              <a:t> </a:t>
            </a:r>
            <a:r>
              <a:rPr lang="de-AT" sz="1600" dirty="0">
                <a:latin typeface="+mj-lt"/>
              </a:rPr>
              <a:t>des </a:t>
            </a:r>
            <a:r>
              <a:rPr lang="de-AT" sz="1600" dirty="0" smtClean="0">
                <a:latin typeface="+mj-lt"/>
              </a:rPr>
              <a:t>Unterrichts</a:t>
            </a:r>
            <a:endParaRPr lang="de-AT" sz="1600" dirty="0">
              <a:latin typeface="+mj-lt"/>
            </a:endParaRPr>
          </a:p>
        </p:txBody>
      </p:sp>
      <p:sp>
        <p:nvSpPr>
          <p:cNvPr id="7" name="Textfeld 5"/>
          <p:cNvSpPr txBox="1">
            <a:spLocks noChangeArrowheads="1"/>
          </p:cNvSpPr>
          <p:nvPr/>
        </p:nvSpPr>
        <p:spPr bwMode="auto">
          <a:xfrm>
            <a:off x="1087438" y="1786573"/>
            <a:ext cx="4895850" cy="584775"/>
          </a:xfrm>
          <a:prstGeom prst="rect">
            <a:avLst/>
          </a:prstGeom>
          <a:noFill/>
          <a:ln w="19050">
            <a:solidFill>
              <a:srgbClr val="92D050"/>
            </a:solidFill>
            <a:miter lim="800000"/>
            <a:headEnd/>
            <a:tailEnd/>
          </a:ln>
        </p:spPr>
        <p:txBody>
          <a:bodyPr>
            <a:spAutoFit/>
          </a:bodyPr>
          <a:lstStyle/>
          <a:p>
            <a:r>
              <a:rPr lang="de-AT" sz="1600" b="1" dirty="0">
                <a:latin typeface="+mj-lt"/>
              </a:rPr>
              <a:t>Beteiligung</a:t>
            </a:r>
            <a:r>
              <a:rPr lang="de-AT" sz="1600" dirty="0">
                <a:latin typeface="+mj-lt"/>
              </a:rPr>
              <a:t> möglichst vieler Schüler/innen an einer Diskussion</a:t>
            </a:r>
          </a:p>
        </p:txBody>
      </p:sp>
      <p:sp>
        <p:nvSpPr>
          <p:cNvPr id="8" name="Textfeld 6"/>
          <p:cNvSpPr txBox="1">
            <a:spLocks noChangeArrowheads="1"/>
          </p:cNvSpPr>
          <p:nvPr/>
        </p:nvSpPr>
        <p:spPr bwMode="auto">
          <a:xfrm>
            <a:off x="1087438" y="2563178"/>
            <a:ext cx="4895850" cy="583200"/>
          </a:xfrm>
          <a:prstGeom prst="rect">
            <a:avLst/>
          </a:prstGeom>
          <a:noFill/>
          <a:ln w="19050">
            <a:solidFill>
              <a:srgbClr val="92D050"/>
            </a:solidFill>
            <a:miter lim="800000"/>
            <a:headEnd/>
            <a:tailEnd/>
          </a:ln>
        </p:spPr>
        <p:txBody>
          <a:bodyPr anchor="ctr">
            <a:spAutoFit/>
          </a:bodyPr>
          <a:lstStyle/>
          <a:p>
            <a:r>
              <a:rPr lang="de-AT" sz="1600" dirty="0" smtClean="0">
                <a:latin typeface="+mj-lt"/>
              </a:rPr>
              <a:t>Einüben </a:t>
            </a:r>
            <a:r>
              <a:rPr lang="de-AT" sz="1600" dirty="0">
                <a:latin typeface="+mj-lt"/>
              </a:rPr>
              <a:t>von </a:t>
            </a:r>
            <a:r>
              <a:rPr lang="de-AT" sz="1600" b="1" dirty="0" smtClean="0">
                <a:latin typeface="+mj-lt"/>
              </a:rPr>
              <a:t>Diskutierfähigkeit</a:t>
            </a:r>
            <a:endParaRPr lang="de-AT" sz="1600" b="1" dirty="0">
              <a:latin typeface="+mj-lt"/>
            </a:endParaRPr>
          </a:p>
        </p:txBody>
      </p:sp>
      <p:sp>
        <p:nvSpPr>
          <p:cNvPr id="9" name="Textfeld 7"/>
          <p:cNvSpPr txBox="1">
            <a:spLocks noChangeArrowheads="1"/>
          </p:cNvSpPr>
          <p:nvPr/>
        </p:nvSpPr>
        <p:spPr bwMode="auto">
          <a:xfrm>
            <a:off x="1087438" y="4091683"/>
            <a:ext cx="4895850" cy="584775"/>
          </a:xfrm>
          <a:prstGeom prst="rect">
            <a:avLst/>
          </a:prstGeom>
          <a:noFill/>
          <a:ln w="19050">
            <a:solidFill>
              <a:srgbClr val="92D050"/>
            </a:solidFill>
            <a:miter lim="800000"/>
            <a:headEnd/>
            <a:tailEnd/>
          </a:ln>
        </p:spPr>
        <p:txBody>
          <a:bodyPr>
            <a:spAutoFit/>
          </a:bodyPr>
          <a:lstStyle/>
          <a:p>
            <a:r>
              <a:rPr lang="de-AT" sz="1600" b="1" dirty="0">
                <a:latin typeface="+mj-lt"/>
              </a:rPr>
              <a:t>Auseinandersetzen mit Argumenten</a:t>
            </a:r>
            <a:r>
              <a:rPr lang="de-AT" sz="1600" dirty="0">
                <a:latin typeface="+mj-lt"/>
              </a:rPr>
              <a:t>, die der persönlichen Meinung entgegenstehen</a:t>
            </a:r>
          </a:p>
        </p:txBody>
      </p:sp>
      <p:sp>
        <p:nvSpPr>
          <p:cNvPr id="10" name="Textfeld 8"/>
          <p:cNvSpPr txBox="1">
            <a:spLocks noChangeArrowheads="1"/>
          </p:cNvSpPr>
          <p:nvPr/>
        </p:nvSpPr>
        <p:spPr bwMode="auto">
          <a:xfrm>
            <a:off x="1087438" y="3337052"/>
            <a:ext cx="4895850" cy="584775"/>
          </a:xfrm>
          <a:prstGeom prst="rect">
            <a:avLst/>
          </a:prstGeom>
          <a:noFill/>
          <a:ln w="19050">
            <a:solidFill>
              <a:srgbClr val="92D050"/>
            </a:solidFill>
            <a:miter lim="800000"/>
            <a:headEnd/>
            <a:tailEnd/>
          </a:ln>
        </p:spPr>
        <p:txBody>
          <a:bodyPr>
            <a:spAutoFit/>
          </a:bodyPr>
          <a:lstStyle/>
          <a:p>
            <a:r>
              <a:rPr lang="de-AT" sz="1600" b="1" dirty="0">
                <a:latin typeface="+mj-lt"/>
              </a:rPr>
              <a:t>Förderung des Verständnisses </a:t>
            </a:r>
            <a:r>
              <a:rPr lang="de-AT" sz="1600" dirty="0">
                <a:latin typeface="+mj-lt"/>
              </a:rPr>
              <a:t>für eine </a:t>
            </a:r>
            <a:r>
              <a:rPr lang="de-AT" sz="1600" b="1" dirty="0">
                <a:latin typeface="+mj-lt"/>
              </a:rPr>
              <a:t>andere</a:t>
            </a:r>
            <a:r>
              <a:rPr lang="de-AT" sz="1600" dirty="0">
                <a:latin typeface="+mj-lt"/>
              </a:rPr>
              <a:t> als die eigene </a:t>
            </a:r>
            <a:r>
              <a:rPr lang="de-AT" sz="1600" b="1" dirty="0">
                <a:latin typeface="+mj-lt"/>
              </a:rPr>
              <a:t>Auffassung</a:t>
            </a:r>
          </a:p>
        </p:txBody>
      </p:sp>
      <p:sp>
        <p:nvSpPr>
          <p:cNvPr id="11" name="Textfeld 9"/>
          <p:cNvSpPr txBox="1">
            <a:spLocks noChangeArrowheads="1"/>
          </p:cNvSpPr>
          <p:nvPr/>
        </p:nvSpPr>
        <p:spPr bwMode="auto">
          <a:xfrm>
            <a:off x="1087438" y="4898518"/>
            <a:ext cx="4895850" cy="584775"/>
          </a:xfrm>
          <a:prstGeom prst="rect">
            <a:avLst/>
          </a:prstGeom>
          <a:noFill/>
          <a:ln w="19050">
            <a:solidFill>
              <a:srgbClr val="92D050"/>
            </a:solidFill>
            <a:miter lim="800000"/>
            <a:headEnd/>
            <a:tailEnd/>
          </a:ln>
        </p:spPr>
        <p:txBody>
          <a:bodyPr>
            <a:spAutoFit/>
          </a:bodyPr>
          <a:lstStyle/>
          <a:p>
            <a:r>
              <a:rPr lang="de-AT" sz="1600" dirty="0">
                <a:latin typeface="+mj-lt"/>
              </a:rPr>
              <a:t>Besseres </a:t>
            </a:r>
            <a:r>
              <a:rPr lang="de-AT" sz="1600" b="1" dirty="0">
                <a:latin typeface="+mj-lt"/>
              </a:rPr>
              <a:t>Vertreten eines eigenen </a:t>
            </a:r>
            <a:r>
              <a:rPr lang="de-AT" sz="1600" b="1" dirty="0" smtClean="0">
                <a:latin typeface="+mj-lt"/>
              </a:rPr>
              <a:t>Standpunktes </a:t>
            </a:r>
            <a:r>
              <a:rPr lang="de-AT" sz="1600" dirty="0">
                <a:latin typeface="+mj-lt"/>
              </a:rPr>
              <a:t>auch in kontroversen Diskussionen</a:t>
            </a:r>
          </a:p>
        </p:txBody>
      </p:sp>
      <p:cxnSp>
        <p:nvCxnSpPr>
          <p:cNvPr id="12" name="Gerade Verbindung 11"/>
          <p:cNvCxnSpPr/>
          <p:nvPr/>
        </p:nvCxnSpPr>
        <p:spPr>
          <a:xfrm>
            <a:off x="582613" y="920433"/>
            <a:ext cx="0" cy="38449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582613" y="1303338"/>
            <a:ext cx="476250" cy="1587"/>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581978" y="2078960"/>
            <a:ext cx="476250" cy="1587"/>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581978" y="2854778"/>
            <a:ext cx="476250" cy="1587"/>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a:off x="582613" y="3621819"/>
            <a:ext cx="476250" cy="3175"/>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581978" y="4398675"/>
            <a:ext cx="476250" cy="1588"/>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581978" y="5144262"/>
            <a:ext cx="476250" cy="1588"/>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582613" y="1304925"/>
            <a:ext cx="0" cy="77562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582613" y="2078960"/>
            <a:ext cx="0" cy="77562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a:off x="582613" y="2856365"/>
            <a:ext cx="0" cy="77562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582296" y="3630082"/>
            <a:ext cx="0" cy="77562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p:nvCxnSpPr>
        <p:spPr>
          <a:xfrm>
            <a:off x="582296" y="4384070"/>
            <a:ext cx="317" cy="77040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7498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up)">
                                      <p:cBhvr>
                                        <p:cTn id="33" dur="500"/>
                                        <p:tgtEl>
                                          <p:spTgt spid="22"/>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up)">
                                      <p:cBhvr>
                                        <p:cTn id="46" dur="500"/>
                                        <p:tgtEl>
                                          <p:spTgt spid="23"/>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1000"/>
                            </p:stCondLst>
                            <p:childTnLst>
                              <p:par>
                                <p:cTn id="52" presetID="22" presetClass="entr" presetSubtype="8" fill="hold" grpId="0"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up)">
                                      <p:cBhvr>
                                        <p:cTn id="59" dur="500"/>
                                        <p:tgtEl>
                                          <p:spTgt spid="24"/>
                                        </p:tgtEl>
                                      </p:cBhvr>
                                    </p:animEffect>
                                  </p:childTnLst>
                                </p:cTn>
                              </p:par>
                            </p:childTnLst>
                          </p:cTn>
                        </p:par>
                        <p:par>
                          <p:cTn id="60" fill="hold">
                            <p:stCondLst>
                              <p:cond delay="500"/>
                            </p:stCondLst>
                            <p:childTnLst>
                              <p:par>
                                <p:cTn id="61" presetID="22" presetClass="entr" presetSubtype="8"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left)">
                                      <p:cBhvr>
                                        <p:cTn id="63" dur="500"/>
                                        <p:tgtEl>
                                          <p:spTgt spid="17"/>
                                        </p:tgtEl>
                                      </p:cBhvr>
                                    </p:animEffect>
                                  </p:childTnLst>
                                </p:cTn>
                              </p:par>
                            </p:childTnLst>
                          </p:cTn>
                        </p:par>
                        <p:par>
                          <p:cTn id="64" fill="hold">
                            <p:stCondLst>
                              <p:cond delay="1000"/>
                            </p:stCondLst>
                            <p:childTnLst>
                              <p:par>
                                <p:cTn id="65" presetID="22" presetClass="entr" presetSubtype="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left)">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up)">
                                      <p:cBhvr>
                                        <p:cTn id="72" dur="500"/>
                                        <p:tgtEl>
                                          <p:spTgt spid="25"/>
                                        </p:tgtEl>
                                      </p:cBhvr>
                                    </p:animEffect>
                                  </p:childTnLst>
                                </p:cTn>
                              </p:par>
                            </p:childTnLst>
                          </p:cTn>
                        </p:par>
                        <p:par>
                          <p:cTn id="73" fill="hold">
                            <p:stCondLst>
                              <p:cond delay="500"/>
                            </p:stCondLst>
                            <p:childTnLst>
                              <p:par>
                                <p:cTn id="74" presetID="22" presetClass="entr" presetSubtype="8" fill="hold"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left)">
                                      <p:cBhvr>
                                        <p:cTn id="76" dur="500"/>
                                        <p:tgtEl>
                                          <p:spTgt spid="18"/>
                                        </p:tgtEl>
                                      </p:cBhvr>
                                    </p:animEffect>
                                  </p:childTnLst>
                                </p:cTn>
                              </p:par>
                            </p:childTnLst>
                          </p:cTn>
                        </p:par>
                        <p:par>
                          <p:cTn id="77" fill="hold">
                            <p:stCondLst>
                              <p:cond delay="1000"/>
                            </p:stCondLst>
                            <p:childTnLst>
                              <p:par>
                                <p:cTn id="78" presetID="22" presetClass="entr" presetSubtype="8" fill="hold" grpId="0"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wipe(left)">
                                      <p:cBhvr>
                                        <p:cTn id="8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200" y="437018"/>
            <a:ext cx="8742017" cy="432000"/>
          </a:xfrm>
        </p:spPr>
        <p:txBody>
          <a:bodyPr/>
          <a:lstStyle/>
          <a:p>
            <a:r>
              <a:rPr lang="de-DE" dirty="0">
                <a:latin typeface="+mj-lt"/>
              </a:rPr>
              <a:t>Vorbereitung der Pro- und Kontra-Debatte</a:t>
            </a:r>
          </a:p>
        </p:txBody>
      </p:sp>
      <p:sp>
        <p:nvSpPr>
          <p:cNvPr id="4" name="Interaktive Schaltfläche: Zurück oder Vorherige(r) 3">
            <a:hlinkClick r:id="" action="ppaction://hlinkshowjump?jump=previousslide" highlightClick="1"/>
          </p:cNvPr>
          <p:cNvSpPr>
            <a:spLocks noChangeAspect="1"/>
          </p:cNvSpPr>
          <p:nvPr/>
        </p:nvSpPr>
        <p:spPr>
          <a:xfrm>
            <a:off x="60748" y="19778"/>
            <a:ext cx="180000" cy="180000"/>
          </a:xfrm>
          <a:prstGeom prst="actionButtonBackPrevious">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Interaktive Schaltfläche: Nächste(r) oder Weiter 5">
            <a:hlinkClick r:id="" action="ppaction://hlinkshowjump?jump=nextslide" highlightClick="1"/>
          </p:cNvPr>
          <p:cNvSpPr>
            <a:spLocks noChangeAspect="1"/>
          </p:cNvSpPr>
          <p:nvPr/>
        </p:nvSpPr>
        <p:spPr>
          <a:xfrm>
            <a:off x="8913294" y="19778"/>
            <a:ext cx="180000" cy="180000"/>
          </a:xfrm>
          <a:prstGeom prst="actionButtonForwardNex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6" name="Textfeld 25"/>
          <p:cNvSpPr txBox="1"/>
          <p:nvPr/>
        </p:nvSpPr>
        <p:spPr>
          <a:xfrm>
            <a:off x="240747" y="932375"/>
            <a:ext cx="8490297" cy="4662815"/>
          </a:xfrm>
          <a:prstGeom prst="rect">
            <a:avLst/>
          </a:prstGeom>
          <a:noFill/>
        </p:spPr>
        <p:txBody>
          <a:bodyPr wrap="square">
            <a:spAutoFit/>
          </a:bodyPr>
          <a:lstStyle/>
          <a:p>
            <a:pPr fontAlgn="auto">
              <a:spcBef>
                <a:spcPts val="0"/>
              </a:spcBef>
              <a:spcAft>
                <a:spcPts val="0"/>
              </a:spcAft>
              <a:defRPr/>
            </a:pPr>
            <a:r>
              <a:rPr lang="de-AT" sz="1600" b="1" dirty="0" smtClean="0">
                <a:latin typeface="+mj-lt"/>
              </a:rPr>
              <a:t>Festlegen des Diskussionsthemas: </a:t>
            </a:r>
          </a:p>
          <a:p>
            <a:pPr marL="176213" indent="-176213" fontAlgn="auto">
              <a:spcBef>
                <a:spcPts val="0"/>
              </a:spcBef>
              <a:spcAft>
                <a:spcPts val="0"/>
              </a:spcAft>
              <a:buClr>
                <a:srgbClr val="00A65D"/>
              </a:buClr>
              <a:buFont typeface="Wingdings" panose="05000000000000000000" pitchFamily="2" charset="2"/>
              <a:buChar char="§"/>
              <a:defRPr/>
            </a:pPr>
            <a:r>
              <a:rPr lang="de-AT" sz="1600" dirty="0" smtClean="0">
                <a:latin typeface="+mj-lt"/>
              </a:rPr>
              <a:t>als provozierende These oder</a:t>
            </a:r>
          </a:p>
          <a:p>
            <a:pPr marL="176213" indent="-176213" fontAlgn="auto">
              <a:spcBef>
                <a:spcPts val="0"/>
              </a:spcBef>
              <a:spcAft>
                <a:spcPts val="0"/>
              </a:spcAft>
              <a:buClr>
                <a:srgbClr val="00A65D"/>
              </a:buClr>
              <a:buFont typeface="Wingdings" panose="05000000000000000000" pitchFamily="2" charset="2"/>
              <a:buChar char="§"/>
              <a:defRPr/>
            </a:pPr>
            <a:r>
              <a:rPr lang="de-AT" sz="1600" dirty="0" smtClean="0">
                <a:latin typeface="+mj-lt"/>
              </a:rPr>
              <a:t>als alternative Formulierung</a:t>
            </a:r>
          </a:p>
          <a:p>
            <a:pPr marL="180975" indent="-180975" fontAlgn="auto">
              <a:spcBef>
                <a:spcPts val="600"/>
              </a:spcBef>
              <a:spcAft>
                <a:spcPts val="0"/>
              </a:spcAft>
              <a:defRPr/>
            </a:pPr>
            <a:r>
              <a:rPr lang="de-AT" sz="1600" b="1" dirty="0" smtClean="0">
                <a:latin typeface="+mj-lt"/>
              </a:rPr>
              <a:t>Gruppeneinteilung für die Vorbereitungsphase: </a:t>
            </a:r>
          </a:p>
          <a:p>
            <a:pPr marL="176213" indent="-176213">
              <a:buClr>
                <a:srgbClr val="00A65D"/>
              </a:buClr>
              <a:buFont typeface="Wingdings" panose="05000000000000000000" pitchFamily="2" charset="2"/>
              <a:buChar char="§"/>
              <a:defRPr/>
            </a:pPr>
            <a:r>
              <a:rPr lang="de-AT" sz="1600" dirty="0">
                <a:latin typeface="+mj-lt"/>
              </a:rPr>
              <a:t>Kleingruppen (gerade Anzahl)</a:t>
            </a:r>
          </a:p>
          <a:p>
            <a:pPr marL="176213" indent="-176213">
              <a:buClr>
                <a:srgbClr val="00A65D"/>
              </a:buClr>
              <a:buFont typeface="Wingdings" panose="05000000000000000000" pitchFamily="2" charset="2"/>
              <a:buChar char="§"/>
              <a:defRPr/>
            </a:pPr>
            <a:r>
              <a:rPr lang="de-AT" sz="1600" dirty="0">
                <a:latin typeface="+mj-lt"/>
              </a:rPr>
              <a:t>zur Hälfte Pro- und zur Hälfte Contra-Position</a:t>
            </a:r>
          </a:p>
          <a:p>
            <a:pPr marL="176213" indent="-176213">
              <a:buClr>
                <a:srgbClr val="00A65D"/>
              </a:buClr>
              <a:buFont typeface="Wingdings" panose="05000000000000000000" pitchFamily="2" charset="2"/>
              <a:buChar char="§"/>
              <a:defRPr/>
            </a:pPr>
            <a:r>
              <a:rPr lang="de-AT" sz="1600" dirty="0">
                <a:latin typeface="+mj-lt"/>
              </a:rPr>
              <a:t>nach dem Zufallsprinzip</a:t>
            </a:r>
          </a:p>
          <a:p>
            <a:pPr marL="180975" indent="-180975" fontAlgn="auto">
              <a:spcBef>
                <a:spcPts val="600"/>
              </a:spcBef>
              <a:spcAft>
                <a:spcPts val="0"/>
              </a:spcAft>
              <a:defRPr/>
            </a:pPr>
            <a:r>
              <a:rPr lang="de-AT" sz="1600" b="1" dirty="0" smtClean="0">
                <a:latin typeface="+mj-lt"/>
              </a:rPr>
              <a:t>Vorbereitungsphase in Kleingruppen:</a:t>
            </a:r>
          </a:p>
          <a:p>
            <a:pPr marL="176213" indent="-176213" fontAlgn="auto">
              <a:spcBef>
                <a:spcPts val="0"/>
              </a:spcBef>
              <a:spcAft>
                <a:spcPts val="0"/>
              </a:spcAft>
              <a:buClr>
                <a:srgbClr val="00A65D"/>
              </a:buClr>
              <a:buFont typeface="Wingdings" panose="05000000000000000000" pitchFamily="2" charset="2"/>
              <a:buChar char="§"/>
              <a:defRPr/>
            </a:pPr>
            <a:r>
              <a:rPr lang="de-AT" sz="1600" dirty="0">
                <a:latin typeface="+mj-lt"/>
              </a:rPr>
              <a:t>Sammlung von Argumenten für die Pro- oder Contra-Position</a:t>
            </a:r>
          </a:p>
          <a:p>
            <a:pPr marL="176213" indent="-176213" fontAlgn="auto">
              <a:spcBef>
                <a:spcPts val="0"/>
              </a:spcBef>
              <a:spcAft>
                <a:spcPts val="0"/>
              </a:spcAft>
              <a:buClr>
                <a:srgbClr val="00A65D"/>
              </a:buClr>
              <a:buFont typeface="Wingdings" panose="05000000000000000000" pitchFamily="2" charset="2"/>
              <a:buChar char="§"/>
              <a:defRPr/>
            </a:pPr>
            <a:r>
              <a:rPr lang="de-AT" sz="1600" dirty="0">
                <a:latin typeface="+mj-lt"/>
              </a:rPr>
              <a:t>Aufteilung der Argumente auf die Gruppenmitglieder</a:t>
            </a:r>
          </a:p>
          <a:p>
            <a:pPr marL="180975" indent="-180975" fontAlgn="auto">
              <a:spcBef>
                <a:spcPts val="600"/>
              </a:spcBef>
              <a:spcAft>
                <a:spcPts val="0"/>
              </a:spcAft>
              <a:defRPr/>
            </a:pPr>
            <a:r>
              <a:rPr lang="de-AT" sz="1600" b="1" dirty="0" smtClean="0">
                <a:latin typeface="+mj-lt"/>
              </a:rPr>
              <a:t>Gruppeneinteilung für die Spielphase:</a:t>
            </a:r>
          </a:p>
          <a:p>
            <a:pPr marL="176213" indent="-176213">
              <a:buClr>
                <a:srgbClr val="00A65D"/>
              </a:buClr>
              <a:buFont typeface="Wingdings" panose="05000000000000000000" pitchFamily="2" charset="2"/>
              <a:buChar char="§"/>
              <a:defRPr/>
            </a:pPr>
            <a:r>
              <a:rPr lang="de-AT" sz="1600" dirty="0">
                <a:latin typeface="+mj-lt"/>
              </a:rPr>
              <a:t>Bestimmung einer Pro- und einer Contra-Gruppe (je 3-6 Personen)</a:t>
            </a:r>
          </a:p>
          <a:p>
            <a:pPr marL="176213" indent="-176213">
              <a:buClr>
                <a:srgbClr val="00A65D"/>
              </a:buClr>
              <a:buFont typeface="Wingdings" panose="05000000000000000000" pitchFamily="2" charset="2"/>
              <a:buChar char="§"/>
              <a:defRPr/>
            </a:pPr>
            <a:r>
              <a:rPr lang="de-AT" sz="1600" dirty="0">
                <a:latin typeface="+mj-lt"/>
              </a:rPr>
              <a:t>restliche Schüler/innen werden zur Jury zusammengefasst</a:t>
            </a:r>
          </a:p>
          <a:p>
            <a:pPr marL="176213" indent="-176213">
              <a:buClr>
                <a:srgbClr val="00A65D"/>
              </a:buClr>
              <a:buFont typeface="Wingdings" panose="05000000000000000000" pitchFamily="2" charset="2"/>
              <a:buChar char="§"/>
              <a:defRPr/>
            </a:pPr>
            <a:r>
              <a:rPr lang="de-AT" sz="1600" dirty="0">
                <a:latin typeface="+mj-lt"/>
              </a:rPr>
              <a:t>Bestimmung einer Diskussionsleitung (Lehrer/in oder Schüler/in)</a:t>
            </a:r>
          </a:p>
          <a:p>
            <a:pPr marL="180975" indent="-180975" fontAlgn="auto">
              <a:spcBef>
                <a:spcPts val="600"/>
              </a:spcBef>
              <a:spcAft>
                <a:spcPts val="0"/>
              </a:spcAft>
              <a:defRPr/>
            </a:pPr>
            <a:r>
              <a:rPr lang="de-AT" sz="1600" b="1" dirty="0" smtClean="0">
                <a:latin typeface="+mj-lt"/>
              </a:rPr>
              <a:t>Einweisung der Jury:</a:t>
            </a:r>
          </a:p>
          <a:p>
            <a:pPr marL="176213" indent="-176213" fontAlgn="auto">
              <a:spcBef>
                <a:spcPts val="0"/>
              </a:spcBef>
              <a:spcAft>
                <a:spcPts val="0"/>
              </a:spcAft>
              <a:buClr>
                <a:srgbClr val="00A65D"/>
              </a:buClr>
              <a:buFont typeface="Wingdings" panose="05000000000000000000" pitchFamily="2" charset="2"/>
              <a:buChar char="§"/>
              <a:defRPr/>
            </a:pPr>
            <a:r>
              <a:rPr lang="de-AT" sz="1600" dirty="0">
                <a:latin typeface="+mj-lt"/>
              </a:rPr>
              <a:t>zur Hälfte Beurteilung des Inhalts und zur Hälfte Beurteilung der Darstellungsweise</a:t>
            </a:r>
          </a:p>
          <a:p>
            <a:pPr marL="176213" indent="-176213" fontAlgn="auto">
              <a:spcBef>
                <a:spcPts val="0"/>
              </a:spcBef>
              <a:spcAft>
                <a:spcPts val="0"/>
              </a:spcAft>
              <a:buClr>
                <a:srgbClr val="00A65D"/>
              </a:buClr>
              <a:buFont typeface="Wingdings" panose="05000000000000000000" pitchFamily="2" charset="2"/>
              <a:buChar char="§"/>
              <a:defRPr/>
            </a:pPr>
            <a:r>
              <a:rPr lang="de-AT" sz="1600" dirty="0">
                <a:latin typeface="+mj-lt"/>
              </a:rPr>
              <a:t>Festlegung von Beurteilungskriterien</a:t>
            </a:r>
          </a:p>
        </p:txBody>
      </p:sp>
    </p:spTree>
    <p:extLst>
      <p:ext uri="{BB962C8B-B14F-4D97-AF65-F5344CB8AC3E}">
        <p14:creationId xmlns:p14="http://schemas.microsoft.com/office/powerpoint/2010/main" val="13509136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ipe(left)">
                                      <p:cBhvr>
                                        <p:cTn id="7" dur="500"/>
                                        <p:tgtEl>
                                          <p:spTgt spid="26">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wipe(left)">
                                      <p:cBhvr>
                                        <p:cTn id="11" dur="500"/>
                                        <p:tgtEl>
                                          <p:spTgt spid="26">
                                            <p:txEl>
                                              <p:pRg st="1" end="1"/>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6">
                                            <p:txEl>
                                              <p:pRg st="2" end="2"/>
                                            </p:txEl>
                                          </p:spTgt>
                                        </p:tgtEl>
                                        <p:attrNameLst>
                                          <p:attrName>style.visibility</p:attrName>
                                        </p:attrNameLst>
                                      </p:cBhvr>
                                      <p:to>
                                        <p:strVal val="visible"/>
                                      </p:to>
                                    </p:set>
                                    <p:animEffect transition="in" filter="wipe(left)">
                                      <p:cBhvr>
                                        <p:cTn id="14" dur="500"/>
                                        <p:tgtEl>
                                          <p:spTgt spid="2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Effect transition="in" filter="wipe(left)">
                                      <p:cBhvr>
                                        <p:cTn id="19" dur="500"/>
                                        <p:tgtEl>
                                          <p:spTgt spid="26">
                                            <p:txEl>
                                              <p:pRg st="3" end="3"/>
                                            </p:txEl>
                                          </p:spTgt>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animEffect transition="in" filter="wipe(left)">
                                      <p:cBhvr>
                                        <p:cTn id="23" dur="500"/>
                                        <p:tgtEl>
                                          <p:spTgt spid="26">
                                            <p:txEl>
                                              <p:pRg st="4" end="4"/>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26">
                                            <p:txEl>
                                              <p:pRg st="5" end="5"/>
                                            </p:txEl>
                                          </p:spTgt>
                                        </p:tgtEl>
                                        <p:attrNameLst>
                                          <p:attrName>style.visibility</p:attrName>
                                        </p:attrNameLst>
                                      </p:cBhvr>
                                      <p:to>
                                        <p:strVal val="visible"/>
                                      </p:to>
                                    </p:set>
                                    <p:animEffect transition="in" filter="wipe(left)">
                                      <p:cBhvr>
                                        <p:cTn id="26" dur="500"/>
                                        <p:tgtEl>
                                          <p:spTgt spid="26">
                                            <p:txEl>
                                              <p:pRg st="5" end="5"/>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26">
                                            <p:txEl>
                                              <p:pRg st="6" end="6"/>
                                            </p:txEl>
                                          </p:spTgt>
                                        </p:tgtEl>
                                        <p:attrNameLst>
                                          <p:attrName>style.visibility</p:attrName>
                                        </p:attrNameLst>
                                      </p:cBhvr>
                                      <p:to>
                                        <p:strVal val="visible"/>
                                      </p:to>
                                    </p:set>
                                    <p:animEffect transition="in" filter="wipe(left)">
                                      <p:cBhvr>
                                        <p:cTn id="29" dur="500"/>
                                        <p:tgtEl>
                                          <p:spTgt spid="26">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6">
                                            <p:txEl>
                                              <p:pRg st="7" end="7"/>
                                            </p:txEl>
                                          </p:spTgt>
                                        </p:tgtEl>
                                        <p:attrNameLst>
                                          <p:attrName>style.visibility</p:attrName>
                                        </p:attrNameLst>
                                      </p:cBhvr>
                                      <p:to>
                                        <p:strVal val="visible"/>
                                      </p:to>
                                    </p:set>
                                    <p:animEffect transition="in" filter="wipe(left)">
                                      <p:cBhvr>
                                        <p:cTn id="34" dur="500"/>
                                        <p:tgtEl>
                                          <p:spTgt spid="26">
                                            <p:txEl>
                                              <p:pRg st="7" end="7"/>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26">
                                            <p:txEl>
                                              <p:pRg st="8" end="8"/>
                                            </p:txEl>
                                          </p:spTgt>
                                        </p:tgtEl>
                                        <p:attrNameLst>
                                          <p:attrName>style.visibility</p:attrName>
                                        </p:attrNameLst>
                                      </p:cBhvr>
                                      <p:to>
                                        <p:strVal val="visible"/>
                                      </p:to>
                                    </p:set>
                                    <p:animEffect transition="in" filter="wipe(left)">
                                      <p:cBhvr>
                                        <p:cTn id="38" dur="500"/>
                                        <p:tgtEl>
                                          <p:spTgt spid="26">
                                            <p:txEl>
                                              <p:pRg st="8" end="8"/>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26">
                                            <p:txEl>
                                              <p:pRg st="9" end="9"/>
                                            </p:txEl>
                                          </p:spTgt>
                                        </p:tgtEl>
                                        <p:attrNameLst>
                                          <p:attrName>style.visibility</p:attrName>
                                        </p:attrNameLst>
                                      </p:cBhvr>
                                      <p:to>
                                        <p:strVal val="visible"/>
                                      </p:to>
                                    </p:set>
                                    <p:animEffect transition="in" filter="wipe(left)">
                                      <p:cBhvr>
                                        <p:cTn id="41" dur="500"/>
                                        <p:tgtEl>
                                          <p:spTgt spid="26">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6">
                                            <p:txEl>
                                              <p:pRg st="10" end="10"/>
                                            </p:txEl>
                                          </p:spTgt>
                                        </p:tgtEl>
                                        <p:attrNameLst>
                                          <p:attrName>style.visibility</p:attrName>
                                        </p:attrNameLst>
                                      </p:cBhvr>
                                      <p:to>
                                        <p:strVal val="visible"/>
                                      </p:to>
                                    </p:set>
                                    <p:animEffect transition="in" filter="wipe(left)">
                                      <p:cBhvr>
                                        <p:cTn id="46" dur="500"/>
                                        <p:tgtEl>
                                          <p:spTgt spid="26">
                                            <p:txEl>
                                              <p:pRg st="10" end="10"/>
                                            </p:txEl>
                                          </p:spTgt>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26">
                                            <p:txEl>
                                              <p:pRg st="11" end="11"/>
                                            </p:txEl>
                                          </p:spTgt>
                                        </p:tgtEl>
                                        <p:attrNameLst>
                                          <p:attrName>style.visibility</p:attrName>
                                        </p:attrNameLst>
                                      </p:cBhvr>
                                      <p:to>
                                        <p:strVal val="visible"/>
                                      </p:to>
                                    </p:set>
                                    <p:animEffect transition="in" filter="wipe(left)">
                                      <p:cBhvr>
                                        <p:cTn id="50" dur="500"/>
                                        <p:tgtEl>
                                          <p:spTgt spid="26">
                                            <p:txEl>
                                              <p:pRg st="11" end="11"/>
                                            </p:txEl>
                                          </p:spTgt>
                                        </p:tgtEl>
                                      </p:cBhvr>
                                    </p:animEffect>
                                  </p:childTnLst>
                                </p:cTn>
                              </p:par>
                              <p:par>
                                <p:cTn id="51" presetID="22" presetClass="entr" presetSubtype="8" fill="hold" nodeType="withEffect">
                                  <p:stCondLst>
                                    <p:cond delay="0"/>
                                  </p:stCondLst>
                                  <p:childTnLst>
                                    <p:set>
                                      <p:cBhvr>
                                        <p:cTn id="52" dur="1" fill="hold">
                                          <p:stCondLst>
                                            <p:cond delay="0"/>
                                          </p:stCondLst>
                                        </p:cTn>
                                        <p:tgtEl>
                                          <p:spTgt spid="26">
                                            <p:txEl>
                                              <p:pRg st="12" end="12"/>
                                            </p:txEl>
                                          </p:spTgt>
                                        </p:tgtEl>
                                        <p:attrNameLst>
                                          <p:attrName>style.visibility</p:attrName>
                                        </p:attrNameLst>
                                      </p:cBhvr>
                                      <p:to>
                                        <p:strVal val="visible"/>
                                      </p:to>
                                    </p:set>
                                    <p:animEffect transition="in" filter="wipe(left)">
                                      <p:cBhvr>
                                        <p:cTn id="53" dur="500"/>
                                        <p:tgtEl>
                                          <p:spTgt spid="26">
                                            <p:txEl>
                                              <p:pRg st="12" end="12"/>
                                            </p:txEl>
                                          </p:spTgt>
                                        </p:tgtEl>
                                      </p:cBhvr>
                                    </p:animEffect>
                                  </p:childTnLst>
                                </p:cTn>
                              </p:par>
                              <p:par>
                                <p:cTn id="54" presetID="22" presetClass="entr" presetSubtype="8" fill="hold" nodeType="withEffect">
                                  <p:stCondLst>
                                    <p:cond delay="0"/>
                                  </p:stCondLst>
                                  <p:childTnLst>
                                    <p:set>
                                      <p:cBhvr>
                                        <p:cTn id="55" dur="1" fill="hold">
                                          <p:stCondLst>
                                            <p:cond delay="0"/>
                                          </p:stCondLst>
                                        </p:cTn>
                                        <p:tgtEl>
                                          <p:spTgt spid="26">
                                            <p:txEl>
                                              <p:pRg st="13" end="13"/>
                                            </p:txEl>
                                          </p:spTgt>
                                        </p:tgtEl>
                                        <p:attrNameLst>
                                          <p:attrName>style.visibility</p:attrName>
                                        </p:attrNameLst>
                                      </p:cBhvr>
                                      <p:to>
                                        <p:strVal val="visible"/>
                                      </p:to>
                                    </p:set>
                                    <p:animEffect transition="in" filter="wipe(left)">
                                      <p:cBhvr>
                                        <p:cTn id="56" dur="500"/>
                                        <p:tgtEl>
                                          <p:spTgt spid="26">
                                            <p:txEl>
                                              <p:pRg st="13" end="1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6">
                                            <p:txEl>
                                              <p:pRg st="14" end="14"/>
                                            </p:txEl>
                                          </p:spTgt>
                                        </p:tgtEl>
                                        <p:attrNameLst>
                                          <p:attrName>style.visibility</p:attrName>
                                        </p:attrNameLst>
                                      </p:cBhvr>
                                      <p:to>
                                        <p:strVal val="visible"/>
                                      </p:to>
                                    </p:set>
                                    <p:animEffect transition="in" filter="wipe(left)">
                                      <p:cBhvr>
                                        <p:cTn id="61" dur="500"/>
                                        <p:tgtEl>
                                          <p:spTgt spid="26">
                                            <p:txEl>
                                              <p:pRg st="14" end="14"/>
                                            </p:txEl>
                                          </p:spTgt>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26">
                                            <p:txEl>
                                              <p:pRg st="15" end="15"/>
                                            </p:txEl>
                                          </p:spTgt>
                                        </p:tgtEl>
                                        <p:attrNameLst>
                                          <p:attrName>style.visibility</p:attrName>
                                        </p:attrNameLst>
                                      </p:cBhvr>
                                      <p:to>
                                        <p:strVal val="visible"/>
                                      </p:to>
                                    </p:set>
                                    <p:animEffect transition="in" filter="wipe(left)">
                                      <p:cBhvr>
                                        <p:cTn id="65" dur="500"/>
                                        <p:tgtEl>
                                          <p:spTgt spid="26">
                                            <p:txEl>
                                              <p:pRg st="15" end="15"/>
                                            </p:txEl>
                                          </p:spTgt>
                                        </p:tgtEl>
                                      </p:cBhvr>
                                    </p:animEffect>
                                  </p:childTnLst>
                                </p:cTn>
                              </p:par>
                              <p:par>
                                <p:cTn id="66" presetID="22" presetClass="entr" presetSubtype="8" fill="hold" nodeType="withEffect">
                                  <p:stCondLst>
                                    <p:cond delay="0"/>
                                  </p:stCondLst>
                                  <p:childTnLst>
                                    <p:set>
                                      <p:cBhvr>
                                        <p:cTn id="67" dur="1" fill="hold">
                                          <p:stCondLst>
                                            <p:cond delay="0"/>
                                          </p:stCondLst>
                                        </p:cTn>
                                        <p:tgtEl>
                                          <p:spTgt spid="26">
                                            <p:txEl>
                                              <p:pRg st="16" end="16"/>
                                            </p:txEl>
                                          </p:spTgt>
                                        </p:tgtEl>
                                        <p:attrNameLst>
                                          <p:attrName>style.visibility</p:attrName>
                                        </p:attrNameLst>
                                      </p:cBhvr>
                                      <p:to>
                                        <p:strVal val="visible"/>
                                      </p:to>
                                    </p:set>
                                    <p:animEffect transition="in" filter="wipe(left)">
                                      <p:cBhvr>
                                        <p:cTn id="68" dur="500"/>
                                        <p:tgtEl>
                                          <p:spTgt spid="26">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200" y="437018"/>
            <a:ext cx="8742017" cy="432000"/>
          </a:xfrm>
        </p:spPr>
        <p:txBody>
          <a:bodyPr/>
          <a:lstStyle/>
          <a:p>
            <a:pPr fontAlgn="auto">
              <a:spcBef>
                <a:spcPts val="0"/>
              </a:spcBef>
              <a:spcAft>
                <a:spcPts val="0"/>
              </a:spcAft>
              <a:defRPr/>
            </a:pPr>
            <a:r>
              <a:rPr lang="de-AT" dirty="0">
                <a:latin typeface="Calibri" pitchFamily="34" charset="0"/>
              </a:rPr>
              <a:t>Durchführung und Bewertung der Pro- und Kontra-Debatte</a:t>
            </a:r>
          </a:p>
        </p:txBody>
      </p:sp>
      <p:sp>
        <p:nvSpPr>
          <p:cNvPr id="4" name="Interaktive Schaltfläche: Zurück oder Vorherige(r) 3">
            <a:hlinkClick r:id="" action="ppaction://hlinkshowjump?jump=previousslide" highlightClick="1"/>
          </p:cNvPr>
          <p:cNvSpPr>
            <a:spLocks noChangeAspect="1"/>
          </p:cNvSpPr>
          <p:nvPr/>
        </p:nvSpPr>
        <p:spPr>
          <a:xfrm>
            <a:off x="60748" y="19778"/>
            <a:ext cx="180000" cy="180000"/>
          </a:xfrm>
          <a:prstGeom prst="actionButtonBackPrevious">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Interaktive Schaltfläche: Nächste(r) oder Weiter 5">
            <a:hlinkClick r:id="" action="ppaction://hlinkshowjump?jump=nextslide" highlightClick="1"/>
          </p:cNvPr>
          <p:cNvSpPr>
            <a:spLocks noChangeAspect="1"/>
          </p:cNvSpPr>
          <p:nvPr/>
        </p:nvSpPr>
        <p:spPr>
          <a:xfrm>
            <a:off x="8913294" y="19778"/>
            <a:ext cx="180000" cy="180000"/>
          </a:xfrm>
          <a:prstGeom prst="actionButtonForwardNex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5" name="Textfeld 34"/>
          <p:cNvSpPr txBox="1"/>
          <p:nvPr/>
        </p:nvSpPr>
        <p:spPr>
          <a:xfrm>
            <a:off x="240748" y="895271"/>
            <a:ext cx="8424936" cy="4739759"/>
          </a:xfrm>
          <a:prstGeom prst="rect">
            <a:avLst/>
          </a:prstGeom>
          <a:noFill/>
        </p:spPr>
        <p:txBody>
          <a:bodyPr wrap="square">
            <a:spAutoFit/>
          </a:bodyPr>
          <a:lstStyle/>
          <a:p>
            <a:pPr marL="180975" indent="-180975" fontAlgn="auto">
              <a:spcBef>
                <a:spcPts val="0"/>
              </a:spcBef>
              <a:spcAft>
                <a:spcPts val="0"/>
              </a:spcAft>
              <a:defRPr/>
            </a:pPr>
            <a:r>
              <a:rPr lang="de-AT" sz="1600" b="1" dirty="0" smtClean="0">
                <a:latin typeface="+mj-lt"/>
              </a:rPr>
              <a:t>Debatte</a:t>
            </a:r>
            <a:r>
              <a:rPr lang="de-AT" sz="1600" b="1" dirty="0">
                <a:latin typeface="+mj-lt"/>
              </a:rPr>
              <a:t>: </a:t>
            </a:r>
          </a:p>
          <a:p>
            <a:pPr marL="176213" indent="-176213">
              <a:buClr>
                <a:srgbClr val="00A65D"/>
              </a:buClr>
              <a:buFont typeface="Wingdings" panose="05000000000000000000" pitchFamily="2" charset="2"/>
              <a:buChar char="§"/>
              <a:defRPr/>
            </a:pPr>
            <a:r>
              <a:rPr lang="de-AT" sz="1600" dirty="0" smtClean="0">
                <a:latin typeface="+mj-lt"/>
              </a:rPr>
              <a:t>abwechselnde </a:t>
            </a:r>
            <a:r>
              <a:rPr lang="de-AT" sz="1600" dirty="0">
                <a:latin typeface="+mj-lt"/>
              </a:rPr>
              <a:t>Stellungnahmen der Pro-/Contra-Gruppe</a:t>
            </a:r>
          </a:p>
          <a:p>
            <a:pPr marL="176213" indent="-176213">
              <a:buClr>
                <a:srgbClr val="00A65D"/>
              </a:buClr>
              <a:buFont typeface="Wingdings" panose="05000000000000000000" pitchFamily="2" charset="2"/>
              <a:buChar char="§"/>
              <a:defRPr/>
            </a:pPr>
            <a:r>
              <a:rPr lang="de-AT" sz="1600" dirty="0" smtClean="0">
                <a:latin typeface="+mj-lt"/>
              </a:rPr>
              <a:t>Jede/r </a:t>
            </a:r>
            <a:r>
              <a:rPr lang="de-AT" sz="1600" dirty="0">
                <a:latin typeface="+mj-lt"/>
              </a:rPr>
              <a:t>Redner/in </a:t>
            </a:r>
            <a:r>
              <a:rPr lang="de-AT" sz="1600" b="1" dirty="0">
                <a:latin typeface="+mj-lt"/>
              </a:rPr>
              <a:t>muss</a:t>
            </a:r>
            <a:r>
              <a:rPr lang="de-AT" sz="1600" dirty="0">
                <a:latin typeface="+mj-lt"/>
              </a:rPr>
              <a:t> auf das Argument  </a:t>
            </a:r>
            <a:br>
              <a:rPr lang="de-AT" sz="1600" dirty="0">
                <a:latin typeface="+mj-lt"/>
              </a:rPr>
            </a:br>
            <a:r>
              <a:rPr lang="de-AT" sz="1600" dirty="0">
                <a:latin typeface="+mj-lt"/>
              </a:rPr>
              <a:t>seines Vorredners / ihrer Vorrednerin eingehen </a:t>
            </a:r>
            <a:br>
              <a:rPr lang="de-AT" sz="1600" dirty="0">
                <a:latin typeface="+mj-lt"/>
              </a:rPr>
            </a:br>
            <a:r>
              <a:rPr lang="de-AT" sz="1600" dirty="0">
                <a:latin typeface="+mj-lt"/>
              </a:rPr>
              <a:t>und ein neues Argument einbringen.</a:t>
            </a:r>
          </a:p>
          <a:p>
            <a:pPr marL="180975" indent="-180975" fontAlgn="auto">
              <a:spcBef>
                <a:spcPts val="1200"/>
              </a:spcBef>
              <a:spcAft>
                <a:spcPts val="0"/>
              </a:spcAft>
              <a:defRPr/>
            </a:pPr>
            <a:r>
              <a:rPr lang="de-AT" sz="1600" b="1" dirty="0">
                <a:latin typeface="+mj-lt"/>
              </a:rPr>
              <a:t>Ende der Debatte: </a:t>
            </a:r>
          </a:p>
          <a:p>
            <a:pPr marL="176213" indent="-176213" fontAlgn="auto">
              <a:spcBef>
                <a:spcPts val="0"/>
              </a:spcBef>
              <a:spcAft>
                <a:spcPts val="0"/>
              </a:spcAft>
              <a:buClr>
                <a:srgbClr val="00A65D"/>
              </a:buClr>
              <a:buFont typeface="Wingdings" panose="05000000000000000000" pitchFamily="2" charset="2"/>
              <a:buChar char="§"/>
              <a:defRPr/>
            </a:pPr>
            <a:r>
              <a:rPr lang="de-AT" sz="1600" dirty="0" smtClean="0">
                <a:latin typeface="+mj-lt"/>
              </a:rPr>
              <a:t>Die </a:t>
            </a:r>
            <a:r>
              <a:rPr lang="de-AT" sz="1600" dirty="0">
                <a:latin typeface="+mj-lt"/>
              </a:rPr>
              <a:t>Debatte wird vom Spielleiter / von der Spielleiterin beendet,</a:t>
            </a:r>
          </a:p>
          <a:p>
            <a:pPr marL="361950" lvl="1" indent="-185738" fontAlgn="auto">
              <a:spcBef>
                <a:spcPts val="0"/>
              </a:spcBef>
              <a:spcAft>
                <a:spcPts val="0"/>
              </a:spcAft>
              <a:buClr>
                <a:srgbClr val="00A65D"/>
              </a:buClr>
              <a:buFont typeface="Arial" panose="020B0604020202020204" pitchFamily="34" charset="0"/>
              <a:buChar char="•"/>
              <a:defRPr/>
            </a:pPr>
            <a:r>
              <a:rPr lang="de-AT" sz="1600" dirty="0">
                <a:latin typeface="+mj-lt"/>
              </a:rPr>
              <a:t>wenn alle Teilnehmer/innen einmal mit Rede und </a:t>
            </a:r>
            <a:br>
              <a:rPr lang="de-AT" sz="1600" dirty="0">
                <a:latin typeface="+mj-lt"/>
              </a:rPr>
            </a:br>
            <a:r>
              <a:rPr lang="de-AT" sz="1600" dirty="0">
                <a:latin typeface="+mj-lt"/>
              </a:rPr>
              <a:t>Gegenrede an der Reihe </a:t>
            </a:r>
            <a:r>
              <a:rPr lang="de-AT" sz="1600" dirty="0" smtClean="0">
                <a:latin typeface="+mj-lt"/>
              </a:rPr>
              <a:t>waren und/oder</a:t>
            </a:r>
            <a:endParaRPr lang="de-AT" sz="1600" dirty="0">
              <a:latin typeface="+mj-lt"/>
            </a:endParaRPr>
          </a:p>
          <a:p>
            <a:pPr marL="361950" lvl="1" indent="-185738" fontAlgn="auto">
              <a:spcBef>
                <a:spcPts val="0"/>
              </a:spcBef>
              <a:spcAft>
                <a:spcPts val="0"/>
              </a:spcAft>
              <a:buClr>
                <a:srgbClr val="00A65D"/>
              </a:buClr>
              <a:buFont typeface="Arial" panose="020B0604020202020204" pitchFamily="34" charset="0"/>
              <a:buChar char="•"/>
              <a:defRPr/>
            </a:pPr>
            <a:r>
              <a:rPr lang="de-AT" sz="1600" dirty="0" smtClean="0">
                <a:latin typeface="+mj-lt"/>
              </a:rPr>
              <a:t>wenn </a:t>
            </a:r>
            <a:r>
              <a:rPr lang="de-AT" sz="1600" dirty="0">
                <a:latin typeface="+mj-lt"/>
              </a:rPr>
              <a:t>alle Argumente vorgebracht worden sind.</a:t>
            </a:r>
          </a:p>
          <a:p>
            <a:pPr marL="180975" indent="-180975" fontAlgn="auto">
              <a:spcBef>
                <a:spcPts val="1200"/>
              </a:spcBef>
              <a:spcAft>
                <a:spcPts val="0"/>
              </a:spcAft>
              <a:defRPr/>
            </a:pPr>
            <a:r>
              <a:rPr lang="de-AT" sz="1600" b="1" dirty="0">
                <a:latin typeface="+mj-lt"/>
              </a:rPr>
              <a:t>Beurteilung durch die Jury:</a:t>
            </a:r>
          </a:p>
          <a:p>
            <a:pPr marL="176213" indent="-176213">
              <a:buClr>
                <a:srgbClr val="00A65D"/>
              </a:buClr>
              <a:buFont typeface="Wingdings" panose="05000000000000000000" pitchFamily="2" charset="2"/>
              <a:buChar char="§"/>
              <a:defRPr/>
            </a:pPr>
            <a:r>
              <a:rPr lang="de-AT" sz="1600" dirty="0" smtClean="0">
                <a:latin typeface="+mj-lt"/>
              </a:rPr>
              <a:t>Inhaltliche </a:t>
            </a:r>
            <a:r>
              <a:rPr lang="de-AT" sz="1600" dirty="0">
                <a:latin typeface="+mj-lt"/>
              </a:rPr>
              <a:t>Rückmeldung der Beobachter/innen</a:t>
            </a:r>
          </a:p>
          <a:p>
            <a:pPr marL="176213" indent="-176213">
              <a:buClr>
                <a:srgbClr val="00A65D"/>
              </a:buClr>
              <a:buFont typeface="Wingdings" panose="05000000000000000000" pitchFamily="2" charset="2"/>
              <a:buChar char="§"/>
              <a:defRPr/>
            </a:pPr>
            <a:r>
              <a:rPr lang="de-AT" sz="1600" dirty="0" smtClean="0">
                <a:latin typeface="+mj-lt"/>
              </a:rPr>
              <a:t>Nach </a:t>
            </a:r>
            <a:r>
              <a:rPr lang="de-AT" sz="1600" dirty="0">
                <a:latin typeface="+mj-lt"/>
              </a:rPr>
              <a:t>jedem Wortwechsel könnten auch Punkte für die beiden Seiten vergeben werden.</a:t>
            </a:r>
          </a:p>
          <a:p>
            <a:pPr marL="176213" indent="-176213">
              <a:buClr>
                <a:srgbClr val="00A65D"/>
              </a:buClr>
              <a:buFont typeface="Wingdings" panose="05000000000000000000" pitchFamily="2" charset="2"/>
              <a:buChar char="§"/>
              <a:defRPr/>
            </a:pPr>
            <a:r>
              <a:rPr lang="de-AT" sz="1600" dirty="0" smtClean="0">
                <a:latin typeface="+mj-lt"/>
              </a:rPr>
              <a:t>Nach </a:t>
            </a:r>
            <a:r>
              <a:rPr lang="de-AT" sz="1600" dirty="0">
                <a:latin typeface="+mj-lt"/>
              </a:rPr>
              <a:t>Beendigung der Debatte werden die Ergebnisse in einer Tabelle zusammengetragen oder es wird per Handzeichen abgestimmt.</a:t>
            </a:r>
          </a:p>
          <a:p>
            <a:pPr>
              <a:buClr>
                <a:srgbClr val="00A65D"/>
              </a:buClr>
              <a:tabLst>
                <a:tab pos="176213" algn="l"/>
              </a:tabLst>
              <a:defRPr/>
            </a:pPr>
            <a:r>
              <a:rPr lang="de-AT" sz="1600" dirty="0">
                <a:latin typeface="+mj-lt"/>
              </a:rPr>
              <a:t>	</a:t>
            </a:r>
            <a:r>
              <a:rPr lang="de-AT" sz="1600" dirty="0" smtClean="0">
                <a:latin typeface="+mj-lt"/>
              </a:rPr>
              <a:t>(Begründung </a:t>
            </a:r>
            <a:r>
              <a:rPr lang="de-AT" sz="1600" dirty="0">
                <a:latin typeface="+mj-lt"/>
              </a:rPr>
              <a:t>der Bewertungen!)</a:t>
            </a:r>
          </a:p>
          <a:p>
            <a:pPr marL="180975" indent="-180975" fontAlgn="auto">
              <a:spcBef>
                <a:spcPts val="1200"/>
              </a:spcBef>
              <a:spcAft>
                <a:spcPts val="0"/>
              </a:spcAft>
              <a:defRPr/>
            </a:pPr>
            <a:r>
              <a:rPr lang="de-AT" sz="1600" b="1" dirty="0">
                <a:latin typeface="+mj-lt"/>
              </a:rPr>
              <a:t>Abschluss: </a:t>
            </a:r>
            <a:r>
              <a:rPr lang="de-AT" sz="1600" dirty="0">
                <a:latin typeface="+mj-lt"/>
              </a:rPr>
              <a:t>Abstimmung über die Ausgangsthese im Plenum</a:t>
            </a:r>
          </a:p>
        </p:txBody>
      </p:sp>
      <p:grpSp>
        <p:nvGrpSpPr>
          <p:cNvPr id="3" name="Gruppieren 2"/>
          <p:cNvGrpSpPr/>
          <p:nvPr/>
        </p:nvGrpSpPr>
        <p:grpSpPr>
          <a:xfrm>
            <a:off x="5709684" y="1226820"/>
            <a:ext cx="2956000" cy="861059"/>
            <a:chOff x="5709684" y="1226820"/>
            <a:chExt cx="2956000" cy="861059"/>
          </a:xfrm>
        </p:grpSpPr>
        <p:sp>
          <p:nvSpPr>
            <p:cNvPr id="37" name="Rectangle 8"/>
            <p:cNvSpPr>
              <a:spLocks noChangeArrowheads="1"/>
            </p:cNvSpPr>
            <p:nvPr/>
          </p:nvSpPr>
          <p:spPr bwMode="auto">
            <a:xfrm>
              <a:off x="5709684" y="1226820"/>
              <a:ext cx="2956000" cy="281562"/>
            </a:xfrm>
            <a:prstGeom prst="rect">
              <a:avLst/>
            </a:prstGeom>
            <a:noFill/>
            <a:ln w="9525">
              <a:solidFill>
                <a:srgbClr val="7AC366"/>
              </a:solidFill>
              <a:miter lim="800000"/>
              <a:headEnd/>
              <a:tailEnd/>
            </a:ln>
          </p:spPr>
          <p:txBody>
            <a:bodyPr wrap="none" anchor="ctr"/>
            <a:lstStyle/>
            <a:p>
              <a:r>
                <a:rPr lang="de-DE" sz="1600" b="1" dirty="0">
                  <a:solidFill>
                    <a:srgbClr val="7AC366"/>
                  </a:solidFill>
                  <a:latin typeface="+mj-lt"/>
                </a:rPr>
                <a:t>PRO:</a:t>
              </a:r>
            </a:p>
          </p:txBody>
        </p:sp>
        <p:sp>
          <p:nvSpPr>
            <p:cNvPr id="38" name="Oval 9"/>
            <p:cNvSpPr>
              <a:spLocks noChangeArrowheads="1"/>
            </p:cNvSpPr>
            <p:nvPr/>
          </p:nvSpPr>
          <p:spPr bwMode="auto">
            <a:xfrm>
              <a:off x="6904232" y="1340604"/>
              <a:ext cx="119719" cy="109176"/>
            </a:xfrm>
            <a:prstGeom prst="ellipse">
              <a:avLst/>
            </a:prstGeom>
            <a:solidFill>
              <a:schemeClr val="bg1"/>
            </a:solidFill>
            <a:ln w="9525">
              <a:noFill/>
              <a:round/>
              <a:headEnd/>
              <a:tailEnd/>
            </a:ln>
          </p:spPr>
          <p:txBody>
            <a:bodyPr wrap="none" anchor="ctr"/>
            <a:lstStyle/>
            <a:p>
              <a:endParaRPr lang="de-AT"/>
            </a:p>
          </p:txBody>
        </p:sp>
        <p:sp>
          <p:nvSpPr>
            <p:cNvPr id="39" name="Oval 10"/>
            <p:cNvSpPr>
              <a:spLocks noChangeArrowheads="1"/>
            </p:cNvSpPr>
            <p:nvPr/>
          </p:nvSpPr>
          <p:spPr bwMode="auto">
            <a:xfrm>
              <a:off x="7383107" y="1340604"/>
              <a:ext cx="119719" cy="109176"/>
            </a:xfrm>
            <a:prstGeom prst="ellipse">
              <a:avLst/>
            </a:prstGeom>
            <a:solidFill>
              <a:schemeClr val="bg1"/>
            </a:solidFill>
            <a:ln w="9525">
              <a:noFill/>
              <a:round/>
              <a:headEnd/>
              <a:tailEnd/>
            </a:ln>
          </p:spPr>
          <p:txBody>
            <a:bodyPr wrap="none" anchor="ctr"/>
            <a:lstStyle/>
            <a:p>
              <a:endParaRPr lang="de-AT"/>
            </a:p>
          </p:txBody>
        </p:sp>
        <p:sp>
          <p:nvSpPr>
            <p:cNvPr id="40" name="Oval 11"/>
            <p:cNvSpPr>
              <a:spLocks noChangeArrowheads="1"/>
            </p:cNvSpPr>
            <p:nvPr/>
          </p:nvSpPr>
          <p:spPr bwMode="auto">
            <a:xfrm>
              <a:off x="8305647" y="1333379"/>
              <a:ext cx="119719" cy="109176"/>
            </a:xfrm>
            <a:prstGeom prst="ellipse">
              <a:avLst/>
            </a:prstGeom>
            <a:solidFill>
              <a:schemeClr val="bg1"/>
            </a:solidFill>
            <a:ln w="9525">
              <a:noFill/>
              <a:round/>
              <a:headEnd/>
              <a:tailEnd/>
            </a:ln>
          </p:spPr>
          <p:txBody>
            <a:bodyPr wrap="none" anchor="ctr"/>
            <a:lstStyle/>
            <a:p>
              <a:pPr algn="ctr"/>
              <a:endParaRPr lang="de-AT"/>
            </a:p>
          </p:txBody>
        </p:sp>
        <p:sp>
          <p:nvSpPr>
            <p:cNvPr id="41" name="Oval 12"/>
            <p:cNvSpPr>
              <a:spLocks noChangeArrowheads="1"/>
            </p:cNvSpPr>
            <p:nvPr/>
          </p:nvSpPr>
          <p:spPr bwMode="auto">
            <a:xfrm>
              <a:off x="7846138" y="1333379"/>
              <a:ext cx="119719" cy="109176"/>
            </a:xfrm>
            <a:prstGeom prst="ellipse">
              <a:avLst/>
            </a:prstGeom>
            <a:solidFill>
              <a:schemeClr val="bg1"/>
            </a:solidFill>
            <a:ln w="9525">
              <a:noFill/>
              <a:round/>
              <a:headEnd/>
              <a:tailEnd/>
            </a:ln>
          </p:spPr>
          <p:txBody>
            <a:bodyPr wrap="none" anchor="ctr"/>
            <a:lstStyle/>
            <a:p>
              <a:endParaRPr lang="de-AT"/>
            </a:p>
          </p:txBody>
        </p:sp>
        <p:sp>
          <p:nvSpPr>
            <p:cNvPr id="42" name="Oval 13"/>
            <p:cNvSpPr>
              <a:spLocks noChangeArrowheads="1"/>
            </p:cNvSpPr>
            <p:nvPr/>
          </p:nvSpPr>
          <p:spPr bwMode="auto">
            <a:xfrm>
              <a:off x="6895932" y="1867733"/>
              <a:ext cx="144000" cy="144000"/>
            </a:xfrm>
            <a:prstGeom prst="ellipse">
              <a:avLst/>
            </a:prstGeom>
            <a:solidFill>
              <a:schemeClr val="bg1"/>
            </a:solidFill>
            <a:ln w="28575">
              <a:solidFill>
                <a:srgbClr val="00A65D"/>
              </a:solidFill>
              <a:round/>
              <a:headEnd/>
              <a:tailEnd/>
            </a:ln>
          </p:spPr>
          <p:txBody>
            <a:bodyPr wrap="none" anchor="ctr"/>
            <a:lstStyle/>
            <a:p>
              <a:endParaRPr lang="de-AT"/>
            </a:p>
          </p:txBody>
        </p:sp>
        <p:sp>
          <p:nvSpPr>
            <p:cNvPr id="43" name="Oval 14"/>
            <p:cNvSpPr>
              <a:spLocks noChangeArrowheads="1"/>
            </p:cNvSpPr>
            <p:nvPr/>
          </p:nvSpPr>
          <p:spPr bwMode="auto">
            <a:xfrm>
              <a:off x="7830521" y="1865193"/>
              <a:ext cx="144000" cy="144000"/>
            </a:xfrm>
            <a:prstGeom prst="ellipse">
              <a:avLst/>
            </a:prstGeom>
            <a:solidFill>
              <a:schemeClr val="bg1"/>
            </a:solidFill>
            <a:ln w="28575">
              <a:solidFill>
                <a:srgbClr val="00A65D"/>
              </a:solidFill>
              <a:round/>
              <a:headEnd/>
              <a:tailEnd/>
            </a:ln>
          </p:spPr>
          <p:txBody>
            <a:bodyPr wrap="none" anchor="ctr"/>
            <a:lstStyle/>
            <a:p>
              <a:endParaRPr lang="de-AT"/>
            </a:p>
          </p:txBody>
        </p:sp>
        <p:sp>
          <p:nvSpPr>
            <p:cNvPr id="44" name="Oval 15"/>
            <p:cNvSpPr>
              <a:spLocks noChangeArrowheads="1"/>
            </p:cNvSpPr>
            <p:nvPr/>
          </p:nvSpPr>
          <p:spPr bwMode="auto">
            <a:xfrm>
              <a:off x="7367188" y="1867733"/>
              <a:ext cx="144000" cy="144000"/>
            </a:xfrm>
            <a:prstGeom prst="ellipse">
              <a:avLst/>
            </a:prstGeom>
            <a:solidFill>
              <a:schemeClr val="bg1"/>
            </a:solidFill>
            <a:ln w="28575">
              <a:solidFill>
                <a:srgbClr val="00A65D"/>
              </a:solidFill>
              <a:round/>
              <a:headEnd/>
              <a:tailEnd/>
            </a:ln>
          </p:spPr>
          <p:txBody>
            <a:bodyPr wrap="none" anchor="ctr"/>
            <a:lstStyle/>
            <a:p>
              <a:endParaRPr lang="de-AT"/>
            </a:p>
          </p:txBody>
        </p:sp>
        <p:sp>
          <p:nvSpPr>
            <p:cNvPr id="45" name="Oval 16"/>
            <p:cNvSpPr>
              <a:spLocks noChangeArrowheads="1"/>
            </p:cNvSpPr>
            <p:nvPr/>
          </p:nvSpPr>
          <p:spPr bwMode="auto">
            <a:xfrm>
              <a:off x="8305646" y="1867733"/>
              <a:ext cx="144000" cy="144000"/>
            </a:xfrm>
            <a:prstGeom prst="ellipse">
              <a:avLst/>
            </a:prstGeom>
            <a:solidFill>
              <a:schemeClr val="bg1"/>
            </a:solidFill>
            <a:ln w="28575">
              <a:solidFill>
                <a:srgbClr val="00A65D"/>
              </a:solidFill>
              <a:round/>
              <a:headEnd/>
              <a:tailEnd/>
            </a:ln>
          </p:spPr>
          <p:txBody>
            <a:bodyPr wrap="none" anchor="ctr"/>
            <a:lstStyle/>
            <a:p>
              <a:endParaRPr lang="de-AT"/>
            </a:p>
          </p:txBody>
        </p:sp>
        <p:sp>
          <p:nvSpPr>
            <p:cNvPr id="46" name="Rectangle 17"/>
            <p:cNvSpPr>
              <a:spLocks noChangeArrowheads="1"/>
            </p:cNvSpPr>
            <p:nvPr/>
          </p:nvSpPr>
          <p:spPr bwMode="auto">
            <a:xfrm>
              <a:off x="5710564" y="1791758"/>
              <a:ext cx="2955120" cy="296121"/>
            </a:xfrm>
            <a:prstGeom prst="rect">
              <a:avLst/>
            </a:prstGeom>
            <a:noFill/>
            <a:ln w="38100">
              <a:solidFill>
                <a:srgbClr val="00A65D"/>
              </a:solidFill>
              <a:miter lim="800000"/>
              <a:headEnd/>
              <a:tailEnd/>
            </a:ln>
          </p:spPr>
          <p:txBody>
            <a:bodyPr wrap="none" anchor="ctr"/>
            <a:lstStyle/>
            <a:p>
              <a:r>
                <a:rPr lang="de-DE" sz="1600" b="1" dirty="0">
                  <a:solidFill>
                    <a:srgbClr val="00A65D"/>
                  </a:solidFill>
                  <a:latin typeface="+mj-lt"/>
                </a:rPr>
                <a:t>CONTRA:</a:t>
              </a:r>
            </a:p>
          </p:txBody>
        </p:sp>
        <p:sp>
          <p:nvSpPr>
            <p:cNvPr id="47" name="Line 18"/>
            <p:cNvSpPr>
              <a:spLocks noChangeShapeType="1"/>
            </p:cNvSpPr>
            <p:nvPr/>
          </p:nvSpPr>
          <p:spPr bwMode="auto">
            <a:xfrm flipH="1">
              <a:off x="6964091" y="1508382"/>
              <a:ext cx="7923" cy="261702"/>
            </a:xfrm>
            <a:prstGeom prst="line">
              <a:avLst/>
            </a:prstGeom>
            <a:noFill/>
            <a:ln w="9525">
              <a:solidFill>
                <a:schemeClr val="tx1"/>
              </a:solidFill>
              <a:round/>
              <a:headEnd type="triangle" w="med" len="med"/>
              <a:tailEnd type="triangle" w="med" len="med"/>
            </a:ln>
          </p:spPr>
          <p:txBody>
            <a:bodyPr/>
            <a:lstStyle/>
            <a:p>
              <a:endParaRPr lang="de-AT"/>
            </a:p>
          </p:txBody>
        </p:sp>
        <p:sp>
          <p:nvSpPr>
            <p:cNvPr id="48" name="Line 19"/>
            <p:cNvSpPr>
              <a:spLocks noChangeShapeType="1"/>
            </p:cNvSpPr>
            <p:nvPr/>
          </p:nvSpPr>
          <p:spPr bwMode="auto">
            <a:xfrm>
              <a:off x="7023951" y="1508382"/>
              <a:ext cx="339789" cy="261702"/>
            </a:xfrm>
            <a:prstGeom prst="line">
              <a:avLst/>
            </a:prstGeom>
            <a:noFill/>
            <a:ln w="9525">
              <a:solidFill>
                <a:schemeClr val="tx1"/>
              </a:solidFill>
              <a:round/>
              <a:headEnd type="triangle" w="med" len="med"/>
              <a:tailEnd type="triangle" w="med" len="med"/>
            </a:ln>
          </p:spPr>
          <p:txBody>
            <a:bodyPr/>
            <a:lstStyle/>
            <a:p>
              <a:endParaRPr lang="de-AT"/>
            </a:p>
          </p:txBody>
        </p:sp>
        <p:sp>
          <p:nvSpPr>
            <p:cNvPr id="49" name="Line 20"/>
            <p:cNvSpPr>
              <a:spLocks noChangeShapeType="1"/>
            </p:cNvSpPr>
            <p:nvPr/>
          </p:nvSpPr>
          <p:spPr bwMode="auto">
            <a:xfrm>
              <a:off x="7442967" y="1508382"/>
              <a:ext cx="0" cy="261702"/>
            </a:xfrm>
            <a:prstGeom prst="line">
              <a:avLst/>
            </a:prstGeom>
            <a:noFill/>
            <a:ln w="9525">
              <a:solidFill>
                <a:schemeClr val="tx1"/>
              </a:solidFill>
              <a:round/>
              <a:headEnd type="triangle" w="med" len="med"/>
              <a:tailEnd type="triangle" w="med" len="med"/>
            </a:ln>
          </p:spPr>
          <p:txBody>
            <a:bodyPr/>
            <a:lstStyle/>
            <a:p>
              <a:endParaRPr lang="de-AT"/>
            </a:p>
          </p:txBody>
        </p:sp>
        <p:sp>
          <p:nvSpPr>
            <p:cNvPr id="50" name="Line 21"/>
            <p:cNvSpPr>
              <a:spLocks noChangeShapeType="1"/>
            </p:cNvSpPr>
            <p:nvPr/>
          </p:nvSpPr>
          <p:spPr bwMode="auto">
            <a:xfrm flipH="1">
              <a:off x="7905997" y="1508382"/>
              <a:ext cx="881" cy="261702"/>
            </a:xfrm>
            <a:prstGeom prst="line">
              <a:avLst/>
            </a:prstGeom>
            <a:noFill/>
            <a:ln w="9525">
              <a:solidFill>
                <a:schemeClr val="tx1"/>
              </a:solidFill>
              <a:round/>
              <a:headEnd type="triangle" w="med" len="med"/>
              <a:tailEnd type="triangle" w="med" len="med"/>
            </a:ln>
          </p:spPr>
          <p:txBody>
            <a:bodyPr/>
            <a:lstStyle/>
            <a:p>
              <a:endParaRPr lang="de-AT"/>
            </a:p>
          </p:txBody>
        </p:sp>
        <p:sp>
          <p:nvSpPr>
            <p:cNvPr id="51" name="Line 22"/>
            <p:cNvSpPr>
              <a:spLocks noChangeShapeType="1"/>
            </p:cNvSpPr>
            <p:nvPr/>
          </p:nvSpPr>
          <p:spPr bwMode="auto">
            <a:xfrm flipH="1">
              <a:off x="8377225" y="1508382"/>
              <a:ext cx="0" cy="261702"/>
            </a:xfrm>
            <a:prstGeom prst="line">
              <a:avLst/>
            </a:prstGeom>
            <a:noFill/>
            <a:ln w="9525">
              <a:solidFill>
                <a:schemeClr val="tx1"/>
              </a:solidFill>
              <a:round/>
              <a:headEnd type="triangle" w="med" len="med"/>
              <a:tailEnd type="triangle" w="med" len="med"/>
            </a:ln>
          </p:spPr>
          <p:txBody>
            <a:bodyPr/>
            <a:lstStyle/>
            <a:p>
              <a:endParaRPr lang="de-AT"/>
            </a:p>
          </p:txBody>
        </p:sp>
        <p:sp>
          <p:nvSpPr>
            <p:cNvPr id="52" name="Line 23"/>
            <p:cNvSpPr>
              <a:spLocks noChangeShapeType="1"/>
            </p:cNvSpPr>
            <p:nvPr/>
          </p:nvSpPr>
          <p:spPr bwMode="auto">
            <a:xfrm>
              <a:off x="7486650" y="1508382"/>
              <a:ext cx="348044" cy="261702"/>
            </a:xfrm>
            <a:prstGeom prst="line">
              <a:avLst/>
            </a:prstGeom>
            <a:noFill/>
            <a:ln w="9525">
              <a:solidFill>
                <a:schemeClr val="tx1"/>
              </a:solidFill>
              <a:round/>
              <a:headEnd type="triangle" w="med" len="med"/>
              <a:tailEnd type="triangle" w="med" len="med"/>
            </a:ln>
          </p:spPr>
          <p:txBody>
            <a:bodyPr/>
            <a:lstStyle/>
            <a:p>
              <a:endParaRPr lang="de-AT"/>
            </a:p>
          </p:txBody>
        </p:sp>
        <p:sp>
          <p:nvSpPr>
            <p:cNvPr id="53" name="Line 24"/>
            <p:cNvSpPr>
              <a:spLocks noChangeShapeType="1"/>
            </p:cNvSpPr>
            <p:nvPr/>
          </p:nvSpPr>
          <p:spPr bwMode="auto">
            <a:xfrm>
              <a:off x="7978179" y="1508382"/>
              <a:ext cx="327467" cy="261702"/>
            </a:xfrm>
            <a:prstGeom prst="line">
              <a:avLst/>
            </a:prstGeom>
            <a:noFill/>
            <a:ln w="9525">
              <a:solidFill>
                <a:schemeClr val="tx1"/>
              </a:solidFill>
              <a:round/>
              <a:headEnd type="triangle" w="med" len="med"/>
              <a:tailEnd type="triangle" w="med" len="med"/>
            </a:ln>
          </p:spPr>
          <p:txBody>
            <a:bodyPr/>
            <a:lstStyle/>
            <a:p>
              <a:endParaRPr lang="de-AT"/>
            </a:p>
          </p:txBody>
        </p:sp>
        <p:sp>
          <p:nvSpPr>
            <p:cNvPr id="54" name="Oval 28"/>
            <p:cNvSpPr>
              <a:spLocks noChangeArrowheads="1"/>
            </p:cNvSpPr>
            <p:nvPr/>
          </p:nvSpPr>
          <p:spPr bwMode="auto">
            <a:xfrm>
              <a:off x="6894934" y="1298141"/>
              <a:ext cx="144000" cy="144000"/>
            </a:xfrm>
            <a:prstGeom prst="ellipse">
              <a:avLst/>
            </a:prstGeom>
            <a:solidFill>
              <a:srgbClr val="7AC366"/>
            </a:solidFill>
            <a:ln w="9525">
              <a:solidFill>
                <a:srgbClr val="7AC366"/>
              </a:solidFill>
              <a:round/>
              <a:headEnd/>
              <a:tailEnd/>
            </a:ln>
          </p:spPr>
          <p:txBody>
            <a:bodyPr wrap="none" anchor="ctr"/>
            <a:lstStyle/>
            <a:p>
              <a:endParaRPr lang="de-AT"/>
            </a:p>
          </p:txBody>
        </p:sp>
        <p:sp>
          <p:nvSpPr>
            <p:cNvPr id="55" name="Oval 29"/>
            <p:cNvSpPr>
              <a:spLocks noChangeArrowheads="1"/>
            </p:cNvSpPr>
            <p:nvPr/>
          </p:nvSpPr>
          <p:spPr bwMode="auto">
            <a:xfrm>
              <a:off x="7366307" y="1295292"/>
              <a:ext cx="144000" cy="144000"/>
            </a:xfrm>
            <a:prstGeom prst="ellipse">
              <a:avLst/>
            </a:prstGeom>
            <a:solidFill>
              <a:srgbClr val="7AC366"/>
            </a:solidFill>
            <a:ln w="9525">
              <a:solidFill>
                <a:srgbClr val="7AC366"/>
              </a:solidFill>
              <a:round/>
              <a:headEnd/>
              <a:tailEnd/>
            </a:ln>
          </p:spPr>
          <p:txBody>
            <a:bodyPr wrap="none" anchor="ctr"/>
            <a:lstStyle/>
            <a:p>
              <a:endParaRPr lang="de-AT"/>
            </a:p>
          </p:txBody>
        </p:sp>
        <p:sp>
          <p:nvSpPr>
            <p:cNvPr id="56" name="Oval 30"/>
            <p:cNvSpPr>
              <a:spLocks noChangeArrowheads="1"/>
            </p:cNvSpPr>
            <p:nvPr/>
          </p:nvSpPr>
          <p:spPr bwMode="auto">
            <a:xfrm>
              <a:off x="7829943" y="1295292"/>
              <a:ext cx="144000" cy="144000"/>
            </a:xfrm>
            <a:prstGeom prst="ellipse">
              <a:avLst/>
            </a:prstGeom>
            <a:solidFill>
              <a:srgbClr val="7AC366"/>
            </a:solidFill>
            <a:ln w="9525">
              <a:solidFill>
                <a:srgbClr val="7AC366"/>
              </a:solidFill>
              <a:round/>
              <a:headEnd/>
              <a:tailEnd/>
            </a:ln>
          </p:spPr>
          <p:txBody>
            <a:bodyPr wrap="none" anchor="ctr"/>
            <a:lstStyle/>
            <a:p>
              <a:endParaRPr lang="de-AT"/>
            </a:p>
          </p:txBody>
        </p:sp>
        <p:sp>
          <p:nvSpPr>
            <p:cNvPr id="57" name="Oval 31"/>
            <p:cNvSpPr>
              <a:spLocks noChangeArrowheads="1"/>
            </p:cNvSpPr>
            <p:nvPr/>
          </p:nvSpPr>
          <p:spPr bwMode="auto">
            <a:xfrm>
              <a:off x="8307306" y="1292752"/>
              <a:ext cx="144000" cy="144000"/>
            </a:xfrm>
            <a:prstGeom prst="ellipse">
              <a:avLst/>
            </a:prstGeom>
            <a:solidFill>
              <a:srgbClr val="7AC366"/>
            </a:solidFill>
            <a:ln w="9525">
              <a:solidFill>
                <a:srgbClr val="7AC366"/>
              </a:solidFill>
              <a:round/>
              <a:headEnd/>
              <a:tailEnd/>
            </a:ln>
          </p:spPr>
          <p:txBody>
            <a:bodyPr wrap="none" anchor="ctr"/>
            <a:lstStyle/>
            <a:p>
              <a:endParaRPr lang="de-AT"/>
            </a:p>
          </p:txBody>
        </p:sp>
      </p:grpSp>
    </p:spTree>
    <p:extLst>
      <p:ext uri="{BB962C8B-B14F-4D97-AF65-F5344CB8AC3E}">
        <p14:creationId xmlns:p14="http://schemas.microsoft.com/office/powerpoint/2010/main" val="4551530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wipe(left)">
                                      <p:cBhvr>
                                        <p:cTn id="7" dur="500"/>
                                        <p:tgtEl>
                                          <p:spTgt spid="3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animEffect transition="in" filter="wipe(left)">
                                      <p:cBhvr>
                                        <p:cTn id="11" dur="500"/>
                                        <p:tgtEl>
                                          <p:spTgt spid="35">
                                            <p:txEl>
                                              <p:pRg st="1" end="1"/>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35">
                                            <p:txEl>
                                              <p:pRg st="2" end="2"/>
                                            </p:txEl>
                                          </p:spTgt>
                                        </p:tgtEl>
                                        <p:attrNameLst>
                                          <p:attrName>style.visibility</p:attrName>
                                        </p:attrNameLst>
                                      </p:cBhvr>
                                      <p:to>
                                        <p:strVal val="visible"/>
                                      </p:to>
                                    </p:set>
                                    <p:animEffect transition="in" filter="wipe(left)">
                                      <p:cBhvr>
                                        <p:cTn id="14" dur="500"/>
                                        <p:tgtEl>
                                          <p:spTgt spid="35">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5">
                                            <p:txEl>
                                              <p:pRg st="3" end="3"/>
                                            </p:txEl>
                                          </p:spTgt>
                                        </p:tgtEl>
                                        <p:attrNameLst>
                                          <p:attrName>style.visibility</p:attrName>
                                        </p:attrNameLst>
                                      </p:cBhvr>
                                      <p:to>
                                        <p:strVal val="visible"/>
                                      </p:to>
                                    </p:set>
                                    <p:animEffect transition="in" filter="wipe(left)">
                                      <p:cBhvr>
                                        <p:cTn id="24" dur="500"/>
                                        <p:tgtEl>
                                          <p:spTgt spid="35">
                                            <p:txEl>
                                              <p:pRg st="3" end="3"/>
                                            </p:txEl>
                                          </p:spTgt>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35">
                                            <p:txEl>
                                              <p:pRg st="4" end="4"/>
                                            </p:txEl>
                                          </p:spTgt>
                                        </p:tgtEl>
                                        <p:attrNameLst>
                                          <p:attrName>style.visibility</p:attrName>
                                        </p:attrNameLst>
                                      </p:cBhvr>
                                      <p:to>
                                        <p:strVal val="visible"/>
                                      </p:to>
                                    </p:set>
                                    <p:animEffect transition="in" filter="wipe(left)">
                                      <p:cBhvr>
                                        <p:cTn id="28" dur="500"/>
                                        <p:tgtEl>
                                          <p:spTgt spid="35">
                                            <p:txEl>
                                              <p:pRg st="4" end="4"/>
                                            </p:txEl>
                                          </p:spTgt>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35">
                                            <p:txEl>
                                              <p:pRg st="5" end="5"/>
                                            </p:txEl>
                                          </p:spTgt>
                                        </p:tgtEl>
                                        <p:attrNameLst>
                                          <p:attrName>style.visibility</p:attrName>
                                        </p:attrNameLst>
                                      </p:cBhvr>
                                      <p:to>
                                        <p:strVal val="visible"/>
                                      </p:to>
                                    </p:set>
                                    <p:animEffect transition="in" filter="wipe(left)">
                                      <p:cBhvr>
                                        <p:cTn id="32" dur="500"/>
                                        <p:tgtEl>
                                          <p:spTgt spid="35">
                                            <p:txEl>
                                              <p:pRg st="5" end="5"/>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5">
                                            <p:txEl>
                                              <p:pRg st="6" end="6"/>
                                            </p:txEl>
                                          </p:spTgt>
                                        </p:tgtEl>
                                        <p:attrNameLst>
                                          <p:attrName>style.visibility</p:attrName>
                                        </p:attrNameLst>
                                      </p:cBhvr>
                                      <p:to>
                                        <p:strVal val="visible"/>
                                      </p:to>
                                    </p:set>
                                    <p:animEffect transition="in" filter="wipe(left)">
                                      <p:cBhvr>
                                        <p:cTn id="35" dur="500"/>
                                        <p:tgtEl>
                                          <p:spTgt spid="35">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5">
                                            <p:txEl>
                                              <p:pRg st="7" end="7"/>
                                            </p:txEl>
                                          </p:spTgt>
                                        </p:tgtEl>
                                        <p:attrNameLst>
                                          <p:attrName>style.visibility</p:attrName>
                                        </p:attrNameLst>
                                      </p:cBhvr>
                                      <p:to>
                                        <p:strVal val="visible"/>
                                      </p:to>
                                    </p:set>
                                    <p:animEffect transition="in" filter="wipe(left)">
                                      <p:cBhvr>
                                        <p:cTn id="40" dur="500"/>
                                        <p:tgtEl>
                                          <p:spTgt spid="35">
                                            <p:txEl>
                                              <p:pRg st="7" end="7"/>
                                            </p:txEl>
                                          </p:spTgt>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35">
                                            <p:txEl>
                                              <p:pRg st="8" end="8"/>
                                            </p:txEl>
                                          </p:spTgt>
                                        </p:tgtEl>
                                        <p:attrNameLst>
                                          <p:attrName>style.visibility</p:attrName>
                                        </p:attrNameLst>
                                      </p:cBhvr>
                                      <p:to>
                                        <p:strVal val="visible"/>
                                      </p:to>
                                    </p:set>
                                    <p:animEffect transition="in" filter="wipe(left)">
                                      <p:cBhvr>
                                        <p:cTn id="44" dur="500"/>
                                        <p:tgtEl>
                                          <p:spTgt spid="35">
                                            <p:txEl>
                                              <p:pRg st="8" end="8"/>
                                            </p:txEl>
                                          </p:spTgt>
                                        </p:tgtEl>
                                      </p:cBhvr>
                                    </p:animEffect>
                                  </p:childTnLst>
                                </p:cTn>
                              </p:par>
                              <p:par>
                                <p:cTn id="45" presetID="22" presetClass="entr" presetSubtype="8" fill="hold" nodeType="withEffect">
                                  <p:stCondLst>
                                    <p:cond delay="0"/>
                                  </p:stCondLst>
                                  <p:childTnLst>
                                    <p:set>
                                      <p:cBhvr>
                                        <p:cTn id="46" dur="1" fill="hold">
                                          <p:stCondLst>
                                            <p:cond delay="0"/>
                                          </p:stCondLst>
                                        </p:cTn>
                                        <p:tgtEl>
                                          <p:spTgt spid="35">
                                            <p:txEl>
                                              <p:pRg st="9" end="9"/>
                                            </p:txEl>
                                          </p:spTgt>
                                        </p:tgtEl>
                                        <p:attrNameLst>
                                          <p:attrName>style.visibility</p:attrName>
                                        </p:attrNameLst>
                                      </p:cBhvr>
                                      <p:to>
                                        <p:strVal val="visible"/>
                                      </p:to>
                                    </p:set>
                                    <p:animEffect transition="in" filter="wipe(left)">
                                      <p:cBhvr>
                                        <p:cTn id="47" dur="500"/>
                                        <p:tgtEl>
                                          <p:spTgt spid="35">
                                            <p:txEl>
                                              <p:pRg st="9" end="9"/>
                                            </p:txEl>
                                          </p:spTgt>
                                        </p:tgtEl>
                                      </p:cBhvr>
                                    </p:animEffect>
                                  </p:childTnLst>
                                </p:cTn>
                              </p:par>
                              <p:par>
                                <p:cTn id="48" presetID="22" presetClass="entr" presetSubtype="8" fill="hold" nodeType="withEffect">
                                  <p:stCondLst>
                                    <p:cond delay="0"/>
                                  </p:stCondLst>
                                  <p:childTnLst>
                                    <p:set>
                                      <p:cBhvr>
                                        <p:cTn id="49" dur="1" fill="hold">
                                          <p:stCondLst>
                                            <p:cond delay="0"/>
                                          </p:stCondLst>
                                        </p:cTn>
                                        <p:tgtEl>
                                          <p:spTgt spid="35">
                                            <p:txEl>
                                              <p:pRg st="10" end="10"/>
                                            </p:txEl>
                                          </p:spTgt>
                                        </p:tgtEl>
                                        <p:attrNameLst>
                                          <p:attrName>style.visibility</p:attrName>
                                        </p:attrNameLst>
                                      </p:cBhvr>
                                      <p:to>
                                        <p:strVal val="visible"/>
                                      </p:to>
                                    </p:set>
                                    <p:animEffect transition="in" filter="wipe(left)">
                                      <p:cBhvr>
                                        <p:cTn id="50" dur="500"/>
                                        <p:tgtEl>
                                          <p:spTgt spid="35">
                                            <p:txEl>
                                              <p:pRg st="10" end="10"/>
                                            </p:txEl>
                                          </p:spTgt>
                                        </p:tgtEl>
                                      </p:cBhvr>
                                    </p:animEffect>
                                  </p:childTnLst>
                                </p:cTn>
                              </p:par>
                              <p:par>
                                <p:cTn id="51" presetID="22" presetClass="entr" presetSubtype="8" fill="hold" nodeType="withEffect">
                                  <p:stCondLst>
                                    <p:cond delay="0"/>
                                  </p:stCondLst>
                                  <p:childTnLst>
                                    <p:set>
                                      <p:cBhvr>
                                        <p:cTn id="52" dur="1" fill="hold">
                                          <p:stCondLst>
                                            <p:cond delay="0"/>
                                          </p:stCondLst>
                                        </p:cTn>
                                        <p:tgtEl>
                                          <p:spTgt spid="35">
                                            <p:txEl>
                                              <p:pRg st="11" end="11"/>
                                            </p:txEl>
                                          </p:spTgt>
                                        </p:tgtEl>
                                        <p:attrNameLst>
                                          <p:attrName>style.visibility</p:attrName>
                                        </p:attrNameLst>
                                      </p:cBhvr>
                                      <p:to>
                                        <p:strVal val="visible"/>
                                      </p:to>
                                    </p:set>
                                    <p:animEffect transition="in" filter="wipe(left)">
                                      <p:cBhvr>
                                        <p:cTn id="53" dur="500"/>
                                        <p:tgtEl>
                                          <p:spTgt spid="35">
                                            <p:txEl>
                                              <p:pRg st="11" end="1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5">
                                            <p:txEl>
                                              <p:pRg st="12" end="12"/>
                                            </p:txEl>
                                          </p:spTgt>
                                        </p:tgtEl>
                                        <p:attrNameLst>
                                          <p:attrName>style.visibility</p:attrName>
                                        </p:attrNameLst>
                                      </p:cBhvr>
                                      <p:to>
                                        <p:strVal val="visible"/>
                                      </p:to>
                                    </p:set>
                                    <p:animEffect transition="in" filter="wipe(left)">
                                      <p:cBhvr>
                                        <p:cTn id="58" dur="500"/>
                                        <p:tgtEl>
                                          <p:spTgt spid="3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ELECTEDLANGUAGE" val="German Austria"/>
</p:tagLst>
</file>

<file path=ppt/theme/theme1.xml><?xml version="1.0" encoding="utf-8"?>
<a:theme xmlns:a="http://schemas.openxmlformats.org/drawingml/2006/main" name="WU 16:10">
  <a:themeElements>
    <a:clrScheme name="Benutzerdefiniert 10">
      <a:dk1>
        <a:srgbClr val="000000"/>
      </a:dk1>
      <a:lt1>
        <a:srgbClr val="FFFFFF"/>
      </a:lt1>
      <a:dk2>
        <a:srgbClr val="002350"/>
      </a:dk2>
      <a:lt2>
        <a:srgbClr val="E5F5FA"/>
      </a:lt2>
      <a:accent1>
        <a:srgbClr val="0096D3"/>
      </a:accent1>
      <a:accent2>
        <a:srgbClr val="002350"/>
      </a:accent2>
      <a:accent3>
        <a:srgbClr val="4B2582"/>
      </a:accent3>
      <a:accent4>
        <a:srgbClr val="457AA0"/>
      </a:accent4>
      <a:accent5>
        <a:srgbClr val="A592C0"/>
      </a:accent5>
      <a:accent6>
        <a:srgbClr val="80CFE9"/>
      </a:accent6>
      <a:hlink>
        <a:srgbClr val="00B050"/>
      </a:hlink>
      <a:folHlink>
        <a:srgbClr val="00B050"/>
      </a:folHlink>
    </a:clrScheme>
    <a:fontScheme name="Maz">
      <a:majorFont>
        <a:latin typeface="Gadug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U Farbschema neu">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U Musterpräsentation 16x10 V1.1.potx" id="{50821DC6-1170-4F69-BC0F-BF2469366875}" vid="{788B52EF-C0A8-4B8C-8AD4-D720815E0A05}"/>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ategorie xmlns="dde413db-0745-4f3a-8dca-564dc7ff6f7d">Präsentationen</Kategorie>
    <Beschreibung xmlns="dde413db-0745-4f3a-8dca-564dc7ff6f7d">Musterpräsentation im Format 16:10 (= WU Standard)</Beschreibung>
    <TaxCatchAll xmlns="08b0a3ee-3d2a-451c-9a1a-7e5d5b0c9c77">
      <Value>266</Value>
      <Value>403</Value>
    </TaxCatchAll>
    <DokumentenartTaxHTField0 xmlns="1a8d9a65-8471-4209-a900-f8e11db75e0a">
      <Terms xmlns="http://schemas.microsoft.com/office/infopath/2007/PartnerControls">
        <TermInfo xmlns="http://schemas.microsoft.com/office/infopath/2007/PartnerControls">
          <TermName xmlns="http://schemas.microsoft.com/office/infopath/2007/PartnerControls">Vorlagen</TermName>
          <TermId xmlns="http://schemas.microsoft.com/office/infopath/2007/PartnerControls">17fc50ed-8ad1-47be-ab12-04243fd74ddb</TermId>
        </TermInfo>
      </Terms>
    </DokumentenartTaxHTField0>
    <WU_x0020_ThemaTaxHTField0 xmlns="1a8d9a65-8471-4209-a900-f8e11db75e0a">
      <Terms xmlns="http://schemas.microsoft.com/office/infopath/2007/PartnerControls">
        <TermInfo xmlns="http://schemas.microsoft.com/office/infopath/2007/PartnerControls">
          <TermName xmlns="http://schemas.microsoft.com/office/infopath/2007/PartnerControls">Corporate Design</TermName>
          <TermId xmlns="http://schemas.microsoft.com/office/infopath/2007/PartnerControls">19895bcd-b158-45ae-ab7b-f5ca217dfcec</TermId>
        </TermInfo>
      </Terms>
    </WU_x0020_ThemaTaxHTField0>
    <Format xmlns="dde413db-0745-4f3a-8dca-564dc7ff6f7d">Microsoft Office 2013/2016</Format>
    <SharedWithUsers xmlns="08b0a3ee-3d2a-451c-9a1a-7e5d5b0c9c77">
      <UserInfo>
        <DisplayName>Hernandez Perez, Laura</DisplayName>
        <AccountId>6100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CF651A35DF3154DB01328AF51148DAE" ma:contentTypeVersion="1" ma:contentTypeDescription="Ein neues Dokument erstellen." ma:contentTypeScope="" ma:versionID="458c1b80f8d593bdc96b60ff34dd40b4">
  <xsd:schema xmlns:xsd="http://www.w3.org/2001/XMLSchema" xmlns:xs="http://www.w3.org/2001/XMLSchema" xmlns:p="http://schemas.microsoft.com/office/2006/metadata/properties" xmlns:ns2="1a8d9a65-8471-4209-a900-f8e11db75e0a" xmlns:ns3="08b0a3ee-3d2a-451c-9a1a-7e5d5b0c9c77" xmlns:ns4="dde413db-0745-4f3a-8dca-564dc7ff6f7d" targetNamespace="http://schemas.microsoft.com/office/2006/metadata/properties" ma:root="true" ma:fieldsID="2d31116d1a6b5af1b4a8b1ba7152d57a" ns2:_="" ns3:_="" ns4:_="">
    <xsd:import namespace="1a8d9a65-8471-4209-a900-f8e11db75e0a"/>
    <xsd:import namespace="08b0a3ee-3d2a-451c-9a1a-7e5d5b0c9c77"/>
    <xsd:import namespace="dde413db-0745-4f3a-8dca-564dc7ff6f7d"/>
    <xsd:element name="properties">
      <xsd:complexType>
        <xsd:sequence>
          <xsd:element name="documentManagement">
            <xsd:complexType>
              <xsd:all>
                <xsd:element ref="ns2:WU_x0020_ThemaTaxHTField0" minOccurs="0"/>
                <xsd:element ref="ns3:TaxCatchAll" minOccurs="0"/>
                <xsd:element ref="ns2:DokumentenartTaxHTField0" minOccurs="0"/>
                <xsd:element ref="ns4:Beschreibung" minOccurs="0"/>
                <xsd:element ref="ns4:Format" minOccurs="0"/>
                <xsd:element ref="ns4:Kategori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d9a65-8471-4209-a900-f8e11db75e0a" elementFormDefault="qualified">
    <xsd:import namespace="http://schemas.microsoft.com/office/2006/documentManagement/types"/>
    <xsd:import namespace="http://schemas.microsoft.com/office/infopath/2007/PartnerControls"/>
    <xsd:element name="WU_x0020_ThemaTaxHTField0" ma:index="9" nillable="true" ma:taxonomy="true" ma:internalName="WU_x0020_ThemaTaxHTField0" ma:taxonomyFieldName="WU_x0020_Thema" ma:displayName="Schlagwort" ma:default="" ma:fieldId="{a2eb3201-e251-4055-97e9-466604fc777f}" ma:taxonomyMulti="true" ma:sspId="59da4ae5-1217-4de6-bd64-b7a740f353bb" ma:termSetId="c1edca97-812b-4584-b6b5-1e5cade81cae" ma:anchorId="00000000-0000-0000-0000-000000000000" ma:open="true" ma:isKeyword="false">
      <xsd:complexType>
        <xsd:sequence>
          <xsd:element ref="pc:Terms" minOccurs="0" maxOccurs="1"/>
        </xsd:sequence>
      </xsd:complexType>
    </xsd:element>
    <xsd:element name="DokumentenartTaxHTField0" ma:index="12" nillable="true" ma:taxonomy="true" ma:internalName="DokumentenartTaxHTField0" ma:taxonomyFieldName="Dokumentenart" ma:displayName="Dokumentenart" ma:default="" ma:fieldId="{0f2e647f-32b7-4850-b6be-ae358ed71e70}" ma:taxonomyMulti="true" ma:sspId="59da4ae5-1217-4de6-bd64-b7a740f353bb" ma:termSetId="325756d7-e24e-4b6f-ba71-3f779d34c1e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b0a3ee-3d2a-451c-9a1a-7e5d5b0c9c77"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6a103bb8-3913-4e3b-a229-080a76572464}" ma:internalName="TaxCatchAll" ma:showField="CatchAllData" ma:web="08b0a3ee-3d2a-451c-9a1a-7e5d5b0c9c7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e413db-0745-4f3a-8dca-564dc7ff6f7d" elementFormDefault="qualified">
    <xsd:import namespace="http://schemas.microsoft.com/office/2006/documentManagement/types"/>
    <xsd:import namespace="http://schemas.microsoft.com/office/infopath/2007/PartnerControls"/>
    <xsd:element name="Beschreibung" ma:index="13" nillable="true" ma:displayName="Beschreibung" ma:internalName="Beschreibung">
      <xsd:simpleType>
        <xsd:restriction base="dms:Note">
          <xsd:maxLength value="255"/>
        </xsd:restriction>
      </xsd:simpleType>
    </xsd:element>
    <xsd:element name="Format" ma:index="14" nillable="true" ma:displayName="Format" ma:format="Dropdown" ma:internalName="Format">
      <xsd:simpleType>
        <xsd:union memberTypes="dms:Text">
          <xsd:simpleType>
            <xsd:restriction base="dms:Choice">
              <xsd:enumeration value="LaTeX"/>
              <xsd:enumeration value="Microsoft Office 2003"/>
              <xsd:enumeration value="Microsoft Office 2007-2013"/>
              <xsd:enumeration value="Microsoft Office 2013/2016"/>
              <xsd:enumeration value="OpenOffice 3.0"/>
            </xsd:restriction>
          </xsd:simpleType>
        </xsd:union>
      </xsd:simpleType>
    </xsd:element>
    <xsd:element name="Kategorie" ma:index="15" nillable="true" ma:displayName="Kategorie" ma:default="Anleitungen" ma:format="Dropdown" ma:internalName="Kategorie">
      <xsd:simpleType>
        <xsd:union memberTypes="dms:Text">
          <xsd:simpleType>
            <xsd:restriction base="dms:Choice">
              <xsd:enumeration value="Anleitungen"/>
              <xsd:enumeration value="Aushänge für Lift und Tür"/>
              <xsd:enumeration value="Basisvorlagen"/>
              <xsd:enumeration value="Brief-/Faxvorlagen"/>
              <xsd:enumeration value="Einladungen"/>
              <xsd:enumeration value="Etiketten"/>
              <xsd:enumeration value="Musterdateien"/>
              <xsd:enumeration value="Namensschilder"/>
              <xsd:enumeration value="Präsentationen"/>
              <xsd:enumeration value="Skripten-Cov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58DFAF-C9AD-4CE5-A221-45D64FB05328}">
  <ds:schemaRefs>
    <ds:schemaRef ds:uri="dde413db-0745-4f3a-8dca-564dc7ff6f7d"/>
    <ds:schemaRef ds:uri="1a8d9a65-8471-4209-a900-f8e11db75e0a"/>
    <ds:schemaRef ds:uri="http://schemas.microsoft.com/office/2006/documentManagement/types"/>
    <ds:schemaRef ds:uri="http://purl.org/dc/dcmitype/"/>
    <ds:schemaRef ds:uri="http://schemas.openxmlformats.org/package/2006/metadata/core-properties"/>
    <ds:schemaRef ds:uri="08b0a3ee-3d2a-451c-9a1a-7e5d5b0c9c77"/>
    <ds:schemaRef ds:uri="http://schemas.microsoft.com/office/2006/metadata/properties"/>
    <ds:schemaRef ds:uri="http://www.w3.org/XML/1998/namespace"/>
    <ds:schemaRef ds:uri="http://schemas.microsoft.com/office/infopath/2007/PartnerControls"/>
    <ds:schemaRef ds:uri="http://purl.org/dc/terms/"/>
    <ds:schemaRef ds:uri="http://purl.org/dc/elements/1.1/"/>
  </ds:schemaRefs>
</ds:datastoreItem>
</file>

<file path=customXml/itemProps2.xml><?xml version="1.0" encoding="utf-8"?>
<ds:datastoreItem xmlns:ds="http://schemas.openxmlformats.org/officeDocument/2006/customXml" ds:itemID="{9346B3ED-06B1-4DE8-9648-0F78B5B453B2}">
  <ds:schemaRefs>
    <ds:schemaRef ds:uri="http://schemas.microsoft.com/sharepoint/v3/contenttype/forms"/>
  </ds:schemaRefs>
</ds:datastoreItem>
</file>

<file path=customXml/itemProps3.xml><?xml version="1.0" encoding="utf-8"?>
<ds:datastoreItem xmlns:ds="http://schemas.openxmlformats.org/officeDocument/2006/customXml" ds:itemID="{E1B19F04-C1AE-47E9-9133-474D1173C9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d9a65-8471-4209-a900-f8e11db75e0a"/>
    <ds:schemaRef ds:uri="08b0a3ee-3d2a-451c-9a1a-7e5d5b0c9c77"/>
    <ds:schemaRef ds:uri="dde413db-0745-4f3a-8dca-564dc7ff6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265</Words>
  <Application>Microsoft Office PowerPoint</Application>
  <PresentationFormat>Bildschirmpräsentation (16:10)</PresentationFormat>
  <Paragraphs>56</Paragraphs>
  <Slides>6</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6</vt:i4>
      </vt:variant>
    </vt:vector>
  </HeadingPairs>
  <TitlesOfParts>
    <vt:vector size="15" baseType="lpstr">
      <vt:lpstr>ＭＳ Ｐゴシック</vt:lpstr>
      <vt:lpstr>Arial</vt:lpstr>
      <vt:lpstr>Calibri</vt:lpstr>
      <vt:lpstr>Calibri Light</vt:lpstr>
      <vt:lpstr>Consolas</vt:lpstr>
      <vt:lpstr>Gadugi</vt:lpstr>
      <vt:lpstr>Verdana</vt:lpstr>
      <vt:lpstr>Wingdings</vt:lpstr>
      <vt:lpstr>WU 16:10</vt:lpstr>
      <vt:lpstr>Frischer Wind Auf dem Weg ins  Abenteuer Volkswirtschaft</vt:lpstr>
      <vt:lpstr>Pro-Kontra-Debatte</vt:lpstr>
      <vt:lpstr>Begriff und Einsatz der Pro-Kontra-Debatte</vt:lpstr>
      <vt:lpstr>Ziele der Pro- und Kontra-Debatte</vt:lpstr>
      <vt:lpstr>Vorbereitung der Pro- und Kontra-Debatte</vt:lpstr>
      <vt:lpstr>Durchführung und Bewertung der Pro- und Kontra-Debatte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2017-11-09T15:17:41Z</dcterms:created>
  <dcterms:modified xsi:type="dcterms:W3CDTF">2019-09-30T10:05:31Z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U Thema">
    <vt:lpwstr>403;#Corporate Design|19895bcd-b158-45ae-ab7b-f5ca217dfcec</vt:lpwstr>
  </property>
  <property fmtid="{D5CDD505-2E9C-101B-9397-08002B2CF9AE}" pid="3" name="Dokumentenart">
    <vt:lpwstr>266;#Vorlagen|17fc50ed-8ad1-47be-ab12-04243fd74ddb</vt:lpwstr>
  </property>
  <property fmtid="{D5CDD505-2E9C-101B-9397-08002B2CF9AE}" pid="4" name="ContentTypeId">
    <vt:lpwstr>0x010100BCF651A35DF3154DB01328AF51148DAE</vt:lpwstr>
  </property>
</Properties>
</file>