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512064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6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1094" y="130"/>
      </p:cViewPr>
      <p:guideLst>
        <p:guide orient="horz" pos="10205"/>
        <p:guide pos="16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02386"/>
            <a:ext cx="38404800" cy="11279752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017128"/>
            <a:ext cx="38404800" cy="7822326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1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659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24962"/>
            <a:ext cx="11041380" cy="2745689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24962"/>
            <a:ext cx="32484060" cy="274568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9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38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077327"/>
            <a:ext cx="44165520" cy="13477201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1682028"/>
            <a:ext cx="44165520" cy="7087342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557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624810"/>
            <a:ext cx="21762720" cy="205570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624810"/>
            <a:ext cx="21762720" cy="205570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6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24964"/>
            <a:ext cx="44165520" cy="626236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942328"/>
            <a:ext cx="21662705" cy="389241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1834740"/>
            <a:ext cx="21662705" cy="17407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942328"/>
            <a:ext cx="21769390" cy="389241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1834740"/>
            <a:ext cx="21769390" cy="17407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349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47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808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59952"/>
            <a:ext cx="16515395" cy="755983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664900"/>
            <a:ext cx="25923240" cy="23024494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719786"/>
            <a:ext cx="16515395" cy="1800710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44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59952"/>
            <a:ext cx="16515395" cy="755983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664900"/>
            <a:ext cx="25923240" cy="23024494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719786"/>
            <a:ext cx="16515395" cy="1800710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01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24964"/>
            <a:ext cx="4416552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624810"/>
            <a:ext cx="4416552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029342"/>
            <a:ext cx="115214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A080-BDB6-4BC4-8DB1-D05747184306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029342"/>
            <a:ext cx="1728216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029342"/>
            <a:ext cx="115214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6600-3FF4-4B40-8426-16A74FF84D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7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381D96-5DDB-4258-83F4-E0D015FC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2" y="1051209"/>
            <a:ext cx="13109153" cy="76369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540ADD-3482-43BA-A4F6-6991D1B2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662" y="24847745"/>
            <a:ext cx="12835725" cy="56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5208BA-8FCF-45B4-9F7E-C9581C1A4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90" y="22794921"/>
            <a:ext cx="12800125" cy="61996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26ED0B-54A6-487D-8C36-D8CCC02EF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03" y="12671577"/>
            <a:ext cx="12800124" cy="7298173"/>
          </a:xfrm>
          <a:prstGeom prst="rect">
            <a:avLst/>
          </a:prstGeom>
        </p:spPr>
      </p:pic>
      <p:pic>
        <p:nvPicPr>
          <p:cNvPr id="1032" name="Picture 8" descr="Zeitverlauf - Case Study - 42reports Lancom - Deutsches Shopping-Center Forum">
            <a:extLst>
              <a:ext uri="{FF2B5EF4-FFF2-40B4-BE49-F238E27FC236}">
                <a16:creationId xmlns:a16="http://schemas.microsoft.com/office/drawing/2014/main" id="{1F68AF9D-E43C-4522-9FFE-5907C112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662" y="7434561"/>
            <a:ext cx="6976533" cy="173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351C82D-B869-498D-8A71-4F3D87D525CE}"/>
              </a:ext>
            </a:extLst>
          </p:cNvPr>
          <p:cNvSpPr txBox="1"/>
          <p:nvPr/>
        </p:nvSpPr>
        <p:spPr>
          <a:xfrm>
            <a:off x="983177" y="8600860"/>
            <a:ext cx="131975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Google (und auch Apple) rufen permanent aktive und passive Standortdaten ab! Aktiv, wenn man direkt mit Google Produkten (z.B. Google, Chrome, YouTube) arbeitet. Passiv auch ohne dass man es merkt!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242693-D786-400C-9C14-A0FADA645C86}"/>
              </a:ext>
            </a:extLst>
          </p:cNvPr>
          <p:cNvSpPr txBox="1"/>
          <p:nvPr/>
        </p:nvSpPr>
        <p:spPr>
          <a:xfrm>
            <a:off x="983176" y="20047134"/>
            <a:ext cx="150184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Eine hohe Standortgenauigkeit entsteht durch die Kombination von GNSS (= Satelliten), WLAN und Bluetooth Signalen und Mobilfunk-Verbindungen.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CCF094-4B76-4017-9BCF-DC4A5920C162}"/>
              </a:ext>
            </a:extLst>
          </p:cNvPr>
          <p:cNvSpPr txBox="1"/>
          <p:nvPr/>
        </p:nvSpPr>
        <p:spPr>
          <a:xfrm>
            <a:off x="1061490" y="28995749"/>
            <a:ext cx="13197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Google kann bestimmen, ob man gerade geht, steht oder mit dem Auto fährt. So kommen z.B. auch Staumeldungen für die Navigation mit Google Maps zu Stande.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1D0CC5-1A26-4611-B363-A3F485B97AE7}"/>
              </a:ext>
            </a:extLst>
          </p:cNvPr>
          <p:cNvSpPr txBox="1"/>
          <p:nvPr/>
        </p:nvSpPr>
        <p:spPr>
          <a:xfrm>
            <a:off x="44343947" y="16698755"/>
            <a:ext cx="594985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Google kann eine genaue Zeitachse erstellen, wann man sich wo bewegt hat. So wird z.B. Werbung angezeigt, wenn man sich in der Nähe eines bestimmten Geschäfts befindet.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BBF5DEC-B8C6-4948-96A3-A2385463E0F2}"/>
              </a:ext>
            </a:extLst>
          </p:cNvPr>
          <p:cNvSpPr txBox="1"/>
          <p:nvPr/>
        </p:nvSpPr>
        <p:spPr>
          <a:xfrm>
            <a:off x="44490368" y="670209"/>
            <a:ext cx="617493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In den Handy Einstellungen kann man je nach Handy anpassen, wie genau/ob der Standort erfasst werden soll! Nähere Infos dazu gibt es auf datenschutz.org!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166E109-2D95-4432-83DD-CD6C6FC701E0}"/>
              </a:ext>
            </a:extLst>
          </p:cNvPr>
          <p:cNvSpPr/>
          <p:nvPr/>
        </p:nvSpPr>
        <p:spPr>
          <a:xfrm>
            <a:off x="44537392" y="8973444"/>
            <a:ext cx="826439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0" dirty="0"/>
              <a:t>Daten können so</a:t>
            </a:r>
          </a:p>
          <a:p>
            <a:r>
              <a:rPr lang="de-AT" sz="5000" dirty="0"/>
              <a:t>genau erfasst</a:t>
            </a:r>
          </a:p>
          <a:p>
            <a:r>
              <a:rPr lang="de-AT" sz="5000" dirty="0"/>
              <a:t>werden, dass man</a:t>
            </a:r>
          </a:p>
          <a:p>
            <a:r>
              <a:rPr lang="de-AT" sz="5000" dirty="0"/>
              <a:t>bestimmen kann in</a:t>
            </a:r>
          </a:p>
          <a:p>
            <a:r>
              <a:rPr lang="de-AT" sz="5000" dirty="0"/>
              <a:t>welchem Teil eines</a:t>
            </a:r>
          </a:p>
          <a:p>
            <a:r>
              <a:rPr lang="de-AT" sz="5000" dirty="0"/>
              <a:t>Gebäudes man sich</a:t>
            </a:r>
          </a:p>
          <a:p>
            <a:r>
              <a:rPr lang="de-AT" sz="5000" dirty="0"/>
              <a:t>gerade aufhält.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78CE1B8-AB94-410A-BBFF-FF52C398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587" y="1637702"/>
            <a:ext cx="57054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0D980BCA-4464-4F49-9259-2A23FE869BCB}"/>
              </a:ext>
            </a:extLst>
          </p:cNvPr>
          <p:cNvSpPr/>
          <p:nvPr/>
        </p:nvSpPr>
        <p:spPr>
          <a:xfrm>
            <a:off x="46587236" y="23535914"/>
            <a:ext cx="694863" cy="168628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6505B9F-9ADA-4031-88C4-DA3AB5B7C68C}"/>
              </a:ext>
            </a:extLst>
          </p:cNvPr>
          <p:cNvSpPr/>
          <p:nvPr/>
        </p:nvSpPr>
        <p:spPr>
          <a:xfrm>
            <a:off x="12801600" y="15860296"/>
            <a:ext cx="256032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b="1" dirty="0">
                <a:latin typeface="ArialNarrow-Bold"/>
              </a:rPr>
              <a:t>Standortdaten am Handy</a:t>
            </a:r>
          </a:p>
          <a:p>
            <a:r>
              <a:rPr lang="de-AT" b="1" dirty="0">
                <a:latin typeface="ArialNarrow-Bold"/>
              </a:rPr>
              <a:t>Möglichkeiten und Risiken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78F0CD3-B80E-4CAD-BCD8-0310BD88F9B7}"/>
              </a:ext>
            </a:extLst>
          </p:cNvPr>
          <p:cNvSpPr/>
          <p:nvPr/>
        </p:nvSpPr>
        <p:spPr>
          <a:xfrm>
            <a:off x="17112139" y="501171"/>
            <a:ext cx="1673919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12000" b="1" dirty="0">
                <a:solidFill>
                  <a:schemeClr val="accent5"/>
                </a:solidFill>
              </a:rPr>
              <a:t>Standortdaten am Handy!</a:t>
            </a:r>
          </a:p>
          <a:p>
            <a:pPr algn="ctr"/>
            <a:r>
              <a:rPr lang="de-DE" sz="10000" b="1" dirty="0">
                <a:solidFill>
                  <a:schemeClr val="accent5"/>
                </a:solidFill>
              </a:rPr>
              <a:t>Möglichkeiten und Risiken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934B34-68E9-4F16-803C-D7493BB6342A}"/>
              </a:ext>
            </a:extLst>
          </p:cNvPr>
          <p:cNvSpPr/>
          <p:nvPr/>
        </p:nvSpPr>
        <p:spPr>
          <a:xfrm>
            <a:off x="16001613" y="5341800"/>
            <a:ext cx="19185338" cy="20739011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sz="8000" b="1" dirty="0">
                <a:solidFill>
                  <a:srgbClr val="136734"/>
                </a:solidFill>
              </a:rPr>
              <a:t>VORTEILE</a:t>
            </a:r>
          </a:p>
          <a:p>
            <a:pPr marL="2057400" indent="-1257300">
              <a:spcAft>
                <a:spcPts val="500"/>
              </a:spcAft>
              <a:buFont typeface="Calibri" panose="020F0502020204030204" pitchFamily="34" charset="0"/>
              <a:buChar char="+"/>
            </a:pPr>
            <a:r>
              <a:rPr lang="de-DE" sz="6000" dirty="0">
                <a:solidFill>
                  <a:schemeClr val="accent6">
                    <a:lumMod val="50000"/>
                  </a:schemeClr>
                </a:solidFill>
              </a:rPr>
              <a:t>Standortermittlung kann im Alltag sehr hilfreich sein </a:t>
            </a:r>
            <a:r>
              <a:rPr lang="de-AT" sz="6000" dirty="0">
                <a:solidFill>
                  <a:schemeClr val="accent6">
                    <a:lumMod val="50000"/>
                  </a:schemeClr>
                </a:solidFill>
              </a:rPr>
              <a:t>(z.B. Google Maps)</a:t>
            </a:r>
          </a:p>
          <a:p>
            <a:pPr marL="2057400" indent="-1257300">
              <a:spcAft>
                <a:spcPts val="500"/>
              </a:spcAft>
              <a:buFont typeface="Calibri" panose="020F0502020204030204" pitchFamily="34" charset="0"/>
              <a:buChar char="+"/>
            </a:pPr>
            <a:r>
              <a:rPr lang="de-AT" sz="6000" dirty="0">
                <a:solidFill>
                  <a:schemeClr val="accent6">
                    <a:lumMod val="50000"/>
                  </a:schemeClr>
                </a:solidFill>
              </a:rPr>
              <a:t>Handyortung in Notsituationen</a:t>
            </a:r>
          </a:p>
          <a:p>
            <a:pPr marL="2057400" indent="-1257300">
              <a:spcAft>
                <a:spcPts val="500"/>
              </a:spcAft>
              <a:buFont typeface="Calibri" panose="020F0502020204030204" pitchFamily="34" charset="0"/>
              <a:buChar char="+"/>
            </a:pPr>
            <a:r>
              <a:rPr lang="de-AT" sz="6000" dirty="0">
                <a:solidFill>
                  <a:schemeClr val="accent6">
                    <a:lumMod val="50000"/>
                  </a:schemeClr>
                </a:solidFill>
              </a:rPr>
              <a:t>Personalisierte Werbung und Empfehlungen</a:t>
            </a:r>
          </a:p>
          <a:p>
            <a:pPr algn="ctr"/>
            <a:endParaRPr lang="de-AT" sz="6000" b="1" dirty="0">
              <a:solidFill>
                <a:srgbClr val="136734"/>
              </a:solidFill>
            </a:endParaRPr>
          </a:p>
          <a:p>
            <a:pPr algn="ctr"/>
            <a:r>
              <a:rPr lang="de-AT" sz="8000" b="1" dirty="0">
                <a:solidFill>
                  <a:srgbClr val="FF0000"/>
                </a:solidFill>
              </a:rPr>
              <a:t>NACHTEILE</a:t>
            </a:r>
          </a:p>
          <a:p>
            <a:pPr marL="2057400" indent="-1257300"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DE" sz="6000" dirty="0">
                <a:solidFill>
                  <a:srgbClr val="FF0000"/>
                </a:solidFill>
              </a:rPr>
              <a:t>Eingriff in die Privatsphäre eines Nutzers</a:t>
            </a:r>
          </a:p>
          <a:p>
            <a:pPr marL="2057400" indent="-1257300"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DE" sz="6000" dirty="0">
                <a:solidFill>
                  <a:srgbClr val="FF0000"/>
                </a:solidFill>
              </a:rPr>
              <a:t>Übermittlung der Daten aus denen die Identität eines Nutzers abgeleitet werden kann</a:t>
            </a:r>
          </a:p>
          <a:p>
            <a:pPr marL="2057400" indent="-1257300"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AT" sz="6000" dirty="0">
                <a:solidFill>
                  <a:srgbClr val="FF0000"/>
                </a:solidFill>
              </a:rPr>
              <a:t>Personalisierte Werbung und Empfehlungen</a:t>
            </a:r>
          </a:p>
          <a:p>
            <a:pPr marL="2057400" indent="-1257300">
              <a:spcAft>
                <a:spcPts val="500"/>
              </a:spcAft>
              <a:buFont typeface="Symbol" panose="05050102010706020507" pitchFamily="18" charset="2"/>
              <a:buChar char="-"/>
            </a:pPr>
            <a:r>
              <a:rPr lang="de-AT" sz="6000" dirty="0">
                <a:solidFill>
                  <a:srgbClr val="FF0000"/>
                </a:solidFill>
              </a:rPr>
              <a:t>Verringerung der Akkulaufzeit</a:t>
            </a:r>
          </a:p>
          <a:p>
            <a:pPr marL="857250" indent="-857250" algn="ctr">
              <a:buFontTx/>
              <a:buChar char="-"/>
            </a:pPr>
            <a:endParaRPr lang="de-AT" sz="6000" b="1" dirty="0">
              <a:solidFill>
                <a:srgbClr val="CE2027"/>
              </a:solidFill>
            </a:endParaRPr>
          </a:p>
          <a:p>
            <a:pPr algn="ctr"/>
            <a:r>
              <a:rPr lang="de-AT" sz="6000" b="1" dirty="0">
                <a:solidFill>
                  <a:schemeClr val="accent5"/>
                </a:solidFill>
              </a:rPr>
              <a:t>WICHTIG!</a:t>
            </a:r>
          </a:p>
          <a:p>
            <a:pPr algn="ctr"/>
            <a:r>
              <a:rPr lang="de-DE" sz="6000" b="1" dirty="0">
                <a:solidFill>
                  <a:schemeClr val="accent5"/>
                </a:solidFill>
              </a:rPr>
              <a:t>Die Intensität des Datensammelns kann in den</a:t>
            </a:r>
          </a:p>
          <a:p>
            <a:pPr algn="ctr"/>
            <a:r>
              <a:rPr lang="de-AT" sz="6000" b="1" dirty="0">
                <a:solidFill>
                  <a:schemeClr val="accent5"/>
                </a:solidFill>
              </a:rPr>
              <a:t>Geräteeinstellungen angepasst werden.</a:t>
            </a:r>
          </a:p>
          <a:p>
            <a:pPr algn="ctr"/>
            <a:endParaRPr lang="de-AT" sz="6000" b="1" dirty="0">
              <a:solidFill>
                <a:schemeClr val="accent5"/>
              </a:solidFill>
            </a:endParaRPr>
          </a:p>
          <a:p>
            <a:pPr marL="609600"/>
            <a:r>
              <a:rPr lang="de-AT" sz="6000" b="1" u="sng" dirty="0">
                <a:solidFill>
                  <a:schemeClr val="accent5"/>
                </a:solidFill>
              </a:rPr>
              <a:t>ANLEITUNG + INFORMATIONEN unter:</a:t>
            </a:r>
          </a:p>
          <a:p>
            <a:pPr marL="609600">
              <a:spcAft>
                <a:spcPts val="500"/>
              </a:spcAft>
            </a:pPr>
            <a:r>
              <a:rPr lang="de-AT" sz="6000" dirty="0">
                <a:sym typeface="Wingdings" panose="05000000000000000000" pitchFamily="2" charset="2"/>
              </a:rPr>
              <a:t> </a:t>
            </a:r>
            <a:r>
              <a:rPr lang="de-AT" sz="6000" dirty="0"/>
              <a:t>datenschutz.org/</a:t>
            </a:r>
            <a:r>
              <a:rPr lang="de-AT" sz="6000" dirty="0" err="1"/>
              <a:t>standortdaten</a:t>
            </a:r>
            <a:endParaRPr lang="de-AT" sz="6000" dirty="0"/>
          </a:p>
          <a:p>
            <a:pPr marL="609600">
              <a:spcAft>
                <a:spcPts val="500"/>
              </a:spcAft>
            </a:pPr>
            <a:r>
              <a:rPr lang="de-AT" sz="6000" dirty="0">
                <a:sym typeface="Wingdings" panose="05000000000000000000" pitchFamily="2" charset="2"/>
              </a:rPr>
              <a:t> </a:t>
            </a:r>
            <a:r>
              <a:rPr lang="de-AT" sz="6000" dirty="0"/>
              <a:t>www.saferinternet.at/news-detail/schritt-fuer-schritt-zu-mehr-privatsphaere-im-google-konto/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6D93CF0-FC7A-4D7C-A456-C08E13229CE5}"/>
              </a:ext>
            </a:extLst>
          </p:cNvPr>
          <p:cNvSpPr/>
          <p:nvPr/>
        </p:nvSpPr>
        <p:spPr>
          <a:xfrm>
            <a:off x="25579388" y="30781820"/>
            <a:ext cx="25603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AT" b="1" dirty="0">
                <a:latin typeface="Calibri-Bold"/>
              </a:rPr>
              <a:t>Quellen:</a:t>
            </a:r>
          </a:p>
          <a:p>
            <a:pPr algn="r"/>
            <a:r>
              <a:rPr lang="de-DE" dirty="0">
                <a:latin typeface="Calibri" panose="020F0502020204030204" pitchFamily="34" charset="0"/>
              </a:rPr>
              <a:t>Hausen, J. (3.1.2018). Wie "anonyme" Standortdaten deine Identität preisgeben. https://www.vice.com/de/article/qvwb47/wie-anonyme-standortdaten-deine-identitat-preisgeben-und-was-du-dagegen-tun-kannst</a:t>
            </a:r>
          </a:p>
          <a:p>
            <a:pPr algn="r"/>
            <a:r>
              <a:rPr lang="de-DE" dirty="0">
                <a:latin typeface="Calibri" panose="020F0502020204030204" pitchFamily="34" charset="0"/>
              </a:rPr>
              <a:t>Bach, C. (26.Mai 2015). CASE STUDY: 42REPORTS UND LANCOM TRACKEN WLAN-NUTZER. Abgerufen von https://locationinsider.de/case-study-42reports-und-lancom-tracken-wlan-nutzer/</a:t>
            </a:r>
          </a:p>
          <a:p>
            <a:pPr algn="r"/>
            <a:r>
              <a:rPr lang="de-DE" dirty="0">
                <a:latin typeface="Calibri" panose="020F0502020204030204" pitchFamily="34" charset="0"/>
              </a:rPr>
              <a:t>Datenschutz.org (11. Juli 2018). Standortdaten: Bequemes Feature oder Überwachung? Abgerufen von https://www.datenschutz.org/standortdaten/</a:t>
            </a:r>
          </a:p>
          <a:p>
            <a:pPr algn="r"/>
            <a:r>
              <a:rPr lang="de-AT" dirty="0">
                <a:latin typeface="Calibri" panose="020F0502020204030204" pitchFamily="34" charset="0"/>
              </a:rPr>
              <a:t>Schmidt, D.C. (2018) Google Data Collection Professor Douglas C. Schmidt. Vanderbilt University. digitalcontentnext.org</a:t>
            </a:r>
            <a:endParaRPr lang="de-AT" dirty="0"/>
          </a:p>
        </p:txBody>
      </p:sp>
      <p:pic>
        <p:nvPicPr>
          <p:cNvPr id="1038" name="Picture 14" descr="Bildergebnis für facebook logo">
            <a:extLst>
              <a:ext uri="{FF2B5EF4-FFF2-40B4-BE49-F238E27FC236}">
                <a16:creationId xmlns:a16="http://schemas.microsoft.com/office/drawing/2014/main" id="{B1BF194E-B701-4E8F-9160-D7F707D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933" y="267592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ür instagram logo">
            <a:extLst>
              <a:ext uri="{FF2B5EF4-FFF2-40B4-BE49-F238E27FC236}">
                <a16:creationId xmlns:a16="http://schemas.microsoft.com/office/drawing/2014/main" id="{5FB507FD-7726-4EF7-899C-8020BA4B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881" y="267254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gebnis für snapchat logo">
            <a:extLst>
              <a:ext uri="{FF2B5EF4-FFF2-40B4-BE49-F238E27FC236}">
                <a16:creationId xmlns:a16="http://schemas.microsoft.com/office/drawing/2014/main" id="{3CC5A9B9-2550-421B-B5E7-77318D73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488" y="267334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E1BFFFA-38A5-4FDD-954D-8BE09E484413}"/>
              </a:ext>
            </a:extLst>
          </p:cNvPr>
          <p:cNvSpPr txBox="1"/>
          <p:nvPr/>
        </p:nvSpPr>
        <p:spPr>
          <a:xfrm>
            <a:off x="16478763" y="29003295"/>
            <a:ext cx="176910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dirty="0"/>
              <a:t>Bestimmte Dienste benutzen Standortdaten um Interessen zu erfassen. </a:t>
            </a:r>
            <a:r>
              <a:rPr lang="de-DE" sz="5000" dirty="0"/>
              <a:t>Daraus </a:t>
            </a:r>
            <a:r>
              <a:rPr lang="de-AT" sz="5000" dirty="0"/>
              <a:t>können Werbeanzeigen für bestimmte</a:t>
            </a:r>
          </a:p>
          <a:p>
            <a:r>
              <a:rPr lang="de-AT" sz="5000" dirty="0"/>
              <a:t>Zielgruppen maßgeschneidert angezeigt werden.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5CF399-DDCE-4DF7-8BC3-4CBAB200BB98}"/>
              </a:ext>
            </a:extLst>
          </p:cNvPr>
          <p:cNvSpPr txBox="1"/>
          <p:nvPr/>
        </p:nvSpPr>
        <p:spPr>
          <a:xfrm>
            <a:off x="18678968" y="4029520"/>
            <a:ext cx="1358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/>
              <a:t>Prameshuber, Lisa &amp; Staudinger-Egger, Nicole, 13.11.2019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55193DE-0EB4-474F-901E-A6A74A066369}"/>
              </a:ext>
            </a:extLst>
          </p:cNvPr>
          <p:cNvSpPr txBox="1"/>
          <p:nvPr/>
        </p:nvSpPr>
        <p:spPr>
          <a:xfrm>
            <a:off x="276696" y="835130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1)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767B7B9-1ECB-4DC5-B4C7-12D9F8005049}"/>
              </a:ext>
            </a:extLst>
          </p:cNvPr>
          <p:cNvSpPr txBox="1"/>
          <p:nvPr/>
        </p:nvSpPr>
        <p:spPr>
          <a:xfrm>
            <a:off x="242703" y="12456643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2)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5586BD1-8DF3-492B-B397-CA9F26772DB0}"/>
              </a:ext>
            </a:extLst>
          </p:cNvPr>
          <p:cNvSpPr txBox="1"/>
          <p:nvPr/>
        </p:nvSpPr>
        <p:spPr>
          <a:xfrm>
            <a:off x="276696" y="22656577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3)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6BB5685-243D-42B7-9E09-E1D36CBB456C}"/>
              </a:ext>
            </a:extLst>
          </p:cNvPr>
          <p:cNvSpPr txBox="1"/>
          <p:nvPr/>
        </p:nvSpPr>
        <p:spPr>
          <a:xfrm>
            <a:off x="36499454" y="1472811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7)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C682B1-193C-42D5-9B02-C2390372E7AD}"/>
              </a:ext>
            </a:extLst>
          </p:cNvPr>
          <p:cNvSpPr txBox="1"/>
          <p:nvPr/>
        </p:nvSpPr>
        <p:spPr>
          <a:xfrm>
            <a:off x="36499453" y="7614685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6)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0D63E3-AB09-4719-B7A4-DA57899AAA7E}"/>
              </a:ext>
            </a:extLst>
          </p:cNvPr>
          <p:cNvSpPr txBox="1"/>
          <p:nvPr/>
        </p:nvSpPr>
        <p:spPr>
          <a:xfrm>
            <a:off x="15919428" y="26680279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4)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EF9CE65-1894-49C4-AAAF-04ECE8EC72C3}"/>
              </a:ext>
            </a:extLst>
          </p:cNvPr>
          <p:cNvSpPr txBox="1"/>
          <p:nvPr/>
        </p:nvSpPr>
        <p:spPr>
          <a:xfrm>
            <a:off x="36499453" y="24775943"/>
            <a:ext cx="13584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" b="1" dirty="0">
                <a:solidFill>
                  <a:schemeClr val="accent5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89057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434</Words>
  <Application>Microsoft Office PowerPoint</Application>
  <PresentationFormat>Benutzerdefiniert</PresentationFormat>
  <Paragraphs>49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ArialNarrow-Bold</vt:lpstr>
      <vt:lpstr>Calibri</vt:lpstr>
      <vt:lpstr>Calibri Light</vt:lpstr>
      <vt:lpstr>Calibri-Bold</vt:lpstr>
      <vt:lpstr>Symbol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Staudinger-Egger</dc:creator>
  <cp:lastModifiedBy>Nicole Staudinger-Egger</cp:lastModifiedBy>
  <cp:revision>16</cp:revision>
  <dcterms:created xsi:type="dcterms:W3CDTF">2019-11-04T16:45:00Z</dcterms:created>
  <dcterms:modified xsi:type="dcterms:W3CDTF">2019-11-09T19:36:28Z</dcterms:modified>
</cp:coreProperties>
</file>