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5" r:id="rId1"/>
    <p:sldMasterId id="2147483833" r:id="rId2"/>
    <p:sldMasterId id="2147483860" r:id="rId3"/>
  </p:sldMasterIdLst>
  <p:notesMasterIdLst>
    <p:notesMasterId r:id="rId70"/>
  </p:notesMasterIdLst>
  <p:handoutMasterIdLst>
    <p:handoutMasterId r:id="rId71"/>
  </p:handoutMasterIdLst>
  <p:sldIdLst>
    <p:sldId id="1413" r:id="rId4"/>
    <p:sldId id="1017" r:id="rId5"/>
    <p:sldId id="1260" r:id="rId6"/>
    <p:sldId id="1215" r:id="rId7"/>
    <p:sldId id="1216" r:id="rId8"/>
    <p:sldId id="941" r:id="rId9"/>
    <p:sldId id="1211" r:id="rId10"/>
    <p:sldId id="1212" r:id="rId11"/>
    <p:sldId id="1213" r:id="rId12"/>
    <p:sldId id="1214" r:id="rId13"/>
    <p:sldId id="1387" r:id="rId14"/>
    <p:sldId id="1299" r:id="rId15"/>
    <p:sldId id="1470" r:id="rId16"/>
    <p:sldId id="1109" r:id="rId17"/>
    <p:sldId id="1107" r:id="rId18"/>
    <p:sldId id="1153" r:id="rId19"/>
    <p:sldId id="1267" r:id="rId20"/>
    <p:sldId id="1163" r:id="rId21"/>
    <p:sldId id="1248" r:id="rId22"/>
    <p:sldId id="1249" r:id="rId23"/>
    <p:sldId id="1119" r:id="rId24"/>
    <p:sldId id="1114" r:id="rId25"/>
    <p:sldId id="1115" r:id="rId26"/>
    <p:sldId id="1117" r:id="rId27"/>
    <p:sldId id="1176" r:id="rId28"/>
    <p:sldId id="1177" r:id="rId29"/>
    <p:sldId id="1178" r:id="rId30"/>
    <p:sldId id="1391" r:id="rId31"/>
    <p:sldId id="1392" r:id="rId32"/>
    <p:sldId id="1393" r:id="rId33"/>
    <p:sldId id="1377" r:id="rId34"/>
    <p:sldId id="1276" r:id="rId35"/>
    <p:sldId id="1179" r:id="rId36"/>
    <p:sldId id="1180" r:id="rId37"/>
    <p:sldId id="1181" r:id="rId38"/>
    <p:sldId id="1182" r:id="rId39"/>
    <p:sldId id="1183" r:id="rId40"/>
    <p:sldId id="1184" r:id="rId41"/>
    <p:sldId id="1185" r:id="rId42"/>
    <p:sldId id="1186" r:id="rId43"/>
    <p:sldId id="1494" r:id="rId44"/>
    <p:sldId id="1496" r:id="rId45"/>
    <p:sldId id="1497" r:id="rId46"/>
    <p:sldId id="1498" r:id="rId47"/>
    <p:sldId id="1499" r:id="rId48"/>
    <p:sldId id="1500" r:id="rId49"/>
    <p:sldId id="1501" r:id="rId50"/>
    <p:sldId id="1502" r:id="rId51"/>
    <p:sldId id="1503" r:id="rId52"/>
    <p:sldId id="1506" r:id="rId53"/>
    <p:sldId id="1507" r:id="rId54"/>
    <p:sldId id="1508" r:id="rId55"/>
    <p:sldId id="1509" r:id="rId56"/>
    <p:sldId id="1510" r:id="rId57"/>
    <p:sldId id="1511" r:id="rId58"/>
    <p:sldId id="1492" r:id="rId59"/>
    <p:sldId id="1273" r:id="rId60"/>
    <p:sldId id="1256" r:id="rId61"/>
    <p:sldId id="1251" r:id="rId62"/>
    <p:sldId id="1253" r:id="rId63"/>
    <p:sldId id="1255" r:id="rId64"/>
    <p:sldId id="1246" r:id="rId65"/>
    <p:sldId id="1247" r:id="rId66"/>
    <p:sldId id="1264" r:id="rId67"/>
    <p:sldId id="1394" r:id="rId68"/>
    <p:sldId id="1395" r:id="rId69"/>
  </p:sldIdLst>
  <p:sldSz cx="9144000" cy="6858000" type="screen4x3"/>
  <p:notesSz cx="6889750" cy="100218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CC"/>
    <a:srgbClr val="FFCCFF"/>
    <a:srgbClr val="FFFF99"/>
    <a:srgbClr val="FFFF00"/>
    <a:srgbClr val="FF99FF"/>
    <a:srgbClr val="CCFF99"/>
    <a:srgbClr val="FFFF66"/>
    <a:srgbClr val="B2B2B2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449" autoAdjust="0"/>
    <p:restoredTop sz="94700" autoAdjust="0"/>
  </p:normalViewPr>
  <p:slideViewPr>
    <p:cSldViewPr>
      <p:cViewPr varScale="1">
        <p:scale>
          <a:sx n="113" d="100"/>
          <a:sy n="113" d="100"/>
        </p:scale>
        <p:origin x="2142" y="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56" y="-114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85888" cy="5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3" rIns="92905" bIns="4645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220" y="1"/>
            <a:ext cx="2985888" cy="5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3" rIns="92905" bIns="46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5" tIns="46453" rIns="92905" bIns="4645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77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85888" cy="5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3" tIns="46862" rIns="93723" bIns="46862" numCol="1" anchor="t" anchorCtr="0" compatLnSpc="1">
            <a:prstTxWarp prst="textNoShape">
              <a:avLst/>
            </a:prstTxWarp>
          </a:bodyPr>
          <a:lstStyle>
            <a:lvl1pPr algn="l" defTabSz="9371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220" y="2"/>
            <a:ext cx="2985888" cy="5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3" tIns="46862" rIns="93723" bIns="46862" numCol="1" anchor="t" anchorCtr="0" compatLnSpc="1">
            <a:prstTxWarp prst="textNoShape">
              <a:avLst/>
            </a:prstTxWarp>
          </a:bodyPr>
          <a:lstStyle>
            <a:lvl1pPr algn="r" defTabSz="9371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0150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309" y="4761092"/>
            <a:ext cx="5511142" cy="450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3" tIns="46862" rIns="93723" bIns="46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3" tIns="46862" rIns="93723" bIns="46862" numCol="1" anchor="b" anchorCtr="0" compatLnSpc="1">
            <a:prstTxWarp prst="textNoShape">
              <a:avLst/>
            </a:prstTxWarp>
          </a:bodyPr>
          <a:lstStyle>
            <a:lvl1pPr algn="l" defTabSz="93711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3" tIns="46862" rIns="93723" bIns="46862" numCol="1" anchor="b" anchorCtr="0" compatLnSpc="1">
            <a:prstTxWarp prst="textNoShape">
              <a:avLst/>
            </a:prstTxWarp>
          </a:bodyPr>
          <a:lstStyle>
            <a:lvl1pPr algn="r" defTabSz="937114">
              <a:defRPr sz="1200">
                <a:latin typeface="Arial" charset="0"/>
              </a:defRPr>
            </a:lvl1pPr>
          </a:lstStyle>
          <a:p>
            <a:pPr>
              <a:defRPr/>
            </a:pPr>
            <a:fld id="{AB008D14-4F64-4377-AA97-31FD0B3962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603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49300"/>
            <a:ext cx="5013325" cy="3760788"/>
          </a:xfrm>
          <a:ln/>
        </p:spPr>
      </p:sp>
      <p:sp>
        <p:nvSpPr>
          <p:cNvPr id="368642" name="Notizenplatzhalter 2"/>
          <p:cNvSpPr>
            <a:spLocks noGrp="1"/>
          </p:cNvSpPr>
          <p:nvPr>
            <p:ph type="body" idx="1"/>
          </p:nvPr>
        </p:nvSpPr>
        <p:spPr>
          <a:xfrm>
            <a:off x="689309" y="4759463"/>
            <a:ext cx="5511142" cy="4510420"/>
          </a:xfrm>
          <a:noFill/>
          <a:ln/>
        </p:spPr>
        <p:txBody>
          <a:bodyPr lIns="92092" tIns="46046" rIns="92092" bIns="46046"/>
          <a:lstStyle/>
          <a:p>
            <a:pPr eaLnBrk="1" hangingPunct="1">
              <a:spcBef>
                <a:spcPct val="0"/>
              </a:spcBef>
            </a:pPr>
            <a:endParaRPr lang="de-AT" smtClean="0">
              <a:latin typeface="Arial" pitchFamily="34" charset="0"/>
            </a:endParaRPr>
          </a:p>
        </p:txBody>
      </p:sp>
      <p:sp>
        <p:nvSpPr>
          <p:cNvPr id="368643" name="Foliennummernplatzhalter 3"/>
          <p:cNvSpPr txBox="1">
            <a:spLocks noGrp="1"/>
          </p:cNvSpPr>
          <p:nvPr/>
        </p:nvSpPr>
        <p:spPr bwMode="auto">
          <a:xfrm>
            <a:off x="3902220" y="9518922"/>
            <a:ext cx="2985888" cy="5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92" tIns="46046" rIns="92092" bIns="46046" anchor="b"/>
          <a:lstStyle/>
          <a:p>
            <a:pPr algn="r" defTabSz="933141"/>
            <a:fld id="{A9FE6A6F-84DF-4A59-A019-97FB3CB62275}" type="slidenum">
              <a:rPr lang="de-AT" sz="900">
                <a:latin typeface="Verdana" pitchFamily="34" charset="0"/>
              </a:rPr>
              <a:pPr algn="r" defTabSz="933141"/>
              <a:t>3</a:t>
            </a:fld>
            <a:endParaRPr lang="de-AT" sz="9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9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8213" y="752475"/>
            <a:ext cx="5011737" cy="3759200"/>
          </a:xfrm>
          <a:ln/>
        </p:spPr>
      </p:sp>
      <p:sp>
        <p:nvSpPr>
          <p:cNvPr id="784386" name="Notizenplatzhalter 2"/>
          <p:cNvSpPr>
            <a:spLocks noGrp="1"/>
          </p:cNvSpPr>
          <p:nvPr>
            <p:ph type="body" idx="1"/>
          </p:nvPr>
        </p:nvSpPr>
        <p:spPr>
          <a:xfrm>
            <a:off x="689309" y="4762719"/>
            <a:ext cx="5511142" cy="4507164"/>
          </a:xfrm>
          <a:noFill/>
          <a:ln/>
        </p:spPr>
        <p:txBody>
          <a:bodyPr lIns="93763" tIns="46883" rIns="93763" bIns="46883"/>
          <a:lstStyle/>
          <a:p>
            <a:pPr eaLnBrk="1" hangingPunct="1">
              <a:spcBef>
                <a:spcPct val="0"/>
              </a:spcBef>
            </a:pPr>
            <a:endParaRPr lang="de-A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8" name="Foliennummernplatzhalter 3"/>
          <p:cNvSpPr txBox="1">
            <a:spLocks noGrp="1"/>
          </p:cNvSpPr>
          <p:nvPr/>
        </p:nvSpPr>
        <p:spPr bwMode="auto">
          <a:xfrm>
            <a:off x="3902220" y="9518922"/>
            <a:ext cx="2985888" cy="5013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763" tIns="46883" rIns="93763" bIns="46883" anchor="b"/>
          <a:lstStyle/>
          <a:p>
            <a:pPr algn="r">
              <a:defRPr/>
            </a:pPr>
            <a:fld id="{EB1FBAC3-CF80-4D78-B23B-2EC7A4C47490}" type="slidenum">
              <a:rPr lang="de-DE" sz="900" cap="all">
                <a:latin typeface="Verdana" pitchFamily="34" charset="0"/>
              </a:rPr>
              <a:pPr algn="r">
                <a:defRPr/>
              </a:pPr>
              <a:t>64</a:t>
            </a:fld>
            <a:endParaRPr lang="de-DE" sz="900" cap="al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5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  <p:sp>
        <p:nvSpPr>
          <p:cNvPr id="372739" name="Foliennummernplatzhalter 3"/>
          <p:cNvSpPr txBox="1">
            <a:spLocks noGrp="1"/>
          </p:cNvSpPr>
          <p:nvPr/>
        </p:nvSpPr>
        <p:spPr bwMode="auto">
          <a:xfrm>
            <a:off x="3902220" y="9520551"/>
            <a:ext cx="2985888" cy="4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2" tIns="45870" rIns="91742" bIns="45870" anchor="b"/>
          <a:lstStyle/>
          <a:p>
            <a:pPr algn="r"/>
            <a:fld id="{448B4D25-2475-4804-A179-2A7A9BD469F3}" type="slidenum">
              <a:rPr lang="de-AT" sz="1200"/>
              <a:pPr algn="r"/>
              <a:t>4</a:t>
            </a:fld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449827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 txBox="1">
            <a:spLocks noGrp="1" noChangeArrowheads="1"/>
          </p:cNvSpPr>
          <p:nvPr/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2" rIns="93722" bIns="46862" anchor="b"/>
          <a:lstStyle/>
          <a:p>
            <a:pPr algn="r" defTabSz="923371"/>
            <a:fld id="{66193466-A95A-4AAB-B9AD-8B9F782564CE}" type="slidenum">
              <a:rPr lang="de-DE" sz="1200"/>
              <a:pPr algn="r" defTabSz="923371"/>
              <a:t>7</a:t>
            </a:fld>
            <a:endParaRPr lang="de-DE" sz="1200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77888"/>
            <a:ext cx="4667250" cy="3500437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22" y="4775739"/>
            <a:ext cx="5050508" cy="4533207"/>
          </a:xfrm>
          <a:noFill/>
          <a:ln/>
        </p:spPr>
        <p:txBody>
          <a:bodyPr lIns="93722" rIns="93722"/>
          <a:lstStyle/>
          <a:p>
            <a:pPr defTabSz="778433"/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0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7"/>
          <p:cNvSpPr txBox="1">
            <a:spLocks noGrp="1" noChangeArrowheads="1"/>
          </p:cNvSpPr>
          <p:nvPr/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2" rIns="93722" bIns="46862" anchor="b"/>
          <a:lstStyle/>
          <a:p>
            <a:pPr algn="r" defTabSz="923371"/>
            <a:fld id="{49908A9A-4842-4342-B4ED-5791F67D7837}" type="slidenum">
              <a:rPr lang="de-DE" sz="1200"/>
              <a:pPr algn="r" defTabSz="923371"/>
              <a:t>8</a:t>
            </a:fld>
            <a:endParaRPr lang="de-DE" sz="1200" dirty="0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77888"/>
            <a:ext cx="4667250" cy="3500437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22" y="4775739"/>
            <a:ext cx="5050508" cy="4533207"/>
          </a:xfrm>
          <a:noFill/>
          <a:ln/>
        </p:spPr>
        <p:txBody>
          <a:bodyPr lIns="93722" rIns="93722"/>
          <a:lstStyle/>
          <a:p>
            <a:pPr defTabSz="778433"/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7"/>
          <p:cNvSpPr txBox="1">
            <a:spLocks noGrp="1" noChangeArrowheads="1"/>
          </p:cNvSpPr>
          <p:nvPr/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2" rIns="93722" bIns="46862" anchor="b"/>
          <a:lstStyle/>
          <a:p>
            <a:pPr algn="r" defTabSz="923371"/>
            <a:fld id="{D4C620B4-D58E-424D-8ADE-67028819572E}" type="slidenum">
              <a:rPr lang="de-DE" sz="1200"/>
              <a:pPr algn="r" defTabSz="923371"/>
              <a:t>9</a:t>
            </a:fld>
            <a:endParaRPr lang="de-DE" sz="1200" dirty="0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77888"/>
            <a:ext cx="4667250" cy="3500437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22" y="4775739"/>
            <a:ext cx="5050508" cy="4533207"/>
          </a:xfrm>
          <a:noFill/>
          <a:ln/>
        </p:spPr>
        <p:txBody>
          <a:bodyPr lIns="93722" rIns="93722"/>
          <a:lstStyle/>
          <a:p>
            <a:pPr defTabSz="778433"/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41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7"/>
          <p:cNvSpPr txBox="1">
            <a:spLocks noGrp="1" noChangeArrowheads="1"/>
          </p:cNvSpPr>
          <p:nvPr/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2" rIns="93722" bIns="46862" anchor="b"/>
          <a:lstStyle/>
          <a:p>
            <a:pPr algn="r" defTabSz="923371"/>
            <a:fld id="{D7A24E06-E880-4575-B4E4-DE69C2C9A911}" type="slidenum">
              <a:rPr lang="de-DE" sz="1200"/>
              <a:pPr algn="r" defTabSz="923371"/>
              <a:t>10</a:t>
            </a:fld>
            <a:endParaRPr lang="de-DE" sz="1200" dirty="0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77888"/>
            <a:ext cx="4667250" cy="3500437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22" y="4775739"/>
            <a:ext cx="5050508" cy="4533207"/>
          </a:xfrm>
          <a:noFill/>
          <a:ln/>
        </p:spPr>
        <p:txBody>
          <a:bodyPr lIns="93722" rIns="93722"/>
          <a:lstStyle/>
          <a:p>
            <a:pPr defTabSz="778433"/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4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 txBox="1">
            <a:spLocks noGrp="1" noChangeArrowheads="1"/>
          </p:cNvSpPr>
          <p:nvPr/>
        </p:nvSpPr>
        <p:spPr bwMode="auto">
          <a:xfrm>
            <a:off x="3902220" y="9518922"/>
            <a:ext cx="2985888" cy="50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30" tIns="47715" rIns="95430" bIns="47715" anchor="b"/>
          <a:lstStyle/>
          <a:p>
            <a:pPr algn="r"/>
            <a:fld id="{1B30C57A-AE1E-4276-9E60-A3B20740DB36}" type="slidenum">
              <a:rPr lang="de-DE" sz="1200">
                <a:latin typeface="Calibri" pitchFamily="34" charset="0"/>
              </a:rPr>
              <a:pPr algn="r"/>
              <a:t>24</a:t>
            </a:fld>
            <a:endParaRPr lang="de-DE" sz="1200" dirty="0">
              <a:latin typeface="Calibri" pitchFamily="34" charset="0"/>
            </a:endParaRPr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876300"/>
            <a:ext cx="4667250" cy="3502025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267" y="4777367"/>
            <a:ext cx="5047219" cy="4529952"/>
          </a:xfrm>
          <a:noFill/>
          <a:ln/>
        </p:spPr>
        <p:txBody>
          <a:bodyPr lIns="95430" tIns="46898" rIns="95430" bIns="46898"/>
          <a:lstStyle/>
          <a:p>
            <a:pPr defTabSz="807745" eaLnBrk="1" hangingPunct="1">
              <a:spcBef>
                <a:spcPct val="0"/>
              </a:spcBef>
            </a:pPr>
            <a:endParaRPr lang="de-AT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5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1388" y="752475"/>
            <a:ext cx="5008562" cy="3757613"/>
          </a:xfrm>
          <a:ln/>
        </p:spPr>
      </p:sp>
      <p:sp>
        <p:nvSpPr>
          <p:cNvPr id="455682" name="Notizenplatzhalter 2"/>
          <p:cNvSpPr>
            <a:spLocks noGrp="1"/>
          </p:cNvSpPr>
          <p:nvPr>
            <p:ph type="body" idx="1"/>
          </p:nvPr>
        </p:nvSpPr>
        <p:spPr>
          <a:xfrm>
            <a:off x="689309" y="4761091"/>
            <a:ext cx="5511142" cy="4510419"/>
          </a:xfrm>
          <a:noFill/>
          <a:ln/>
        </p:spPr>
        <p:txBody>
          <a:bodyPr lIns="91747" tIns="45873" rIns="91747" bIns="45873"/>
          <a:lstStyle/>
          <a:p>
            <a:r>
              <a:rPr lang="de-AT" smtClean="0">
                <a:latin typeface="Arial" pitchFamily="34" charset="0"/>
              </a:rPr>
              <a:t>RW&amp;C	 	Rechnungswesen und Controlling</a:t>
            </a:r>
          </a:p>
          <a:p>
            <a:r>
              <a:rPr lang="de-AT" smtClean="0">
                <a:latin typeface="Arial" pitchFamily="34" charset="0"/>
              </a:rPr>
              <a:t>PBSK 		Persönlichkeitsbildung und soziale Kompetenz</a:t>
            </a:r>
          </a:p>
          <a:p>
            <a:r>
              <a:rPr lang="de-AT" smtClean="0">
                <a:latin typeface="Arial" pitchFamily="34" charset="0"/>
              </a:rPr>
              <a:t>BT-PQM-ÜFA-CSt	</a:t>
            </a:r>
            <a:r>
              <a:rPr lang="de-AT" smtClean="0">
                <a:latin typeface="TimesNewRoman"/>
              </a:rPr>
              <a:t>Businesstraining, Projekt- und Qualitätsmanagement, Übungsfirma und Case Studies</a:t>
            </a:r>
            <a:endParaRPr lang="de-AT" smtClean="0">
              <a:latin typeface="Arial" pitchFamily="34" charset="0"/>
            </a:endParaRPr>
          </a:p>
          <a:p>
            <a:r>
              <a:rPr lang="de-AT" smtClean="0">
                <a:latin typeface="Arial" pitchFamily="34" charset="0"/>
              </a:rPr>
              <a:t>PB&amp;Recht		Politische Bildung und Recht</a:t>
            </a:r>
          </a:p>
        </p:txBody>
      </p:sp>
      <p:sp>
        <p:nvSpPr>
          <p:cNvPr id="455683" name="Foliennummernplatzhalter 3"/>
          <p:cNvSpPr txBox="1">
            <a:spLocks noGrp="1"/>
          </p:cNvSpPr>
          <p:nvPr/>
        </p:nvSpPr>
        <p:spPr bwMode="auto">
          <a:xfrm>
            <a:off x="3902220" y="9520551"/>
            <a:ext cx="2985888" cy="49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47" tIns="45873" rIns="91747" bIns="45873" anchor="b"/>
          <a:lstStyle/>
          <a:p>
            <a:pPr algn="r" defTabSz="933141"/>
            <a:fld id="{586E239B-93E3-4B19-A561-8C937F1347AE}" type="slidenum">
              <a:rPr lang="de-AT" sz="1200">
                <a:solidFill>
                  <a:srgbClr val="000000"/>
                </a:solidFill>
              </a:rPr>
              <a:pPr algn="r" defTabSz="933141"/>
              <a:t>48</a:t>
            </a:fld>
            <a:endParaRPr lang="de-A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2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7"/>
          <p:cNvSpPr txBox="1">
            <a:spLocks noGrp="1" noChangeArrowheads="1"/>
          </p:cNvSpPr>
          <p:nvPr/>
        </p:nvSpPr>
        <p:spPr bwMode="auto">
          <a:xfrm>
            <a:off x="3902220" y="9517297"/>
            <a:ext cx="2985888" cy="50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22" tIns="46862" rIns="93722" bIns="46862" anchor="b"/>
          <a:lstStyle/>
          <a:p>
            <a:pPr algn="r" defTabSz="923371"/>
            <a:fld id="{D0ACECB2-FC67-45A3-8085-0B22241EED34}" type="slidenum">
              <a:rPr lang="de-DE" sz="1200">
                <a:solidFill>
                  <a:srgbClr val="000000"/>
                </a:solidFill>
              </a:rPr>
              <a:pPr algn="r" defTabSz="923371"/>
              <a:t>55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80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877888"/>
            <a:ext cx="4667250" cy="3500437"/>
          </a:xfrm>
          <a:ln/>
        </p:spPr>
      </p:sp>
      <p:sp>
        <p:nvSpPr>
          <p:cNvPr id="80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622" y="4775739"/>
            <a:ext cx="5050508" cy="4533207"/>
          </a:xfrm>
          <a:noFill/>
          <a:ln/>
        </p:spPr>
        <p:txBody>
          <a:bodyPr lIns="93722" rIns="93722"/>
          <a:lstStyle/>
          <a:p>
            <a:pPr defTabSz="778433"/>
            <a:endParaRPr lang="de-AT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6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1331913" y="49418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latin typeface="Arial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187450" y="49418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1B0C-3BD0-47AA-B608-C204277464F2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CD1B2CCE-03D2-46D9-85AA-04063E637B4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B7AE-47F4-4B75-A7EA-F1EA7180E920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549080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8" y="1839258"/>
            <a:ext cx="8181947" cy="43879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357688" y="6500813"/>
            <a:ext cx="500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E2E4B-26FE-46E7-AB7D-304E39D8652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70171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66822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44022EEA-5EBC-4DA0-BBC0-CDA76EAA067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445-01D5-4629-BDE1-FDFA17333993}" type="datetime1">
              <a:rPr lang="de-AT"/>
              <a:pPr>
                <a:defRPr/>
              </a:pPr>
              <a:t>29.09.2019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74750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644649FA-1880-4E8C-849E-A8D231ABC2D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445-01D5-4629-BDE1-FDFA17333993}" type="datetime1">
              <a:rPr lang="de-AT"/>
              <a:pPr>
                <a:defRPr/>
              </a:pPr>
              <a:t>29.09.2019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62361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44340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23850" y="2571750"/>
            <a:ext cx="4214813" cy="30003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800">
              <a:solidFill>
                <a:srgbClr val="000000"/>
              </a:solidFill>
            </a:endParaRPr>
          </a:p>
        </p:txBody>
      </p:sp>
      <p:pic>
        <p:nvPicPr>
          <p:cNvPr id="5" name="Grafik 10" descr="Logo-für-V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4889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180784" y="3214687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354138" y="6342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493AA674-A6B3-4B97-9F1B-C606A2D8A65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7"/>
          </p:nvPr>
        </p:nvSpPr>
        <p:spPr>
          <a:xfrm>
            <a:off x="7215188" y="6348413"/>
            <a:ext cx="987425" cy="365125"/>
          </a:xfrm>
        </p:spPr>
        <p:txBody>
          <a:bodyPr/>
          <a:lstStyle>
            <a:lvl1pPr algn="r">
              <a:defRPr lang="de-DE" sz="900" kern="1200" cap="all" baseline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479AB-59FA-487E-9A7A-5C8F7A38C20D}" type="datetime1">
              <a:rPr lang="de-AT"/>
              <a:pPr>
                <a:defRPr/>
              </a:pPr>
              <a:t>29.09.2019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53296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39CF17F6-93B0-4C6B-B637-F437452BF4A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4445-01D5-4629-BDE1-FDFA17333993}" type="datetime1">
              <a:rPr lang="de-AT"/>
              <a:pPr>
                <a:defRPr/>
              </a:pPr>
              <a:t>29.09.2019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87137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1331913" y="49418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187450" y="49418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133782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133782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02727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59748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srgbClr val="000000">
                    <a:tint val="75000"/>
                  </a:srgbClr>
                </a:solidFill>
              </a:rPr>
              <a:t>Seite </a:t>
            </a:r>
            <a:fld id="{6A7A5FCB-A6B5-4947-85BE-E3BC4DAFC6B0}" type="slidenum">
              <a:rPr lang="de-A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4997-98B8-4222-BD32-80808F7050CF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3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665511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8901842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7176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srgbClr val="000000">
                    <a:tint val="75000"/>
                  </a:srgbClr>
                </a:solidFill>
              </a:rPr>
              <a:t>Seite </a:t>
            </a:r>
            <a:fld id="{6CACB77C-4DE3-4D2E-BE55-930F04490D4F}" type="slidenum">
              <a:rPr lang="de-A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6FF1-6403-48A1-9700-2FE6D3CAC767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053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srgbClr val="000000">
                    <a:tint val="75000"/>
                  </a:srgbClr>
                </a:solidFill>
              </a:rPr>
              <a:t>Seite </a:t>
            </a:r>
            <a:fld id="{FF7FDF44-06ED-458D-8759-F07A1A6DED27}" type="slidenum">
              <a:rPr lang="de-A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83BF-9797-46F8-8CE6-E77E6B7C6A7C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720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1646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1B0C-3BD0-47AA-B608-C204277464F2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9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44675"/>
            <a:ext cx="7669156" cy="43825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6A7A5FCB-A6B5-4947-85BE-E3BC4DAFC6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4997-98B8-4222-BD32-80808F7050CF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>
                <a:solidFill>
                  <a:srgbClr val="000000">
                    <a:tint val="75000"/>
                  </a:srgbClr>
                </a:solidFill>
              </a:rPr>
              <a:t>Seite </a:t>
            </a:r>
            <a:fld id="{CD1B2CCE-03D2-46D9-85AA-04063E637B49}" type="slidenum">
              <a:rPr lang="de-A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B7AE-47F4-4B75-A7EA-F1EA7180E920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35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806870-FF69-427E-BB94-04E7EE7566B9}" type="slidenum">
              <a:rPr lang="en-US" altLang="de-DE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alt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8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68313" y="1844675"/>
            <a:ext cx="8485187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668769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668769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7" y="2786058"/>
            <a:ext cx="8213282" cy="828000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6CACB77C-4DE3-4D2E-BE55-930F04490D4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6FF1-6403-48A1-9700-2FE6D3CAC767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FF7FDF44-06ED-458D-8759-F07A1A6DED2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83BF-9797-46F8-8CE6-E77E6B7C6A7C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1963" y="1844675"/>
            <a:ext cx="76692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138" y="6342063"/>
            <a:ext cx="321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/>
              <a:t>Seite </a:t>
            </a:r>
            <a:fld id="{2F617534-808A-4490-9559-9ADE1EE23AF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29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188" y="6348413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76DD6-8021-461D-9282-B57AD58FC74B}" type="datetime1">
              <a:rPr lang="de-DE"/>
              <a:pPr>
                <a:defRPr/>
              </a:pPr>
              <a:t>29.09.2019</a:t>
            </a:fld>
            <a:endParaRPr lang="de-AT"/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331913" y="49418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latin typeface="Arial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1187450" y="49418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7" r:id="rId3"/>
    <p:sldLayoutId id="2147483740" r:id="rId4"/>
    <p:sldLayoutId id="2147483741" r:id="rId5"/>
    <p:sldLayoutId id="2147483742" r:id="rId6"/>
    <p:sldLayoutId id="2147483736" r:id="rId7"/>
    <p:sldLayoutId id="2147483735" r:id="rId8"/>
    <p:sldLayoutId id="2147483743" r:id="rId9"/>
    <p:sldLayoutId id="2147483744" r:id="rId10"/>
    <p:sldLayoutId id="214748373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0375" y="1857375"/>
            <a:ext cx="76708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AT" alt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138" y="6342063"/>
            <a:ext cx="321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Fußzeile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AT"/>
              <a:t>Seite </a:t>
            </a:r>
            <a:fld id="{12EB6E4D-AFD9-43DC-96F3-AE8E464B258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3077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AT" altLang="de-DE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6918325" y="6348413"/>
            <a:ext cx="118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900" kern="1200" cap="all" baseline="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644445-01D5-4629-BDE1-FDFA17333993}" type="datetime1">
              <a:rPr lang="de-AT"/>
              <a:pPr>
                <a:defRPr/>
              </a:pPr>
              <a:t>29.09.2019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106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1963" y="1844675"/>
            <a:ext cx="76692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138" y="6342063"/>
            <a:ext cx="321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AT">
                <a:solidFill>
                  <a:srgbClr val="000000">
                    <a:tint val="75000"/>
                  </a:srgbClr>
                </a:solidFill>
              </a:rPr>
              <a:t>Seite </a:t>
            </a:r>
            <a:fld id="{2F617534-808A-4490-9559-9ADE1EE23AF0}" type="slidenum">
              <a:rPr lang="de-A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29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188" y="6348413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76DD6-8021-461D-9282-B57AD58FC74B}" type="datetime1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29.09.2019</a:t>
            </a:fld>
            <a:endParaRPr lang="de-A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331913" y="49418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1187450" y="494188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5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bildungsstandards.berufsbildendeschulen.at/de/kompetenzmodelle/schulartenspezifisch/kaufmaennische_schulen.html" TargetMode="External"/><Relationship Id="rId4" Type="http://schemas.openxmlformats.org/officeDocument/2006/relationships/hyperlink" Target="http://bildungsstandards.qibb.at/show_km_v2?achse_senkrecht_id=511&amp;achse_waagrecht_id=505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/>
          </p:cNvSpPr>
          <p:nvPr>
            <p:ph type="ctrTitle"/>
          </p:nvPr>
        </p:nvSpPr>
        <p:spPr>
          <a:xfrm>
            <a:off x="428625" y="1000125"/>
            <a:ext cx="7134225" cy="1141413"/>
          </a:xfrm>
        </p:spPr>
        <p:txBody>
          <a:bodyPr/>
          <a:lstStyle/>
          <a:p>
            <a:pPr eaLnBrk="1" hangingPunct="1"/>
            <a:r>
              <a:rPr lang="de-DE" smtClean="0"/>
              <a:t/>
            </a:r>
            <a:br>
              <a:rPr lang="de-DE" smtClean="0"/>
            </a:br>
            <a:endParaRPr lang="de-AT" smtClean="0"/>
          </a:p>
        </p:txBody>
      </p:sp>
      <p:sp>
        <p:nvSpPr>
          <p:cNvPr id="16386" name="Untertitel 3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8208268" cy="1501651"/>
          </a:xfrm>
        </p:spPr>
        <p:txBody>
          <a:bodyPr/>
          <a:lstStyle/>
          <a:p>
            <a:r>
              <a:rPr lang="de-AT" sz="2400" dirty="0" smtClean="0"/>
              <a:t>Lehrveranstaltung „Didaktik der ökonomischen Bildung</a:t>
            </a:r>
          </a:p>
          <a:p>
            <a:r>
              <a:rPr lang="de-AT" sz="2000" dirty="0" smtClean="0"/>
              <a:t>BA Lehramt Studienfach „Geographie und Wirtschaft“ </a:t>
            </a:r>
          </a:p>
          <a:p>
            <a:r>
              <a:rPr lang="de-AT" sz="2000" dirty="0" smtClean="0"/>
              <a:t>Einheit 4: Bildungsstandards</a:t>
            </a:r>
            <a:r>
              <a:rPr lang="de-AT" sz="2000" dirty="0" smtClean="0"/>
              <a:t>, Kompetenzen, Kompetenzmodelle</a:t>
            </a:r>
          </a:p>
          <a:p>
            <a:endParaRPr lang="de-AT" sz="2800" dirty="0" smtClean="0"/>
          </a:p>
          <a:p>
            <a:r>
              <a:rPr lang="de-AT" sz="2800" dirty="0" smtClean="0"/>
              <a:t>WS 2019/20</a:t>
            </a:r>
            <a:endParaRPr lang="de-AT" sz="2800" dirty="0"/>
          </a:p>
          <a:p>
            <a:r>
              <a:rPr lang="de-AT" sz="2800" smtClean="0"/>
              <a:t>Aff/Kögler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185416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endParaRPr lang="de-AT" sz="1600"/>
          </a:p>
        </p:txBody>
      </p:sp>
      <p:grpSp>
        <p:nvGrpSpPr>
          <p:cNvPr id="381954" name="Group 3"/>
          <p:cNvGrpSpPr>
            <a:grpSpLocks/>
          </p:cNvGrpSpPr>
          <p:nvPr/>
        </p:nvGrpSpPr>
        <p:grpSpPr bwMode="auto">
          <a:xfrm>
            <a:off x="0" y="620713"/>
            <a:ext cx="8686800" cy="6013450"/>
            <a:chOff x="0" y="480"/>
            <a:chExt cx="5472" cy="3788"/>
          </a:xfrm>
        </p:grpSpPr>
        <p:cxnSp>
          <p:nvCxnSpPr>
            <p:cNvPr id="381956" name="AutoShape 4"/>
            <p:cNvCxnSpPr>
              <a:cxnSpLocks noChangeShapeType="1"/>
              <a:stCxn id="381958" idx="3"/>
            </p:cNvCxnSpPr>
            <p:nvPr/>
          </p:nvCxnSpPr>
          <p:spPr bwMode="auto">
            <a:xfrm rot="-5400000">
              <a:off x="423" y="516"/>
              <a:ext cx="862" cy="884"/>
            </a:xfrm>
            <a:prstGeom prst="bentConnector2">
              <a:avLst/>
            </a:prstGeom>
            <a:noFill/>
            <a:ln w="76200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381957" name="Text Box 5"/>
            <p:cNvSpPr txBox="1">
              <a:spLocks noChangeArrowheads="1"/>
            </p:cNvSpPr>
            <p:nvPr/>
          </p:nvSpPr>
          <p:spPr bwMode="auto">
            <a:xfrm>
              <a:off x="864" y="480"/>
              <a:ext cx="4608" cy="35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Aft>
                  <a:spcPts val="800"/>
                </a:spcAft>
              </a:pPr>
              <a:endParaRPr lang="de-AT" sz="2800" b="1">
                <a:solidFill>
                  <a:srgbClr val="808080"/>
                </a:solidFill>
              </a:endParaRPr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 rot="-5400000">
              <a:off x="-1027" y="2415"/>
              <a:ext cx="2880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de-DE" sz="8000">
                  <a:solidFill>
                    <a:srgbClr val="808080"/>
                  </a:solidFill>
                  <a:latin typeface="Impact" pitchFamily="34" charset="0"/>
                </a:rPr>
                <a:t>THESE vier</a:t>
              </a:r>
            </a:p>
          </p:txBody>
        </p:sp>
      </p:grp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403350" y="1844675"/>
            <a:ext cx="71485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400">
                <a:latin typeface="Arial" charset="0"/>
              </a:rPr>
              <a:t>Für eine </a:t>
            </a:r>
            <a:r>
              <a:rPr lang="de-AT" sz="2400" b="1">
                <a:latin typeface="Arial" charset="0"/>
              </a:rPr>
              <a:t>externe Evaluierung</a:t>
            </a:r>
            <a:r>
              <a:rPr lang="de-AT" sz="2400">
                <a:latin typeface="Arial" charset="0"/>
              </a:rPr>
              <a:t> eignet sich vor allem </a:t>
            </a:r>
            <a:r>
              <a:rPr lang="de-AT" sz="2400" b="1">
                <a:latin typeface="Arial" charset="0"/>
              </a:rPr>
              <a:t>Fachkompetenz</a:t>
            </a:r>
            <a:r>
              <a:rPr lang="de-AT" sz="2400">
                <a:latin typeface="Arial" charset="0"/>
              </a:rPr>
              <a:t>, also </a:t>
            </a:r>
            <a:r>
              <a:rPr lang="de-AT" sz="2400" b="1">
                <a:latin typeface="Arial" charset="0"/>
              </a:rPr>
              <a:t>Wissen und Können, weil in punktuellen (summativen) Prüfungen nur diese Fähigkeiten einigermaßen valide und ökonomisch vertretbar erfassbar sind</a:t>
            </a:r>
            <a:r>
              <a:rPr lang="de-AT" sz="2400">
                <a:latin typeface="Arial" charset="0"/>
              </a:rPr>
              <a:t> – und auch das ist bereits sehr schwierig!!</a:t>
            </a:r>
          </a:p>
          <a:p>
            <a:pPr>
              <a:defRPr/>
            </a:pPr>
            <a:endParaRPr lang="de-AT" sz="2400">
              <a:latin typeface="Arial" charset="0"/>
            </a:endParaRPr>
          </a:p>
          <a:p>
            <a:pPr>
              <a:defRPr/>
            </a:pPr>
            <a:r>
              <a:rPr lang="de-AT" sz="2400" b="1">
                <a:latin typeface="Arial" charset="0"/>
              </a:rPr>
              <a:t>Sozial- und Humankompetenz</a:t>
            </a:r>
            <a:r>
              <a:rPr lang="de-AT" sz="2400">
                <a:latin typeface="Arial" charset="0"/>
              </a:rPr>
              <a:t> erfordert eine </a:t>
            </a:r>
            <a:r>
              <a:rPr lang="de-AT" sz="2400" b="1">
                <a:latin typeface="Arial" charset="0"/>
              </a:rPr>
              <a:t>prozessuale (formative) Evaluierungsstrategie</a:t>
            </a:r>
            <a:r>
              <a:rPr lang="de-AT" sz="2400">
                <a:latin typeface="Arial" charset="0"/>
              </a:rPr>
              <a:t> wie beispielsweise eine Portfoliobewertung. 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39552" y="404664"/>
            <a:ext cx="8208963" cy="532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 sz="2000"/>
          </a:p>
        </p:txBody>
      </p:sp>
      <p:sp>
        <p:nvSpPr>
          <p:cNvPr id="385025" name="Text Box 4"/>
          <p:cNvSpPr txBox="1">
            <a:spLocks noChangeArrowheads="1"/>
          </p:cNvSpPr>
          <p:nvPr/>
        </p:nvSpPr>
        <p:spPr bwMode="auto">
          <a:xfrm>
            <a:off x="683567" y="908720"/>
            <a:ext cx="7920881" cy="21258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627063" indent="-627063" eaLnBrk="0" hangingPunct="0"/>
            <a:r>
              <a:rPr lang="de-DE" sz="2200" b="1" dirty="0" smtClean="0"/>
              <a:t>Aktuelle </a:t>
            </a:r>
            <a:r>
              <a:rPr lang="de-DE" sz="2200" b="1" dirty="0"/>
              <a:t>wirtschaftspädagogisch </a:t>
            </a:r>
            <a:r>
              <a:rPr lang="de-DE" sz="2200" b="1" dirty="0" smtClean="0"/>
              <a:t>relevante</a:t>
            </a:r>
          </a:p>
          <a:p>
            <a:pPr eaLnBrk="0" hangingPunct="0"/>
            <a:r>
              <a:rPr lang="de-DE" sz="2200" b="1" dirty="0" smtClean="0"/>
              <a:t>Reformprojekte </a:t>
            </a:r>
            <a:r>
              <a:rPr lang="de-DE" sz="2200" b="1" dirty="0"/>
              <a:t>in der Bildungspolitik</a:t>
            </a:r>
            <a:br>
              <a:rPr lang="de-DE" sz="2200" b="1" dirty="0"/>
            </a:br>
            <a:endParaRPr lang="de-DE" sz="2200" b="1" dirty="0"/>
          </a:p>
          <a:p>
            <a:pPr marL="627063" indent="-627063" algn="ctr" eaLnBrk="0" hangingPunct="0"/>
            <a:endParaRPr lang="de-DE" sz="2200" b="1" dirty="0"/>
          </a:p>
          <a:p>
            <a:pPr marL="627063" indent="-627063" eaLnBrk="0" hangingPunct="0"/>
            <a:r>
              <a:rPr lang="de-DE" sz="2200" b="1" dirty="0" smtClean="0">
                <a:solidFill>
                  <a:srgbClr val="C00000"/>
                </a:solidFill>
              </a:rPr>
              <a:t>2.</a:t>
            </a:r>
            <a:r>
              <a:rPr lang="de-DE" sz="2200" b="1" dirty="0">
                <a:solidFill>
                  <a:srgbClr val="C00000"/>
                </a:solidFill>
              </a:rPr>
              <a:t>	Was versteht man unter Bildungsstandards und wodurch unterscheiden sie sich von Lernzielen</a:t>
            </a:r>
            <a:r>
              <a:rPr lang="de-DE" sz="2200" b="1" dirty="0" smtClean="0">
                <a:solidFill>
                  <a:srgbClr val="C00000"/>
                </a:solidFill>
              </a:rPr>
              <a:t>?</a:t>
            </a:r>
            <a:endParaRPr lang="de-DE" sz="2200" b="1" dirty="0">
              <a:solidFill>
                <a:srgbClr val="C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3568" y="3356992"/>
            <a:ext cx="8208912" cy="240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9625" indent="-809625" eaLnBrk="0" hangingPunct="0">
              <a:defRPr/>
            </a:pPr>
            <a:r>
              <a:rPr lang="de-DE" sz="1400" b="1" i="1" dirty="0" err="1" smtClean="0">
                <a:latin typeface="Arial" charset="0"/>
              </a:rPr>
              <a:t>Aff,J</a:t>
            </a:r>
            <a:r>
              <a:rPr lang="de-DE" sz="1400" b="1" i="1" dirty="0" smtClean="0">
                <a:latin typeface="Arial" charset="0"/>
              </a:rPr>
              <a:t>. </a:t>
            </a:r>
            <a:r>
              <a:rPr lang="de-DE" sz="1400" i="1" dirty="0" smtClean="0">
                <a:latin typeface="Arial" charset="0"/>
              </a:rPr>
              <a:t>(2006):    Bildungsstandards versus Leistungsstandards in der beruflichen Bildung. In:   </a:t>
            </a:r>
          </a:p>
          <a:p>
            <a:pPr marL="809625" indent="-809625" eaLnBrk="0" hangingPunct="0">
              <a:defRPr/>
            </a:pPr>
            <a:r>
              <a:rPr lang="de-DE" sz="1400" i="1" dirty="0" smtClean="0">
                <a:latin typeface="Arial" charset="0"/>
              </a:rPr>
              <a:t>                         </a:t>
            </a:r>
            <a:r>
              <a:rPr lang="de-DE" sz="1400" i="1" dirty="0" err="1" smtClean="0">
                <a:latin typeface="Arial" charset="0"/>
              </a:rPr>
              <a:t>Wissenplus</a:t>
            </a:r>
            <a:r>
              <a:rPr lang="de-DE" sz="1400" i="1" dirty="0" smtClean="0">
                <a:latin typeface="Arial" charset="0"/>
              </a:rPr>
              <a:t> 5-05/06, S. 9-18.</a:t>
            </a:r>
          </a:p>
          <a:p>
            <a:pPr marL="809625" indent="-809625" eaLnBrk="0" hangingPunct="0">
              <a:defRPr/>
            </a:pPr>
            <a:r>
              <a:rPr lang="de-DE" sz="1400" b="1" i="1" dirty="0" smtClean="0">
                <a:latin typeface="Arial" charset="0"/>
              </a:rPr>
              <a:t>BMUKK</a:t>
            </a:r>
            <a:r>
              <a:rPr lang="de-DE" sz="1400" i="1" dirty="0" smtClean="0">
                <a:latin typeface="Arial" charset="0"/>
              </a:rPr>
              <a:t> (2013): Bildungsstandards in der Berufsbildung für Handelsakademien, Entrepreneurship  </a:t>
            </a:r>
          </a:p>
          <a:p>
            <a:pPr marL="809625" indent="-809625" eaLnBrk="0" hangingPunct="0">
              <a:defRPr/>
            </a:pPr>
            <a:r>
              <a:rPr lang="de-DE" sz="1400" i="1" dirty="0" smtClean="0">
                <a:latin typeface="Arial" charset="0"/>
              </a:rPr>
              <a:t>                         und Management, 13. Schulstufe – Auswahl.</a:t>
            </a:r>
          </a:p>
          <a:p>
            <a:pPr marL="809625" indent="-809625" eaLnBrk="0" hangingPunct="0">
              <a:defRPr/>
            </a:pPr>
            <a:r>
              <a:rPr lang="de-DE" sz="1400" b="1" i="1" dirty="0" smtClean="0">
                <a:latin typeface="Arial" charset="0"/>
              </a:rPr>
              <a:t>Schneider, W. </a:t>
            </a:r>
            <a:r>
              <a:rPr lang="de-DE" sz="1400" i="1" dirty="0" smtClean="0">
                <a:latin typeface="Arial" charset="0"/>
              </a:rPr>
              <a:t>(2011): Paradigmenwechsel oder alter Wein in neuen Schläuchen? </a:t>
            </a:r>
          </a:p>
          <a:p>
            <a:pPr marL="809625" indent="-809625" eaLnBrk="0" hangingPunct="0">
              <a:defRPr/>
            </a:pPr>
            <a:r>
              <a:rPr lang="de-DE" sz="1400" i="1" dirty="0" smtClean="0">
                <a:latin typeface="Arial" charset="0"/>
              </a:rPr>
              <a:t>                        In: </a:t>
            </a:r>
            <a:r>
              <a:rPr lang="de-DE" sz="1400" i="1" dirty="0" err="1" smtClean="0">
                <a:latin typeface="Arial" charset="0"/>
              </a:rPr>
              <a:t>Wissenplus</a:t>
            </a:r>
            <a:r>
              <a:rPr lang="de-DE" sz="1400" i="1" dirty="0" smtClean="0">
                <a:latin typeface="Arial" charset="0"/>
              </a:rPr>
              <a:t> 2- 10/11, S. I-VIII.</a:t>
            </a:r>
          </a:p>
          <a:p>
            <a:pPr marL="809625" indent="-809625" eaLnBrk="0" hangingPunct="0">
              <a:defRPr/>
            </a:pPr>
            <a:r>
              <a:rPr lang="de-DE" sz="1400" b="1" i="1" dirty="0" err="1" smtClean="0">
                <a:latin typeface="Arial" charset="0"/>
              </a:rPr>
              <a:t>Dobrovits</a:t>
            </a:r>
            <a:r>
              <a:rPr lang="de-DE" sz="1400" b="1" i="1" dirty="0" smtClean="0">
                <a:latin typeface="Arial" charset="0"/>
              </a:rPr>
              <a:t>, I., </a:t>
            </a:r>
            <a:r>
              <a:rPr lang="de-DE" sz="1400" b="1" i="1" dirty="0" err="1" smtClean="0">
                <a:latin typeface="Arial" charset="0"/>
              </a:rPr>
              <a:t>Gatterer</a:t>
            </a:r>
            <a:r>
              <a:rPr lang="de-DE" sz="1400" b="1" i="1" dirty="0" smtClean="0">
                <a:latin typeface="Arial" charset="0"/>
              </a:rPr>
              <a:t>, B. </a:t>
            </a:r>
            <a:r>
              <a:rPr lang="de-DE" sz="1400" i="1" dirty="0" smtClean="0">
                <a:latin typeface="Arial" charset="0"/>
              </a:rPr>
              <a:t>(2009): Kompetenzorientiertes Prüfen – Anspruch und Wirklichkeit im </a:t>
            </a:r>
          </a:p>
          <a:p>
            <a:pPr marL="809625" indent="-809625" eaLnBrk="0" hangingPunct="0">
              <a:defRPr/>
            </a:pPr>
            <a:r>
              <a:rPr lang="de-DE" sz="1400" i="1" dirty="0" smtClean="0">
                <a:latin typeface="Arial" charset="0"/>
              </a:rPr>
              <a:t>                       Fachbereich Rechnungswesen. In: </a:t>
            </a:r>
            <a:r>
              <a:rPr lang="de-DE" sz="1400" i="1" dirty="0" err="1" smtClean="0">
                <a:latin typeface="Arial" charset="0"/>
              </a:rPr>
              <a:t>Wissenplus</a:t>
            </a:r>
            <a:r>
              <a:rPr lang="de-DE" sz="1400" i="1" dirty="0" smtClean="0">
                <a:latin typeface="Arial" charset="0"/>
              </a:rPr>
              <a:t> 5-08/09, S. 46-50.</a:t>
            </a:r>
          </a:p>
          <a:p>
            <a:pPr marL="809625" indent="-809625" eaLnBrk="0" hangingPunct="0">
              <a:defRPr/>
            </a:pPr>
            <a:endParaRPr lang="de-DE" sz="1400" i="1" dirty="0" smtClean="0">
              <a:latin typeface="Arial" charset="0"/>
            </a:endParaRPr>
          </a:p>
          <a:p>
            <a:pPr marL="809625" indent="-809625" eaLnBrk="0" hangingPunct="0">
              <a:defRPr/>
            </a:pPr>
            <a:endParaRPr lang="de-DE" sz="2400" dirty="0">
              <a:solidFill>
                <a:srgbClr val="7F7F7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2019" y="188640"/>
            <a:ext cx="8142429" cy="72008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dirty="0" smtClean="0"/>
              <a:t>Bildungsstandards</a:t>
            </a:r>
            <a:endParaRPr lang="de-AT" i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sz="2400" b="1" cap="small" dirty="0" smtClean="0"/>
              <a:t>bildungspolitische Reformmaßnahme zur Erhöhung der</a:t>
            </a:r>
          </a:p>
          <a:p>
            <a:pPr>
              <a:spcBef>
                <a:spcPts val="0"/>
              </a:spcBef>
              <a:buNone/>
            </a:pPr>
            <a:r>
              <a:rPr lang="de-AT" sz="2400" b="1" cap="small" dirty="0" smtClean="0"/>
              <a:t>Vergleichbarkeit der Lernergebnisse</a:t>
            </a:r>
          </a:p>
          <a:p>
            <a:pPr>
              <a:lnSpc>
                <a:spcPct val="150000"/>
              </a:lnSpc>
              <a:buNone/>
            </a:pPr>
            <a:endParaRPr lang="de-AT" sz="2000" dirty="0" smtClean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661720" y="630932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 smtClean="0"/>
              <a:t>Quelle: http://www.integration-hmburg.de/chancengleichheit.gif</a:t>
            </a:r>
          </a:p>
          <a:p>
            <a:endParaRPr lang="de-AT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435100"/>
            <a:ext cx="630713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el 1"/>
          <p:cNvSpPr txBox="1">
            <a:spLocks/>
          </p:cNvSpPr>
          <p:nvPr/>
        </p:nvSpPr>
        <p:spPr bwMode="gray">
          <a:xfrm>
            <a:off x="317500" y="757238"/>
            <a:ext cx="8518525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ctr" eaLnBrk="0" hangingPunct="0">
              <a:defRPr sz="2400" b="1">
                <a:solidFill>
                  <a:srgbClr val="000000"/>
                </a:solidFill>
                <a:latin typeface="Arial"/>
              </a:defRPr>
            </a:lvl1pPr>
            <a:lvl2pPr eaLnBrk="0" hangingPunct="0"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eaLnBrk="0" hangingPunct="0"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eaLnBrk="0" hangingPunct="0"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eaLnBrk="0" hangingPunct="0"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AT" altLang="de-DE"/>
              <a:t>Karikatur zu Bildungsstandards</a:t>
            </a:r>
          </a:p>
        </p:txBody>
      </p:sp>
    </p:spTree>
    <p:extLst>
      <p:ext uri="{BB962C8B-B14F-4D97-AF65-F5344CB8AC3E}">
        <p14:creationId xmlns:p14="http://schemas.microsoft.com/office/powerpoint/2010/main" val="3267978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Text Box 4"/>
          <p:cNvSpPr txBox="1">
            <a:spLocks noChangeArrowheads="1"/>
          </p:cNvSpPr>
          <p:nvPr/>
        </p:nvSpPr>
        <p:spPr bwMode="auto">
          <a:xfrm>
            <a:off x="683568" y="1700808"/>
            <a:ext cx="8136582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endParaRPr lang="de-AT" sz="2000" dirty="0" smtClean="0"/>
          </a:p>
          <a:p>
            <a:r>
              <a:rPr lang="de-AT" sz="2000" dirty="0" smtClean="0"/>
              <a:t>Der </a:t>
            </a:r>
            <a:r>
              <a:rPr lang="de-AT" sz="2000" dirty="0"/>
              <a:t>Plan für das Projekt „Bildungsstandards in der Berufsbildung“ im Bundesministerium für Unterricht, Kunst und Kultur sieht zwei aufeinanderfolgende Entwicklungsabschnitte vor:</a:t>
            </a:r>
            <a:br>
              <a:rPr lang="de-AT" sz="2000" dirty="0"/>
            </a:br>
            <a:endParaRPr lang="de-AT" sz="2000" dirty="0"/>
          </a:p>
          <a:p>
            <a:pPr marL="304800" indent="-304800">
              <a:buFontTx/>
              <a:buAutoNum type="arabicPeriod"/>
            </a:pPr>
            <a:r>
              <a:rPr lang="de-AT" sz="2000" dirty="0"/>
              <a:t>Die Entwicklung und Implementierung der Bildungsstandards als Grundlage für einen kompetenzorientierten Unterricht und</a:t>
            </a:r>
          </a:p>
          <a:p>
            <a:pPr marL="304800" indent="-304800">
              <a:buFontTx/>
              <a:buAutoNum type="arabicPeriod"/>
            </a:pPr>
            <a:endParaRPr lang="de-AT" sz="2000" dirty="0"/>
          </a:p>
          <a:p>
            <a:pPr marL="304800" indent="-304800">
              <a:buFontTx/>
              <a:buAutoNum type="arabicPeriod"/>
            </a:pPr>
            <a:r>
              <a:rPr lang="de-AT" sz="2000" b="1" dirty="0"/>
              <a:t>Die Entwicklung und Implementierung von aus Bildungsstandards abgeleiteten Methoden zur </a:t>
            </a:r>
            <a:r>
              <a:rPr lang="de-AT" sz="2000" b="1" dirty="0">
                <a:solidFill>
                  <a:srgbClr val="FF0000"/>
                </a:solidFill>
              </a:rPr>
              <a:t>Überprüfung der Erreichung der Lernergebnisse auf Systemebene</a:t>
            </a:r>
            <a:r>
              <a:rPr lang="de-AT" sz="2000" b="1" dirty="0"/>
              <a:t>.</a:t>
            </a:r>
          </a:p>
          <a:p>
            <a:pPr marL="304800" indent="-304800"/>
            <a:r>
              <a:rPr lang="de-AT" sz="2000" dirty="0"/>
              <a:t>     (Fritz/Staudecker 2010, S. 28)</a:t>
            </a:r>
          </a:p>
          <a:p>
            <a:pPr marL="304800" indent="-304800"/>
            <a:endParaRPr lang="de-AT" sz="1600" dirty="0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83568" y="548680"/>
            <a:ext cx="813690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800" b="1" dirty="0"/>
              <a:t>Plan zur Umsetzung des Projektes</a:t>
            </a:r>
          </a:p>
          <a:p>
            <a:pPr algn="ctr">
              <a:defRPr/>
            </a:pPr>
            <a:r>
              <a:rPr lang="de-AT" sz="2800" b="1" dirty="0"/>
              <a:t> „Bildungsstandards in der Berufsbildung“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39552" y="4509120"/>
            <a:ext cx="7992888" cy="1944687"/>
          </a:xfrm>
          <a:prstGeom prst="rect">
            <a:avLst/>
          </a:prstGeom>
          <a:solidFill>
            <a:srgbClr val="FFFFCC"/>
          </a:solidFill>
          <a:ln w="76200" cmpd="tri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AT" sz="1600"/>
          </a:p>
        </p:txBody>
      </p:sp>
      <p:sp>
        <p:nvSpPr>
          <p:cNvPr id="387074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7992888" cy="255454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r>
              <a:rPr lang="de-AT" sz="2000" dirty="0"/>
              <a:t>Bildungsstandards helfen den Lehrkräften bei der Selektion von Lerninhalten. Bildungsstandards definieren jene Inhalte, die von besonderen Erwartungen (durch die Gesellschaft, durch den Arbeitsmarkt) geprägt sind. </a:t>
            </a:r>
            <a:r>
              <a:rPr lang="de-AT" sz="2000" b="1" u="sng" dirty="0"/>
              <a:t>Denn Standards umfassen nicht alle Lerninhalte, sondern unstrittige, für die Zukunft der Lernenden bedeutsame Kernbereiche.</a:t>
            </a:r>
          </a:p>
          <a:p>
            <a:r>
              <a:rPr lang="de-AT" sz="1600" dirty="0"/>
              <a:t>(Fritz/Staudecker 2010, S. 15)</a:t>
            </a:r>
          </a:p>
          <a:p>
            <a:endParaRPr lang="de-AT" sz="2000" dirty="0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39552" y="620688"/>
            <a:ext cx="7992888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600" b="1" dirty="0"/>
              <a:t>Funktionen und Elemente von Bildungsstandards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755650" y="4652963"/>
            <a:ext cx="76327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000" b="1" dirty="0"/>
              <a:t>Bildungsstandards beinhalten </a:t>
            </a:r>
            <a:r>
              <a:rPr lang="de-AT" sz="2000" b="1" dirty="0">
                <a:solidFill>
                  <a:srgbClr val="FF3300"/>
                </a:solidFill>
              </a:rPr>
              <a:t>Kernkompetenzen</a:t>
            </a:r>
            <a:r>
              <a:rPr lang="de-AT" sz="2000" b="1" dirty="0"/>
              <a:t>, die in </a:t>
            </a:r>
            <a:r>
              <a:rPr lang="de-AT" sz="2000" b="1" dirty="0">
                <a:solidFill>
                  <a:srgbClr val="FF3300"/>
                </a:solidFill>
              </a:rPr>
              <a:t>Kompetenzmodellen</a:t>
            </a:r>
            <a:r>
              <a:rPr lang="de-AT" sz="2000" b="1" dirty="0"/>
              <a:t> dargestellt, in </a:t>
            </a:r>
            <a:r>
              <a:rPr lang="de-AT" sz="2000" b="1" dirty="0">
                <a:solidFill>
                  <a:srgbClr val="FF3300"/>
                </a:solidFill>
              </a:rPr>
              <a:t>Deskriptoren </a:t>
            </a:r>
            <a:r>
              <a:rPr lang="de-AT" sz="2000" b="1" dirty="0"/>
              <a:t>konkretisiert und schließlich in </a:t>
            </a:r>
            <a:r>
              <a:rPr lang="de-AT" sz="2000" b="1" dirty="0">
                <a:solidFill>
                  <a:srgbClr val="FF3300"/>
                </a:solidFill>
              </a:rPr>
              <a:t>Unterrichtsbeispielen</a:t>
            </a:r>
            <a:r>
              <a:rPr lang="de-AT" sz="2000" b="1" dirty="0"/>
              <a:t> illustriert werden.</a:t>
            </a:r>
          </a:p>
          <a:p>
            <a:pPr>
              <a:defRPr/>
            </a:pPr>
            <a:r>
              <a:rPr lang="de-AT" sz="1600" dirty="0"/>
              <a:t>(Fritz/</a:t>
            </a:r>
            <a:r>
              <a:rPr lang="de-AT" sz="1600" dirty="0" err="1"/>
              <a:t>Staudecker</a:t>
            </a:r>
            <a:r>
              <a:rPr lang="de-AT" sz="1600" dirty="0"/>
              <a:t> 2010, S 29)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424936" cy="864096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de-DE" dirty="0" smtClean="0"/>
              <a:t>Definition von Bildungsstandards  </a:t>
            </a:r>
            <a:br>
              <a:rPr lang="de-DE" dirty="0" smtClean="0"/>
            </a:br>
            <a:r>
              <a:rPr lang="de-DE" b="0" dirty="0" smtClean="0"/>
              <a:t>lt. </a:t>
            </a:r>
            <a:r>
              <a:rPr lang="de-DE" b="0" dirty="0" err="1" smtClean="0"/>
              <a:t>Klieme</a:t>
            </a:r>
            <a:endParaRPr lang="de-DE" b="0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138" y="1340768"/>
            <a:ext cx="8642350" cy="4752975"/>
          </a:xfrm>
          <a:ln>
            <a:noFill/>
          </a:ln>
        </p:spPr>
        <p:txBody>
          <a:bodyPr/>
          <a:lstStyle/>
          <a:p>
            <a:pPr marL="176213" indent="-176213" eaLnBrk="1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176213" algn="l"/>
              </a:tabLst>
            </a:pPr>
            <a:r>
              <a:rPr lang="de-DE" sz="2200" dirty="0" smtClean="0"/>
              <a:t>Bildungsstandards formulieren </a:t>
            </a:r>
            <a:r>
              <a:rPr lang="de-DE" sz="2200" dirty="0" smtClean="0">
                <a:solidFill>
                  <a:srgbClr val="990000"/>
                </a:solidFill>
              </a:rPr>
              <a:t>Anforderungen</a:t>
            </a:r>
            <a:r>
              <a:rPr lang="de-DE" sz="2200" dirty="0" smtClean="0"/>
              <a:t> an das Lehren</a:t>
            </a:r>
          </a:p>
          <a:p>
            <a:pPr marL="176213" indent="-176213" eaLnBrk="1" hangingPunct="1">
              <a:spcAft>
                <a:spcPts val="0"/>
              </a:spcAft>
              <a:buClr>
                <a:schemeClr val="tx1"/>
              </a:buClr>
              <a:buNone/>
              <a:tabLst>
                <a:tab pos="176213" algn="l"/>
              </a:tabLst>
            </a:pPr>
            <a:r>
              <a:rPr lang="de-DE" sz="2200" dirty="0" smtClean="0"/>
              <a:t>  und Lernen in der Schule.</a:t>
            </a:r>
          </a:p>
          <a:p>
            <a:pPr marL="176213" indent="-176213" eaLnBrk="1" hangingPunct="1">
              <a:spcAft>
                <a:spcPts val="0"/>
              </a:spcAft>
              <a:buClr>
                <a:schemeClr val="tx1"/>
              </a:buClr>
              <a:buNone/>
              <a:tabLst>
                <a:tab pos="176213" algn="l"/>
              </a:tabLst>
            </a:pPr>
            <a:r>
              <a:rPr lang="de-DE" sz="2200" dirty="0" smtClean="0"/>
              <a:t> </a:t>
            </a:r>
          </a:p>
          <a:p>
            <a:pPr marL="176213" indent="-176213" eaLnBrk="1" hangingPunct="1">
              <a:buClr>
                <a:schemeClr val="tx1"/>
              </a:buClr>
              <a:buFont typeface="Arial" pitchFamily="34" charset="0"/>
              <a:buChar char="•"/>
              <a:tabLst>
                <a:tab pos="176213" algn="l"/>
              </a:tabLst>
            </a:pPr>
            <a:r>
              <a:rPr lang="de-DE" sz="2200" dirty="0" smtClean="0"/>
              <a:t>Sie benennen </a:t>
            </a:r>
            <a:r>
              <a:rPr lang="de-DE" sz="2200" dirty="0" smtClean="0">
                <a:solidFill>
                  <a:srgbClr val="990000"/>
                </a:solidFill>
              </a:rPr>
              <a:t>Ziele</a:t>
            </a:r>
            <a:r>
              <a:rPr lang="de-DE" sz="2200" dirty="0" smtClean="0"/>
              <a:t> für die pädagogische Arbeit, ausgedrückt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r>
              <a:rPr lang="de-DE" sz="2200" dirty="0" smtClean="0"/>
              <a:t>  als </a:t>
            </a:r>
            <a:r>
              <a:rPr lang="de-DE" sz="2200" dirty="0" smtClean="0">
                <a:solidFill>
                  <a:srgbClr val="990000"/>
                </a:solidFill>
              </a:rPr>
              <a:t>erwünschte Lernergebnisse</a:t>
            </a:r>
            <a:r>
              <a:rPr lang="de-DE" sz="2200" dirty="0" smtClean="0"/>
              <a:t> der Schülerinnen und Schüler.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endParaRPr lang="de-DE" sz="2200" dirty="0" smtClean="0"/>
          </a:p>
          <a:p>
            <a:pPr marL="176213" indent="-176213" eaLnBrk="1" hangingPunct="1">
              <a:buClr>
                <a:schemeClr val="tx1"/>
              </a:buClr>
              <a:buFont typeface="Arial" pitchFamily="34" charset="0"/>
              <a:buChar char="•"/>
              <a:tabLst>
                <a:tab pos="176213" algn="l"/>
              </a:tabLst>
            </a:pPr>
            <a:r>
              <a:rPr lang="de-DE" sz="2200" dirty="0" smtClean="0"/>
              <a:t>Damit </a:t>
            </a:r>
            <a:r>
              <a:rPr lang="de-DE" sz="2200" dirty="0" smtClean="0">
                <a:solidFill>
                  <a:srgbClr val="990000"/>
                </a:solidFill>
              </a:rPr>
              <a:t>konkretisieren</a:t>
            </a:r>
            <a:r>
              <a:rPr lang="de-DE" sz="2200" dirty="0" smtClean="0"/>
              <a:t> Standards den Bildungsauftrag. 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endParaRPr lang="de-DE" sz="2200" dirty="0" smtClean="0"/>
          </a:p>
          <a:p>
            <a:pPr marL="176213" indent="-176213" eaLnBrk="1" hangingPunct="1">
              <a:buClr>
                <a:schemeClr val="tx1"/>
              </a:buClr>
              <a:buFont typeface="Arial" pitchFamily="34" charset="0"/>
              <a:buChar char="•"/>
              <a:tabLst>
                <a:tab pos="176213" algn="l"/>
              </a:tabLst>
            </a:pPr>
            <a:r>
              <a:rPr lang="de-DE" sz="2200" dirty="0" smtClean="0"/>
              <a:t>Sie benennen </a:t>
            </a:r>
            <a:r>
              <a:rPr lang="de-DE" sz="2200" dirty="0" smtClean="0">
                <a:solidFill>
                  <a:srgbClr val="990000"/>
                </a:solidFill>
              </a:rPr>
              <a:t>Kompetenzen</a:t>
            </a:r>
            <a:r>
              <a:rPr lang="de-DE" sz="2200" dirty="0" smtClean="0"/>
              <a:t>, welche die Schule vermitteln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r>
              <a:rPr lang="de-DE" sz="2200" dirty="0" smtClean="0"/>
              <a:t>  muss, damit zentrale</a:t>
            </a:r>
            <a:r>
              <a:rPr lang="de-DE" sz="2200" dirty="0" smtClean="0">
                <a:solidFill>
                  <a:srgbClr val="990000"/>
                </a:solidFill>
              </a:rPr>
              <a:t> </a:t>
            </a:r>
            <a:r>
              <a:rPr lang="de-DE" sz="2200" dirty="0" smtClean="0"/>
              <a:t>Bildungsziele erreicht werden. 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endParaRPr lang="de-DE" sz="2200" dirty="0" smtClean="0"/>
          </a:p>
          <a:p>
            <a:pPr marL="176213" indent="-176213" eaLnBrk="1" hangingPunct="1">
              <a:buClr>
                <a:schemeClr val="tx1"/>
              </a:buClr>
              <a:buFont typeface="Arial" pitchFamily="34" charset="0"/>
              <a:buChar char="•"/>
              <a:tabLst>
                <a:tab pos="176213" algn="l"/>
              </a:tabLst>
            </a:pPr>
            <a:r>
              <a:rPr lang="de-DE" sz="2200" dirty="0" smtClean="0"/>
              <a:t>Die Kompetenzen werden in </a:t>
            </a:r>
            <a:r>
              <a:rPr lang="de-DE" sz="2200" dirty="0" smtClean="0">
                <a:solidFill>
                  <a:srgbClr val="990000"/>
                </a:solidFill>
              </a:rPr>
              <a:t>Aufgabenstellungen</a:t>
            </a:r>
            <a:r>
              <a:rPr lang="de-DE" sz="2200" dirty="0" smtClean="0"/>
              <a:t> umgesetzt</a:t>
            </a:r>
          </a:p>
          <a:p>
            <a:pPr marL="176213" indent="-176213" eaLnBrk="1" hangingPunct="1">
              <a:buClr>
                <a:schemeClr val="tx1"/>
              </a:buClr>
              <a:buNone/>
              <a:tabLst>
                <a:tab pos="176213" algn="l"/>
              </a:tabLst>
            </a:pPr>
            <a:r>
              <a:rPr lang="de-DE" sz="2200" dirty="0" smtClean="0"/>
              <a:t>  und mit Hilfe von </a:t>
            </a:r>
            <a:r>
              <a:rPr lang="de-DE" sz="2200" dirty="0" smtClean="0">
                <a:solidFill>
                  <a:srgbClr val="990000"/>
                </a:solidFill>
              </a:rPr>
              <a:t>Testverfahren</a:t>
            </a:r>
            <a:r>
              <a:rPr lang="de-DE" sz="2200" dirty="0" smtClean="0"/>
              <a:t> erfasst.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39750" y="116632"/>
            <a:ext cx="8064500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500" b="1" dirty="0">
                <a:latin typeface="Arial" charset="0"/>
              </a:rPr>
              <a:t>Kennzeichen HAK-spezifischer Bildungsstandards </a:t>
            </a:r>
          </a:p>
          <a:p>
            <a:pPr algn="ctr">
              <a:defRPr/>
            </a:pPr>
            <a:r>
              <a:rPr lang="de-AT" sz="2500" b="1" dirty="0">
                <a:latin typeface="Arial" charset="0"/>
              </a:rPr>
              <a:t>im Wirtschaftsbereich</a:t>
            </a:r>
          </a:p>
          <a:p>
            <a:pPr algn="ctr">
              <a:defRPr/>
            </a:pPr>
            <a:r>
              <a:rPr lang="de-AT" sz="1600" dirty="0">
                <a:latin typeface="Arial" charset="0"/>
              </a:rPr>
              <a:t>(vgl. </a:t>
            </a:r>
            <a:r>
              <a:rPr lang="de-AT" sz="1600" dirty="0" err="1">
                <a:latin typeface="Arial" charset="0"/>
              </a:rPr>
              <a:t>Entrepreneurship</a:t>
            </a:r>
            <a:r>
              <a:rPr lang="de-AT" sz="1600" dirty="0">
                <a:latin typeface="Arial" charset="0"/>
              </a:rPr>
              <a:t> und Management 13. Schulstufe, Wien 2008, S. 10)</a:t>
            </a:r>
          </a:p>
        </p:txBody>
      </p:sp>
      <p:sp>
        <p:nvSpPr>
          <p:cNvPr id="389122" name="Text Box 5"/>
          <p:cNvSpPr txBox="1">
            <a:spLocks noChangeArrowheads="1"/>
          </p:cNvSpPr>
          <p:nvPr/>
        </p:nvSpPr>
        <p:spPr bwMode="auto">
          <a:xfrm>
            <a:off x="539552" y="1412776"/>
            <a:ext cx="801231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AT" sz="2000" dirty="0"/>
              <a:t> Sie werden </a:t>
            </a:r>
            <a:r>
              <a:rPr lang="de-AT" sz="2000" b="1" dirty="0"/>
              <a:t>fächerübergreifend</a:t>
            </a:r>
            <a:r>
              <a:rPr lang="de-AT" sz="2000" dirty="0"/>
              <a:t> (kompetenzorientiert) formuliert</a:t>
            </a:r>
          </a:p>
          <a:p>
            <a:pPr>
              <a:buFontTx/>
              <a:buChar char="•"/>
            </a:pPr>
            <a:endParaRPr lang="de-AT" sz="2000" dirty="0"/>
          </a:p>
          <a:p>
            <a:pPr>
              <a:buFontTx/>
              <a:buChar char="•"/>
            </a:pPr>
            <a:r>
              <a:rPr lang="de-AT" sz="2000" dirty="0"/>
              <a:t> Sie decken ca. </a:t>
            </a:r>
            <a:r>
              <a:rPr lang="de-AT" sz="2000" b="1" dirty="0"/>
              <a:t>30 bis 40 Prozent</a:t>
            </a:r>
            <a:r>
              <a:rPr lang="de-AT" sz="2000" dirty="0"/>
              <a:t> der Lehrplaninhalte ab</a:t>
            </a:r>
          </a:p>
          <a:p>
            <a:pPr>
              <a:buFontTx/>
              <a:buChar char="•"/>
            </a:pPr>
            <a:endParaRPr lang="de-AT" sz="2000" dirty="0"/>
          </a:p>
          <a:p>
            <a:pPr>
              <a:buFontTx/>
              <a:buChar char="•"/>
            </a:pPr>
            <a:r>
              <a:rPr lang="de-AT" sz="2000" dirty="0"/>
              <a:t> Sie umfassen </a:t>
            </a:r>
            <a:r>
              <a:rPr lang="de-AT" sz="2000" b="1" dirty="0"/>
              <a:t>Inhalt von ausschlaggebender und nachhaltiger</a:t>
            </a:r>
            <a:br>
              <a:rPr lang="de-AT" sz="2000" b="1" dirty="0"/>
            </a:br>
            <a:r>
              <a:rPr lang="de-AT" sz="2000" b="1" dirty="0"/>
              <a:t>  Bedeutung</a:t>
            </a:r>
          </a:p>
          <a:p>
            <a:pPr>
              <a:buFontTx/>
              <a:buChar char="•"/>
            </a:pPr>
            <a:endParaRPr lang="de-AT" sz="2000" b="1" dirty="0"/>
          </a:p>
          <a:p>
            <a:pPr>
              <a:buFontTx/>
              <a:buChar char="•"/>
            </a:pPr>
            <a:r>
              <a:rPr lang="de-AT" sz="2000" dirty="0"/>
              <a:t> Sie stellen den </a:t>
            </a:r>
            <a:r>
              <a:rPr lang="de-AT" sz="2000" b="1" dirty="0"/>
              <a:t>anschlussfähigen Kern</a:t>
            </a:r>
            <a:r>
              <a:rPr lang="de-AT" sz="2000" dirty="0"/>
              <a:t> der erworbenen</a:t>
            </a:r>
            <a:br>
              <a:rPr lang="de-AT" sz="2000" dirty="0"/>
            </a:br>
            <a:r>
              <a:rPr lang="de-AT" sz="2000" dirty="0"/>
              <a:t>  Kompetenzen dar</a:t>
            </a:r>
          </a:p>
          <a:p>
            <a:pPr>
              <a:buFontTx/>
              <a:buChar char="•"/>
            </a:pPr>
            <a:endParaRPr lang="de-AT" sz="2000" dirty="0"/>
          </a:p>
          <a:p>
            <a:pPr>
              <a:buFontTx/>
              <a:buChar char="•"/>
            </a:pPr>
            <a:r>
              <a:rPr lang="de-AT" sz="2000" dirty="0"/>
              <a:t> Sie werden durch </a:t>
            </a:r>
            <a:r>
              <a:rPr lang="de-AT" sz="2000" b="1" dirty="0"/>
              <a:t>prototypische Beispiele</a:t>
            </a:r>
            <a:r>
              <a:rPr lang="de-AT" sz="2000" dirty="0"/>
              <a:t> hinsichtlich </a:t>
            </a:r>
            <a:r>
              <a:rPr lang="de-AT" sz="2000" b="1" dirty="0"/>
              <a:t>Inhalt,</a:t>
            </a:r>
            <a:br>
              <a:rPr lang="de-AT" sz="2000" b="1" dirty="0"/>
            </a:br>
            <a:r>
              <a:rPr lang="de-AT" sz="2000" b="1" dirty="0"/>
              <a:t>  Umfang und Schwierigkeitsgrad</a:t>
            </a:r>
            <a:r>
              <a:rPr lang="de-AT" sz="2000" dirty="0"/>
              <a:t> konkretisiert</a:t>
            </a:r>
          </a:p>
          <a:p>
            <a:pPr>
              <a:buFontTx/>
              <a:buChar char="•"/>
            </a:pPr>
            <a:endParaRPr lang="de-AT" sz="2000" dirty="0"/>
          </a:p>
          <a:p>
            <a:pPr>
              <a:buFontTx/>
              <a:buChar char="•"/>
            </a:pPr>
            <a:r>
              <a:rPr lang="de-AT" sz="2000" dirty="0"/>
              <a:t> Sie bestehen neben den fachlichen</a:t>
            </a:r>
            <a:r>
              <a:rPr lang="de-AT" sz="2000" b="1" dirty="0"/>
              <a:t> </a:t>
            </a:r>
            <a:r>
              <a:rPr lang="de-AT" sz="2000" dirty="0"/>
              <a:t>aus </a:t>
            </a:r>
            <a:r>
              <a:rPr lang="de-AT" sz="2000" b="1" dirty="0"/>
              <a:t>persönlichen und</a:t>
            </a:r>
            <a:br>
              <a:rPr lang="de-AT" sz="2000" b="1" dirty="0"/>
            </a:br>
            <a:r>
              <a:rPr lang="de-AT" sz="2000" b="1" dirty="0"/>
              <a:t>  sozialen</a:t>
            </a:r>
            <a:r>
              <a:rPr lang="de-AT" sz="2000" dirty="0"/>
              <a:t> Kompetenzen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Text Box 2"/>
          <p:cNvSpPr txBox="1">
            <a:spLocks noChangeArrowheads="1"/>
          </p:cNvSpPr>
          <p:nvPr/>
        </p:nvSpPr>
        <p:spPr bwMode="auto">
          <a:xfrm>
            <a:off x="395785" y="332656"/>
            <a:ext cx="8352928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Einige Funktionen von Bildungsstandards</a:t>
            </a:r>
          </a:p>
          <a:p>
            <a:pPr algn="ctr"/>
            <a:r>
              <a:rPr lang="de-AT" sz="1800" dirty="0"/>
              <a:t>(vgl. </a:t>
            </a:r>
            <a:r>
              <a:rPr lang="de-AT" sz="1800" dirty="0" err="1"/>
              <a:t>Entrepreneurship</a:t>
            </a:r>
            <a:r>
              <a:rPr lang="de-AT" sz="1800" dirty="0"/>
              <a:t> und Management </a:t>
            </a:r>
            <a:r>
              <a:rPr lang="de-AT" sz="1800" dirty="0" smtClean="0"/>
              <a:t>13.Schulstufe</a:t>
            </a:r>
            <a:r>
              <a:rPr lang="de-AT" sz="1800" dirty="0"/>
              <a:t>, Wien 2008, S. 13 f)</a:t>
            </a:r>
          </a:p>
        </p:txBody>
      </p:sp>
      <p:sp>
        <p:nvSpPr>
          <p:cNvPr id="390146" name="Text Box 3"/>
          <p:cNvSpPr txBox="1">
            <a:spLocks noChangeArrowheads="1"/>
          </p:cNvSpPr>
          <p:nvPr/>
        </p:nvSpPr>
        <p:spPr bwMode="auto">
          <a:xfrm>
            <a:off x="395536" y="1268759"/>
            <a:ext cx="835317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de-AT" sz="1800" b="1" dirty="0" smtClean="0"/>
              <a:t>Bildungsstandards </a:t>
            </a:r>
            <a:r>
              <a:rPr lang="de-AT" sz="1800" b="1" dirty="0"/>
              <a:t>sind erwartete Lernergebnisse</a:t>
            </a:r>
            <a:r>
              <a:rPr lang="de-AT" sz="1800" dirty="0"/>
              <a:t> aus den Kernbereichen </a:t>
            </a:r>
            <a:r>
              <a:rPr lang="de-AT" sz="1800" dirty="0" smtClean="0"/>
              <a:t>eines </a:t>
            </a:r>
            <a:r>
              <a:rPr lang="de-AT" sz="1800" dirty="0"/>
              <a:t>Unterrichtsgegenstandes oder mehrerer Unterrichtsgegenstände zu einem bestimmten Zeitpunkt (</a:t>
            </a:r>
            <a:r>
              <a:rPr lang="de-AT" sz="1800" b="1" dirty="0"/>
              <a:t>13. Schulstufe</a:t>
            </a:r>
            <a:r>
              <a:rPr lang="de-AT" sz="1800" dirty="0"/>
              <a:t>).</a:t>
            </a:r>
          </a:p>
          <a:p>
            <a:endParaRPr lang="de-AT" sz="800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erläutern, über welche </a:t>
            </a:r>
            <a:r>
              <a:rPr lang="de-AT" sz="1800" b="1" dirty="0"/>
              <a:t>nachhaltigen Kompetenzen</a:t>
            </a:r>
            <a:r>
              <a:rPr lang="de-AT" sz="1800" dirty="0"/>
              <a:t> eine </a:t>
            </a:r>
            <a:r>
              <a:rPr lang="de-AT" sz="1800" dirty="0" smtClean="0"/>
              <a:t>	Schülerin/ein </a:t>
            </a:r>
            <a:r>
              <a:rPr lang="de-AT" sz="1800" dirty="0"/>
              <a:t>Schüler  verfügen muss, wenn das Bildungsziel einer </a:t>
            </a:r>
            <a:r>
              <a:rPr lang="de-AT" sz="1800" dirty="0" smtClean="0"/>
              <a:t>	bestimmten </a:t>
            </a:r>
            <a:r>
              <a:rPr lang="de-AT" sz="1800" dirty="0"/>
              <a:t>Schulform als erreicht gelten soll.</a:t>
            </a:r>
          </a:p>
          <a:p>
            <a:endParaRPr lang="de-AT" sz="800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sind </a:t>
            </a:r>
            <a:r>
              <a:rPr lang="de-AT" sz="1800" b="1" dirty="0"/>
              <a:t>ergebnisorientiert</a:t>
            </a:r>
          </a:p>
          <a:p>
            <a:endParaRPr lang="de-AT" sz="800" b="1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dienen der Orientierung und Transparenz </a:t>
            </a:r>
            <a:r>
              <a:rPr lang="de-AT" sz="1800" dirty="0" smtClean="0"/>
              <a:t>	(</a:t>
            </a:r>
            <a:r>
              <a:rPr lang="de-AT" sz="1800" b="1" dirty="0"/>
              <a:t>Vergleichbarkeit trotz Schulautonomie</a:t>
            </a:r>
            <a:r>
              <a:rPr lang="de-AT" sz="1800" dirty="0"/>
              <a:t>)</a:t>
            </a:r>
          </a:p>
          <a:p>
            <a:endParaRPr lang="de-AT" sz="800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dienen der </a:t>
            </a:r>
            <a:r>
              <a:rPr lang="de-AT" sz="1800" b="1" dirty="0"/>
              <a:t>externen Systemevaluierung</a:t>
            </a:r>
            <a:r>
              <a:rPr lang="de-AT" sz="1800" dirty="0"/>
              <a:t> (Rückmeldung </a:t>
            </a:r>
            <a:r>
              <a:rPr lang="de-AT" sz="1800" dirty="0" smtClean="0"/>
              <a:t>	über </a:t>
            </a:r>
            <a:r>
              <a:rPr lang="de-AT" sz="1800" dirty="0"/>
              <a:t>die Qualität des Bildungssystems)</a:t>
            </a:r>
          </a:p>
          <a:p>
            <a:endParaRPr lang="de-AT" sz="800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dienen der Feststellung und Bewertung von </a:t>
            </a:r>
            <a:r>
              <a:rPr lang="de-AT" sz="1800" dirty="0" smtClean="0"/>
              <a:t>	Lernergebnissen</a:t>
            </a:r>
            <a:endParaRPr lang="de-AT" sz="1800" dirty="0"/>
          </a:p>
          <a:p>
            <a:pPr>
              <a:tabLst>
                <a:tab pos="273050" algn="l"/>
              </a:tabLst>
            </a:pPr>
            <a:endParaRPr lang="de-AT" sz="800" dirty="0"/>
          </a:p>
          <a:p>
            <a:pPr>
              <a:buFont typeface="Arial" pitchFamily="34" charset="0"/>
              <a:buChar char="•"/>
              <a:tabLst>
                <a:tab pos="273050" algn="l"/>
              </a:tabLst>
            </a:pPr>
            <a:r>
              <a:rPr lang="de-AT" sz="1800" dirty="0" smtClean="0"/>
              <a:t> 	Bildungsstandards </a:t>
            </a:r>
            <a:r>
              <a:rPr lang="de-AT" sz="1800" dirty="0"/>
              <a:t>zielen darauf ab, die </a:t>
            </a:r>
            <a:r>
              <a:rPr lang="de-AT" sz="1800" b="1" dirty="0"/>
              <a:t>Wirkungen des pädagogischen </a:t>
            </a:r>
            <a:r>
              <a:rPr lang="de-AT" sz="1800" b="1" dirty="0" smtClean="0"/>
              <a:t>	Handelns</a:t>
            </a:r>
            <a:r>
              <a:rPr lang="de-AT" sz="1800" dirty="0" smtClean="0"/>
              <a:t> </a:t>
            </a:r>
            <a:r>
              <a:rPr lang="de-AT" sz="1800" b="1" dirty="0"/>
              <a:t>messbar</a:t>
            </a:r>
            <a:r>
              <a:rPr lang="de-AT" sz="1800" dirty="0"/>
              <a:t> zu machen.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Text Box 4"/>
          <p:cNvSpPr txBox="1">
            <a:spLocks noChangeArrowheads="1"/>
          </p:cNvSpPr>
          <p:nvPr/>
        </p:nvSpPr>
        <p:spPr bwMode="auto">
          <a:xfrm>
            <a:off x="467544" y="188913"/>
            <a:ext cx="8064895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cs typeface="Arial" pitchFamily="34" charset="0"/>
              </a:rPr>
              <a:t>Kennzeichen von Bildungsstandards</a:t>
            </a:r>
          </a:p>
          <a:p>
            <a:pPr algn="ctr"/>
            <a:r>
              <a:rPr lang="de-AT" sz="1800" dirty="0">
                <a:cs typeface="Arial" pitchFamily="34" charset="0"/>
              </a:rPr>
              <a:t>(in Anlehnung an </a:t>
            </a:r>
            <a:r>
              <a:rPr lang="de-AT" sz="1800" dirty="0" err="1">
                <a:cs typeface="Arial" pitchFamily="34" charset="0"/>
              </a:rPr>
              <a:t>Klieme</a:t>
            </a:r>
            <a:r>
              <a:rPr lang="de-AT" sz="1800" dirty="0">
                <a:cs typeface="Arial" pitchFamily="34" charset="0"/>
              </a:rPr>
              <a:t> und die KMK)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468313" y="3429000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468313" y="5445125"/>
            <a:ext cx="1223962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468313" y="1557338"/>
            <a:ext cx="8156575" cy="1107996"/>
            <a:chOff x="468313" y="1412875"/>
            <a:chExt cx="8156575" cy="1107996"/>
          </a:xfrm>
        </p:grpSpPr>
        <p:sp>
          <p:nvSpPr>
            <p:cNvPr id="96261" name="AutoShape 5"/>
            <p:cNvSpPr>
              <a:spLocks noChangeArrowheads="1"/>
            </p:cNvSpPr>
            <p:nvPr/>
          </p:nvSpPr>
          <p:spPr bwMode="auto">
            <a:xfrm>
              <a:off x="468313" y="1517650"/>
              <a:ext cx="1223962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  <a:cs typeface="Arial" charset="0"/>
              </a:endParaRPr>
            </a:p>
          </p:txBody>
        </p:sp>
        <p:sp>
          <p:nvSpPr>
            <p:cNvPr id="96267" name="Text Box 11"/>
            <p:cNvSpPr txBox="1">
              <a:spLocks noChangeArrowheads="1"/>
            </p:cNvSpPr>
            <p:nvPr/>
          </p:nvSpPr>
          <p:spPr bwMode="auto">
            <a:xfrm>
              <a:off x="2124075" y="1412875"/>
              <a:ext cx="650081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200" dirty="0">
                  <a:solidFill>
                    <a:srgbClr val="FF0000"/>
                  </a:solidFill>
                  <a:cs typeface="Arial" pitchFamily="34" charset="0"/>
                </a:rPr>
                <a:t>Sie sind </a:t>
              </a:r>
              <a:r>
                <a:rPr lang="de-AT" sz="2200" b="1" dirty="0">
                  <a:solidFill>
                    <a:srgbClr val="FF0000"/>
                  </a:solidFill>
                  <a:cs typeface="Arial" pitchFamily="34" charset="0"/>
                </a:rPr>
                <a:t>fachspezifisch</a:t>
              </a:r>
              <a:r>
                <a:rPr lang="de-AT" sz="2200" dirty="0">
                  <a:solidFill>
                    <a:srgbClr val="FF0000"/>
                  </a:solidFill>
                  <a:cs typeface="Arial" pitchFamily="34" charset="0"/>
                </a:rPr>
                <a:t> zu formulieren – Herausarbeitung der Grundprinzipien eines jeweiligen Faches.</a:t>
              </a:r>
            </a:p>
          </p:txBody>
        </p:sp>
      </p:grp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124075" y="3141663"/>
            <a:ext cx="6500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200" b="1" dirty="0">
                <a:solidFill>
                  <a:srgbClr val="FF0000"/>
                </a:solidFill>
                <a:cs typeface="Arial" pitchFamily="34" charset="0"/>
              </a:rPr>
              <a:t>Sie decken nicht die gesamte Breite eines Faches ab, sondern fokussieren dessen Kernbereich.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123728" y="4797152"/>
            <a:ext cx="67691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200" b="1" dirty="0">
                <a:cs typeface="Arial" pitchFamily="34" charset="0"/>
              </a:rPr>
              <a:t>Sie orientieren sich am Prinzip der </a:t>
            </a:r>
            <a:r>
              <a:rPr lang="de-AT" sz="2200" b="1" dirty="0" smtClean="0">
                <a:cs typeface="Arial" pitchFamily="34" charset="0"/>
              </a:rPr>
              <a:t>Kumulation, </a:t>
            </a:r>
            <a:r>
              <a:rPr lang="de-AT" sz="2200" b="1" dirty="0">
                <a:cs typeface="Arial" pitchFamily="34" charset="0"/>
              </a:rPr>
              <a:t>d. h. Bildungsstandards spiegeln den </a:t>
            </a:r>
            <a:r>
              <a:rPr lang="de-AT" sz="2200" b="1" dirty="0" smtClean="0">
                <a:cs typeface="Arial" pitchFamily="34" charset="0"/>
              </a:rPr>
              <a:t>Lern-prozess </a:t>
            </a:r>
            <a:r>
              <a:rPr lang="de-AT" sz="2200" b="1" dirty="0">
                <a:cs typeface="Arial" pitchFamily="34" charset="0"/>
              </a:rPr>
              <a:t>der Schüler/innen über die </a:t>
            </a:r>
            <a:r>
              <a:rPr lang="de-AT" sz="2200" b="1" dirty="0" smtClean="0">
                <a:cs typeface="Arial" pitchFamily="34" charset="0"/>
              </a:rPr>
              <a:t>Schullauf-bahn </a:t>
            </a:r>
            <a:r>
              <a:rPr lang="de-AT" sz="2200" b="1" dirty="0">
                <a:cs typeface="Arial" pitchFamily="34" charset="0"/>
              </a:rPr>
              <a:t>hinweg.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 animBg="1"/>
      <p:bldP spid="96268" grpId="0"/>
      <p:bldP spid="96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39750" y="549275"/>
            <a:ext cx="8208963" cy="532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 sz="2000"/>
          </a:p>
        </p:txBody>
      </p:sp>
      <p:sp>
        <p:nvSpPr>
          <p:cNvPr id="365569" name="Text Box 4"/>
          <p:cNvSpPr txBox="1">
            <a:spLocks noChangeArrowheads="1"/>
          </p:cNvSpPr>
          <p:nvPr/>
        </p:nvSpPr>
        <p:spPr bwMode="auto">
          <a:xfrm>
            <a:off x="395288" y="116632"/>
            <a:ext cx="8569325" cy="65270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sz="2500" b="1" dirty="0" smtClean="0"/>
              <a:t>Aktuelle wirtschaftspädagogisch relevante Reformprojekte in der Bildungspolitik</a:t>
            </a:r>
            <a:endParaRPr lang="de-DE" sz="2500" b="1" dirty="0" smtClean="0">
              <a:solidFill>
                <a:srgbClr val="CC3300"/>
              </a:solidFill>
            </a:endParaRPr>
          </a:p>
          <a:p>
            <a:pPr marL="627063" indent="-627063" eaLnBrk="0" hangingPunct="0"/>
            <a:endParaRPr lang="de-DE" sz="2000" b="1" dirty="0" smtClean="0">
              <a:solidFill>
                <a:srgbClr val="CC3300"/>
              </a:solidFill>
            </a:endParaRPr>
          </a:p>
          <a:p>
            <a:pPr marL="627063" indent="-627063" eaLnBrk="0" hangingPunct="0"/>
            <a:r>
              <a:rPr lang="de-DE" sz="2000" b="1" dirty="0" smtClean="0">
                <a:solidFill>
                  <a:srgbClr val="CC3300"/>
                </a:solidFill>
              </a:rPr>
              <a:t>1. 	Was bedeutet Output- und Lernergebnisorientierung?</a:t>
            </a:r>
          </a:p>
          <a:p>
            <a:pPr marL="627063" indent="-627063" eaLnBrk="0" hangingPunct="0"/>
            <a:endParaRPr lang="de-DE" sz="800" b="1" dirty="0" smtClean="0"/>
          </a:p>
          <a:p>
            <a:pPr marL="627063" indent="-627063" eaLnBrk="0" hangingPunct="0"/>
            <a:r>
              <a:rPr lang="de-DE" sz="2000" b="1" dirty="0" smtClean="0"/>
              <a:t>2.	Was versteht man unter Bildungsstandards und wodurch unterscheiden sie sich von Lernzielen?</a:t>
            </a:r>
          </a:p>
          <a:p>
            <a:pPr marL="627063" indent="-627063" eaLnBrk="0" hangingPunct="0"/>
            <a:endParaRPr lang="de-DE" sz="800" b="1" dirty="0" smtClean="0"/>
          </a:p>
          <a:p>
            <a:pPr marL="627063" indent="-627063" eaLnBrk="0" hangingPunct="0"/>
            <a:r>
              <a:rPr lang="de-DE" sz="2000" b="1" dirty="0" smtClean="0"/>
              <a:t>3.	Was sind </a:t>
            </a:r>
            <a:r>
              <a:rPr lang="de-DE" sz="2000" b="1" dirty="0" err="1" smtClean="0"/>
              <a:t>Lernstandserhebungen</a:t>
            </a:r>
            <a:r>
              <a:rPr lang="de-DE" sz="2000" b="1" dirty="0" smtClean="0"/>
              <a:t> </a:t>
            </a:r>
            <a:r>
              <a:rPr lang="de-DE" sz="2000" dirty="0" smtClean="0"/>
              <a:t>(veranschaulicht am Forschungsprojekt KLEE</a:t>
            </a:r>
            <a:r>
              <a:rPr lang="de-DE" sz="2000" b="1" dirty="0" smtClean="0"/>
              <a:t> von </a:t>
            </a:r>
            <a:r>
              <a:rPr lang="de-DE" sz="2000" dirty="0" smtClean="0"/>
              <a:t>Schopf/</a:t>
            </a:r>
            <a:r>
              <a:rPr lang="de-DE" sz="2000" dirty="0" err="1" smtClean="0"/>
              <a:t>Müllauer</a:t>
            </a:r>
            <a:r>
              <a:rPr lang="de-DE" sz="2000" dirty="0" smtClean="0"/>
              <a:t>)?</a:t>
            </a:r>
            <a:r>
              <a:rPr lang="de-DE" sz="2000" b="1" dirty="0" smtClean="0"/>
              <a:t> – Exkurs: Leistungsbeurteilung – (externe) Evaluation: </a:t>
            </a:r>
            <a:r>
              <a:rPr lang="de-DE" sz="2000" dirty="0" smtClean="0"/>
              <a:t>Formen, Gütekriterien, Reichweiten und Grenzen (veranschaulicht am Forschungsprojekt </a:t>
            </a:r>
            <a:r>
              <a:rPr lang="de-DE" sz="2000" dirty="0" err="1" smtClean="0"/>
              <a:t>Dobrovits</a:t>
            </a:r>
            <a:r>
              <a:rPr lang="de-DE" sz="2000" dirty="0" smtClean="0"/>
              <a:t>/</a:t>
            </a:r>
            <a:r>
              <a:rPr lang="de-DE" sz="2000" dirty="0" err="1" smtClean="0"/>
              <a:t>Gatterer</a:t>
            </a:r>
            <a:r>
              <a:rPr lang="de-DE" sz="2000" dirty="0" smtClean="0"/>
              <a:t>)</a:t>
            </a:r>
          </a:p>
          <a:p>
            <a:pPr marL="627063" indent="-627063" eaLnBrk="0" hangingPunct="0"/>
            <a:endParaRPr lang="de-DE" sz="800" dirty="0" smtClean="0"/>
          </a:p>
          <a:p>
            <a:pPr marL="627063" indent="-627063" eaLnBrk="0" hangingPunct="0"/>
            <a:r>
              <a:rPr lang="de-DE" sz="2000" b="1" dirty="0" smtClean="0"/>
              <a:t>4</a:t>
            </a:r>
            <a:r>
              <a:rPr lang="de-DE" sz="2000" dirty="0" smtClean="0"/>
              <a:t>.	</a:t>
            </a:r>
            <a:r>
              <a:rPr lang="de-DE" sz="2000" b="1" dirty="0" smtClean="0"/>
              <a:t>Was sind Kompetenzen und Kompetenzmodelle?</a:t>
            </a:r>
          </a:p>
          <a:p>
            <a:pPr marL="627063" indent="-627063" eaLnBrk="0" hangingPunct="0"/>
            <a:r>
              <a:rPr lang="de-DE" sz="2000" b="1" dirty="0" smtClean="0"/>
              <a:t>	</a:t>
            </a:r>
            <a:r>
              <a:rPr lang="de-DE" sz="2000" dirty="0" smtClean="0"/>
              <a:t>(Darstellung der Kompetenzmodelle „Management und </a:t>
            </a:r>
            <a:r>
              <a:rPr lang="de-DE" sz="2000" dirty="0" err="1" smtClean="0"/>
              <a:t>Entrepreneurship</a:t>
            </a:r>
            <a:r>
              <a:rPr lang="de-DE" sz="2000" dirty="0" smtClean="0"/>
              <a:t>“ (inkl. prototypische Beispiele) und KLEE (Schopf/</a:t>
            </a:r>
            <a:r>
              <a:rPr lang="de-DE" sz="2000" dirty="0" err="1" smtClean="0"/>
              <a:t>Müllauer</a:t>
            </a:r>
            <a:r>
              <a:rPr lang="de-DE" sz="2000" dirty="0" smtClean="0"/>
              <a:t>)</a:t>
            </a:r>
          </a:p>
          <a:p>
            <a:pPr marL="627063" indent="-627063" eaLnBrk="0" hangingPunct="0"/>
            <a:endParaRPr lang="de-DE" sz="800" dirty="0" smtClean="0"/>
          </a:p>
          <a:p>
            <a:pPr marL="627063" indent="-627063" eaLnBrk="0" hangingPunct="0"/>
            <a:r>
              <a:rPr lang="de-DE" sz="2000" b="1" dirty="0"/>
              <a:t>5.	Wie sind kompetenzorientierte Lehrpläne zu gestalten?</a:t>
            </a:r>
          </a:p>
          <a:p>
            <a:pPr marL="627063" indent="-627063" eaLnBrk="0" hangingPunct="0"/>
            <a:endParaRPr lang="de-DE" sz="2000" b="1" dirty="0">
              <a:solidFill>
                <a:srgbClr val="CC3300"/>
              </a:solidFill>
            </a:endParaRPr>
          </a:p>
          <a:p>
            <a:pPr marL="627063" indent="-627063" eaLnBrk="0" hangingPunct="0"/>
            <a:endParaRPr lang="de-DE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539750" y="836613"/>
            <a:ext cx="7850188" cy="1107996"/>
            <a:chOff x="539750" y="1000125"/>
            <a:chExt cx="7850188" cy="1107996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539750" y="1104900"/>
              <a:ext cx="1223963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  <a:cs typeface="Arial" charset="0"/>
              </a:endParaRP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2176463" y="1000125"/>
              <a:ext cx="621347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200" dirty="0">
                  <a:cs typeface="Arial" pitchFamily="34" charset="0"/>
                </a:rPr>
                <a:t>Sie müssen </a:t>
              </a:r>
              <a:r>
                <a:rPr lang="de-AT" sz="2200" b="1" dirty="0">
                  <a:cs typeface="Arial" pitchFamily="34" charset="0"/>
                </a:rPr>
                <a:t>verständlich und möglichst knapp und präzise</a:t>
              </a:r>
              <a:r>
                <a:rPr lang="de-AT" sz="2200" dirty="0">
                  <a:cs typeface="Arial" pitchFamily="34" charset="0"/>
                </a:rPr>
                <a:t>  formuliert werden (Anschaulichkeit).</a:t>
              </a:r>
            </a:p>
          </p:txBody>
        </p:sp>
      </p:grpSp>
      <p:grpSp>
        <p:nvGrpSpPr>
          <p:cNvPr id="3" name="Gruppieren 8"/>
          <p:cNvGrpSpPr>
            <a:grpSpLocks/>
          </p:cNvGrpSpPr>
          <p:nvPr/>
        </p:nvGrpSpPr>
        <p:grpSpPr bwMode="auto">
          <a:xfrm>
            <a:off x="539750" y="2492375"/>
            <a:ext cx="8135938" cy="1785104"/>
            <a:chOff x="539750" y="2873375"/>
            <a:chExt cx="8135938" cy="1785104"/>
          </a:xfrm>
        </p:grpSpPr>
        <p:sp>
          <p:nvSpPr>
            <p:cNvPr id="97285" name="AutoShape 5"/>
            <p:cNvSpPr>
              <a:spLocks noChangeArrowheads="1"/>
            </p:cNvSpPr>
            <p:nvPr/>
          </p:nvSpPr>
          <p:spPr bwMode="auto">
            <a:xfrm>
              <a:off x="539750" y="3257550"/>
              <a:ext cx="1223963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  <a:cs typeface="Arial" charset="0"/>
              </a:endParaRP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2176463" y="2873375"/>
              <a:ext cx="6499225" cy="178510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rgbClr val="001C3A"/>
              </a:prstShdw>
            </a:effectLst>
          </p:spPr>
          <p:txBody>
            <a:bodyPr>
              <a:spAutoFit/>
            </a:bodyPr>
            <a:lstStyle/>
            <a:p>
              <a:r>
                <a:rPr lang="de-AT" sz="2200" dirty="0">
                  <a:cs typeface="Arial" pitchFamily="34" charset="0"/>
                </a:rPr>
                <a:t>Sie müssen neben der Anschaulichkeit auch </a:t>
              </a:r>
              <a:r>
                <a:rPr lang="de-AT" sz="2200" b="1" dirty="0">
                  <a:solidFill>
                    <a:srgbClr val="CC3300"/>
                  </a:solidFill>
                  <a:cs typeface="Arial" pitchFamily="34" charset="0"/>
                </a:rPr>
                <a:t>messbar</a:t>
              </a:r>
              <a:r>
                <a:rPr lang="de-AT" sz="2200" dirty="0">
                  <a:cs typeface="Arial" pitchFamily="34" charset="0"/>
                </a:rPr>
                <a:t> sein. Im Idealfall sollten sie so formuliert werden, dass sich aus ihnen ohne großen Aufwand Messinstrumente zu ihrer Überprüfung ableiten lassen.</a:t>
              </a:r>
            </a:p>
          </p:txBody>
        </p:sp>
      </p:grpSp>
      <p:grpSp>
        <p:nvGrpSpPr>
          <p:cNvPr id="4" name="Gruppieren 9"/>
          <p:cNvGrpSpPr>
            <a:grpSpLocks/>
          </p:cNvGrpSpPr>
          <p:nvPr/>
        </p:nvGrpSpPr>
        <p:grpSpPr bwMode="auto">
          <a:xfrm>
            <a:off x="395288" y="5419725"/>
            <a:ext cx="8135937" cy="673100"/>
            <a:chOff x="539750" y="4868863"/>
            <a:chExt cx="8135938" cy="673100"/>
          </a:xfrm>
        </p:grpSpPr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2176462" y="4868863"/>
              <a:ext cx="64992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200" dirty="0" smtClean="0">
                  <a:cs typeface="Arial" pitchFamily="34" charset="0"/>
                </a:rPr>
                <a:t>Sie </a:t>
              </a:r>
              <a:r>
                <a:rPr lang="de-AT" sz="2200" dirty="0">
                  <a:cs typeface="Arial" pitchFamily="34" charset="0"/>
                </a:rPr>
                <a:t>müssen </a:t>
              </a:r>
              <a:r>
                <a:rPr lang="de-AT" sz="2200" b="1" dirty="0">
                  <a:cs typeface="Arial" pitchFamily="34" charset="0"/>
                </a:rPr>
                <a:t>national Gültigkeit</a:t>
              </a:r>
              <a:r>
                <a:rPr lang="de-AT" sz="2200" dirty="0">
                  <a:cs typeface="Arial" pitchFamily="34" charset="0"/>
                </a:rPr>
                <a:t> haben.</a:t>
              </a:r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auto">
            <a:xfrm>
              <a:off x="539750" y="5110163"/>
              <a:ext cx="1223962" cy="431800"/>
            </a:xfrm>
            <a:prstGeom prst="rightArrow">
              <a:avLst>
                <a:gd name="adj1" fmla="val 50000"/>
                <a:gd name="adj2" fmla="val 70864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663575" y="1455738"/>
            <a:ext cx="7869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AT" sz="1600"/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395288" y="260648"/>
            <a:ext cx="8280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AT" sz="2800" b="1" dirty="0"/>
              <a:t>Deskriptoren der Bildungsstandards für </a:t>
            </a:r>
            <a:r>
              <a:rPr lang="de-AT" sz="2800" b="1" dirty="0" err="1"/>
              <a:t>Entrepreneurship</a:t>
            </a:r>
            <a:r>
              <a:rPr lang="de-AT" sz="2800" b="1" dirty="0"/>
              <a:t> und Management </a:t>
            </a:r>
            <a:r>
              <a:rPr lang="de-AT" sz="2000" b="1" dirty="0"/>
              <a:t>(13. Schulstufe)</a:t>
            </a:r>
          </a:p>
        </p:txBody>
      </p:sp>
      <p:sp>
        <p:nvSpPr>
          <p:cNvPr id="393219" name="Text Box 4"/>
          <p:cNvSpPr txBox="1">
            <a:spLocks noChangeArrowheads="1"/>
          </p:cNvSpPr>
          <p:nvPr/>
        </p:nvSpPr>
        <p:spPr bwMode="auto">
          <a:xfrm>
            <a:off x="412750" y="1989138"/>
            <a:ext cx="8262938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lang="de-AT" sz="2000" b="1" dirty="0" smtClean="0"/>
              <a:t>EM 3.1</a:t>
            </a:r>
            <a:r>
              <a:rPr lang="de-AT" sz="2000" dirty="0" smtClean="0"/>
              <a:t> </a:t>
            </a:r>
            <a:r>
              <a:rPr lang="de-AT" sz="2000" dirty="0"/>
              <a:t>Ich kenne die Bedeutung der internationalen Geschäftstätigkeit und kann die Chancen und Risiken der Globalisierung beurteilen</a:t>
            </a:r>
          </a:p>
        </p:txBody>
      </p:sp>
      <p:sp>
        <p:nvSpPr>
          <p:cNvPr id="393220" name="Text Box 5"/>
          <p:cNvSpPr txBox="1">
            <a:spLocks noChangeArrowheads="1"/>
          </p:cNvSpPr>
          <p:nvPr/>
        </p:nvSpPr>
        <p:spPr bwMode="auto">
          <a:xfrm>
            <a:off x="395288" y="3429000"/>
            <a:ext cx="8299450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lang="de-AT" sz="2000" b="1" dirty="0" smtClean="0"/>
              <a:t>EM 5.1</a:t>
            </a:r>
            <a:r>
              <a:rPr lang="de-AT" sz="2000" dirty="0" smtClean="0"/>
              <a:t> </a:t>
            </a:r>
            <a:r>
              <a:rPr lang="de-AT" sz="2000" dirty="0"/>
              <a:t>Ich kann die Risiken betriebswirtschaftlicher Entscheidungen identifizieren, bewerten und geeignete risikopolitische Maßnahmen einsetzen</a:t>
            </a:r>
          </a:p>
        </p:txBody>
      </p:sp>
      <p:sp>
        <p:nvSpPr>
          <p:cNvPr id="393221" name="Text Box 6"/>
          <p:cNvSpPr txBox="1">
            <a:spLocks noChangeArrowheads="1"/>
          </p:cNvSpPr>
          <p:nvPr/>
        </p:nvSpPr>
        <p:spPr bwMode="auto">
          <a:xfrm>
            <a:off x="395288" y="4941888"/>
            <a:ext cx="8280400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A997A"/>
            </a:prstShdw>
          </a:effectLst>
        </p:spPr>
        <p:txBody>
          <a:bodyPr>
            <a:spAutoFit/>
          </a:bodyPr>
          <a:lstStyle/>
          <a:p>
            <a:r>
              <a:rPr lang="de-AT" sz="2000" b="1" dirty="0" smtClean="0"/>
              <a:t>EM 9.1</a:t>
            </a:r>
            <a:r>
              <a:rPr lang="de-AT" sz="2000" dirty="0" smtClean="0"/>
              <a:t> </a:t>
            </a:r>
            <a:r>
              <a:rPr lang="de-AT" sz="2000" dirty="0"/>
              <a:t>Ich kann laufende Geschäftsfälle auf der Grundlage von Originalbelegen in der Doppelten Buchhaltung verbuchen.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Textfeld 1"/>
          <p:cNvSpPr txBox="1">
            <a:spLocks noChangeArrowheads="1"/>
          </p:cNvSpPr>
          <p:nvPr/>
        </p:nvSpPr>
        <p:spPr bwMode="auto">
          <a:xfrm>
            <a:off x="467544" y="332656"/>
            <a:ext cx="835292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800" b="1" dirty="0"/>
              <a:t>Deskriptoren für persönliche und soziale Kompetenzen sowie Arbeitstechniken </a:t>
            </a:r>
            <a:endParaRPr lang="de-AT" sz="2800" b="1" dirty="0" smtClean="0"/>
          </a:p>
          <a:p>
            <a:pPr algn="ctr"/>
            <a:r>
              <a:rPr lang="de-AT" sz="2400" b="1" dirty="0" smtClean="0"/>
              <a:t>(</a:t>
            </a:r>
            <a:r>
              <a:rPr lang="de-AT" sz="2400" b="1" dirty="0"/>
              <a:t>EM1 und EM2) </a:t>
            </a:r>
          </a:p>
        </p:txBody>
      </p:sp>
      <p:sp>
        <p:nvSpPr>
          <p:cNvPr id="394242" name="Textfeld 2"/>
          <p:cNvSpPr txBox="1">
            <a:spLocks noChangeArrowheads="1"/>
          </p:cNvSpPr>
          <p:nvPr/>
        </p:nvSpPr>
        <p:spPr bwMode="auto">
          <a:xfrm>
            <a:off x="467544" y="1988840"/>
            <a:ext cx="8352928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000" b="1" dirty="0" smtClean="0"/>
              <a:t>EM 1.3</a:t>
            </a:r>
            <a:r>
              <a:rPr lang="de-AT" sz="2000" b="1" dirty="0"/>
              <a:t>: </a:t>
            </a:r>
            <a:r>
              <a:rPr lang="de-AT" sz="2000" dirty="0"/>
              <a:t>Ich kann mich in wirtschaftlichen, betrieblichen und gesellschaftlichen Situationen adäquat verhalten und zielorientiert agieren.</a:t>
            </a:r>
          </a:p>
        </p:txBody>
      </p:sp>
      <p:sp>
        <p:nvSpPr>
          <p:cNvPr id="394243" name="Textfeld 1"/>
          <p:cNvSpPr txBox="1">
            <a:spLocks noChangeArrowheads="1"/>
          </p:cNvSpPr>
          <p:nvPr/>
        </p:nvSpPr>
        <p:spPr bwMode="auto">
          <a:xfrm>
            <a:off x="467544" y="3526327"/>
            <a:ext cx="8352928" cy="1015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000" b="1" dirty="0" smtClean="0"/>
              <a:t>EM 1.5</a:t>
            </a:r>
            <a:r>
              <a:rPr lang="de-AT" sz="2000" b="1" dirty="0"/>
              <a:t>: </a:t>
            </a:r>
            <a:r>
              <a:rPr lang="de-AT" sz="2000" dirty="0"/>
              <a:t>Ich kann mir Ziele selbst setzen und eigene oder vorgegebene Ziele konsequent verfolgen.</a:t>
            </a:r>
          </a:p>
          <a:p>
            <a:endParaRPr lang="de-AT" sz="2000" dirty="0"/>
          </a:p>
        </p:txBody>
      </p:sp>
      <p:sp>
        <p:nvSpPr>
          <p:cNvPr id="394244" name="Textfeld 2"/>
          <p:cNvSpPr txBox="1">
            <a:spLocks noChangeArrowheads="1"/>
          </p:cNvSpPr>
          <p:nvPr/>
        </p:nvSpPr>
        <p:spPr bwMode="auto">
          <a:xfrm>
            <a:off x="467544" y="4869160"/>
            <a:ext cx="8352928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000" b="1" dirty="0"/>
              <a:t>EM 2.2: </a:t>
            </a:r>
            <a:r>
              <a:rPr lang="de-AT" sz="2000" dirty="0"/>
              <a:t>Ich kann mich selbst und mein Arbeitsumfeld organisieren.</a:t>
            </a:r>
          </a:p>
          <a:p>
            <a:endParaRPr lang="de-AT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WordArt 13"/>
          <p:cNvSpPr>
            <a:spLocks noChangeArrowheads="1" noChangeShapeType="1" noTextEdit="1"/>
          </p:cNvSpPr>
          <p:nvPr/>
        </p:nvSpPr>
        <p:spPr bwMode="auto">
          <a:xfrm>
            <a:off x="3851275" y="2708275"/>
            <a:ext cx="12969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de-A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rial Black"/>
              </a:rPr>
              <a:t>?</a:t>
            </a:r>
          </a:p>
        </p:txBody>
      </p:sp>
      <p:sp>
        <p:nvSpPr>
          <p:cNvPr id="395266" name="Rectangle 8"/>
          <p:cNvSpPr>
            <a:spLocks noChangeArrowheads="1"/>
          </p:cNvSpPr>
          <p:nvPr/>
        </p:nvSpPr>
        <p:spPr bwMode="auto">
          <a:xfrm>
            <a:off x="539552" y="1484784"/>
            <a:ext cx="7992888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r>
              <a:rPr lang="de-AT" sz="2000" dirty="0">
                <a:latin typeface="Trebuchet MS" pitchFamily="34" charset="0"/>
              </a:rPr>
              <a:t>Bildungsstandards sind </a:t>
            </a:r>
            <a:r>
              <a:rPr lang="de-AT" sz="2000" b="1" dirty="0">
                <a:solidFill>
                  <a:srgbClr val="FF0000"/>
                </a:solidFill>
                <a:latin typeface="Trebuchet MS" pitchFamily="34" charset="0"/>
              </a:rPr>
              <a:t>NICHT</a:t>
            </a:r>
            <a:r>
              <a:rPr lang="de-AT" sz="2000" dirty="0">
                <a:latin typeface="Trebuchet MS" pitchFamily="34" charset="0"/>
              </a:rPr>
              <a:t> </a:t>
            </a:r>
            <a:r>
              <a:rPr lang="de-AT" sz="2000" b="1" dirty="0">
                <a:solidFill>
                  <a:srgbClr val="FF0000"/>
                </a:solidFill>
                <a:latin typeface="Trebuchet MS" pitchFamily="34" charset="0"/>
              </a:rPr>
              <a:t>prozessorientiert</a:t>
            </a:r>
            <a:r>
              <a:rPr lang="de-AT" sz="2000" dirty="0">
                <a:latin typeface="Trebuchet MS" pitchFamily="34" charset="0"/>
              </a:rPr>
              <a:t>… </a:t>
            </a:r>
          </a:p>
          <a:p>
            <a:r>
              <a:rPr lang="de-AT" sz="2000" dirty="0">
                <a:latin typeface="Trebuchet MS" pitchFamily="34" charset="0"/>
              </a:rPr>
              <a:t>(</a:t>
            </a:r>
            <a:r>
              <a:rPr lang="de-AT" sz="2000" dirty="0" err="1">
                <a:latin typeface="Trebuchet MS" pitchFamily="34" charset="0"/>
              </a:rPr>
              <a:t>Entrepreneurship</a:t>
            </a:r>
            <a:r>
              <a:rPr lang="de-AT" sz="2000" dirty="0">
                <a:latin typeface="Trebuchet MS" pitchFamily="34" charset="0"/>
              </a:rPr>
              <a:t> u. Management 13. Schulstufe März 2010 </a:t>
            </a:r>
          </a:p>
          <a:p>
            <a:r>
              <a:rPr lang="de-AT" sz="2000" dirty="0">
                <a:latin typeface="Trebuchet MS" pitchFamily="34" charset="0"/>
              </a:rPr>
              <a:t>S. 15)</a:t>
            </a:r>
          </a:p>
        </p:txBody>
      </p: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250825" y="3968750"/>
            <a:ext cx="8497639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rgbClr val="FF3300"/>
                </a:solidFill>
                <a:latin typeface="Trebuchet MS" pitchFamily="34" charset="0"/>
              </a:rPr>
              <a:t>Sind nicht soziale und personale Kompetenzen – wenn überhaupt – nur einigermaßen plausibel und valide prozessorientiert zu erfassen?</a:t>
            </a:r>
            <a:r>
              <a:rPr lang="de-AT" sz="2000" dirty="0">
                <a:latin typeface="Trebuchet MS" pitchFamily="34" charset="0"/>
              </a:rPr>
              <a:t> Warum werden diese dann als Bildungsstandards formuliert, deren ergebnisorientierter Charakter  (PRODUKT STATT PROZESSORIENTIERUNG) immer wieder betont wird?</a:t>
            </a:r>
          </a:p>
        </p:txBody>
      </p:sp>
      <p:sp>
        <p:nvSpPr>
          <p:cNvPr id="395268" name="Text Box 12"/>
          <p:cNvSpPr txBox="1">
            <a:spLocks noChangeArrowheads="1"/>
          </p:cNvSpPr>
          <p:nvPr/>
        </p:nvSpPr>
        <p:spPr bwMode="auto">
          <a:xfrm>
            <a:off x="539552" y="401638"/>
            <a:ext cx="7992887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sz="2500" b="1" dirty="0" smtClean="0"/>
              <a:t>Fragen und Widersprüche bzgl. Bildungsstandards</a:t>
            </a:r>
            <a:endParaRPr lang="de-AT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258888" y="188913"/>
            <a:ext cx="7273925" cy="936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AT" sz="1600"/>
          </a:p>
        </p:txBody>
      </p:sp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de-AT" sz="1600">
              <a:latin typeface="Calibri" pitchFamily="34" charset="0"/>
            </a:endParaRPr>
          </a:p>
        </p:txBody>
      </p:sp>
      <p:sp>
        <p:nvSpPr>
          <p:cNvPr id="396291" name="Text Box 6"/>
          <p:cNvSpPr txBox="1">
            <a:spLocks noChangeArrowheads="1"/>
          </p:cNvSpPr>
          <p:nvPr/>
        </p:nvSpPr>
        <p:spPr bwMode="auto">
          <a:xfrm rot="-5400000">
            <a:off x="-1767681" y="3555206"/>
            <a:ext cx="484663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de-DE" sz="8000">
                <a:solidFill>
                  <a:srgbClr val="808080"/>
                </a:solidFill>
                <a:latin typeface="Impact" pitchFamily="34" charset="0"/>
              </a:rPr>
              <a:t>THESE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251641" y="1787524"/>
            <a:ext cx="71485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400" dirty="0">
                <a:solidFill>
                  <a:srgbClr val="FF0000"/>
                </a:solidFill>
                <a:latin typeface="Arial" charset="0"/>
              </a:rPr>
              <a:t>Für eine </a:t>
            </a:r>
            <a:r>
              <a:rPr lang="de-AT" sz="2400" b="1" dirty="0">
                <a:solidFill>
                  <a:srgbClr val="FF0000"/>
                </a:solidFill>
                <a:latin typeface="Arial" charset="0"/>
              </a:rPr>
              <a:t>externe Evaluierung</a:t>
            </a:r>
            <a:r>
              <a:rPr lang="de-AT" sz="2400" dirty="0">
                <a:solidFill>
                  <a:srgbClr val="FF0000"/>
                </a:solidFill>
                <a:latin typeface="Arial" charset="0"/>
              </a:rPr>
              <a:t> eignet sich vor allem </a:t>
            </a:r>
            <a:r>
              <a:rPr lang="de-AT" sz="2400" b="1" dirty="0">
                <a:solidFill>
                  <a:srgbClr val="FF0000"/>
                </a:solidFill>
                <a:latin typeface="Arial" charset="0"/>
              </a:rPr>
              <a:t>Fachkompetenz</a:t>
            </a:r>
            <a:r>
              <a:rPr lang="de-AT" sz="2400" dirty="0">
                <a:solidFill>
                  <a:srgbClr val="FF0000"/>
                </a:solidFill>
                <a:latin typeface="Arial" charset="0"/>
              </a:rPr>
              <a:t>, also </a:t>
            </a:r>
            <a:r>
              <a:rPr lang="de-AT" sz="2400" b="1" dirty="0">
                <a:solidFill>
                  <a:srgbClr val="FF0000"/>
                </a:solidFill>
                <a:latin typeface="Arial" charset="0"/>
              </a:rPr>
              <a:t>Wissen und Können, weil in punktuellen Prüfungen nur diese Fähigkeiten einigermaßen valide und ökonomisch vertretbar erfassbar sind</a:t>
            </a:r>
            <a:r>
              <a:rPr lang="de-AT" sz="2400" dirty="0">
                <a:solidFill>
                  <a:srgbClr val="FF0000"/>
                </a:solidFill>
                <a:latin typeface="Arial" charset="0"/>
              </a:rPr>
              <a:t> – und auch das ist bereits sehr schwierig!!</a:t>
            </a:r>
          </a:p>
          <a:p>
            <a:pPr>
              <a:defRPr/>
            </a:pPr>
            <a:endParaRPr lang="de-AT" sz="2000" dirty="0">
              <a:latin typeface="Arial" charset="0"/>
            </a:endParaRPr>
          </a:p>
          <a:p>
            <a:pPr>
              <a:defRPr/>
            </a:pPr>
            <a:r>
              <a:rPr lang="de-AT" sz="2400" b="1" dirty="0">
                <a:latin typeface="Arial" charset="0"/>
              </a:rPr>
              <a:t>Sozial- und Humankompetenz</a:t>
            </a:r>
            <a:r>
              <a:rPr lang="de-AT" sz="2400" dirty="0">
                <a:latin typeface="Arial" charset="0"/>
              </a:rPr>
              <a:t> erfordert eine </a:t>
            </a:r>
            <a:r>
              <a:rPr lang="de-AT" sz="2400" b="1" dirty="0">
                <a:latin typeface="Arial" charset="0"/>
              </a:rPr>
              <a:t>prozessuale Evaluierungsstrategie</a:t>
            </a:r>
            <a:r>
              <a:rPr lang="de-AT" sz="2000" dirty="0">
                <a:latin typeface="Arial" charset="0"/>
              </a:rPr>
              <a:t> </a:t>
            </a:r>
            <a:r>
              <a:rPr lang="de-AT" sz="2400" dirty="0">
                <a:latin typeface="Arial" charset="0"/>
              </a:rPr>
              <a:t>wie beispielsweise eine </a:t>
            </a:r>
            <a:r>
              <a:rPr lang="de-AT" sz="2400" dirty="0" err="1">
                <a:latin typeface="Arial" charset="0"/>
              </a:rPr>
              <a:t>Portfoliobewertung</a:t>
            </a:r>
            <a:r>
              <a:rPr lang="de-AT" sz="2400" dirty="0">
                <a:latin typeface="Arial" charset="0"/>
              </a:rPr>
              <a:t>. </a:t>
            </a:r>
            <a:endParaRPr lang="de-AT" sz="2000" dirty="0">
              <a:latin typeface="Arial" charset="0"/>
            </a:endParaRP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1311277" y="188913"/>
            <a:ext cx="7197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2400" b="1" dirty="0"/>
              <a:t>Sozial- und Selbstkompetenz ist nicht mit punktuellen nationalen </a:t>
            </a:r>
            <a:r>
              <a:rPr lang="de-AT" sz="2400" b="1" dirty="0" smtClean="0"/>
              <a:t>Prüfungen </a:t>
            </a:r>
            <a:r>
              <a:rPr lang="de-AT" sz="2400" b="1" dirty="0"/>
              <a:t>evaluierbar</a:t>
            </a:r>
          </a:p>
        </p:txBody>
      </p:sp>
      <p:sp>
        <p:nvSpPr>
          <p:cNvPr id="396294" name="Line 10"/>
          <p:cNvSpPr>
            <a:spLocks noChangeShapeType="1"/>
          </p:cNvSpPr>
          <p:nvPr/>
        </p:nvSpPr>
        <p:spPr bwMode="auto">
          <a:xfrm>
            <a:off x="539750" y="765175"/>
            <a:ext cx="0" cy="2087563"/>
          </a:xfrm>
          <a:prstGeom prst="line">
            <a:avLst/>
          </a:prstGeom>
          <a:noFill/>
          <a:ln w="76200">
            <a:solidFill>
              <a:srgbClr val="969696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5A5A5A"/>
            </a:prstShdw>
          </a:effectLst>
        </p:spPr>
        <p:txBody>
          <a:bodyPr/>
          <a:lstStyle/>
          <a:p>
            <a:endParaRPr lang="de-AT"/>
          </a:p>
        </p:txBody>
      </p:sp>
      <p:sp>
        <p:nvSpPr>
          <p:cNvPr id="396295" name="Line 11"/>
          <p:cNvSpPr>
            <a:spLocks noChangeShapeType="1"/>
          </p:cNvSpPr>
          <p:nvPr/>
        </p:nvSpPr>
        <p:spPr bwMode="auto">
          <a:xfrm>
            <a:off x="539750" y="765175"/>
            <a:ext cx="719138" cy="0"/>
          </a:xfrm>
          <a:prstGeom prst="line">
            <a:avLst/>
          </a:prstGeom>
          <a:noFill/>
          <a:ln w="76200">
            <a:solidFill>
              <a:srgbClr val="969696"/>
            </a:solidFill>
            <a:prstDash val="sysDot"/>
            <a:round/>
            <a:headEnd/>
            <a:tailEnd/>
          </a:ln>
          <a:effectLst>
            <a:prstShdw prst="shdw17" dist="17961" dir="2700000">
              <a:srgbClr val="5A5A5A"/>
            </a:prstShdw>
          </a:effectLst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ext Box 4"/>
          <p:cNvSpPr txBox="1">
            <a:spLocks noChangeArrowheads="1"/>
          </p:cNvSpPr>
          <p:nvPr/>
        </p:nvSpPr>
        <p:spPr bwMode="auto">
          <a:xfrm>
            <a:off x="251147" y="764704"/>
            <a:ext cx="8569325" cy="45572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de-DE" sz="2800" b="1" dirty="0" smtClean="0"/>
              <a:t>Aktuelle wirtschaftspädagogisch relevante Reformprojekte in der Bildungspolitik</a:t>
            </a:r>
            <a:endParaRPr lang="de-AT" sz="2800" b="1" dirty="0" smtClean="0"/>
          </a:p>
          <a:p>
            <a:pPr marL="627063" indent="-627063" eaLnBrk="0" hangingPunct="0"/>
            <a:r>
              <a:rPr lang="de-DE" sz="2400" b="1" dirty="0">
                <a:solidFill>
                  <a:srgbClr val="CC3300"/>
                </a:solidFill>
              </a:rPr>
              <a:t>	</a:t>
            </a:r>
            <a:endParaRPr lang="de-DE" sz="2400" b="1" dirty="0" smtClean="0">
              <a:solidFill>
                <a:srgbClr val="CC3300"/>
              </a:solidFill>
            </a:endParaRPr>
          </a:p>
          <a:p>
            <a:pPr marL="627063" indent="-627063" eaLnBrk="0" hangingPunct="0"/>
            <a:endParaRPr lang="de-DE" sz="2800" b="1" dirty="0" smtClean="0">
              <a:solidFill>
                <a:srgbClr val="C00000"/>
              </a:solidFill>
            </a:endParaRPr>
          </a:p>
          <a:p>
            <a:pPr marL="627063" indent="-627063" eaLnBrk="0" hangingPunct="0"/>
            <a:r>
              <a:rPr lang="de-DE" sz="2800" b="1" dirty="0" smtClean="0">
                <a:solidFill>
                  <a:srgbClr val="C00000"/>
                </a:solidFill>
              </a:rPr>
              <a:t>3.</a:t>
            </a:r>
            <a:r>
              <a:rPr lang="de-DE" sz="2800" b="1" dirty="0">
                <a:solidFill>
                  <a:srgbClr val="C00000"/>
                </a:solidFill>
              </a:rPr>
              <a:t>	Was sind </a:t>
            </a:r>
            <a:r>
              <a:rPr lang="de-DE" sz="2800" b="1" dirty="0" err="1" smtClean="0">
                <a:solidFill>
                  <a:srgbClr val="C00000"/>
                </a:solidFill>
              </a:rPr>
              <a:t>Lernstandserhebungen</a:t>
            </a:r>
            <a:r>
              <a:rPr lang="de-DE" sz="2800" b="1" dirty="0" smtClean="0">
                <a:solidFill>
                  <a:srgbClr val="C00000"/>
                </a:solidFill>
              </a:rPr>
              <a:t>? </a:t>
            </a:r>
            <a:r>
              <a:rPr lang="de-DE" sz="2000" dirty="0"/>
              <a:t>(veranschaulicht am Forschungsprojekt KLEE</a:t>
            </a:r>
            <a:r>
              <a:rPr lang="de-DE" sz="2000" b="1" dirty="0"/>
              <a:t> von </a:t>
            </a:r>
            <a:r>
              <a:rPr lang="de-DE" sz="2000" dirty="0"/>
              <a:t>Schopf/</a:t>
            </a:r>
            <a:r>
              <a:rPr lang="de-DE" sz="2000" dirty="0" err="1"/>
              <a:t>Müllauer</a:t>
            </a:r>
            <a:r>
              <a:rPr lang="de-DE" sz="2000" dirty="0" smtClean="0"/>
              <a:t>)</a:t>
            </a:r>
            <a:r>
              <a:rPr lang="de-DE" sz="2000" b="1" dirty="0" smtClean="0"/>
              <a:t> </a:t>
            </a:r>
          </a:p>
          <a:p>
            <a:pPr marL="627063" indent="-627063" eaLnBrk="0" hangingPunct="0"/>
            <a:endParaRPr lang="de-DE" sz="2500" b="1" dirty="0" smtClean="0"/>
          </a:p>
          <a:p>
            <a:pPr marL="627063" indent="-627063" eaLnBrk="0" hangingPunct="0"/>
            <a:r>
              <a:rPr lang="de-DE" sz="2500" b="1" dirty="0" smtClean="0"/>
              <a:t>       </a:t>
            </a:r>
            <a:r>
              <a:rPr lang="de-DE" sz="2000" b="1" dirty="0" smtClean="0"/>
              <a:t>Exkurs</a:t>
            </a:r>
            <a:r>
              <a:rPr lang="de-DE" sz="2000" b="1" dirty="0"/>
              <a:t>: Leistungsbeurteilung – (externe) Evaluation: </a:t>
            </a:r>
            <a:r>
              <a:rPr lang="de-DE" sz="2000" dirty="0"/>
              <a:t>Formen, Gütekriterien, Reichweiten und Grenzen (veranschaulicht am Forschungsprojekt Dobrovits/Gatterer)</a:t>
            </a:r>
          </a:p>
          <a:p>
            <a:pPr marL="627063" indent="-627063" eaLnBrk="0" hangingPunct="0"/>
            <a:endParaRPr lang="de-DE" sz="2000" dirty="0">
              <a:solidFill>
                <a:srgbClr val="CC3300"/>
              </a:solidFill>
            </a:endParaRPr>
          </a:p>
          <a:p>
            <a:pPr marL="627063" indent="-627063" eaLnBrk="0" hangingPunct="0"/>
            <a:endParaRPr lang="de-DE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 txBox="1">
            <a:spLocks/>
          </p:cNvSpPr>
          <p:nvPr/>
        </p:nvSpPr>
        <p:spPr bwMode="auto">
          <a:xfrm>
            <a:off x="179512" y="1268760"/>
            <a:ext cx="871296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539750" lvl="3" indent="-258763" algn="ctr">
              <a:buClr>
                <a:srgbClr val="532481"/>
              </a:buClr>
            </a:pPr>
            <a:endParaRPr lang="de-AT" sz="1000" dirty="0"/>
          </a:p>
          <a:p>
            <a:pPr marL="539750" lvl="3" indent="-258763" eaLnBrk="0" hangingPunct="0">
              <a:lnSpc>
                <a:spcPts val="2800"/>
              </a:lnSpc>
              <a:spcAft>
                <a:spcPts val="2400"/>
              </a:spcAft>
              <a:buFontTx/>
              <a:buChar char="•"/>
            </a:pPr>
            <a:r>
              <a:rPr lang="de-AT" sz="2200" dirty="0">
                <a:ea typeface="Times New Roman" pitchFamily="18" charset="0"/>
                <a:cs typeface="Arial" pitchFamily="34" charset="0"/>
              </a:rPr>
              <a:t>Eine </a:t>
            </a:r>
            <a:r>
              <a:rPr lang="de-AT" sz="2200" dirty="0" err="1">
                <a:ea typeface="Times New Roman" pitchFamily="18" charset="0"/>
                <a:cs typeface="Arial" pitchFamily="34" charset="0"/>
              </a:rPr>
              <a:t>Lernstandserhebung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 ist eine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kompetenzorientierte Vergleichsarbeit</a:t>
            </a:r>
            <a:r>
              <a:rPr lang="de-AT" sz="2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marL="539750" lvl="3" indent="-258763" eaLnBrk="0" hangingPunct="0">
              <a:lnSpc>
                <a:spcPts val="2800"/>
              </a:lnSpc>
              <a:spcAft>
                <a:spcPts val="2400"/>
              </a:spcAft>
              <a:buFontTx/>
              <a:buChar char="•"/>
            </a:pPr>
            <a:r>
              <a:rPr lang="de-AT" sz="2200" dirty="0">
                <a:ea typeface="Times New Roman" pitchFamily="18" charset="0"/>
                <a:cs typeface="Arial" pitchFamily="34" charset="0"/>
              </a:rPr>
              <a:t>Sie dient der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Überprüfung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 der im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Kerncurriculum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  und/oder Bildungsstandards definierten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Kompetenzen und Lernziele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539750" lvl="3" indent="-258763" eaLnBrk="0" hangingPunct="0">
              <a:lnSpc>
                <a:spcPts val="2800"/>
              </a:lnSpc>
              <a:spcAft>
                <a:spcPts val="2400"/>
              </a:spcAft>
              <a:buFontTx/>
              <a:buChar char="•"/>
            </a:pPr>
            <a:r>
              <a:rPr lang="de-AT" sz="2200" dirty="0">
                <a:ea typeface="Times New Roman" pitchFamily="18" charset="0"/>
                <a:cs typeface="Arial" pitchFamily="34" charset="0"/>
              </a:rPr>
              <a:t>Die Prüfung wird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zentral erstellt 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(Angabe, Musterlösung und Korrekturschema), aber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dezentral</a:t>
            </a:r>
            <a:r>
              <a:rPr lang="de-AT" sz="2200" dirty="0">
                <a:ea typeface="Times New Roman" pitchFamily="18" charset="0"/>
                <a:cs typeface="Arial" pitchFamily="34" charset="0"/>
              </a:rPr>
              <a:t> von den Lehrer/innen selbst </a:t>
            </a:r>
            <a:r>
              <a:rPr lang="de-AT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durchgeführt</a:t>
            </a:r>
            <a:r>
              <a:rPr lang="de-DE" sz="2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marL="539750" lvl="3" indent="-258763" eaLnBrk="0" hangingPunct="0">
              <a:lnSpc>
                <a:spcPts val="2800"/>
              </a:lnSpc>
              <a:spcAft>
                <a:spcPts val="2400"/>
              </a:spcAft>
              <a:buFontTx/>
              <a:buChar char="•"/>
            </a:pPr>
            <a:r>
              <a:rPr lang="de-AT" sz="2200" dirty="0">
                <a:ea typeface="Times New Roman" pitchFamily="18" charset="0"/>
                <a:cs typeface="Arial" pitchFamily="34" charset="0"/>
              </a:rPr>
              <a:t>Sie liefert Feedbackdaten für Schüle</a:t>
            </a:r>
            <a:r>
              <a:rPr lang="de-DE" sz="2200" dirty="0">
                <a:ea typeface="Times New Roman" pitchFamily="18" charset="0"/>
                <a:cs typeface="Arial" pitchFamily="34" charset="0"/>
              </a:rPr>
              <a:t>r/innen und Lehrer/innen und hat damit eine </a:t>
            </a:r>
            <a:r>
              <a:rPr lang="de-DE" sz="22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Diagnose-, Orientierungs- und Evaluationsfunktion</a:t>
            </a:r>
            <a:r>
              <a:rPr lang="de-DE" sz="22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85225" cy="954107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err="1" smtClean="0">
                <a:latin typeface="+mj-lt"/>
              </a:rPr>
              <a:t>Lernstandserhebung</a:t>
            </a:r>
            <a:r>
              <a:rPr lang="de-DE" sz="2800" b="1" dirty="0" smtClean="0">
                <a:latin typeface="+mj-lt"/>
              </a:rPr>
              <a:t> zur </a:t>
            </a:r>
            <a:r>
              <a:rPr lang="de-DE" sz="2800" b="1" dirty="0">
                <a:latin typeface="+mj-lt"/>
              </a:rPr>
              <a:t>Überprüfung </a:t>
            </a:r>
            <a:r>
              <a:rPr lang="de-DE" sz="2800" b="1" dirty="0" smtClean="0">
                <a:latin typeface="+mj-lt"/>
              </a:rPr>
              <a:t>von </a:t>
            </a:r>
            <a:r>
              <a:rPr lang="de-DE" sz="2800" b="1" dirty="0">
                <a:latin typeface="+mj-lt"/>
              </a:rPr>
              <a:t>erreichten Lernergebnissen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Text Box 2"/>
          <p:cNvSpPr txBox="1">
            <a:spLocks noChangeArrowheads="1"/>
          </p:cNvSpPr>
          <p:nvPr/>
        </p:nvSpPr>
        <p:spPr bwMode="auto">
          <a:xfrm>
            <a:off x="179388" y="114300"/>
            <a:ext cx="8785225" cy="523220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>
                <a:latin typeface="+mj-lt"/>
              </a:rPr>
              <a:t>KLEE-</a:t>
            </a:r>
            <a:r>
              <a:rPr lang="de-DE" sz="2800" b="1" dirty="0" err="1">
                <a:latin typeface="+mj-lt"/>
              </a:rPr>
              <a:t>Lernstandserhebung</a:t>
            </a:r>
            <a:endParaRPr lang="de-DE" sz="2800" dirty="0"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850" y="981075"/>
            <a:ext cx="8569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lang="de-DE" sz="1800" b="1" dirty="0">
                <a:latin typeface="+mn-lt"/>
              </a:rPr>
              <a:t>Prüfungsformat</a:t>
            </a:r>
            <a:r>
              <a:rPr lang="de-DE" sz="1800" dirty="0">
                <a:latin typeface="+mn-lt"/>
              </a:rPr>
              <a:t>: Fallbeispiel mit offenen Fragen</a:t>
            </a:r>
          </a:p>
          <a:p>
            <a:pPr algn="ctr" eaLnBrk="0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lang="de-DE" sz="1800" b="1" dirty="0">
                <a:latin typeface="+mn-lt"/>
              </a:rPr>
              <a:t>Fall</a:t>
            </a:r>
            <a:r>
              <a:rPr lang="de-DE" sz="1800" dirty="0">
                <a:latin typeface="+mn-lt"/>
              </a:rPr>
              <a:t>: Gründung eines MBE Centers in Wien (Bürodienstleistungs-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unternehmen im </a:t>
            </a:r>
            <a:r>
              <a:rPr lang="de-DE" sz="1800" dirty="0" err="1">
                <a:latin typeface="+mn-lt"/>
              </a:rPr>
              <a:t>Franchisingsystem</a:t>
            </a:r>
            <a:r>
              <a:rPr lang="de-DE" sz="1800" dirty="0">
                <a:latin typeface="+mn-lt"/>
              </a:rPr>
              <a:t>)</a:t>
            </a:r>
          </a:p>
          <a:p>
            <a:pPr algn="ctr" eaLnBrk="0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lang="de-DE" sz="1800" b="1" dirty="0">
                <a:latin typeface="+mn-lt"/>
              </a:rPr>
              <a:t>Rolle der Schüler/innen</a:t>
            </a:r>
            <a:r>
              <a:rPr lang="de-DE" sz="1800" dirty="0">
                <a:latin typeface="+mn-lt"/>
              </a:rPr>
              <a:t>: Unternehmensgründer/in, der/die die ersten Schritte des Gründungsprozesses durchläuft</a:t>
            </a:r>
          </a:p>
          <a:p>
            <a:pPr algn="ctr" eaLnBrk="0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lang="de-DE" sz="1800" b="1" dirty="0">
                <a:latin typeface="+mn-lt"/>
              </a:rPr>
              <a:t>Angegebene Informationen</a:t>
            </a:r>
            <a:r>
              <a:rPr lang="de-DE" sz="1800" dirty="0">
                <a:latin typeface="+mn-lt"/>
              </a:rPr>
              <a:t>: MBE Pressemitteilung, Homepageinformationen, Gespräch mit dem Geschäftsführer von MBE Österreich, Bericht des Besitzers eines bestehenden MBE Centers, Angebote für Kopiergeräte und Kopierpapier</a:t>
            </a:r>
          </a:p>
          <a:p>
            <a:pPr algn="ctr" eaLnBrk="0" hangingPunct="0">
              <a:spcBef>
                <a:spcPts val="300"/>
              </a:spcBef>
              <a:spcAft>
                <a:spcPts val="600"/>
              </a:spcAft>
              <a:defRPr/>
            </a:pPr>
            <a:r>
              <a:rPr lang="de-DE" sz="1800" b="1" dirty="0">
                <a:latin typeface="+mn-lt"/>
              </a:rPr>
              <a:t>Aufgabenstellungen</a:t>
            </a:r>
            <a:r>
              <a:rPr lang="de-DE" sz="1800" dirty="0">
                <a:latin typeface="+mn-lt"/>
              </a:rPr>
              <a:t>: decken die Kompetenzen des Kerncurriculums ab</a:t>
            </a:r>
          </a:p>
          <a:p>
            <a:pPr marL="271463" indent="-180975" algn="ctr" eaLnBrk="0" hangingPunct="0">
              <a:spcBef>
                <a:spcPts val="300"/>
              </a:spcBef>
              <a:spcAft>
                <a:spcPts val="600"/>
              </a:spcAft>
              <a:buClr>
                <a:srgbClr val="7030A0"/>
              </a:buClr>
              <a:defRPr/>
            </a:pPr>
            <a:r>
              <a:rPr lang="de-DE" sz="1800" dirty="0">
                <a:latin typeface="+mn-lt"/>
              </a:rPr>
              <a:t>zum Beispiel:</a:t>
            </a:r>
          </a:p>
          <a:p>
            <a:pPr marL="271463" indent="-180975" algn="ctr" ea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 eine geeignete Rechtsform für das Unternehmen auswählen</a:t>
            </a:r>
          </a:p>
          <a:p>
            <a:pPr marL="271463" indent="-180975" algn="ctr" ea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 Marketingentscheidungen (4 P) treffen</a:t>
            </a:r>
          </a:p>
          <a:p>
            <a:pPr marL="271463" indent="-180975" algn="ctr" eaLnBrk="0" hangingPunct="0"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800" dirty="0">
                <a:latin typeface="+mn-lt"/>
              </a:rPr>
              <a:t> Produktivität und Wirtschaftlichkeit von Kopiergeräten berechnen</a:t>
            </a:r>
          </a:p>
        </p:txBody>
      </p:sp>
      <p:sp>
        <p:nvSpPr>
          <p:cNvPr id="400387" name="AutoShape 13"/>
          <p:cNvSpPr>
            <a:spLocks noChangeArrowheads="1"/>
          </p:cNvSpPr>
          <p:nvPr/>
        </p:nvSpPr>
        <p:spPr bwMode="auto">
          <a:xfrm>
            <a:off x="250825" y="1008063"/>
            <a:ext cx="8642350" cy="5734050"/>
          </a:xfrm>
          <a:prstGeom prst="flowChartDocumen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Textfeld 1"/>
          <p:cNvSpPr txBox="1">
            <a:spLocks noChangeArrowheads="1"/>
          </p:cNvSpPr>
          <p:nvPr/>
        </p:nvSpPr>
        <p:spPr bwMode="auto">
          <a:xfrm>
            <a:off x="539552" y="188640"/>
            <a:ext cx="8136904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cs typeface="Arial" pitchFamily="34" charset="0"/>
              </a:rPr>
              <a:t>Verständnis von Kerncurriculum</a:t>
            </a:r>
          </a:p>
          <a:p>
            <a:pPr algn="ctr"/>
            <a:r>
              <a:rPr lang="de-AT" sz="1600" dirty="0">
                <a:cs typeface="Arial" pitchFamily="34" charset="0"/>
              </a:rPr>
              <a:t>(vgl. </a:t>
            </a:r>
            <a:r>
              <a:rPr lang="de-AT" sz="1600" dirty="0" err="1">
                <a:cs typeface="Arial" pitchFamily="34" charset="0"/>
              </a:rPr>
              <a:t>Müllauer</a:t>
            </a:r>
            <a:r>
              <a:rPr lang="de-AT" sz="1600" dirty="0">
                <a:cs typeface="Arial" pitchFamily="34" charset="0"/>
              </a:rPr>
              <a:t>/Schopf)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1484784"/>
            <a:ext cx="8064500" cy="33547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de-AT" sz="2400" b="1" dirty="0">
                <a:solidFill>
                  <a:srgbClr val="FF0000"/>
                </a:solidFill>
              </a:rPr>
              <a:t>Ein Kerncurriculum definiert die unverzichtbaren Inhalte eines Faches, die alle Schüler/innen verbindlich und nachhaltig zu einem bestimmten Zeitpunkt (am Ende des Schuljahres) beherrschen sollten. Es bezieht sich auf anspruchsvolle, aber realistisch erreichbare Lernergebnisse. </a:t>
            </a:r>
          </a:p>
          <a:p>
            <a:pPr>
              <a:defRPr/>
            </a:pPr>
            <a:endParaRPr lang="de-AT" sz="2400" b="1" dirty="0"/>
          </a:p>
          <a:p>
            <a:pPr algn="just">
              <a:defRPr/>
            </a:pPr>
            <a:r>
              <a:rPr lang="de-AT" sz="2200" dirty="0"/>
              <a:t>Daneben sollte noch ein Freiraum zur individuellen Schwerpunktsetzung der Schule bzw. der Lehrer/innen bleiben.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50825" y="1492250"/>
            <a:ext cx="86423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266700" indent="-266700" algn="just" eaLnBrk="0" hangingPunct="0">
              <a:spcAft>
                <a:spcPts val="2400"/>
              </a:spcAft>
              <a:buFontTx/>
              <a:buChar char="•"/>
              <a:defRPr/>
            </a:pP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Ein Kerncurriculum legt die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unverzichtbaren Inhalte 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eines Fachs fest, die alle Schüler/innen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verbindlich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 und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nachhaltig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 am Ende eines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Schuljahres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 beherrschen sollen.</a:t>
            </a:r>
            <a:endParaRPr lang="de-AT" sz="2000" dirty="0">
              <a:latin typeface="+mn-lt"/>
            </a:endParaRPr>
          </a:p>
          <a:p>
            <a:pPr marL="266700" indent="-266700" algn="just" eaLnBrk="0" hangingPunct="0">
              <a:spcAft>
                <a:spcPts val="2400"/>
              </a:spcAft>
              <a:buFontTx/>
              <a:buChar char="•"/>
              <a:defRPr/>
            </a:pP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Es bestimmt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anspruchsvolle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, aber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realistisch</a:t>
            </a:r>
            <a:r>
              <a:rPr lang="de-DE" sz="2000" b="1" dirty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erreichbare Lernergebnisse</a:t>
            </a:r>
            <a:r>
              <a:rPr lang="de-DE" sz="2000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 Somit geht es nicht um Mindeststandards im Sinne von Minimalanforderungen, sondern um die Sicherstellung einer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anschlussfähigen 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Basis</a:t>
            </a:r>
            <a:r>
              <a:rPr lang="de-DE" sz="2000" b="1" dirty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für weitere Lernprozesse. </a:t>
            </a:r>
            <a:endParaRPr lang="de-AT" sz="2000" dirty="0">
              <a:latin typeface="+mn-lt"/>
            </a:endParaRPr>
          </a:p>
          <a:p>
            <a:pPr marL="266700" indent="-266700" algn="just" eaLnBrk="0" hangingPunct="0">
              <a:spcAft>
                <a:spcPts val="2400"/>
              </a:spcAft>
              <a:buFontTx/>
              <a:buChar char="•"/>
              <a:defRPr/>
            </a:pP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Die erwarteten Ergebnisse sind in Form von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klaren, konkreten und eindeutigen Kompetenzen und Lernzielen 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formuliert. </a:t>
            </a:r>
            <a:endParaRPr lang="de-AT" sz="2000" dirty="0">
              <a:latin typeface="+mn-lt"/>
            </a:endParaRPr>
          </a:p>
          <a:p>
            <a:pPr marL="266700" indent="-266700" algn="just" eaLnBrk="0" hangingPunct="0">
              <a:spcAft>
                <a:spcPts val="2400"/>
              </a:spcAft>
              <a:buFontTx/>
              <a:buChar char="•"/>
              <a:defRPr/>
            </a:pP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Es wird eine bewusste Fokussierung auf </a:t>
            </a:r>
            <a:r>
              <a:rPr lang="de-DE" sz="2000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fachliches Wissen und Können</a:t>
            </a:r>
            <a:r>
              <a:rPr lang="de-DE" sz="2000" dirty="0">
                <a:latin typeface="+mn-lt"/>
                <a:ea typeface="Times New Roman" pitchFamily="18" charset="0"/>
                <a:cs typeface="Arial" pitchFamily="34" charset="0"/>
              </a:rPr>
              <a:t> vorgenommen (Kompetenzdefinition nach Weinert 1999).</a:t>
            </a:r>
            <a:endParaRPr lang="de-AT" sz="2000" dirty="0">
              <a:latin typeface="+mn-lt"/>
            </a:endParaRPr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539552" y="188640"/>
            <a:ext cx="8136904" cy="7699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cs typeface="Arial" pitchFamily="34" charset="0"/>
              </a:rPr>
              <a:t>Verständnis von Kerncurriculum</a:t>
            </a:r>
          </a:p>
          <a:p>
            <a:pPr algn="ctr"/>
            <a:r>
              <a:rPr lang="de-AT" sz="1600" dirty="0">
                <a:cs typeface="Arial" pitchFamily="34" charset="0"/>
              </a:rPr>
              <a:t>(vgl. </a:t>
            </a:r>
            <a:r>
              <a:rPr lang="de-AT" sz="1600" dirty="0" err="1">
                <a:cs typeface="Arial" pitchFamily="34" charset="0"/>
              </a:rPr>
              <a:t>Müllauer</a:t>
            </a:r>
            <a:r>
              <a:rPr lang="de-AT" sz="1600" dirty="0">
                <a:cs typeface="Arial" pitchFamily="34" charset="0"/>
              </a:rPr>
              <a:t>/Schopf)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3" descr="060731_Autobah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76288"/>
            <a:ext cx="9144000" cy="6081712"/>
          </a:xfrm>
        </p:spPr>
      </p:pic>
      <p:sp>
        <p:nvSpPr>
          <p:cNvPr id="367619" name="Text Box 2"/>
          <p:cNvSpPr txBox="1">
            <a:spLocks noChangeArrowheads="1"/>
          </p:cNvSpPr>
          <p:nvPr/>
        </p:nvSpPr>
        <p:spPr bwMode="auto">
          <a:xfrm>
            <a:off x="179388" y="107950"/>
            <a:ext cx="8785225" cy="507831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 b="1" dirty="0">
                <a:latin typeface="+mj-lt"/>
              </a:rPr>
              <a:t>Realität vieler bildungspolitischer Reformansätze…</a:t>
            </a:r>
            <a:endParaRPr lang="de-DE" sz="27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Text Box 2"/>
          <p:cNvSpPr txBox="1">
            <a:spLocks noChangeArrowheads="1"/>
          </p:cNvSpPr>
          <p:nvPr/>
        </p:nvSpPr>
        <p:spPr bwMode="auto">
          <a:xfrm>
            <a:off x="179388" y="114300"/>
            <a:ext cx="8785225" cy="523220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>
                <a:latin typeface="+mj-lt"/>
              </a:rPr>
              <a:t>KLEE-Kompetenz- und Lernzielliste</a:t>
            </a:r>
            <a:endParaRPr lang="de-DE" sz="2800" dirty="0">
              <a:latin typeface="+mj-lt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68313" y="1041400"/>
            <a:ext cx="82073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1900" b="1" dirty="0">
                <a:latin typeface="+mn-lt"/>
              </a:rPr>
              <a:t>Themenbereich Unternehmensgründung und Businessplan</a:t>
            </a:r>
            <a:endParaRPr lang="de-AT" sz="1900" dirty="0">
              <a:latin typeface="+mn-lt"/>
            </a:endParaRPr>
          </a:p>
          <a:p>
            <a:pPr algn="ctr">
              <a:defRPr/>
            </a:pPr>
            <a:endParaRPr lang="de-DE" sz="1600" b="1" dirty="0">
              <a:latin typeface="+mn-lt"/>
            </a:endParaRPr>
          </a:p>
          <a:p>
            <a:pPr algn="ctr">
              <a:defRPr/>
            </a:pPr>
            <a:r>
              <a:rPr lang="de-DE" sz="1700" b="1" dirty="0">
                <a:latin typeface="+mn-lt"/>
              </a:rPr>
              <a:t>Kompetenz</a:t>
            </a:r>
            <a:r>
              <a:rPr lang="de-DE" sz="1700" dirty="0">
                <a:latin typeface="+mn-lt"/>
              </a:rPr>
              <a:t> (Stufe 3): Die Schüler/innen können in einfachen Fallbeispielen die Bedeutung des Businessplans erkennen und einen vorgegebenen Businessplan analysieren.</a:t>
            </a:r>
            <a:endParaRPr lang="de-AT" sz="1700" dirty="0">
              <a:latin typeface="+mn-lt"/>
            </a:endParaRPr>
          </a:p>
          <a:p>
            <a:pPr algn="ctr">
              <a:defRPr/>
            </a:pPr>
            <a:endParaRPr lang="de-DE" sz="1700" b="1" dirty="0">
              <a:latin typeface="+mn-lt"/>
            </a:endParaRPr>
          </a:p>
          <a:p>
            <a:pPr algn="ctr">
              <a:defRPr/>
            </a:pPr>
            <a:r>
              <a:rPr lang="de-DE" sz="1700" b="1" dirty="0">
                <a:latin typeface="+mn-lt"/>
              </a:rPr>
              <a:t>Lernziele</a:t>
            </a:r>
            <a:r>
              <a:rPr lang="de-DE" sz="1700" dirty="0">
                <a:latin typeface="+mn-lt"/>
              </a:rPr>
              <a:t>: 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Die Bausteine eines Businessplans beschreiben können (1B).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Die betrieblichen Leistungsbereiche nennen (1A) und in einem realen Unternehmen identifizieren können (2).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Die wichtigsten Faktoren bei der Unternehmensgründung (Gründungsmotive, Rechts­form, Standort, Marketing, Finanzierung) erläutern können (1B).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Die wichtigsten Schritte im Zusammenhang mit der Unternehmensgründung dar­stellen können (1B).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Den Begriff Geschäftsidee und ihre Relevanz für den Erfolg eines Unternehmens erklären können (1B).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Die zentralen Standortfaktoren aufzählen können (1A).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Mögliche Vor- und Nachteile eines konkreten Unternehmensstandorts identifizieren können (2).</a:t>
            </a:r>
            <a:endParaRPr lang="de-AT" sz="1700" dirty="0">
              <a:latin typeface="+mn-lt"/>
            </a:endParaRPr>
          </a:p>
          <a:p>
            <a:pPr marL="266700" indent="-266700" algn="ctr">
              <a:buFont typeface="Symbol" pitchFamily="18" charset="2"/>
              <a:buChar char="-"/>
              <a:defRPr/>
            </a:pPr>
            <a:r>
              <a:rPr lang="de-DE" sz="1700" dirty="0">
                <a:latin typeface="+mn-lt"/>
              </a:rPr>
              <a:t>Chancen und Risiken bei der Gründung eines Unternehmens erläutern 	</a:t>
            </a:r>
            <a:br>
              <a:rPr lang="de-DE" sz="1700" dirty="0">
                <a:latin typeface="+mn-lt"/>
              </a:rPr>
            </a:br>
            <a:r>
              <a:rPr lang="de-DE" sz="1700" dirty="0">
                <a:latin typeface="+mn-lt"/>
              </a:rPr>
              <a:t>können (1B).</a:t>
            </a:r>
            <a:endParaRPr lang="de-AT" sz="1700" dirty="0">
              <a:latin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19088" y="981075"/>
            <a:ext cx="8501062" cy="5543550"/>
          </a:xfrm>
          <a:prstGeom prst="foldedCorner">
            <a:avLst>
              <a:gd name="adj" fmla="val 12500"/>
            </a:avLst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de-DE" sz="200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827584" y="1484784"/>
            <a:ext cx="7313612" cy="26182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de-DE" sz="3200" b="1" dirty="0" smtClean="0">
                <a:solidFill>
                  <a:srgbClr val="CC3300"/>
                </a:solidFill>
                <a:latin typeface="Arial" charset="0"/>
              </a:rPr>
              <a:t>Exkurs: Leistungsbeurteilung – (externe) Evaluation</a:t>
            </a:r>
          </a:p>
          <a:p>
            <a:pPr eaLnBrk="0" hangingPunct="0">
              <a:defRPr/>
            </a:pPr>
            <a:r>
              <a:rPr lang="de-DE" sz="3200" b="1" dirty="0" smtClean="0">
                <a:solidFill>
                  <a:srgbClr val="CC3300"/>
                </a:solidFill>
                <a:latin typeface="Arial" charset="0"/>
              </a:rPr>
              <a:t> </a:t>
            </a:r>
          </a:p>
          <a:p>
            <a:pPr eaLnBrk="0" hangingPunct="0">
              <a:defRPr/>
            </a:pPr>
            <a:r>
              <a:rPr lang="de-DE" sz="2000" dirty="0" smtClean="0">
                <a:latin typeface="Arial" charset="0"/>
              </a:rPr>
              <a:t>Formen, Gütekriterien, Reichweiten und Grenzen</a:t>
            </a:r>
          </a:p>
          <a:p>
            <a:pPr eaLnBrk="0" hangingPunct="0">
              <a:defRPr/>
            </a:pPr>
            <a:r>
              <a:rPr lang="de-DE" sz="2000" dirty="0" smtClean="0">
                <a:latin typeface="Arial" charset="0"/>
              </a:rPr>
              <a:t> (veranschaulicht am Forschungsprojekt </a:t>
            </a:r>
            <a:r>
              <a:rPr lang="de-DE" sz="2000" dirty="0" err="1" smtClean="0">
                <a:latin typeface="Arial" charset="0"/>
              </a:rPr>
              <a:t>Dobrovits</a:t>
            </a:r>
            <a:r>
              <a:rPr lang="de-DE" sz="2000" dirty="0" smtClean="0">
                <a:latin typeface="Arial" charset="0"/>
              </a:rPr>
              <a:t>/</a:t>
            </a:r>
            <a:r>
              <a:rPr lang="de-DE" sz="2000" dirty="0" err="1" smtClean="0">
                <a:latin typeface="Arial" charset="0"/>
              </a:rPr>
              <a:t>Gatterer</a:t>
            </a:r>
            <a:r>
              <a:rPr lang="de-DE" sz="2000" dirty="0" smtClean="0">
                <a:latin typeface="Arial" charset="0"/>
              </a:rPr>
              <a:t>)</a:t>
            </a:r>
          </a:p>
          <a:p>
            <a:pPr marL="709613" indent="-709613" eaLnBrk="0" hangingPunct="0">
              <a:defRPr/>
            </a:pPr>
            <a:endParaRPr lang="de-DE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07504" y="980728"/>
            <a:ext cx="8640960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660232" y="2348880"/>
            <a:ext cx="1944216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179512" y="2348880"/>
            <a:ext cx="1944216" cy="16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411760" y="1412776"/>
            <a:ext cx="3888432" cy="374441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" name="Gruppieren 7"/>
          <p:cNvGrpSpPr/>
          <p:nvPr/>
        </p:nvGrpSpPr>
        <p:grpSpPr>
          <a:xfrm>
            <a:off x="2771800" y="2276872"/>
            <a:ext cx="1368152" cy="1080120"/>
            <a:chOff x="3491880" y="1772816"/>
            <a:chExt cx="1368152" cy="1080120"/>
          </a:xfrm>
        </p:grpSpPr>
        <p:sp>
          <p:nvSpPr>
            <p:cNvPr id="4" name="Ellipse 3"/>
            <p:cNvSpPr/>
            <p:nvPr/>
          </p:nvSpPr>
          <p:spPr>
            <a:xfrm>
              <a:off x="3491880" y="1772816"/>
              <a:ext cx="1368152" cy="10801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563888" y="1988840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dirty="0" smtClean="0"/>
                <a:t>WAS prüfen</a:t>
              </a:r>
              <a:endParaRPr lang="de-AT" sz="20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499992" y="2276872"/>
            <a:ext cx="1368152" cy="1080120"/>
            <a:chOff x="2123728" y="2996952"/>
            <a:chExt cx="1368152" cy="1080120"/>
          </a:xfrm>
        </p:grpSpPr>
        <p:sp>
          <p:nvSpPr>
            <p:cNvPr id="3" name="Ellipse 2"/>
            <p:cNvSpPr/>
            <p:nvPr/>
          </p:nvSpPr>
          <p:spPr>
            <a:xfrm>
              <a:off x="2123728" y="2996952"/>
              <a:ext cx="1368152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2195736" y="3140968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dirty="0" smtClean="0"/>
                <a:t>WIE prüfen</a:t>
              </a:r>
              <a:endParaRPr lang="de-AT" sz="20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707904" y="3573016"/>
            <a:ext cx="1368152" cy="1080120"/>
            <a:chOff x="1763688" y="1556792"/>
            <a:chExt cx="1368152" cy="1080120"/>
          </a:xfrm>
        </p:grpSpPr>
        <p:sp>
          <p:nvSpPr>
            <p:cNvPr id="2" name="Ellipse 1"/>
            <p:cNvSpPr/>
            <p:nvPr/>
          </p:nvSpPr>
          <p:spPr>
            <a:xfrm>
              <a:off x="1763688" y="1556792"/>
              <a:ext cx="1368152" cy="10801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763688" y="1713002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000" dirty="0" smtClean="0"/>
                <a:t>WIE auswerten</a:t>
              </a:r>
              <a:endParaRPr lang="de-AT" sz="2000" dirty="0"/>
            </a:p>
          </p:txBody>
        </p:sp>
      </p:grpSp>
      <p:cxnSp>
        <p:nvCxnSpPr>
          <p:cNvPr id="12" name="Gerade Verbindung 11"/>
          <p:cNvCxnSpPr/>
          <p:nvPr/>
        </p:nvCxnSpPr>
        <p:spPr>
          <a:xfrm rot="16200000" flipH="1">
            <a:off x="3707904" y="3356992"/>
            <a:ext cx="288032" cy="28803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4752020" y="3392996"/>
            <a:ext cx="288032" cy="2160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139952" y="2816932"/>
            <a:ext cx="36004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79512" y="2420888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000" dirty="0" smtClean="0"/>
              <a:t>Wozu?</a:t>
            </a:r>
          </a:p>
          <a:p>
            <a:pPr algn="ctr"/>
            <a:r>
              <a:rPr lang="de-AT" sz="2000" dirty="0" smtClean="0"/>
              <a:t>(Funktionen von Prüfungen)</a:t>
            </a:r>
            <a:endParaRPr lang="de-AT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588224" y="2636912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000" dirty="0" smtClean="0"/>
              <a:t>Wie gut?</a:t>
            </a:r>
          </a:p>
          <a:p>
            <a:pPr algn="ctr"/>
            <a:r>
              <a:rPr lang="de-AT" sz="2000" dirty="0" smtClean="0"/>
              <a:t>(Anforderungen an Prüfungen)</a:t>
            </a:r>
            <a:endParaRPr lang="de-AT" sz="2000" dirty="0"/>
          </a:p>
        </p:txBody>
      </p:sp>
      <p:sp>
        <p:nvSpPr>
          <p:cNvPr id="24" name="Rechteck 23"/>
          <p:cNvSpPr/>
          <p:nvPr/>
        </p:nvSpPr>
        <p:spPr>
          <a:xfrm>
            <a:off x="107504" y="548680"/>
            <a:ext cx="864096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/>
          <p:cNvSpPr txBox="1"/>
          <p:nvPr/>
        </p:nvSpPr>
        <p:spPr>
          <a:xfrm>
            <a:off x="251520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Gesellschaftlich – Curricularer Rahmen</a:t>
            </a:r>
            <a:endParaRPr lang="de-AT" sz="2400" dirty="0"/>
          </a:p>
        </p:txBody>
      </p:sp>
      <p:sp>
        <p:nvSpPr>
          <p:cNvPr id="26" name="Rechteck 25"/>
          <p:cNvSpPr/>
          <p:nvPr/>
        </p:nvSpPr>
        <p:spPr>
          <a:xfrm>
            <a:off x="107504" y="5589240"/>
            <a:ext cx="8640960" cy="50405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539552" y="55892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Lehr- Lernverständnis</a:t>
            </a:r>
            <a:endParaRPr lang="de-AT" sz="2400" dirty="0"/>
          </a:p>
        </p:txBody>
      </p:sp>
      <p:sp>
        <p:nvSpPr>
          <p:cNvPr id="28" name="Pfeil nach rechts 27"/>
          <p:cNvSpPr/>
          <p:nvPr/>
        </p:nvSpPr>
        <p:spPr>
          <a:xfrm>
            <a:off x="2195736" y="2852936"/>
            <a:ext cx="216024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Pfeil nach rechts 28"/>
          <p:cNvSpPr/>
          <p:nvPr/>
        </p:nvSpPr>
        <p:spPr>
          <a:xfrm rot="10800000">
            <a:off x="6300192" y="2852936"/>
            <a:ext cx="288032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/>
          <p:cNvSpPr txBox="1"/>
          <p:nvPr/>
        </p:nvSpPr>
        <p:spPr>
          <a:xfrm>
            <a:off x="107504" y="6309320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Rahmenmodell des Prüfens nach Metzger &amp; </a:t>
            </a:r>
            <a:r>
              <a:rPr lang="de-AT" sz="1000" dirty="0" err="1" smtClean="0"/>
              <a:t>Nüesch</a:t>
            </a:r>
            <a:r>
              <a:rPr lang="de-AT" sz="1000" dirty="0" smtClean="0"/>
              <a:t> 2004</a:t>
            </a:r>
            <a:endParaRPr lang="de-AT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395536" y="36513"/>
            <a:ext cx="828092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+mj-lt"/>
              </a:rPr>
              <a:t>Problembereiche </a:t>
            </a:r>
            <a:r>
              <a:rPr lang="de-DE" sz="2800" b="1" dirty="0" smtClean="0">
                <a:latin typeface="+mj-lt"/>
              </a:rPr>
              <a:t>der Leistungsbeurteilung</a:t>
            </a:r>
            <a:endParaRPr lang="en-US" sz="2800" b="1" dirty="0">
              <a:latin typeface="+mj-lt"/>
            </a:endParaRPr>
          </a:p>
        </p:txBody>
      </p:sp>
      <p:sp>
        <p:nvSpPr>
          <p:cNvPr id="1353731" name="AutoShape 3"/>
          <p:cNvSpPr>
            <a:spLocks noChangeArrowheads="1"/>
          </p:cNvSpPr>
          <p:nvPr/>
        </p:nvSpPr>
        <p:spPr bwMode="auto">
          <a:xfrm>
            <a:off x="754063" y="1050925"/>
            <a:ext cx="1871662" cy="86518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000" b="1"/>
              <a:t>Feststellung („Messung“)</a:t>
            </a:r>
            <a:endParaRPr lang="en-US" sz="2000" b="1"/>
          </a:p>
        </p:txBody>
      </p:sp>
      <p:sp>
        <p:nvSpPr>
          <p:cNvPr id="1353732" name="AutoShape 4"/>
          <p:cNvSpPr>
            <a:spLocks noChangeArrowheads="1"/>
          </p:cNvSpPr>
          <p:nvPr/>
        </p:nvSpPr>
        <p:spPr bwMode="auto">
          <a:xfrm>
            <a:off x="6443663" y="1052513"/>
            <a:ext cx="1871662" cy="8651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000" b="1"/>
              <a:t>Verwertung</a:t>
            </a:r>
            <a:endParaRPr lang="en-US" sz="2000" b="1"/>
          </a:p>
        </p:txBody>
      </p:sp>
      <p:sp>
        <p:nvSpPr>
          <p:cNvPr id="1353733" name="AutoShape 5"/>
          <p:cNvSpPr>
            <a:spLocks noChangeArrowheads="1"/>
          </p:cNvSpPr>
          <p:nvPr/>
        </p:nvSpPr>
        <p:spPr bwMode="auto">
          <a:xfrm>
            <a:off x="3565525" y="1052513"/>
            <a:ext cx="1871663" cy="86518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000" b="1"/>
              <a:t>Bewertung</a:t>
            </a:r>
            <a:endParaRPr lang="en-US" sz="2000" b="1"/>
          </a:p>
        </p:txBody>
      </p:sp>
      <p:sp>
        <p:nvSpPr>
          <p:cNvPr id="1353734" name="Line 6"/>
          <p:cNvSpPr>
            <a:spLocks noChangeShapeType="1"/>
          </p:cNvSpPr>
          <p:nvPr/>
        </p:nvSpPr>
        <p:spPr bwMode="auto">
          <a:xfrm flipH="1">
            <a:off x="468313" y="1916113"/>
            <a:ext cx="1150937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35" name="Line 7"/>
          <p:cNvSpPr>
            <a:spLocks noChangeShapeType="1"/>
          </p:cNvSpPr>
          <p:nvPr/>
        </p:nvSpPr>
        <p:spPr bwMode="auto">
          <a:xfrm>
            <a:off x="1619250" y="1916113"/>
            <a:ext cx="73025" cy="187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36" name="Line 8"/>
          <p:cNvSpPr>
            <a:spLocks noChangeShapeType="1"/>
          </p:cNvSpPr>
          <p:nvPr/>
        </p:nvSpPr>
        <p:spPr bwMode="auto">
          <a:xfrm>
            <a:off x="1619250" y="1916113"/>
            <a:ext cx="9366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37" name="AutoShape 9"/>
          <p:cNvSpPr>
            <a:spLocks noChangeArrowheads="1"/>
          </p:cNvSpPr>
          <p:nvPr/>
        </p:nvSpPr>
        <p:spPr bwMode="auto">
          <a:xfrm>
            <a:off x="57150" y="2765425"/>
            <a:ext cx="15049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85001"/>
                </a:srgbClr>
              </a:gs>
              <a:gs pos="50000">
                <a:srgbClr val="FFFFFF">
                  <a:alpha val="38000"/>
                </a:srgbClr>
              </a:gs>
              <a:gs pos="100000">
                <a:srgbClr val="CC0000">
                  <a:alpha val="8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Objektivität</a:t>
            </a:r>
            <a:endParaRPr lang="en-US" sz="2000">
              <a:latin typeface="Arial" charset="0"/>
            </a:endParaRPr>
          </a:p>
        </p:txBody>
      </p:sp>
      <p:sp>
        <p:nvSpPr>
          <p:cNvPr id="1353738" name="AutoShape 10"/>
          <p:cNvSpPr>
            <a:spLocks noChangeArrowheads="1"/>
          </p:cNvSpPr>
          <p:nvPr/>
        </p:nvSpPr>
        <p:spPr bwMode="auto">
          <a:xfrm>
            <a:off x="900113" y="3862388"/>
            <a:ext cx="15049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85001"/>
                </a:srgbClr>
              </a:gs>
              <a:gs pos="50000">
                <a:srgbClr val="FFFFFF">
                  <a:alpha val="38000"/>
                </a:srgbClr>
              </a:gs>
              <a:gs pos="100000">
                <a:srgbClr val="CC0000">
                  <a:alpha val="8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Reliabilität</a:t>
            </a:r>
            <a:endParaRPr lang="en-US" sz="2000">
              <a:latin typeface="Arial" charset="0"/>
            </a:endParaRPr>
          </a:p>
        </p:txBody>
      </p:sp>
      <p:sp>
        <p:nvSpPr>
          <p:cNvPr id="1353739" name="AutoShape 11"/>
          <p:cNvSpPr>
            <a:spLocks noChangeArrowheads="1"/>
          </p:cNvSpPr>
          <p:nvPr/>
        </p:nvSpPr>
        <p:spPr bwMode="auto">
          <a:xfrm>
            <a:off x="1863725" y="2622550"/>
            <a:ext cx="13398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>
                  <a:alpha val="85001"/>
                </a:srgbClr>
              </a:gs>
              <a:gs pos="50000">
                <a:srgbClr val="FFFFFF">
                  <a:alpha val="38000"/>
                </a:srgbClr>
              </a:gs>
              <a:gs pos="100000">
                <a:srgbClr val="CC0000">
                  <a:alpha val="85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Validität</a:t>
            </a:r>
            <a:endParaRPr lang="en-US" sz="2000">
              <a:latin typeface="Arial" charset="0"/>
            </a:endParaRPr>
          </a:p>
        </p:txBody>
      </p:sp>
      <p:sp>
        <p:nvSpPr>
          <p:cNvPr id="1353740" name="Line 12"/>
          <p:cNvSpPr>
            <a:spLocks noChangeShapeType="1"/>
          </p:cNvSpPr>
          <p:nvPr/>
        </p:nvSpPr>
        <p:spPr bwMode="auto">
          <a:xfrm flipH="1">
            <a:off x="3924300" y="1916113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41" name="Line 13"/>
          <p:cNvSpPr>
            <a:spLocks noChangeShapeType="1"/>
          </p:cNvSpPr>
          <p:nvPr/>
        </p:nvSpPr>
        <p:spPr bwMode="auto">
          <a:xfrm>
            <a:off x="4572000" y="1916113"/>
            <a:ext cx="649288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42" name="AutoShape 14"/>
          <p:cNvSpPr>
            <a:spLocks noChangeArrowheads="1"/>
          </p:cNvSpPr>
          <p:nvPr/>
        </p:nvSpPr>
        <p:spPr bwMode="auto">
          <a:xfrm>
            <a:off x="3348038" y="26082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009C">
                  <a:alpha val="67999"/>
                </a:srgbClr>
              </a:gs>
              <a:gs pos="50000">
                <a:srgbClr val="FFFFFF">
                  <a:alpha val="38000"/>
                </a:srgbClr>
              </a:gs>
              <a:gs pos="100000">
                <a:srgbClr val="9C009C">
                  <a:alpha val="6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relativ</a:t>
            </a:r>
            <a:endParaRPr lang="en-US" sz="2000">
              <a:latin typeface="Arial" charset="0"/>
            </a:endParaRPr>
          </a:p>
        </p:txBody>
      </p:sp>
      <p:sp>
        <p:nvSpPr>
          <p:cNvPr id="1353743" name="AutoShape 15"/>
          <p:cNvSpPr>
            <a:spLocks noChangeArrowheads="1"/>
          </p:cNvSpPr>
          <p:nvPr/>
        </p:nvSpPr>
        <p:spPr bwMode="auto">
          <a:xfrm>
            <a:off x="4673600" y="2593975"/>
            <a:ext cx="1366838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009C">
                  <a:alpha val="71001"/>
                </a:srgbClr>
              </a:gs>
              <a:gs pos="50000">
                <a:srgbClr val="FFFFFF">
                  <a:alpha val="38000"/>
                </a:srgbClr>
              </a:gs>
              <a:gs pos="100000">
                <a:srgbClr val="9C009C">
                  <a:alpha val="71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absolut (lehrziel-orientiert)</a:t>
            </a:r>
            <a:endParaRPr lang="en-US" sz="2000">
              <a:latin typeface="Arial" charset="0"/>
            </a:endParaRPr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>
            <a:off x="2628900" y="3040063"/>
            <a:ext cx="129540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>
            <a:off x="3924300" y="3040063"/>
            <a:ext cx="1081088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46" name="AutoShape 18"/>
          <p:cNvSpPr>
            <a:spLocks noChangeArrowheads="1"/>
          </p:cNvSpPr>
          <p:nvPr/>
        </p:nvSpPr>
        <p:spPr bwMode="auto">
          <a:xfrm>
            <a:off x="1835150" y="5084763"/>
            <a:ext cx="1657350" cy="431800"/>
          </a:xfrm>
          <a:prstGeom prst="roundRect">
            <a:avLst>
              <a:gd name="adj" fmla="val 16667"/>
            </a:avLst>
          </a:prstGeom>
          <a:solidFill>
            <a:srgbClr val="FF95FF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000"/>
              <a:t>Durchschnitt</a:t>
            </a:r>
            <a:endParaRPr lang="en-US" sz="2000"/>
          </a:p>
        </p:txBody>
      </p:sp>
      <p:sp>
        <p:nvSpPr>
          <p:cNvPr id="1353747" name="AutoShape 19"/>
          <p:cNvSpPr>
            <a:spLocks noChangeArrowheads="1"/>
          </p:cNvSpPr>
          <p:nvPr/>
        </p:nvSpPr>
        <p:spPr bwMode="auto">
          <a:xfrm>
            <a:off x="4213225" y="5084763"/>
            <a:ext cx="1800225" cy="431800"/>
          </a:xfrm>
          <a:prstGeom prst="roundRect">
            <a:avLst>
              <a:gd name="adj" fmla="val 16667"/>
            </a:avLst>
          </a:prstGeom>
          <a:solidFill>
            <a:srgbClr val="FF95FF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000"/>
              <a:t>Lernzuwachs</a:t>
            </a:r>
            <a:endParaRPr lang="en-US" sz="2000"/>
          </a:p>
        </p:txBody>
      </p:sp>
      <p:sp>
        <p:nvSpPr>
          <p:cNvPr id="1353748" name="Line 20"/>
          <p:cNvSpPr>
            <a:spLocks noChangeShapeType="1"/>
          </p:cNvSpPr>
          <p:nvPr/>
        </p:nvSpPr>
        <p:spPr bwMode="auto">
          <a:xfrm flipH="1">
            <a:off x="6731000" y="1916113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49" name="Line 21"/>
          <p:cNvSpPr>
            <a:spLocks noChangeShapeType="1"/>
          </p:cNvSpPr>
          <p:nvPr/>
        </p:nvSpPr>
        <p:spPr bwMode="auto">
          <a:xfrm>
            <a:off x="7378700" y="1916113"/>
            <a:ext cx="649288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53750" name="AutoShape 22"/>
          <p:cNvSpPr>
            <a:spLocks noChangeArrowheads="1"/>
          </p:cNvSpPr>
          <p:nvPr/>
        </p:nvSpPr>
        <p:spPr bwMode="auto">
          <a:xfrm>
            <a:off x="6154738" y="2608263"/>
            <a:ext cx="129698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67999"/>
                </a:schemeClr>
              </a:gs>
              <a:gs pos="50000">
                <a:srgbClr val="FFFFFF">
                  <a:alpha val="38000"/>
                </a:srgbClr>
              </a:gs>
              <a:gs pos="100000">
                <a:schemeClr val="accent2">
                  <a:alpha val="67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rIns="54000"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Diagnose</a:t>
            </a:r>
            <a:endParaRPr lang="en-US" sz="2000">
              <a:latin typeface="Arial" charset="0"/>
            </a:endParaRPr>
          </a:p>
        </p:txBody>
      </p:sp>
      <p:sp>
        <p:nvSpPr>
          <p:cNvPr id="1353751" name="AutoShape 23"/>
          <p:cNvSpPr>
            <a:spLocks noChangeArrowheads="1"/>
          </p:cNvSpPr>
          <p:nvPr/>
        </p:nvSpPr>
        <p:spPr bwMode="auto">
          <a:xfrm>
            <a:off x="7594600" y="2593975"/>
            <a:ext cx="144145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71001"/>
                </a:schemeClr>
              </a:gs>
              <a:gs pos="50000">
                <a:srgbClr val="FFFFFF">
                  <a:alpha val="38000"/>
                </a:srgbClr>
              </a:gs>
              <a:gs pos="100000">
                <a:schemeClr val="accent2">
                  <a:alpha val="71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>
                <a:latin typeface="Arial" charset="0"/>
              </a:rPr>
              <a:t>Prognose</a:t>
            </a:r>
            <a:endParaRPr lang="en-US" sz="2000">
              <a:latin typeface="Arial" charset="0"/>
            </a:endParaRPr>
          </a:p>
        </p:txBody>
      </p:sp>
      <p:sp>
        <p:nvSpPr>
          <p:cNvPr id="403489" name="Text Box 24"/>
          <p:cNvSpPr txBox="1">
            <a:spLocks noChangeArrowheads="1"/>
          </p:cNvSpPr>
          <p:nvPr/>
        </p:nvSpPr>
        <p:spPr bwMode="auto">
          <a:xfrm>
            <a:off x="-324544" y="6602413"/>
            <a:ext cx="44370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800" dirty="0"/>
              <a:t>Quelle: Schneider, W.: Einführung in die Wirtschaftspädagogik - </a:t>
            </a:r>
            <a:r>
              <a:rPr lang="de-DE" sz="800" dirty="0" err="1"/>
              <a:t>Vorlesungunterlagen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5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5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5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5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35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5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35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5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35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5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35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5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35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5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35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5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135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5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135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5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135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0" grpId="0" animBg="1"/>
      <p:bldP spid="1353731" grpId="0" animBg="1"/>
      <p:bldP spid="1353732" grpId="0" animBg="1"/>
      <p:bldP spid="1353733" grpId="0" animBg="1"/>
      <p:bldP spid="1353734" grpId="0" animBg="1"/>
      <p:bldP spid="1353735" grpId="0" animBg="1"/>
      <p:bldP spid="1353736" grpId="0" animBg="1"/>
      <p:bldP spid="1353740" grpId="0" animBg="1"/>
      <p:bldP spid="1353741" grpId="0" animBg="1"/>
      <p:bldP spid="1353744" grpId="0" animBg="1"/>
      <p:bldP spid="1353745" grpId="0" animBg="1"/>
      <p:bldP spid="1353746" grpId="0" animBg="1"/>
      <p:bldP spid="1353747" grpId="0" animBg="1"/>
      <p:bldP spid="1353748" grpId="0" animBg="1"/>
      <p:bldP spid="1353749" grpId="0" animBg="1"/>
      <p:bldP spid="1353750" grpId="0" animBg="1"/>
      <p:bldP spid="13537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Text Box 2"/>
          <p:cNvSpPr txBox="1">
            <a:spLocks noChangeArrowheads="1"/>
          </p:cNvSpPr>
          <p:nvPr/>
        </p:nvSpPr>
        <p:spPr bwMode="auto">
          <a:xfrm>
            <a:off x="392866" y="165100"/>
            <a:ext cx="839954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atin typeface="Arial" charset="0"/>
              </a:rPr>
              <a:t>I. Anforderungen an Messungen von Prüfungen 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139715" name="Text Box 3"/>
          <p:cNvSpPr txBox="1">
            <a:spLocks noChangeArrowheads="1"/>
          </p:cNvSpPr>
          <p:nvPr/>
        </p:nvSpPr>
        <p:spPr bwMode="auto">
          <a:xfrm>
            <a:off x="2597150" y="3851275"/>
            <a:ext cx="6119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AC00AC"/>
                </a:solidFill>
              </a:rPr>
              <a:t>Käme ein anderer Prüfer zu demselben Ergebnis?</a:t>
            </a:r>
            <a:endParaRPr lang="en-US" sz="2800">
              <a:solidFill>
                <a:srgbClr val="AC00AC"/>
              </a:solidFill>
            </a:endParaRPr>
          </a:p>
        </p:txBody>
      </p:sp>
      <p:sp>
        <p:nvSpPr>
          <p:cNvPr id="1139721" name="Text Box 9"/>
          <p:cNvSpPr txBox="1">
            <a:spLocks noChangeArrowheads="1"/>
          </p:cNvSpPr>
          <p:nvPr/>
        </p:nvSpPr>
        <p:spPr bwMode="auto">
          <a:xfrm>
            <a:off x="448270" y="1109663"/>
            <a:ext cx="2395538" cy="5191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lphaUcPeriod"/>
              <a:defRPr/>
            </a:pPr>
            <a:r>
              <a:rPr lang="de-DE" sz="2800" u="sng" dirty="0" smtClean="0">
                <a:solidFill>
                  <a:srgbClr val="AC00AC"/>
                </a:solidFill>
                <a:latin typeface="Arial" charset="0"/>
              </a:rPr>
              <a:t>Objektivität</a:t>
            </a:r>
            <a:r>
              <a:rPr lang="de-DE" sz="2400" dirty="0" smtClean="0">
                <a:solidFill>
                  <a:srgbClr val="E400E4"/>
                </a:solidFill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1139722" name="Text Box 10"/>
          <p:cNvSpPr txBox="1">
            <a:spLocks noChangeArrowheads="1"/>
          </p:cNvSpPr>
          <p:nvPr/>
        </p:nvSpPr>
        <p:spPr bwMode="auto">
          <a:xfrm>
            <a:off x="425921" y="2420888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dirty="0">
                <a:solidFill>
                  <a:srgbClr val="AC00AC"/>
                </a:solidFill>
              </a:rPr>
              <a:t>Grundfrage</a:t>
            </a:r>
            <a:r>
              <a:rPr lang="de-DE" sz="2400" dirty="0">
                <a:solidFill>
                  <a:srgbClr val="AC00AC"/>
                </a:solidFill>
              </a:rPr>
              <a:t>:</a:t>
            </a:r>
            <a:endParaRPr lang="en-US" sz="2400" dirty="0">
              <a:solidFill>
                <a:srgbClr val="AC00AC"/>
              </a:solidFill>
            </a:endParaRPr>
          </a:p>
        </p:txBody>
      </p:sp>
      <p:sp>
        <p:nvSpPr>
          <p:cNvPr id="1139723" name="Text Box 11"/>
          <p:cNvSpPr txBox="1">
            <a:spLocks noChangeArrowheads="1"/>
          </p:cNvSpPr>
          <p:nvPr/>
        </p:nvSpPr>
        <p:spPr bwMode="auto">
          <a:xfrm>
            <a:off x="2600325" y="2495550"/>
            <a:ext cx="6075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dirty="0">
                <a:solidFill>
                  <a:srgbClr val="AC00AC"/>
                </a:solidFill>
              </a:rPr>
              <a:t>Sind die Ergebnisse der Prüfung unabhängig von der Person des Prüfers?</a:t>
            </a:r>
            <a:endParaRPr lang="en-US" sz="2800" dirty="0">
              <a:solidFill>
                <a:srgbClr val="AC00AC"/>
              </a:solidFill>
            </a:endParaRPr>
          </a:p>
        </p:txBody>
      </p:sp>
      <p:sp>
        <p:nvSpPr>
          <p:cNvPr id="1139724" name="WordArt 12"/>
          <p:cNvSpPr>
            <a:spLocks noChangeArrowheads="1" noChangeShapeType="1" noTextEdit="1"/>
          </p:cNvSpPr>
          <p:nvPr/>
        </p:nvSpPr>
        <p:spPr bwMode="auto">
          <a:xfrm>
            <a:off x="971550" y="3041650"/>
            <a:ext cx="6477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kern="10">
                <a:ln w="9525">
                  <a:noFill/>
                  <a:round/>
                  <a:headEnd/>
                  <a:tailEnd/>
                </a:ln>
                <a:solidFill>
                  <a:srgbClr val="AC00AC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3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3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3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4" grpId="0" animBg="1"/>
      <p:bldP spid="1139715" grpId="0"/>
      <p:bldP spid="1139715" grpId="1"/>
      <p:bldP spid="1139721" grpId="0" animBg="1"/>
      <p:bldP spid="1139722" grpId="0"/>
      <p:bldP spid="1139722" grpId="1"/>
      <p:bldP spid="1139723" grpId="0"/>
      <p:bldP spid="1139723" grpId="1"/>
      <p:bldP spid="1139724" grpId="0" animBg="1"/>
      <p:bldP spid="113972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Text Box 3"/>
          <p:cNvSpPr txBox="1">
            <a:spLocks noChangeArrowheads="1"/>
          </p:cNvSpPr>
          <p:nvPr/>
        </p:nvSpPr>
        <p:spPr bwMode="auto">
          <a:xfrm>
            <a:off x="376262" y="1109663"/>
            <a:ext cx="2395538" cy="5191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lphaUcPeriod"/>
              <a:defRPr/>
            </a:pPr>
            <a:r>
              <a:rPr lang="de-DE" sz="2800" u="sng" dirty="0" smtClean="0">
                <a:solidFill>
                  <a:srgbClr val="AC00AC"/>
                </a:solidFill>
                <a:latin typeface="Arial" charset="0"/>
              </a:rPr>
              <a:t>Objektivität</a:t>
            </a:r>
            <a:r>
              <a:rPr lang="de-DE" sz="2400" dirty="0" smtClean="0">
                <a:solidFill>
                  <a:srgbClr val="E400E4"/>
                </a:solidFill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1140740" name="Text Box 4"/>
          <p:cNvSpPr txBox="1">
            <a:spLocks noChangeArrowheads="1"/>
          </p:cNvSpPr>
          <p:nvPr/>
        </p:nvSpPr>
        <p:spPr bwMode="auto">
          <a:xfrm>
            <a:off x="395536" y="1776413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dirty="0"/>
              <a:t>Bei der Objektivität ist zu unterscheiden zwischen der:</a:t>
            </a:r>
            <a:endParaRPr lang="en-US" sz="2400" dirty="0"/>
          </a:p>
        </p:txBody>
      </p:sp>
      <p:sp>
        <p:nvSpPr>
          <p:cNvPr id="1140741" name="Text Box 5"/>
          <p:cNvSpPr txBox="1">
            <a:spLocks noChangeArrowheads="1"/>
          </p:cNvSpPr>
          <p:nvPr/>
        </p:nvSpPr>
        <p:spPr bwMode="auto">
          <a:xfrm>
            <a:off x="150813" y="2262188"/>
            <a:ext cx="2549525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u="sng" dirty="0">
                <a:latin typeface="Arial" charset="0"/>
              </a:rPr>
              <a:t>Durchführungs-</a:t>
            </a:r>
          </a:p>
          <a:p>
            <a:pPr algn="ctr">
              <a:defRPr/>
            </a:pPr>
            <a:r>
              <a:rPr lang="de-DE" sz="2400" b="1" u="sng" dirty="0" err="1" smtClean="0">
                <a:latin typeface="Arial" charset="0"/>
              </a:rPr>
              <a:t>objektivität</a:t>
            </a: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140742" name="Text Box 6"/>
          <p:cNvSpPr txBox="1">
            <a:spLocks noChangeArrowheads="1"/>
          </p:cNvSpPr>
          <p:nvPr/>
        </p:nvSpPr>
        <p:spPr bwMode="auto">
          <a:xfrm>
            <a:off x="179388" y="3155950"/>
            <a:ext cx="26638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200" i="1"/>
              <a:t>Würden auch andere Prüfer die Prüfung genau so gestalten?</a:t>
            </a:r>
          </a:p>
          <a:p>
            <a:pPr algn="ctr"/>
            <a:endParaRPr lang="en-US" sz="2200"/>
          </a:p>
        </p:txBody>
      </p:sp>
      <p:sp>
        <p:nvSpPr>
          <p:cNvPr id="1140743" name="Text Box 7"/>
          <p:cNvSpPr txBox="1">
            <a:spLocks noChangeArrowheads="1"/>
          </p:cNvSpPr>
          <p:nvPr/>
        </p:nvSpPr>
        <p:spPr bwMode="auto">
          <a:xfrm>
            <a:off x="2876550" y="2265363"/>
            <a:ext cx="2879725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u="sng" dirty="0">
                <a:latin typeface="Arial" charset="0"/>
              </a:rPr>
              <a:t>Auswertungs-</a:t>
            </a:r>
          </a:p>
          <a:p>
            <a:pPr algn="ctr">
              <a:defRPr/>
            </a:pPr>
            <a:r>
              <a:rPr lang="de-DE" sz="2400" b="1" u="sng" dirty="0" err="1" smtClean="0">
                <a:latin typeface="Arial" charset="0"/>
              </a:rPr>
              <a:t>objektivität</a:t>
            </a: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140744" name="Text Box 8"/>
          <p:cNvSpPr txBox="1">
            <a:spLocks noChangeArrowheads="1"/>
          </p:cNvSpPr>
          <p:nvPr/>
        </p:nvSpPr>
        <p:spPr bwMode="auto">
          <a:xfrm>
            <a:off x="2905125" y="3114675"/>
            <a:ext cx="2808288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200" i="1"/>
              <a:t>Würden auch andere Prüfer nach dem-selben Schema auswerten und zu denselben Ergeb-nissen gelangen?</a:t>
            </a:r>
          </a:p>
          <a:p>
            <a:pPr algn="ctr"/>
            <a:endParaRPr lang="en-US" sz="2200"/>
          </a:p>
        </p:txBody>
      </p:sp>
      <p:sp>
        <p:nvSpPr>
          <p:cNvPr id="1140745" name="Text Box 9"/>
          <p:cNvSpPr txBox="1">
            <a:spLocks noChangeArrowheads="1"/>
          </p:cNvSpPr>
          <p:nvPr/>
        </p:nvSpPr>
        <p:spPr bwMode="auto">
          <a:xfrm>
            <a:off x="5929313" y="2251075"/>
            <a:ext cx="3086100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u="sng" dirty="0">
                <a:latin typeface="Arial" charset="0"/>
              </a:rPr>
              <a:t>Interpretations-</a:t>
            </a:r>
          </a:p>
          <a:p>
            <a:pPr algn="ctr">
              <a:defRPr/>
            </a:pPr>
            <a:r>
              <a:rPr lang="de-DE" sz="2400" b="1" u="sng" dirty="0" err="1" smtClean="0">
                <a:latin typeface="Arial" charset="0"/>
              </a:rPr>
              <a:t>objektivität</a:t>
            </a: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140746" name="Text Box 10"/>
          <p:cNvSpPr txBox="1">
            <a:spLocks noChangeArrowheads="1"/>
          </p:cNvSpPr>
          <p:nvPr/>
        </p:nvSpPr>
        <p:spPr bwMode="auto">
          <a:xfrm>
            <a:off x="5956300" y="3071813"/>
            <a:ext cx="3111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200" i="1"/>
              <a:t>Kann davon aus- gegangen werden, dass andere Prüfer ähnlich interpretieren, indem sie beispiels-weise die gleiche Zuordnung von Punkten vornehmen?</a:t>
            </a:r>
            <a:endParaRPr lang="en-US" sz="2200" i="1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92866" y="165100"/>
            <a:ext cx="839954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atin typeface="Arial" charset="0"/>
              </a:rPr>
              <a:t>I. Anforderungen an Messungen von Prüfungen 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4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14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114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/>
      <p:bldP spid="1140741" grpId="0" animBg="1"/>
      <p:bldP spid="1140742" grpId="0"/>
      <p:bldP spid="1140743" grpId="0" animBg="1"/>
      <p:bldP spid="1140744" grpId="0"/>
      <p:bldP spid="1140745" grpId="0" animBg="1"/>
      <p:bldP spid="1140746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7" name="Text Box 7"/>
          <p:cNvSpPr txBox="1">
            <a:spLocks noChangeArrowheads="1"/>
          </p:cNvSpPr>
          <p:nvPr/>
        </p:nvSpPr>
        <p:spPr bwMode="auto">
          <a:xfrm>
            <a:off x="333722" y="1108075"/>
            <a:ext cx="20780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AC00AC"/>
                </a:solidFill>
                <a:latin typeface="Arial" charset="0"/>
              </a:rPr>
              <a:t>B.</a:t>
            </a:r>
            <a:r>
              <a:rPr lang="de-DE" sz="2800" u="sng" dirty="0">
                <a:solidFill>
                  <a:srgbClr val="AC00AC"/>
                </a:solidFill>
                <a:latin typeface="Arial" charset="0"/>
              </a:rPr>
              <a:t> </a:t>
            </a:r>
            <a:r>
              <a:rPr lang="de-DE" sz="2800" u="sng" dirty="0" smtClean="0">
                <a:solidFill>
                  <a:srgbClr val="AC00AC"/>
                </a:solidFill>
                <a:latin typeface="Arial" charset="0"/>
              </a:rPr>
              <a:t>Validität</a:t>
            </a:r>
            <a:r>
              <a:rPr lang="de-DE" sz="2400" dirty="0" smtClean="0">
                <a:solidFill>
                  <a:srgbClr val="E400E4"/>
                </a:solidFill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1141769" name="Text Box 9"/>
          <p:cNvSpPr txBox="1">
            <a:spLocks noChangeArrowheads="1"/>
          </p:cNvSpPr>
          <p:nvPr/>
        </p:nvSpPr>
        <p:spPr bwMode="auto">
          <a:xfrm>
            <a:off x="209550" y="2465388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AC00AC"/>
                </a:solidFill>
              </a:rPr>
              <a:t>Grundfrage</a:t>
            </a:r>
            <a:r>
              <a:rPr lang="de-DE" sz="2400">
                <a:solidFill>
                  <a:srgbClr val="AC00AC"/>
                </a:solidFill>
              </a:rPr>
              <a:t>:</a:t>
            </a:r>
            <a:endParaRPr lang="en-US" sz="2400">
              <a:solidFill>
                <a:srgbClr val="AC00AC"/>
              </a:solidFill>
            </a:endParaRPr>
          </a:p>
        </p:txBody>
      </p:sp>
      <p:sp>
        <p:nvSpPr>
          <p:cNvPr id="1141770" name="WordArt 10"/>
          <p:cNvSpPr>
            <a:spLocks noChangeArrowheads="1" noChangeShapeType="1" noTextEdit="1"/>
          </p:cNvSpPr>
          <p:nvPr/>
        </p:nvSpPr>
        <p:spPr bwMode="auto">
          <a:xfrm>
            <a:off x="971550" y="3041650"/>
            <a:ext cx="6477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kern="10">
                <a:ln w="9525">
                  <a:noFill/>
                  <a:round/>
                  <a:headEnd/>
                  <a:tailEnd/>
                </a:ln>
                <a:solidFill>
                  <a:srgbClr val="AC00AC"/>
                </a:solidFill>
                <a:latin typeface="Arial Black"/>
              </a:rPr>
              <a:t>?</a:t>
            </a:r>
          </a:p>
        </p:txBody>
      </p:sp>
      <p:sp>
        <p:nvSpPr>
          <p:cNvPr id="1141771" name="Text Box 11"/>
          <p:cNvSpPr txBox="1">
            <a:spLocks noChangeArrowheads="1"/>
          </p:cNvSpPr>
          <p:nvPr/>
        </p:nvSpPr>
        <p:spPr bwMode="auto">
          <a:xfrm>
            <a:off x="2600325" y="2495550"/>
            <a:ext cx="60753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AC00AC"/>
                </a:solidFill>
              </a:rPr>
              <a:t>Misst die Prüfung tatsächlich jene Fachkompetenzen, die sie messen will?</a:t>
            </a:r>
            <a:endParaRPr lang="en-US" sz="2800">
              <a:solidFill>
                <a:srgbClr val="AC00AC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2866" y="165100"/>
            <a:ext cx="839954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atin typeface="Arial" charset="0"/>
              </a:rPr>
              <a:t>I. Anforderungen an Messungen von Prüfungen 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4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767" grpId="0" animBg="1"/>
      <p:bldP spid="1141769" grpId="0"/>
      <p:bldP spid="1141769" grpId="1"/>
      <p:bldP spid="1141770" grpId="0" animBg="1"/>
      <p:bldP spid="1141770" grpId="1" animBg="1"/>
      <p:bldP spid="1141771" grpId="0"/>
      <p:bldP spid="1141771" grpId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Text Box 2"/>
          <p:cNvSpPr txBox="1">
            <a:spLocks noChangeArrowheads="1"/>
          </p:cNvSpPr>
          <p:nvPr/>
        </p:nvSpPr>
        <p:spPr bwMode="auto">
          <a:xfrm>
            <a:off x="117475" y="1108075"/>
            <a:ext cx="20780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de-DE" sz="2800" dirty="0">
                <a:solidFill>
                  <a:srgbClr val="AC00AC"/>
                </a:solidFill>
                <a:latin typeface="Arial" charset="0"/>
              </a:rPr>
              <a:t>B.</a:t>
            </a:r>
            <a:r>
              <a:rPr lang="de-DE" sz="2800" u="sng" dirty="0">
                <a:solidFill>
                  <a:srgbClr val="AC00AC"/>
                </a:solidFill>
                <a:latin typeface="Arial" charset="0"/>
              </a:rPr>
              <a:t> </a:t>
            </a:r>
            <a:r>
              <a:rPr lang="de-DE" sz="2800" u="sng" dirty="0" smtClean="0">
                <a:solidFill>
                  <a:srgbClr val="AC00AC"/>
                </a:solidFill>
                <a:latin typeface="Arial" charset="0"/>
              </a:rPr>
              <a:t>Validität</a:t>
            </a:r>
            <a:r>
              <a:rPr lang="de-DE" sz="2400" dirty="0" smtClean="0">
                <a:solidFill>
                  <a:srgbClr val="E400E4"/>
                </a:solidFill>
                <a:latin typeface="Arial" charset="0"/>
              </a:rPr>
              <a:t> </a:t>
            </a:r>
            <a:endParaRPr lang="en-US" sz="2400" dirty="0">
              <a:latin typeface="Arial" charset="0"/>
            </a:endParaRPr>
          </a:p>
        </p:txBody>
      </p:sp>
      <p:sp>
        <p:nvSpPr>
          <p:cNvPr id="1142788" name="Text Box 4"/>
          <p:cNvSpPr txBox="1">
            <a:spLocks noChangeArrowheads="1"/>
          </p:cNvSpPr>
          <p:nvPr/>
        </p:nvSpPr>
        <p:spPr bwMode="auto">
          <a:xfrm>
            <a:off x="827088" y="1776413"/>
            <a:ext cx="660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Es ist vor allem zu unterscheiden zwischen der:</a:t>
            </a:r>
            <a:endParaRPr lang="en-US" sz="2400"/>
          </a:p>
        </p:txBody>
      </p:sp>
      <p:sp>
        <p:nvSpPr>
          <p:cNvPr id="1142789" name="Text Box 5"/>
          <p:cNvSpPr txBox="1">
            <a:spLocks noChangeArrowheads="1"/>
          </p:cNvSpPr>
          <p:nvPr/>
        </p:nvSpPr>
        <p:spPr bwMode="auto">
          <a:xfrm>
            <a:off x="839788" y="2435225"/>
            <a:ext cx="3425825" cy="411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u="sng" dirty="0" smtClean="0">
                <a:latin typeface="Arial" charset="0"/>
              </a:rPr>
              <a:t>Inhaltsvalidität</a:t>
            </a: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142790" name="Text Box 6"/>
          <p:cNvSpPr txBox="1">
            <a:spLocks noChangeArrowheads="1"/>
          </p:cNvSpPr>
          <p:nvPr/>
        </p:nvSpPr>
        <p:spPr bwMode="auto">
          <a:xfrm>
            <a:off x="841375" y="3092450"/>
            <a:ext cx="338296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i="1"/>
              <a:t>Misst die Prüfung Kompetenzen, die der Student / die Studentin im Studium erwerben</a:t>
            </a:r>
          </a:p>
          <a:p>
            <a:pPr algn="ctr"/>
            <a:r>
              <a:rPr lang="de-DE" sz="2400" i="1"/>
              <a:t>konnte?</a:t>
            </a:r>
          </a:p>
          <a:p>
            <a:pPr algn="ctr"/>
            <a:endParaRPr lang="en-US" sz="2200"/>
          </a:p>
        </p:txBody>
      </p:sp>
      <p:sp>
        <p:nvSpPr>
          <p:cNvPr id="1142791" name="Text Box 7"/>
          <p:cNvSpPr txBox="1">
            <a:spLocks noChangeArrowheads="1"/>
          </p:cNvSpPr>
          <p:nvPr/>
        </p:nvSpPr>
        <p:spPr bwMode="auto">
          <a:xfrm>
            <a:off x="4699000" y="2420938"/>
            <a:ext cx="3527425" cy="411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u="sng" dirty="0" err="1" smtClean="0">
                <a:latin typeface="Arial" charset="0"/>
              </a:rPr>
              <a:t>Prognosevalidität</a:t>
            </a:r>
            <a:endParaRPr lang="de-DE" sz="2400" b="1" u="sng" dirty="0">
              <a:latin typeface="Arial" charset="0"/>
            </a:endParaRPr>
          </a:p>
          <a:p>
            <a:pPr algn="ctr">
              <a:defRPr/>
            </a:pPr>
            <a:endParaRPr lang="de-DE" sz="2400" b="1" u="sng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b="1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de-DE" sz="2400" dirty="0">
              <a:latin typeface="Arial" charset="0"/>
            </a:endParaRPr>
          </a:p>
          <a:p>
            <a:pPr algn="ctr"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1142792" name="Text Box 8"/>
          <p:cNvSpPr txBox="1">
            <a:spLocks noChangeArrowheads="1"/>
          </p:cNvSpPr>
          <p:nvPr/>
        </p:nvSpPr>
        <p:spPr bwMode="auto">
          <a:xfrm>
            <a:off x="4872038" y="3068638"/>
            <a:ext cx="316865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i="1"/>
              <a:t>Legt die Prüfung ein angemessenes                                   Gewicht auf das, was für den weiteren                               Lernprozess bedeutsam ist?</a:t>
            </a:r>
            <a:endParaRPr lang="en-US" sz="2400" i="1"/>
          </a:p>
          <a:p>
            <a:pPr algn="ctr"/>
            <a:endParaRPr lang="en-US" sz="220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2866" y="165100"/>
            <a:ext cx="839954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atin typeface="Arial" charset="0"/>
              </a:rPr>
              <a:t>I. Anforderungen an Messungen von Prüfungen 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4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1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/>
      <p:bldP spid="1142789" grpId="0" animBg="1"/>
      <p:bldP spid="1142790" grpId="0"/>
      <p:bldP spid="1142791" grpId="0" animBg="1"/>
      <p:bldP spid="1142792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11" name="Text Box 7"/>
          <p:cNvSpPr txBox="1">
            <a:spLocks noChangeArrowheads="1"/>
          </p:cNvSpPr>
          <p:nvPr/>
        </p:nvSpPr>
        <p:spPr bwMode="auto">
          <a:xfrm>
            <a:off x="755576" y="1988840"/>
            <a:ext cx="781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b="1" dirty="0"/>
              <a:t>Jedenfalls führt eine transparente Notengebung zum</a:t>
            </a:r>
            <a:endParaRPr lang="en-US" sz="2400" b="1" dirty="0"/>
          </a:p>
        </p:txBody>
      </p:sp>
      <p:sp>
        <p:nvSpPr>
          <p:cNvPr id="1147912" name="WordArt 8"/>
          <p:cNvSpPr>
            <a:spLocks noChangeArrowheads="1" noChangeShapeType="1" noTextEdit="1"/>
          </p:cNvSpPr>
          <p:nvPr/>
        </p:nvSpPr>
        <p:spPr bwMode="auto">
          <a:xfrm>
            <a:off x="395288" y="3070225"/>
            <a:ext cx="82804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Objektivitäts-</a:t>
            </a:r>
            <a:r>
              <a:rPr lang="de-AT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Validitätsdilemma</a:t>
            </a:r>
            <a:endParaRPr lang="de-AT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2866" y="165100"/>
            <a:ext cx="839954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>
                <a:latin typeface="Arial" charset="0"/>
              </a:rPr>
              <a:t>I. Anforderungen an Messungen von Prüfungen 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79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1" grpId="0"/>
      <p:bldP spid="1147912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5" name="Text Box 7"/>
          <p:cNvSpPr txBox="1">
            <a:spLocks noChangeArrowheads="1"/>
          </p:cNvSpPr>
          <p:nvPr/>
        </p:nvSpPr>
        <p:spPr bwMode="auto">
          <a:xfrm>
            <a:off x="539750" y="142875"/>
            <a:ext cx="8042275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000" b="1" dirty="0">
                <a:latin typeface="Arial" charset="0"/>
              </a:rPr>
              <a:t>II. Bezugsnormen der Leistungsbeurteilung</a:t>
            </a:r>
            <a:endParaRPr lang="en-US" sz="3000" b="1" dirty="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692150"/>
            <a:ext cx="8686800" cy="5257800"/>
            <a:chOff x="96" y="436"/>
            <a:chExt cx="5472" cy="3312"/>
          </a:xfrm>
        </p:grpSpPr>
        <p:sp>
          <p:nvSpPr>
            <p:cNvPr id="409610" name="Line 9"/>
            <p:cNvSpPr>
              <a:spLocks noChangeShapeType="1"/>
            </p:cNvSpPr>
            <p:nvPr/>
          </p:nvSpPr>
          <p:spPr bwMode="auto">
            <a:xfrm flipH="1">
              <a:off x="1292" y="436"/>
              <a:ext cx="908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09611" name="Line 10"/>
            <p:cNvSpPr>
              <a:spLocks noChangeShapeType="1"/>
            </p:cNvSpPr>
            <p:nvPr/>
          </p:nvSpPr>
          <p:spPr bwMode="auto">
            <a:xfrm>
              <a:off x="2880" y="436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409612" name="Group 11"/>
            <p:cNvGrpSpPr>
              <a:grpSpLocks/>
            </p:cNvGrpSpPr>
            <p:nvPr/>
          </p:nvGrpSpPr>
          <p:grpSpPr bwMode="auto">
            <a:xfrm>
              <a:off x="96" y="436"/>
              <a:ext cx="5472" cy="3312"/>
              <a:chOff x="96" y="436"/>
              <a:chExt cx="5472" cy="3312"/>
            </a:xfrm>
          </p:grpSpPr>
          <p:grpSp>
            <p:nvGrpSpPr>
              <p:cNvPr id="409613" name="Group 12"/>
              <p:cNvGrpSpPr>
                <a:grpSpLocks/>
              </p:cNvGrpSpPr>
              <p:nvPr/>
            </p:nvGrpSpPr>
            <p:grpSpPr bwMode="auto">
              <a:xfrm>
                <a:off x="96" y="1354"/>
                <a:ext cx="1728" cy="721"/>
                <a:chOff x="96" y="1354"/>
                <a:chExt cx="1728" cy="721"/>
              </a:xfrm>
            </p:grpSpPr>
            <p:sp>
              <p:nvSpPr>
                <p:cNvPr id="1148941" name="Rectangle 13"/>
                <p:cNvSpPr>
                  <a:spLocks noChangeArrowheads="1"/>
                </p:cNvSpPr>
                <p:nvPr/>
              </p:nvSpPr>
              <p:spPr bwMode="auto">
                <a:xfrm>
                  <a:off x="96" y="1354"/>
                  <a:ext cx="1728" cy="721"/>
                </a:xfrm>
                <a:prstGeom prst="rect">
                  <a:avLst/>
                </a:prstGeom>
                <a:gradFill rotWithShape="1">
                  <a:gsLst>
                    <a:gs pos="0">
                      <a:srgbClr val="E5FFFF"/>
                    </a:gs>
                    <a:gs pos="50000">
                      <a:srgbClr val="F7F7FF"/>
                    </a:gs>
                    <a:gs pos="100000">
                      <a:srgbClr val="E5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" y="1571"/>
                  <a:ext cx="168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sz="2000" b="1"/>
                    <a:t>Soziale Bezugsnorm</a:t>
                  </a:r>
                </a:p>
              </p:txBody>
            </p:sp>
          </p:grpSp>
          <p:grpSp>
            <p:nvGrpSpPr>
              <p:cNvPr id="409614" name="Group 15"/>
              <p:cNvGrpSpPr>
                <a:grpSpLocks/>
              </p:cNvGrpSpPr>
              <p:nvPr/>
            </p:nvGrpSpPr>
            <p:grpSpPr bwMode="auto">
              <a:xfrm>
                <a:off x="113" y="2739"/>
                <a:ext cx="1751" cy="1009"/>
                <a:chOff x="113" y="2739"/>
                <a:chExt cx="1751" cy="1009"/>
              </a:xfrm>
            </p:grpSpPr>
            <p:sp>
              <p:nvSpPr>
                <p:cNvPr id="1148944" name="Oval 16"/>
                <p:cNvSpPr>
                  <a:spLocks noChangeArrowheads="1"/>
                </p:cNvSpPr>
                <p:nvPr/>
              </p:nvSpPr>
              <p:spPr bwMode="auto">
                <a:xfrm>
                  <a:off x="113" y="2739"/>
                  <a:ext cx="1724" cy="10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5FFFF"/>
                    </a:gs>
                    <a:gs pos="50000">
                      <a:srgbClr val="F7F7FF"/>
                    </a:gs>
                    <a:gs pos="100000">
                      <a:srgbClr val="E5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3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4" y="2916"/>
                  <a:ext cx="1740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sz="1800"/>
                    <a:t>Rangplatzinformation</a:t>
                  </a:r>
                </a:p>
                <a:p>
                  <a:pPr algn="ctr" eaLnBrk="0" hangingPunct="0"/>
                  <a:r>
                    <a:rPr lang="de-DE" sz="1800"/>
                    <a:t>innerhalb der Gruppe,</a:t>
                  </a:r>
                </a:p>
                <a:p>
                  <a:pPr algn="ctr" eaLnBrk="0" hangingPunct="0"/>
                  <a:r>
                    <a:rPr lang="de-DE" sz="1800"/>
                    <a:t>Studienfach, Fakultät etc.</a:t>
                  </a:r>
                </a:p>
              </p:txBody>
            </p:sp>
          </p:grpSp>
          <p:sp>
            <p:nvSpPr>
              <p:cNvPr id="409615" name="Line 18"/>
              <p:cNvSpPr>
                <a:spLocks noChangeShapeType="1"/>
              </p:cNvSpPr>
              <p:nvPr/>
            </p:nvSpPr>
            <p:spPr bwMode="auto">
              <a:xfrm>
                <a:off x="942" y="2079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grpSp>
            <p:nvGrpSpPr>
              <p:cNvPr id="409616" name="Group 19"/>
              <p:cNvGrpSpPr>
                <a:grpSpLocks/>
              </p:cNvGrpSpPr>
              <p:nvPr/>
            </p:nvGrpSpPr>
            <p:grpSpPr bwMode="auto">
              <a:xfrm>
                <a:off x="1920" y="1354"/>
                <a:ext cx="2009" cy="721"/>
                <a:chOff x="1920" y="1354"/>
                <a:chExt cx="2009" cy="721"/>
              </a:xfrm>
            </p:grpSpPr>
            <p:sp>
              <p:nvSpPr>
                <p:cNvPr id="1148948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1354"/>
                  <a:ext cx="2003" cy="721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CC"/>
                    </a:gs>
                    <a:gs pos="50000">
                      <a:srgbClr val="EFFFEF"/>
                    </a:gs>
                    <a:gs pos="100000">
                      <a:srgbClr val="CCFFCC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20" y="1569"/>
                  <a:ext cx="200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sz="2000" b="1"/>
                    <a:t>Individuelle Bezugsnorm</a:t>
                  </a:r>
                </a:p>
              </p:txBody>
            </p:sp>
          </p:grpSp>
          <p:grpSp>
            <p:nvGrpSpPr>
              <p:cNvPr id="409617" name="Group 22"/>
              <p:cNvGrpSpPr>
                <a:grpSpLocks/>
              </p:cNvGrpSpPr>
              <p:nvPr/>
            </p:nvGrpSpPr>
            <p:grpSpPr bwMode="auto">
              <a:xfrm>
                <a:off x="1970" y="2796"/>
                <a:ext cx="1999" cy="672"/>
                <a:chOff x="1970" y="2796"/>
                <a:chExt cx="1999" cy="672"/>
              </a:xfrm>
            </p:grpSpPr>
            <p:sp>
              <p:nvSpPr>
                <p:cNvPr id="1148951" name="Oval 23"/>
                <p:cNvSpPr>
                  <a:spLocks noChangeArrowheads="1"/>
                </p:cNvSpPr>
                <p:nvPr/>
              </p:nvSpPr>
              <p:spPr bwMode="auto">
                <a:xfrm>
                  <a:off x="1970" y="2796"/>
                  <a:ext cx="1999" cy="6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FFCC"/>
                    </a:gs>
                    <a:gs pos="50000">
                      <a:srgbClr val="EFFFEF"/>
                    </a:gs>
                    <a:gs pos="100000">
                      <a:srgbClr val="CCFFCC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93" y="3021"/>
                  <a:ext cx="18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sz="2000"/>
                    <a:t>Individueller Lernfortschritt</a:t>
                  </a:r>
                </a:p>
              </p:txBody>
            </p:sp>
          </p:grpSp>
          <p:sp>
            <p:nvSpPr>
              <p:cNvPr id="409618" name="Line 25"/>
              <p:cNvSpPr>
                <a:spLocks noChangeShapeType="1"/>
              </p:cNvSpPr>
              <p:nvPr/>
            </p:nvSpPr>
            <p:spPr bwMode="auto">
              <a:xfrm>
                <a:off x="2913" y="2079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grpSp>
            <p:nvGrpSpPr>
              <p:cNvPr id="409619" name="Group 26"/>
              <p:cNvGrpSpPr>
                <a:grpSpLocks/>
              </p:cNvGrpSpPr>
              <p:nvPr/>
            </p:nvGrpSpPr>
            <p:grpSpPr bwMode="auto">
              <a:xfrm>
                <a:off x="4080" y="1345"/>
                <a:ext cx="1488" cy="720"/>
                <a:chOff x="4080" y="1345"/>
                <a:chExt cx="1488" cy="720"/>
              </a:xfrm>
            </p:grpSpPr>
            <p:sp>
              <p:nvSpPr>
                <p:cNvPr id="1148955" name="Rectangle 27"/>
                <p:cNvSpPr>
                  <a:spLocks noChangeArrowheads="1"/>
                </p:cNvSpPr>
                <p:nvPr/>
              </p:nvSpPr>
              <p:spPr bwMode="auto">
                <a:xfrm>
                  <a:off x="4080" y="1345"/>
                  <a:ext cx="1488" cy="72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D9D9"/>
                    </a:gs>
                    <a:gs pos="50000">
                      <a:srgbClr val="FFF7F7"/>
                    </a:gs>
                    <a:gs pos="100000">
                      <a:srgbClr val="FFD9D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2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173" y="1408"/>
                  <a:ext cx="1296" cy="6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de-DE" sz="2000" b="1"/>
                    <a:t>Kriteriums-orientierte</a:t>
                  </a:r>
                </a:p>
                <a:p>
                  <a:pPr algn="ctr" eaLnBrk="0" hangingPunct="0"/>
                  <a:r>
                    <a:rPr lang="de-DE" sz="2000" b="1"/>
                    <a:t>Bezugsnorm</a:t>
                  </a:r>
                </a:p>
              </p:txBody>
            </p:sp>
          </p:grpSp>
          <p:sp>
            <p:nvSpPr>
              <p:cNvPr id="409620" name="Line 29"/>
              <p:cNvSpPr>
                <a:spLocks noChangeShapeType="1"/>
              </p:cNvSpPr>
              <p:nvPr/>
            </p:nvSpPr>
            <p:spPr bwMode="auto">
              <a:xfrm>
                <a:off x="3606" y="436"/>
                <a:ext cx="828" cy="7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grpSp>
            <p:nvGrpSpPr>
              <p:cNvPr id="409621" name="Group 30"/>
              <p:cNvGrpSpPr>
                <a:grpSpLocks/>
              </p:cNvGrpSpPr>
              <p:nvPr/>
            </p:nvGrpSpPr>
            <p:grpSpPr bwMode="auto">
              <a:xfrm>
                <a:off x="4245" y="2778"/>
                <a:ext cx="1248" cy="624"/>
                <a:chOff x="4245" y="2778"/>
                <a:chExt cx="1248" cy="624"/>
              </a:xfrm>
            </p:grpSpPr>
            <p:sp>
              <p:nvSpPr>
                <p:cNvPr id="1148959" name="Oval 31"/>
                <p:cNvSpPr>
                  <a:spLocks noChangeArrowheads="1"/>
                </p:cNvSpPr>
                <p:nvPr/>
              </p:nvSpPr>
              <p:spPr bwMode="auto">
                <a:xfrm>
                  <a:off x="4245" y="2778"/>
                  <a:ext cx="1248" cy="6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9D9"/>
                    </a:gs>
                    <a:gs pos="50000">
                      <a:srgbClr val="FFF7F7"/>
                    </a:gs>
                    <a:gs pos="100000">
                      <a:srgbClr val="FFD9D9"/>
                    </a:gs>
                  </a:gsLst>
                  <a:lin ang="5400000" scaled="1"/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de-AT" sz="2000">
                    <a:latin typeface="Arial" charset="0"/>
                  </a:endParaRPr>
                </a:p>
              </p:txBody>
            </p:sp>
            <p:sp>
              <p:nvSpPr>
                <p:cNvPr id="4096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428" y="2955"/>
                  <a:ext cx="90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sz="2000"/>
                    <a:t>Stoff, Sache</a:t>
                  </a:r>
                </a:p>
              </p:txBody>
            </p:sp>
          </p:grpSp>
          <p:sp>
            <p:nvSpPr>
              <p:cNvPr id="409622" name="Line 33"/>
              <p:cNvSpPr>
                <a:spLocks noChangeShapeType="1"/>
              </p:cNvSpPr>
              <p:nvPr/>
            </p:nvSpPr>
            <p:spPr bwMode="auto">
              <a:xfrm>
                <a:off x="4876" y="2069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</p:grpSp>
      <p:sp>
        <p:nvSpPr>
          <p:cNvPr id="409603" name="AutoShape 34"/>
          <p:cNvSpPr>
            <a:spLocks noChangeArrowheads="1"/>
          </p:cNvSpPr>
          <p:nvPr/>
        </p:nvSpPr>
        <p:spPr bwMode="auto">
          <a:xfrm>
            <a:off x="7524750" y="5516563"/>
            <a:ext cx="719138" cy="5762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/>
            <a:endParaRPr lang="de-AT" sz="2000"/>
          </a:p>
        </p:txBody>
      </p:sp>
      <p:sp>
        <p:nvSpPr>
          <p:cNvPr id="409604" name="AutoShape 35"/>
          <p:cNvSpPr>
            <a:spLocks noChangeArrowheads="1"/>
          </p:cNvSpPr>
          <p:nvPr/>
        </p:nvSpPr>
        <p:spPr bwMode="auto">
          <a:xfrm>
            <a:off x="7380288" y="5570682"/>
            <a:ext cx="864120" cy="456759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/>
            <a:endParaRPr lang="de-AT" sz="2000"/>
          </a:p>
        </p:txBody>
      </p:sp>
      <p:sp>
        <p:nvSpPr>
          <p:cNvPr id="409605" name="Text Box 36"/>
          <p:cNvSpPr txBox="1">
            <a:spLocks noChangeArrowheads="1"/>
          </p:cNvSpPr>
          <p:nvPr/>
        </p:nvSpPr>
        <p:spPr bwMode="auto">
          <a:xfrm>
            <a:off x="7008813" y="6021388"/>
            <a:ext cx="1698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de-AT" sz="2400" b="1">
                <a:latin typeface="Tahoma" pitchFamily="34" charset="0"/>
              </a:rPr>
              <a:t>Bildungs-</a:t>
            </a:r>
          </a:p>
          <a:p>
            <a:pPr algn="ctr" eaLnBrk="0" hangingPunct="0"/>
            <a:r>
              <a:rPr lang="de-AT" sz="2400" b="1">
                <a:latin typeface="Tahoma" pitchFamily="34" charset="0"/>
              </a:rPr>
              <a:t>standards</a:t>
            </a:r>
          </a:p>
        </p:txBody>
      </p:sp>
      <p:sp>
        <p:nvSpPr>
          <p:cNvPr id="409606" name="AutoShape 37"/>
          <p:cNvSpPr>
            <a:spLocks noChangeArrowheads="1"/>
          </p:cNvSpPr>
          <p:nvPr/>
        </p:nvSpPr>
        <p:spPr bwMode="auto">
          <a:xfrm>
            <a:off x="3995738" y="5589588"/>
            <a:ext cx="1439862" cy="5762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de-AT" sz="2000"/>
          </a:p>
        </p:txBody>
      </p:sp>
      <p:sp>
        <p:nvSpPr>
          <p:cNvPr id="409607" name="Text Box 38"/>
          <p:cNvSpPr txBox="1">
            <a:spLocks noChangeArrowheads="1"/>
          </p:cNvSpPr>
          <p:nvPr/>
        </p:nvSpPr>
        <p:spPr bwMode="auto">
          <a:xfrm>
            <a:off x="2771775" y="6180138"/>
            <a:ext cx="4067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de-AT" sz="2000">
                <a:latin typeface="Tahoma" pitchFamily="34" charset="0"/>
              </a:rPr>
              <a:t>Entwicklung der Potenziale der</a:t>
            </a:r>
          </a:p>
          <a:p>
            <a:pPr algn="ctr" eaLnBrk="0" hangingPunct="0"/>
            <a:r>
              <a:rPr lang="de-AT" sz="2000">
                <a:latin typeface="Tahoma" pitchFamily="34" charset="0"/>
              </a:rPr>
              <a:t>Schüler/innen – „Personalentwicklung“</a:t>
            </a:r>
          </a:p>
        </p:txBody>
      </p:sp>
      <p:sp>
        <p:nvSpPr>
          <p:cNvPr id="409608" name="AutoShape 39"/>
          <p:cNvSpPr>
            <a:spLocks noChangeArrowheads="1"/>
          </p:cNvSpPr>
          <p:nvPr/>
        </p:nvSpPr>
        <p:spPr bwMode="auto">
          <a:xfrm>
            <a:off x="900113" y="6021388"/>
            <a:ext cx="1223962" cy="28733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de-AT" sz="2000"/>
          </a:p>
        </p:txBody>
      </p:sp>
      <p:sp>
        <p:nvSpPr>
          <p:cNvPr id="409609" name="Text Box 40"/>
          <p:cNvSpPr txBox="1">
            <a:spLocks noChangeArrowheads="1"/>
          </p:cNvSpPr>
          <p:nvPr/>
        </p:nvSpPr>
        <p:spPr bwMode="auto">
          <a:xfrm>
            <a:off x="611188" y="6356350"/>
            <a:ext cx="18621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de-AT" sz="2400">
                <a:latin typeface="Tahoma" pitchFamily="34" charset="0"/>
              </a:rPr>
              <a:t>„Status quo“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395536" y="188640"/>
            <a:ext cx="8424936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600" b="1" dirty="0">
                <a:latin typeface="Arial" charset="0"/>
              </a:rPr>
              <a:t>Ebenen der bildungspolitischen Reformmaßnahmen</a:t>
            </a:r>
          </a:p>
        </p:txBody>
      </p:sp>
      <p:sp>
        <p:nvSpPr>
          <p:cNvPr id="371714" name="Trapezoid 5"/>
          <p:cNvSpPr>
            <a:spLocks noChangeArrowheads="1"/>
          </p:cNvSpPr>
          <p:nvPr/>
        </p:nvSpPr>
        <p:spPr bwMode="auto">
          <a:xfrm rot="10800000">
            <a:off x="1138238" y="4943475"/>
            <a:ext cx="6977062" cy="1749425"/>
          </a:xfrm>
          <a:custGeom>
            <a:avLst/>
            <a:gdLst>
              <a:gd name="T0" fmla="*/ 2198 w 6977063"/>
              <a:gd name="T1" fmla="*/ 0 h 1749425"/>
              <a:gd name="T2" fmla="*/ 85 w 6977063"/>
              <a:gd name="T3" fmla="*/ 551 h 1749425"/>
              <a:gd name="T4" fmla="*/ 2198 w 6977063"/>
              <a:gd name="T5" fmla="*/ 1102 h 1749425"/>
              <a:gd name="T6" fmla="*/ 4310 w 6977063"/>
              <a:gd name="T7" fmla="*/ 551 h 17494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79388 w 6977063"/>
              <a:gd name="T13" fmla="*/ 44450 h 1749425"/>
              <a:gd name="T14" fmla="*/ 6797675 w 6977063"/>
              <a:gd name="T15" fmla="*/ 1749425 h 1749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77063" h="1749425">
                <a:moveTo>
                  <a:pt x="0" y="1749425"/>
                </a:moveTo>
                <a:lnTo>
                  <a:pt x="268449" y="0"/>
                </a:lnTo>
                <a:lnTo>
                  <a:pt x="6708614" y="0"/>
                </a:lnTo>
                <a:lnTo>
                  <a:pt x="6977063" y="1749425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de-AT"/>
          </a:p>
        </p:txBody>
      </p:sp>
      <p:sp>
        <p:nvSpPr>
          <p:cNvPr id="371715" name="Text Box 26"/>
          <p:cNvSpPr txBox="1">
            <a:spLocks noChangeArrowheads="1"/>
          </p:cNvSpPr>
          <p:nvPr/>
        </p:nvSpPr>
        <p:spPr bwMode="auto">
          <a:xfrm>
            <a:off x="3387725" y="5091113"/>
            <a:ext cx="2476500" cy="406400"/>
          </a:xfrm>
          <a:prstGeom prst="rect">
            <a:avLst/>
          </a:prstGeom>
          <a:solidFill>
            <a:srgbClr val="DDDDDD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prstShdw prst="shdw17" dist="17961" dir="2700000">
              <a:srgbClr val="474747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de-AT" sz="2000"/>
              <a:t>III. Unterrichtsebene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198563" y="5519738"/>
            <a:ext cx="6856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400" b="1" dirty="0">
                <a:latin typeface="Arial" charset="0"/>
              </a:rPr>
              <a:t>Kompetenzorientiertes Unterrichten</a:t>
            </a:r>
          </a:p>
          <a:p>
            <a:pPr algn="ctr">
              <a:defRPr/>
            </a:pPr>
            <a:r>
              <a:rPr lang="de-AT" sz="2400" b="1" dirty="0">
                <a:latin typeface="Arial" charset="0"/>
              </a:rPr>
              <a:t>Kompetenzorientiertes Lernen</a:t>
            </a:r>
          </a:p>
          <a:p>
            <a:pPr algn="ctr">
              <a:defRPr/>
            </a:pPr>
            <a:r>
              <a:rPr lang="de-AT" sz="2400" b="1" dirty="0">
                <a:solidFill>
                  <a:srgbClr val="FF0000"/>
                </a:solidFill>
                <a:latin typeface="Arial" charset="0"/>
              </a:rPr>
              <a:t>Kompetenzorientiertes Prüfen</a:t>
            </a:r>
          </a:p>
        </p:txBody>
      </p:sp>
      <p:sp>
        <p:nvSpPr>
          <p:cNvPr id="371717" name="Trapezoid 3"/>
          <p:cNvSpPr>
            <a:spLocks noChangeArrowheads="1"/>
          </p:cNvSpPr>
          <p:nvPr/>
        </p:nvSpPr>
        <p:spPr bwMode="auto">
          <a:xfrm rot="10800000">
            <a:off x="663575" y="2527300"/>
            <a:ext cx="7924800" cy="2414588"/>
          </a:xfrm>
          <a:custGeom>
            <a:avLst/>
            <a:gdLst>
              <a:gd name="T0" fmla="*/ 2496 w 7924800"/>
              <a:gd name="T1" fmla="*/ 0 h 2414588"/>
              <a:gd name="T2" fmla="*/ 117 w 7924800"/>
              <a:gd name="T3" fmla="*/ 761 h 2414588"/>
              <a:gd name="T4" fmla="*/ 2496 w 7924800"/>
              <a:gd name="T5" fmla="*/ 1521 h 2414588"/>
              <a:gd name="T6" fmla="*/ 4875 w 7924800"/>
              <a:gd name="T7" fmla="*/ 761 h 241458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47650 w 7924800"/>
              <a:gd name="T13" fmla="*/ 74613 h 2414588"/>
              <a:gd name="T14" fmla="*/ 7677148 w 7924800"/>
              <a:gd name="T15" fmla="*/ 2414588 h 2414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24800" h="2414588">
                <a:moveTo>
                  <a:pt x="0" y="2414588"/>
                </a:moveTo>
                <a:lnTo>
                  <a:pt x="370519" y="0"/>
                </a:lnTo>
                <a:lnTo>
                  <a:pt x="7554281" y="0"/>
                </a:lnTo>
                <a:lnTo>
                  <a:pt x="7924800" y="2414588"/>
                </a:lnTo>
                <a:close/>
              </a:path>
            </a:pathLst>
          </a:custGeom>
          <a:solidFill>
            <a:schemeClr val="bg1">
              <a:alpha val="8313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de-AT"/>
          </a:p>
        </p:txBody>
      </p:sp>
      <p:sp>
        <p:nvSpPr>
          <p:cNvPr id="371718" name="Text Box 11"/>
          <p:cNvSpPr txBox="1">
            <a:spLocks noChangeArrowheads="1"/>
          </p:cNvSpPr>
          <p:nvPr/>
        </p:nvSpPr>
        <p:spPr bwMode="auto">
          <a:xfrm>
            <a:off x="3348038" y="2708275"/>
            <a:ext cx="2520950" cy="406400"/>
          </a:xfrm>
          <a:prstGeom prst="rect">
            <a:avLst/>
          </a:prstGeom>
          <a:solidFill>
            <a:srgbClr val="DDDDDD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prstShdw prst="shdw17" dist="17961" dir="2700000">
              <a:srgbClr val="474747"/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de-AT" sz="2000"/>
              <a:t>II. Curriculare Ebene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71550" y="3213100"/>
            <a:ext cx="734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800" dirty="0">
                <a:latin typeface="Arial" charset="0"/>
              </a:rPr>
              <a:t>Kompetenzorientierte Lehrpläne, Kerncurricula, Modulbeschreibungen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900113" y="3716338"/>
            <a:ext cx="7524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de-DE" sz="2000">
              <a:latin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492500" y="37893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000" dirty="0">
                <a:latin typeface="Arial" charset="0"/>
              </a:rPr>
              <a:t>Bildungsstandards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971550" y="4292600"/>
            <a:ext cx="7343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de-DE" sz="2000">
              <a:latin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187450" y="4437063"/>
            <a:ext cx="237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000" b="1" dirty="0">
                <a:solidFill>
                  <a:srgbClr val="FF0000"/>
                </a:solidFill>
                <a:latin typeface="Arial" charset="0"/>
              </a:rPr>
              <a:t>Kompetenzmodell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498975" y="44370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endParaRPr lang="de-AT" sz="2000">
              <a:latin typeface="Arial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611813" y="4437063"/>
            <a:ext cx="2416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000">
                <a:latin typeface="Arial" charset="0"/>
              </a:rPr>
              <a:t>Unterrichtsbeispiele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3635375" y="42926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de-DE" sz="2000">
              <a:latin typeface="Arial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508625" y="42926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endParaRPr lang="de-DE" sz="2000">
              <a:latin typeface="Arial" charset="0"/>
            </a:endParaRPr>
          </a:p>
        </p:txBody>
      </p:sp>
      <p:sp>
        <p:nvSpPr>
          <p:cNvPr id="371728" name="Trapezoid 2"/>
          <p:cNvSpPr>
            <a:spLocks noChangeArrowheads="1"/>
          </p:cNvSpPr>
          <p:nvPr/>
        </p:nvSpPr>
        <p:spPr bwMode="auto">
          <a:xfrm rot="10800000">
            <a:off x="503238" y="876300"/>
            <a:ext cx="8245475" cy="1616075"/>
          </a:xfrm>
          <a:custGeom>
            <a:avLst/>
            <a:gdLst>
              <a:gd name="T0" fmla="*/ 2597 w 8245475"/>
              <a:gd name="T1" fmla="*/ 0 h 1658937"/>
              <a:gd name="T2" fmla="*/ 80 w 8245475"/>
              <a:gd name="T3" fmla="*/ 483 h 1658937"/>
              <a:gd name="T4" fmla="*/ 2597 w 8245475"/>
              <a:gd name="T5" fmla="*/ 966 h 1658937"/>
              <a:gd name="T6" fmla="*/ 5114 w 8245475"/>
              <a:gd name="T7" fmla="*/ 483 h 1658937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69863 w 8245475"/>
              <a:gd name="T13" fmla="*/ 34222 h 1658937"/>
              <a:gd name="T14" fmla="*/ 8075615 w 8245475"/>
              <a:gd name="T15" fmla="*/ 1658937 h 1658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45475" h="1658937">
                <a:moveTo>
                  <a:pt x="0" y="1658937"/>
                </a:moveTo>
                <a:lnTo>
                  <a:pt x="254564" y="0"/>
                </a:lnTo>
                <a:lnTo>
                  <a:pt x="7990911" y="0"/>
                </a:lnTo>
                <a:lnTo>
                  <a:pt x="8245475" y="1658937"/>
                </a:lnTo>
                <a:close/>
              </a:path>
            </a:pathLst>
          </a:custGeom>
          <a:solidFill>
            <a:schemeClr val="bg1">
              <a:alpha val="41176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endParaRPr lang="de-AT"/>
          </a:p>
        </p:txBody>
      </p:sp>
      <p:sp>
        <p:nvSpPr>
          <p:cNvPr id="371729" name="Text Box 7"/>
          <p:cNvSpPr txBox="1">
            <a:spLocks noChangeArrowheads="1"/>
          </p:cNvSpPr>
          <p:nvPr/>
        </p:nvSpPr>
        <p:spPr bwMode="auto">
          <a:xfrm>
            <a:off x="2286000" y="993775"/>
            <a:ext cx="4679950" cy="406400"/>
          </a:xfrm>
          <a:prstGeom prst="rect">
            <a:avLst/>
          </a:prstGeom>
          <a:solidFill>
            <a:srgbClr val="DDDDDD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prstShdw prst="shdw17" dist="17961" dir="2700000">
              <a:srgbClr val="474747"/>
            </a:prstShdw>
          </a:effectLst>
        </p:spPr>
        <p:txBody>
          <a:bodyPr>
            <a:spAutoFit/>
          </a:bodyPr>
          <a:lstStyle/>
          <a:p>
            <a:pPr algn="ctr"/>
            <a:r>
              <a:rPr lang="de-AT" sz="2000"/>
              <a:t>I. Bildungspolitische Ebene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87450" y="1412875"/>
            <a:ext cx="748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000">
                <a:latin typeface="Arial" charset="0"/>
              </a:rPr>
              <a:t>Output/Lernergebnisorientierung, </a:t>
            </a:r>
            <a:r>
              <a:rPr lang="de-AT" sz="2000" b="1">
                <a:solidFill>
                  <a:srgbClr val="FF0000"/>
                </a:solidFill>
                <a:latin typeface="Arial" charset="0"/>
              </a:rPr>
              <a:t>Kompetenzorientierung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042988" y="1773238"/>
            <a:ext cx="705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800" dirty="0">
                <a:latin typeface="Arial" charset="0"/>
              </a:rPr>
              <a:t>Ergänzende externe Evaluation (</a:t>
            </a:r>
            <a:r>
              <a:rPr lang="de-AT" sz="1800" dirty="0" err="1">
                <a:latin typeface="Arial" charset="0"/>
              </a:rPr>
              <a:t>evidenzbasierte</a:t>
            </a:r>
            <a:r>
              <a:rPr lang="de-AT" sz="1800" dirty="0">
                <a:latin typeface="Arial" charset="0"/>
              </a:rPr>
              <a:t> Evaluation) – </a:t>
            </a:r>
          </a:p>
          <a:p>
            <a:pPr algn="ctr">
              <a:defRPr/>
            </a:pPr>
            <a:r>
              <a:rPr lang="de-AT" sz="1800" dirty="0">
                <a:latin typeface="Arial" charset="0"/>
              </a:rPr>
              <a:t>Zentrale Tests, </a:t>
            </a:r>
            <a:r>
              <a:rPr lang="de-AT" sz="1800" b="1" dirty="0" smtClean="0">
                <a:latin typeface="Arial" charset="0"/>
              </a:rPr>
              <a:t>Zentral-</a:t>
            </a:r>
            <a:r>
              <a:rPr lang="de-AT" sz="1800" b="1" dirty="0">
                <a:latin typeface="Arial" charset="0"/>
              </a:rPr>
              <a:t>M</a:t>
            </a:r>
            <a:r>
              <a:rPr lang="de-AT" sz="1800" b="1" dirty="0" smtClean="0">
                <a:latin typeface="Arial" charset="0"/>
              </a:rPr>
              <a:t>atura</a:t>
            </a:r>
            <a:r>
              <a:rPr lang="de-AT" sz="1800" dirty="0">
                <a:latin typeface="Arial" charset="0"/>
              </a:rPr>
              <a:t>, </a:t>
            </a:r>
            <a:r>
              <a:rPr lang="de-AT" sz="1800" b="1" dirty="0">
                <a:latin typeface="Arial" charset="0"/>
              </a:rPr>
              <a:t>Lernstanderhebungen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0" name="Rectangle 4"/>
          <p:cNvSpPr>
            <a:spLocks noChangeArrowheads="1"/>
          </p:cNvSpPr>
          <p:nvPr/>
        </p:nvSpPr>
        <p:spPr bwMode="auto">
          <a:xfrm>
            <a:off x="5867400" y="1628775"/>
            <a:ext cx="295275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AT" sz="2000">
              <a:latin typeface="Arial" charset="0"/>
            </a:endParaRPr>
          </a:p>
        </p:txBody>
      </p:sp>
      <p:sp>
        <p:nvSpPr>
          <p:cNvPr id="1442821" name="Rectangle 5"/>
          <p:cNvSpPr>
            <a:spLocks noChangeArrowheads="1"/>
          </p:cNvSpPr>
          <p:nvPr/>
        </p:nvSpPr>
        <p:spPr bwMode="auto">
          <a:xfrm>
            <a:off x="2987675" y="1628775"/>
            <a:ext cx="25923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AT" sz="2000">
              <a:latin typeface="Arial" charset="0"/>
            </a:endParaRPr>
          </a:p>
        </p:txBody>
      </p:sp>
      <p:sp>
        <p:nvSpPr>
          <p:cNvPr id="1442822" name="Rectangle 6"/>
          <p:cNvSpPr>
            <a:spLocks noChangeArrowheads="1"/>
          </p:cNvSpPr>
          <p:nvPr/>
        </p:nvSpPr>
        <p:spPr bwMode="auto">
          <a:xfrm>
            <a:off x="250825" y="1628775"/>
            <a:ext cx="244951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AT" sz="2000">
              <a:latin typeface="Arial" charset="0"/>
            </a:endParaRPr>
          </a:p>
        </p:txBody>
      </p:sp>
      <p:sp>
        <p:nvSpPr>
          <p:cNvPr id="410629" name="Text Box 7"/>
          <p:cNvSpPr txBox="1">
            <a:spLocks noChangeArrowheads="1"/>
          </p:cNvSpPr>
          <p:nvPr/>
        </p:nvSpPr>
        <p:spPr bwMode="auto">
          <a:xfrm>
            <a:off x="395536" y="115888"/>
            <a:ext cx="8424935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800" b="1" dirty="0">
                <a:latin typeface="+mj-lt"/>
              </a:rPr>
              <a:t>Moderne Formen der Leistungsbeurteilung</a:t>
            </a:r>
          </a:p>
          <a:p>
            <a:pPr algn="ctr" eaLnBrk="0" hangingPunct="0"/>
            <a:r>
              <a:rPr lang="de-DE" sz="2500" b="1" dirty="0">
                <a:latin typeface="+mj-lt"/>
              </a:rPr>
              <a:t>(</a:t>
            </a:r>
            <a:r>
              <a:rPr lang="de-DE" sz="2500" b="1" dirty="0" err="1">
                <a:latin typeface="+mj-lt"/>
              </a:rPr>
              <a:t>Portfolioansatz</a:t>
            </a:r>
            <a:r>
              <a:rPr lang="de-DE" sz="2500" dirty="0">
                <a:latin typeface="+mj-lt"/>
              </a:rPr>
              <a:t>)</a:t>
            </a:r>
          </a:p>
        </p:txBody>
      </p:sp>
      <p:sp>
        <p:nvSpPr>
          <p:cNvPr id="410630" name="Text Box 8"/>
          <p:cNvSpPr txBox="1">
            <a:spLocks noChangeArrowheads="1"/>
          </p:cNvSpPr>
          <p:nvPr/>
        </p:nvSpPr>
        <p:spPr bwMode="auto">
          <a:xfrm>
            <a:off x="376238" y="1770063"/>
            <a:ext cx="211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Times New Roman" pitchFamily="18" charset="0"/>
              </a:rPr>
              <a:t>Prozessbeurteilung</a:t>
            </a:r>
          </a:p>
        </p:txBody>
      </p:sp>
      <p:sp>
        <p:nvSpPr>
          <p:cNvPr id="410631" name="Text Box 9"/>
          <p:cNvSpPr txBox="1">
            <a:spLocks noChangeArrowheads="1"/>
          </p:cNvSpPr>
          <p:nvPr/>
        </p:nvSpPr>
        <p:spPr bwMode="auto">
          <a:xfrm>
            <a:off x="3276600" y="1773238"/>
            <a:ext cx="2141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Times New Roman" pitchFamily="18" charset="0"/>
              </a:rPr>
              <a:t>Produktbeurteilung</a:t>
            </a:r>
          </a:p>
        </p:txBody>
      </p:sp>
      <p:sp>
        <p:nvSpPr>
          <p:cNvPr id="410632" name="Text Box 10"/>
          <p:cNvSpPr txBox="1">
            <a:spLocks noChangeArrowheads="1"/>
          </p:cNvSpPr>
          <p:nvPr/>
        </p:nvSpPr>
        <p:spPr bwMode="auto">
          <a:xfrm>
            <a:off x="5992813" y="1770063"/>
            <a:ext cx="268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Times New Roman" pitchFamily="18" charset="0"/>
              </a:rPr>
              <a:t>Präsentationsbeurteilung</a:t>
            </a:r>
          </a:p>
        </p:txBody>
      </p:sp>
      <p:sp>
        <p:nvSpPr>
          <p:cNvPr id="410633" name="Line 11"/>
          <p:cNvSpPr>
            <a:spLocks noChangeShapeType="1"/>
          </p:cNvSpPr>
          <p:nvPr/>
        </p:nvSpPr>
        <p:spPr bwMode="auto">
          <a:xfrm>
            <a:off x="4427538" y="112553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0634" name="Line 12"/>
          <p:cNvSpPr>
            <a:spLocks noChangeShapeType="1"/>
          </p:cNvSpPr>
          <p:nvPr/>
        </p:nvSpPr>
        <p:spPr bwMode="auto">
          <a:xfrm flipH="1">
            <a:off x="1476375" y="1268413"/>
            <a:ext cx="2951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0635" name="Line 13"/>
          <p:cNvSpPr>
            <a:spLocks noChangeShapeType="1"/>
          </p:cNvSpPr>
          <p:nvPr/>
        </p:nvSpPr>
        <p:spPr bwMode="auto">
          <a:xfrm>
            <a:off x="1476375" y="12684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410636" name="Line 14"/>
          <p:cNvSpPr>
            <a:spLocks noChangeShapeType="1"/>
          </p:cNvSpPr>
          <p:nvPr/>
        </p:nvSpPr>
        <p:spPr bwMode="auto">
          <a:xfrm>
            <a:off x="4427538" y="1268413"/>
            <a:ext cx="3240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10637" name="Line 15"/>
          <p:cNvSpPr>
            <a:spLocks noChangeShapeType="1"/>
          </p:cNvSpPr>
          <p:nvPr/>
        </p:nvSpPr>
        <p:spPr bwMode="auto">
          <a:xfrm>
            <a:off x="7667625" y="12684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410638" name="Line 16"/>
          <p:cNvSpPr>
            <a:spLocks noChangeShapeType="1"/>
          </p:cNvSpPr>
          <p:nvPr/>
        </p:nvSpPr>
        <p:spPr bwMode="auto">
          <a:xfrm>
            <a:off x="3419475" y="12684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410639" name="Line 17"/>
          <p:cNvSpPr>
            <a:spLocks noChangeShapeType="1"/>
          </p:cNvSpPr>
          <p:nvPr/>
        </p:nvSpPr>
        <p:spPr bwMode="auto">
          <a:xfrm>
            <a:off x="5003800" y="12684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410640" name="AutoShape 18"/>
          <p:cNvSpPr>
            <a:spLocks noChangeArrowheads="1"/>
          </p:cNvSpPr>
          <p:nvPr/>
        </p:nvSpPr>
        <p:spPr bwMode="auto">
          <a:xfrm>
            <a:off x="971550" y="2349500"/>
            <a:ext cx="720725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1" name="AutoShape 19"/>
          <p:cNvSpPr>
            <a:spLocks noChangeArrowheads="1"/>
          </p:cNvSpPr>
          <p:nvPr/>
        </p:nvSpPr>
        <p:spPr bwMode="auto">
          <a:xfrm>
            <a:off x="3779838" y="2349500"/>
            <a:ext cx="720725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2" name="AutoShape 20"/>
          <p:cNvSpPr>
            <a:spLocks noChangeArrowheads="1"/>
          </p:cNvSpPr>
          <p:nvPr/>
        </p:nvSpPr>
        <p:spPr bwMode="auto">
          <a:xfrm>
            <a:off x="6948488" y="2349500"/>
            <a:ext cx="720725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3" name="Rectangle 22"/>
          <p:cNvSpPr>
            <a:spLocks noChangeArrowheads="1"/>
          </p:cNvSpPr>
          <p:nvPr/>
        </p:nvSpPr>
        <p:spPr bwMode="auto">
          <a:xfrm>
            <a:off x="323850" y="3068638"/>
            <a:ext cx="84963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4" name="Text Box 23"/>
          <p:cNvSpPr txBox="1">
            <a:spLocks noChangeArrowheads="1"/>
          </p:cNvSpPr>
          <p:nvPr/>
        </p:nvSpPr>
        <p:spPr bwMode="auto">
          <a:xfrm>
            <a:off x="1835150" y="3284538"/>
            <a:ext cx="52149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Impact" pitchFamily="34" charset="0"/>
              </a:rPr>
              <a:t>Fremdbeurteilung (z.B. Lehrer, Begleitforschung)</a:t>
            </a:r>
          </a:p>
        </p:txBody>
      </p:sp>
      <p:sp>
        <p:nvSpPr>
          <p:cNvPr id="410645" name="Rectangle 25"/>
          <p:cNvSpPr>
            <a:spLocks noChangeArrowheads="1"/>
          </p:cNvSpPr>
          <p:nvPr/>
        </p:nvSpPr>
        <p:spPr bwMode="auto">
          <a:xfrm>
            <a:off x="323850" y="3860800"/>
            <a:ext cx="84963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6" name="Text Box 26"/>
          <p:cNvSpPr txBox="1">
            <a:spLocks noChangeArrowheads="1"/>
          </p:cNvSpPr>
          <p:nvPr/>
        </p:nvSpPr>
        <p:spPr bwMode="auto">
          <a:xfrm>
            <a:off x="2771775" y="4076700"/>
            <a:ext cx="28781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Impact" pitchFamily="34" charset="0"/>
              </a:rPr>
              <a:t>Schülerselbstbeurteilung</a:t>
            </a:r>
          </a:p>
        </p:txBody>
      </p:sp>
      <p:sp>
        <p:nvSpPr>
          <p:cNvPr id="410647" name="Rectangle 28"/>
          <p:cNvSpPr>
            <a:spLocks noChangeArrowheads="1"/>
          </p:cNvSpPr>
          <p:nvPr/>
        </p:nvSpPr>
        <p:spPr bwMode="auto">
          <a:xfrm>
            <a:off x="323850" y="4724400"/>
            <a:ext cx="849630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48" name="Text Box 29"/>
          <p:cNvSpPr txBox="1">
            <a:spLocks noChangeArrowheads="1"/>
          </p:cNvSpPr>
          <p:nvPr/>
        </p:nvSpPr>
        <p:spPr bwMode="auto">
          <a:xfrm>
            <a:off x="2916238" y="4860925"/>
            <a:ext cx="25733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Impact" pitchFamily="34" charset="0"/>
              </a:rPr>
              <a:t>Schülermitbeurteilung</a:t>
            </a:r>
          </a:p>
        </p:txBody>
      </p:sp>
      <p:sp>
        <p:nvSpPr>
          <p:cNvPr id="410649" name="AutoShape 31"/>
          <p:cNvSpPr>
            <a:spLocks noChangeArrowheads="1"/>
          </p:cNvSpPr>
          <p:nvPr/>
        </p:nvSpPr>
        <p:spPr bwMode="auto">
          <a:xfrm>
            <a:off x="827088" y="5589588"/>
            <a:ext cx="865187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50" name="Text Box 32"/>
          <p:cNvSpPr txBox="1">
            <a:spLocks noChangeArrowheads="1"/>
          </p:cNvSpPr>
          <p:nvPr/>
        </p:nvSpPr>
        <p:spPr bwMode="auto">
          <a:xfrm>
            <a:off x="158750" y="6186488"/>
            <a:ext cx="254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Times New Roman" pitchFamily="18" charset="0"/>
              </a:rPr>
              <a:t>z.B. verbale Beurteilung</a:t>
            </a:r>
          </a:p>
          <a:p>
            <a:pPr algn="ctr" eaLnBrk="0" hangingPunct="0"/>
            <a:r>
              <a:rPr lang="de-DE" sz="2000">
                <a:latin typeface="Times New Roman" pitchFamily="18" charset="0"/>
              </a:rPr>
              <a:t>im Rahmen des Coaching</a:t>
            </a:r>
          </a:p>
        </p:txBody>
      </p:sp>
      <p:sp>
        <p:nvSpPr>
          <p:cNvPr id="410651" name="AutoShape 34"/>
          <p:cNvSpPr>
            <a:spLocks noChangeArrowheads="1"/>
          </p:cNvSpPr>
          <p:nvPr/>
        </p:nvSpPr>
        <p:spPr bwMode="auto">
          <a:xfrm>
            <a:off x="3779838" y="5589588"/>
            <a:ext cx="865187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52" name="Text Box 35"/>
          <p:cNvSpPr txBox="1">
            <a:spLocks noChangeArrowheads="1"/>
          </p:cNvSpPr>
          <p:nvPr/>
        </p:nvSpPr>
        <p:spPr bwMode="auto">
          <a:xfrm>
            <a:off x="3111500" y="6186488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>
                <a:latin typeface="Times New Roman" pitchFamily="18" charset="0"/>
              </a:rPr>
              <a:t>z.B. Projektarbeiten,</a:t>
            </a:r>
          </a:p>
          <a:p>
            <a:pPr algn="ctr" eaLnBrk="0" hangingPunct="0"/>
            <a:r>
              <a:rPr lang="de-DE" sz="2000">
                <a:latin typeface="Times New Roman" pitchFamily="18" charset="0"/>
              </a:rPr>
              <a:t>Fallstudienlösungen</a:t>
            </a:r>
          </a:p>
        </p:txBody>
      </p:sp>
      <p:sp>
        <p:nvSpPr>
          <p:cNvPr id="410653" name="AutoShape 37"/>
          <p:cNvSpPr>
            <a:spLocks noChangeArrowheads="1"/>
          </p:cNvSpPr>
          <p:nvPr/>
        </p:nvSpPr>
        <p:spPr bwMode="auto">
          <a:xfrm>
            <a:off x="6923088" y="5589588"/>
            <a:ext cx="865187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AT" sz="2000"/>
          </a:p>
        </p:txBody>
      </p:sp>
      <p:sp>
        <p:nvSpPr>
          <p:cNvPr id="410654" name="Text Box 38"/>
          <p:cNvSpPr txBox="1">
            <a:spLocks noChangeArrowheads="1"/>
          </p:cNvSpPr>
          <p:nvPr/>
        </p:nvSpPr>
        <p:spPr bwMode="auto">
          <a:xfrm>
            <a:off x="5652120" y="6186488"/>
            <a:ext cx="339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000" dirty="0">
                <a:latin typeface="Times New Roman" pitchFamily="18" charset="0"/>
              </a:rPr>
              <a:t>z.B. Präsentation der Projektergeb-</a:t>
            </a:r>
          </a:p>
          <a:p>
            <a:pPr algn="ctr" eaLnBrk="0" hangingPunct="0"/>
            <a:r>
              <a:rPr lang="de-DE" sz="2000" dirty="0" err="1">
                <a:latin typeface="Times New Roman" pitchFamily="18" charset="0"/>
              </a:rPr>
              <a:t>nisse</a:t>
            </a:r>
            <a:r>
              <a:rPr lang="de-DE" sz="2000" dirty="0">
                <a:latin typeface="Times New Roman" pitchFamily="18" charset="0"/>
              </a:rPr>
              <a:t>, Gruppenarbeitsergebnisse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39552" y="332656"/>
            <a:ext cx="8352928" cy="5688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827584" y="755260"/>
            <a:ext cx="7632848" cy="27413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sz="1900" b="1" dirty="0" smtClean="0">
                <a:solidFill>
                  <a:srgbClr val="000000"/>
                </a:solidFill>
              </a:rPr>
              <a:t>Aktuelle wirtschaftspädagogisch relevante Reformprojekte in der Bildungspolitik</a:t>
            </a:r>
          </a:p>
          <a:p>
            <a:pPr eaLnBrk="0" hangingPunct="0"/>
            <a:endParaRPr lang="de-DE" sz="1900" dirty="0" smtClean="0">
              <a:solidFill>
                <a:srgbClr val="5F5F5F"/>
              </a:solidFill>
            </a:endParaRPr>
          </a:p>
          <a:p>
            <a:pPr marL="627063" indent="-627063" eaLnBrk="0" hangingPunct="0"/>
            <a:r>
              <a:rPr lang="de-DE" sz="1900" b="1" dirty="0" smtClean="0">
                <a:solidFill>
                  <a:srgbClr val="C00000"/>
                </a:solidFill>
              </a:rPr>
              <a:t>4.</a:t>
            </a:r>
            <a:r>
              <a:rPr lang="de-DE" sz="1900" dirty="0" smtClean="0">
                <a:solidFill>
                  <a:srgbClr val="C00000"/>
                </a:solidFill>
              </a:rPr>
              <a:t>	</a:t>
            </a:r>
            <a:r>
              <a:rPr lang="de-DE" sz="1900" b="1" dirty="0" smtClean="0">
                <a:solidFill>
                  <a:srgbClr val="C00000"/>
                </a:solidFill>
              </a:rPr>
              <a:t>Was sind Kompetenzen und Kompetenzmodelle?</a:t>
            </a:r>
            <a:endParaRPr lang="de-DE" sz="1900" b="1" dirty="0" smtClean="0">
              <a:solidFill>
                <a:srgbClr val="CC3300"/>
              </a:solidFill>
            </a:endParaRPr>
          </a:p>
          <a:p>
            <a:pPr marL="627063" indent="-627063" eaLnBrk="0" hangingPunct="0"/>
            <a:r>
              <a:rPr lang="de-DE" sz="1900" b="1" dirty="0" smtClean="0">
                <a:solidFill>
                  <a:srgbClr val="000000"/>
                </a:solidFill>
              </a:rPr>
              <a:t>	</a:t>
            </a:r>
            <a:r>
              <a:rPr lang="de-DE" sz="1900" dirty="0" smtClean="0">
                <a:solidFill>
                  <a:srgbClr val="000000"/>
                </a:solidFill>
              </a:rPr>
              <a:t>Darstellung der Kompetenzmodelle</a:t>
            </a:r>
          </a:p>
          <a:p>
            <a:pPr marL="804863" indent="-180975" eaLnBrk="0" hangingPunct="0">
              <a:buFont typeface="Arial" pitchFamily="34" charset="0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„Management und </a:t>
            </a:r>
            <a:r>
              <a:rPr lang="de-DE" sz="1900" dirty="0" err="1" smtClean="0">
                <a:solidFill>
                  <a:srgbClr val="000000"/>
                </a:solidFill>
              </a:rPr>
              <a:t>Entrepreneurship</a:t>
            </a:r>
            <a:r>
              <a:rPr lang="de-DE" sz="1900" dirty="0" smtClean="0">
                <a:solidFill>
                  <a:srgbClr val="000000"/>
                </a:solidFill>
              </a:rPr>
              <a:t>“ (inkl. prototypische Beispiele) und </a:t>
            </a:r>
          </a:p>
          <a:p>
            <a:pPr marL="804863" indent="-180975" eaLnBrk="0" hangingPunct="0">
              <a:buFont typeface="Arial" pitchFamily="34" charset="0"/>
              <a:buChar char="•"/>
            </a:pPr>
            <a:r>
              <a:rPr lang="de-DE" sz="1900" dirty="0" smtClean="0">
                <a:solidFill>
                  <a:srgbClr val="000000"/>
                </a:solidFill>
              </a:rPr>
              <a:t>KLEE (Schopf/</a:t>
            </a:r>
            <a:r>
              <a:rPr lang="de-DE" sz="1900" dirty="0" err="1" smtClean="0">
                <a:solidFill>
                  <a:srgbClr val="000000"/>
                </a:solidFill>
              </a:rPr>
              <a:t>Müllauer</a:t>
            </a:r>
            <a:r>
              <a:rPr lang="de-DE" sz="1900" dirty="0" smtClean="0">
                <a:solidFill>
                  <a:srgbClr val="000000"/>
                </a:solidFill>
              </a:rPr>
              <a:t>) sowie des</a:t>
            </a:r>
          </a:p>
          <a:p>
            <a:pPr marL="709613" indent="-709613" eaLnBrk="0" hangingPunct="0">
              <a:defRPr/>
            </a:pPr>
            <a:endParaRPr lang="de-DE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3969778"/>
            <a:ext cx="7920880" cy="29876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809625" indent="-809625" eaLnBrk="0" hangingPunct="0">
              <a:defRPr/>
            </a:pPr>
            <a:r>
              <a:rPr lang="de-DE" sz="1400" b="1" i="1" dirty="0" err="1" smtClean="0">
                <a:solidFill>
                  <a:srgbClr val="000000"/>
                </a:solidFill>
                <a:latin typeface="Arial" charset="0"/>
              </a:rPr>
              <a:t>Klieme</a:t>
            </a:r>
            <a:r>
              <a:rPr lang="de-DE" sz="1400" b="1" i="1" dirty="0" smtClean="0">
                <a:solidFill>
                  <a:srgbClr val="000000"/>
                </a:solidFill>
                <a:latin typeface="Arial" charset="0"/>
              </a:rPr>
              <a:t>, E.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(2004):  Was sind Kompetenzen und wie lassen sie sich messen? In: Pädagogik 6/04, S. 10-13</a:t>
            </a:r>
          </a:p>
          <a:p>
            <a:pPr marL="809625" indent="-809625" eaLnBrk="0" hangingPunct="0">
              <a:defRPr/>
            </a:pPr>
            <a:r>
              <a:rPr lang="de-DE" sz="1400" b="1" i="1" dirty="0" smtClean="0">
                <a:solidFill>
                  <a:srgbClr val="000000"/>
                </a:solidFill>
                <a:latin typeface="Arial" charset="0"/>
              </a:rPr>
              <a:t>BMUKK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(2011): Kompetenzorientiert Unterrichten. Internet: http://www.bildungsstandards.berufsbildendeschulen.at/fileadmin/content/bbs/KU/Grundlagenpapier_KU_Maerz2011.pdf, S. 1-39.</a:t>
            </a:r>
          </a:p>
          <a:p>
            <a:pPr marL="809625" indent="-809625" eaLnBrk="0" hangingPunct="0">
              <a:defRPr/>
            </a:pPr>
            <a:r>
              <a:rPr lang="de-DE" sz="1400" b="1" i="1" dirty="0" err="1" smtClean="0">
                <a:solidFill>
                  <a:srgbClr val="000000"/>
                </a:solidFill>
                <a:latin typeface="Arial" charset="0"/>
              </a:rPr>
              <a:t>Fritz,U</a:t>
            </a:r>
            <a:r>
              <a:rPr lang="de-DE" sz="1400" b="1" i="1" dirty="0" smtClean="0">
                <a:solidFill>
                  <a:srgbClr val="000000"/>
                </a:solidFill>
                <a:latin typeface="Arial" charset="0"/>
              </a:rPr>
              <a:t>. (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2011): Kompetenzorientierte Bildungsstandards in der Praxis. In: </a:t>
            </a:r>
            <a:r>
              <a:rPr lang="de-DE" sz="1400" i="1" dirty="0" err="1" smtClean="0">
                <a:solidFill>
                  <a:srgbClr val="000000"/>
                </a:solidFill>
                <a:latin typeface="Arial" charset="0"/>
              </a:rPr>
              <a:t>Wissenplus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 2-10/11, S.11-13.</a:t>
            </a:r>
          </a:p>
          <a:p>
            <a:pPr marL="809625" indent="-809625" eaLnBrk="0" hangingPunct="0">
              <a:defRPr/>
            </a:pPr>
            <a:r>
              <a:rPr lang="de-DE" sz="1400" b="1" i="1" dirty="0" err="1" smtClean="0">
                <a:solidFill>
                  <a:srgbClr val="000000"/>
                </a:solidFill>
                <a:latin typeface="Arial" charset="0"/>
              </a:rPr>
              <a:t>Müllauer</a:t>
            </a:r>
            <a:r>
              <a:rPr lang="de-DE" sz="1400" b="1" i="1" dirty="0" smtClean="0">
                <a:solidFill>
                  <a:srgbClr val="000000"/>
                </a:solidFill>
                <a:latin typeface="Arial" charset="0"/>
              </a:rPr>
              <a:t>, B., Schopf, </a:t>
            </a:r>
            <a:r>
              <a:rPr lang="de-DE" sz="1400" b="1" i="1" dirty="0" err="1" smtClean="0">
                <a:solidFill>
                  <a:srgbClr val="000000"/>
                </a:solidFill>
                <a:latin typeface="Arial" charset="0"/>
              </a:rPr>
              <a:t>Ch</a:t>
            </a:r>
            <a:r>
              <a:rPr lang="de-DE" sz="1400" b="1" i="1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(2009): Kerncurricula für Kernfächer. In: </a:t>
            </a:r>
            <a:r>
              <a:rPr lang="de-DE" sz="1400" i="1" dirty="0" err="1" smtClean="0">
                <a:solidFill>
                  <a:srgbClr val="000000"/>
                </a:solidFill>
                <a:latin typeface="Arial" charset="0"/>
              </a:rPr>
              <a:t>Wissenplus</a:t>
            </a:r>
            <a:r>
              <a:rPr lang="de-DE" sz="1400" i="1" dirty="0" smtClean="0">
                <a:solidFill>
                  <a:srgbClr val="000000"/>
                </a:solidFill>
                <a:latin typeface="Arial" charset="0"/>
              </a:rPr>
              <a:t> 5-08/09, S.16-20.</a:t>
            </a:r>
          </a:p>
          <a:p>
            <a:pPr marL="809625" indent="-809625" eaLnBrk="0" hangingPunct="0">
              <a:defRPr/>
            </a:pPr>
            <a:endParaRPr lang="de-DE" sz="2400" dirty="0" smtClean="0">
              <a:solidFill>
                <a:srgbClr val="7F7F7F"/>
              </a:solidFill>
              <a:latin typeface="Arial" charset="0"/>
            </a:endParaRPr>
          </a:p>
          <a:p>
            <a:pPr marL="809625" indent="-809625" eaLnBrk="0" hangingPunct="0">
              <a:defRPr/>
            </a:pPr>
            <a:endParaRPr lang="de-DE" sz="1400" i="1" dirty="0" smtClean="0">
              <a:solidFill>
                <a:srgbClr val="000000"/>
              </a:solidFill>
              <a:latin typeface="Arial" charset="0"/>
            </a:endParaRPr>
          </a:p>
          <a:p>
            <a:pPr marL="809625" indent="-809625" eaLnBrk="0" hangingPunct="0">
              <a:defRPr/>
            </a:pPr>
            <a:endParaRPr lang="de-DE" sz="1400" i="1" dirty="0" smtClean="0">
              <a:solidFill>
                <a:srgbClr val="000000"/>
              </a:solidFill>
              <a:latin typeface="Arial" charset="0"/>
            </a:endParaRPr>
          </a:p>
          <a:p>
            <a:pPr marL="809625" indent="-809625" eaLnBrk="0" hangingPunct="0">
              <a:defRPr/>
            </a:pPr>
            <a:endParaRPr lang="de-DE" sz="2400" dirty="0">
              <a:solidFill>
                <a:srgbClr val="7F7F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Text Box 3"/>
          <p:cNvSpPr txBox="1">
            <a:spLocks noChangeArrowheads="1"/>
          </p:cNvSpPr>
          <p:nvPr/>
        </p:nvSpPr>
        <p:spPr bwMode="auto">
          <a:xfrm>
            <a:off x="251520" y="188913"/>
            <a:ext cx="8496944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solidFill>
                  <a:srgbClr val="000000"/>
                </a:solidFill>
              </a:rPr>
              <a:t>Kompetenzverständnis abhängig von unterschiedlichen </a:t>
            </a:r>
          </a:p>
          <a:p>
            <a:pPr algn="ctr"/>
            <a:r>
              <a:rPr lang="de-AT" sz="2400" b="1" dirty="0">
                <a:solidFill>
                  <a:srgbClr val="000000"/>
                </a:solidFill>
              </a:rPr>
              <a:t>bildungspolitischen Zielvorstellungen und theoretischen Bezügen </a:t>
            </a:r>
            <a:r>
              <a:rPr lang="de-AT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8514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424614" cy="528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r>
              <a:rPr lang="de-AT" sz="2800" b="1" dirty="0">
                <a:solidFill>
                  <a:srgbClr val="000000"/>
                </a:solidFill>
              </a:rPr>
              <a:t>Bildungspolitisch/theoretischer Bezugsrahmen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111500" y="2513013"/>
            <a:ext cx="282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250825" y="5949950"/>
            <a:ext cx="5689600" cy="836613"/>
          </a:xfrm>
          <a:prstGeom prst="upArrowCallout">
            <a:avLst>
              <a:gd name="adj1" fmla="val 170019"/>
              <a:gd name="adj2" fmla="val 170019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AT" sz="1800" dirty="0">
                <a:solidFill>
                  <a:srgbClr val="000000"/>
                </a:solidFill>
                <a:latin typeface="Arial" charset="0"/>
              </a:rPr>
              <a:t>Kognitionspsychologische Orientierung</a:t>
            </a:r>
          </a:p>
          <a:p>
            <a:pPr algn="ctr">
              <a:defRPr/>
            </a:pPr>
            <a:r>
              <a:rPr lang="de-AT" sz="1800" dirty="0">
                <a:solidFill>
                  <a:srgbClr val="000000"/>
                </a:solidFill>
                <a:latin typeface="Arial" charset="0"/>
              </a:rPr>
              <a:t>(deklaratives &amp; prozedurales Wissen)</a:t>
            </a:r>
          </a:p>
        </p:txBody>
      </p:sp>
      <p:grpSp>
        <p:nvGrpSpPr>
          <p:cNvPr id="27" name="Gruppieren 26"/>
          <p:cNvGrpSpPr>
            <a:grpSpLocks/>
          </p:cNvGrpSpPr>
          <p:nvPr/>
        </p:nvGrpSpPr>
        <p:grpSpPr bwMode="auto">
          <a:xfrm>
            <a:off x="6127750" y="5949950"/>
            <a:ext cx="2916238" cy="863600"/>
            <a:chOff x="6128146" y="5949950"/>
            <a:chExt cx="2916238" cy="863600"/>
          </a:xfrm>
        </p:grpSpPr>
        <p:sp>
          <p:nvSpPr>
            <p:cNvPr id="53271" name="AutoShape 23"/>
            <p:cNvSpPr>
              <a:spLocks noChangeArrowheads="1"/>
            </p:cNvSpPr>
            <p:nvPr/>
          </p:nvSpPr>
          <p:spPr bwMode="auto">
            <a:xfrm>
              <a:off x="6128146" y="5949950"/>
              <a:ext cx="2916238" cy="836613"/>
            </a:xfrm>
            <a:prstGeom prst="upArrowCallout">
              <a:avLst>
                <a:gd name="adj1" fmla="val 87144"/>
                <a:gd name="adj2" fmla="val 87144"/>
                <a:gd name="adj3" fmla="val 16667"/>
                <a:gd name="adj4" fmla="val 66667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>
              <a:off x="6301184" y="6172200"/>
              <a:ext cx="26511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Pragmatische Orien-</a:t>
              </a:r>
            </a:p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tierung an </a:t>
              </a:r>
              <a:r>
                <a:rPr lang="de-AT" sz="1800" b="1">
                  <a:solidFill>
                    <a:srgbClr val="000000"/>
                  </a:solidFill>
                  <a:latin typeface="Arial" charset="0"/>
                </a:rPr>
                <a:t>Jobrelevanz</a:t>
              </a:r>
            </a:p>
          </p:txBody>
        </p:sp>
      </p:grp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169863" y="2060575"/>
            <a:ext cx="2568575" cy="3744913"/>
            <a:chOff x="169863" y="2060575"/>
            <a:chExt cx="2568575" cy="3744913"/>
          </a:xfrm>
        </p:grpSpPr>
        <p:sp>
          <p:nvSpPr>
            <p:cNvPr id="448529" name="Text Box 4"/>
            <p:cNvSpPr txBox="1">
              <a:spLocks noChangeArrowheads="1"/>
            </p:cNvSpPr>
            <p:nvPr/>
          </p:nvSpPr>
          <p:spPr bwMode="auto">
            <a:xfrm>
              <a:off x="169863" y="2492375"/>
              <a:ext cx="2568575" cy="20542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Beruflichkeit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Berufspädagogischer &amp;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Erziehungswissen-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schaftlicher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Bezugsrahmen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(Roth, Reetz, Bader, 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Achtenhagen etc.)</a:t>
              </a:r>
            </a:p>
          </p:txBody>
        </p:sp>
        <p:sp>
          <p:nvSpPr>
            <p:cNvPr id="448530" name="Text Box 8"/>
            <p:cNvSpPr txBox="1">
              <a:spLocks noChangeArrowheads="1"/>
            </p:cNvSpPr>
            <p:nvPr/>
          </p:nvSpPr>
          <p:spPr bwMode="auto">
            <a:xfrm>
              <a:off x="392113" y="4879976"/>
              <a:ext cx="2124075" cy="9255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800">
                  <a:solidFill>
                    <a:srgbClr val="000000"/>
                  </a:solidFill>
                </a:rPr>
                <a:t>Fach,- Methoden,- 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Sozial- und Selbst-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kompetenz</a:t>
              </a:r>
            </a:p>
          </p:txBody>
        </p:sp>
        <p:sp>
          <p:nvSpPr>
            <p:cNvPr id="448531" name="AutoShape 7"/>
            <p:cNvSpPr>
              <a:spLocks noChangeArrowheads="1"/>
            </p:cNvSpPr>
            <p:nvPr/>
          </p:nvSpPr>
          <p:spPr bwMode="auto">
            <a:xfrm>
              <a:off x="1201738" y="4581525"/>
              <a:ext cx="504825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48532" name="AutoShape 13"/>
            <p:cNvSpPr>
              <a:spLocks noChangeArrowheads="1"/>
            </p:cNvSpPr>
            <p:nvPr/>
          </p:nvSpPr>
          <p:spPr bwMode="auto">
            <a:xfrm>
              <a:off x="842169" y="2060575"/>
              <a:ext cx="1223963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2967038" y="2060575"/>
            <a:ext cx="2973387" cy="3744913"/>
            <a:chOff x="2967038" y="2060575"/>
            <a:chExt cx="2973387" cy="3744913"/>
          </a:xfrm>
        </p:grpSpPr>
        <p:sp>
          <p:nvSpPr>
            <p:cNvPr id="448525" name="Text Box 10"/>
            <p:cNvSpPr txBox="1">
              <a:spLocks noChangeArrowheads="1"/>
            </p:cNvSpPr>
            <p:nvPr/>
          </p:nvSpPr>
          <p:spPr bwMode="auto">
            <a:xfrm>
              <a:off x="2967038" y="2492375"/>
              <a:ext cx="2973387" cy="150495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Allgemeinbildung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Psychologischer  &amp; Er- ziehungswissenschaftlicher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Bezugsrahmen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(Weinert, Klieme etc.)</a:t>
              </a:r>
            </a:p>
          </p:txBody>
        </p:sp>
        <p:sp>
          <p:nvSpPr>
            <p:cNvPr id="53260" name="Text Box 12"/>
            <p:cNvSpPr txBox="1">
              <a:spLocks noChangeArrowheads="1"/>
            </p:cNvSpPr>
            <p:nvPr/>
          </p:nvSpPr>
          <p:spPr bwMode="auto">
            <a:xfrm>
              <a:off x="2976563" y="4330700"/>
              <a:ext cx="2952750" cy="147478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Kompetenz ist das Zusammenspiel von Wissen, Können und Wollen zur Bearbeitung komplexer Anforderungen</a:t>
              </a:r>
            </a:p>
          </p:txBody>
        </p:sp>
        <p:sp>
          <p:nvSpPr>
            <p:cNvPr id="448527" name="AutoShape 11"/>
            <p:cNvSpPr>
              <a:spLocks noChangeArrowheads="1"/>
            </p:cNvSpPr>
            <p:nvPr/>
          </p:nvSpPr>
          <p:spPr bwMode="auto">
            <a:xfrm>
              <a:off x="4201319" y="4040600"/>
              <a:ext cx="504825" cy="252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48528" name="AutoShape 14"/>
            <p:cNvSpPr>
              <a:spLocks noChangeArrowheads="1"/>
            </p:cNvSpPr>
            <p:nvPr/>
          </p:nvSpPr>
          <p:spPr bwMode="auto">
            <a:xfrm>
              <a:off x="3806031" y="2060575"/>
              <a:ext cx="1295400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6135688" y="2060575"/>
            <a:ext cx="2901950" cy="3744913"/>
            <a:chOff x="6135465" y="2060575"/>
            <a:chExt cx="2901600" cy="3744913"/>
          </a:xfrm>
        </p:grpSpPr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6135465" y="2492375"/>
              <a:ext cx="2901600" cy="15049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2000" b="1">
                  <a:solidFill>
                    <a:srgbClr val="000000"/>
                  </a:solidFill>
                  <a:latin typeface="Arial" charset="0"/>
                </a:rPr>
                <a:t>Employability</a:t>
              </a:r>
            </a:p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Bezugsrahmen: „Skills“ für den Arbeitsmarkt</a:t>
              </a:r>
            </a:p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(Ansatz der National  Vocational Qualifications)</a:t>
              </a: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6135465" y="4330700"/>
              <a:ext cx="2901600" cy="147478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AT" sz="1800">
                  <a:solidFill>
                    <a:srgbClr val="000000"/>
                  </a:solidFill>
                  <a:latin typeface="Arial" charset="0"/>
                </a:rPr>
                <a:t>Kompetenzen sind modular zu vermitteln – einseitig funktionale Anpassung an Arbeitsmarktrelevanz</a:t>
              </a:r>
            </a:p>
          </p:txBody>
        </p:sp>
        <p:sp>
          <p:nvSpPr>
            <p:cNvPr id="448523" name="AutoShape 19"/>
            <p:cNvSpPr>
              <a:spLocks noChangeArrowheads="1"/>
            </p:cNvSpPr>
            <p:nvPr/>
          </p:nvSpPr>
          <p:spPr bwMode="auto">
            <a:xfrm>
              <a:off x="7333853" y="4040600"/>
              <a:ext cx="504825" cy="252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48524" name="AutoShape 15"/>
            <p:cNvSpPr>
              <a:spLocks noChangeArrowheads="1"/>
            </p:cNvSpPr>
            <p:nvPr/>
          </p:nvSpPr>
          <p:spPr bwMode="auto">
            <a:xfrm>
              <a:off x="6938565" y="2060575"/>
              <a:ext cx="1295400" cy="431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99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565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3358" y="116632"/>
            <a:ext cx="8504508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2000" b="1" dirty="0">
                <a:solidFill>
                  <a:srgbClr val="000000"/>
                </a:solidFill>
                <a:latin typeface="Arial" charset="0"/>
              </a:rPr>
              <a:t>Kompetenzverständnis/Kompetenzdimensionen in der Tradition der </a:t>
            </a:r>
          </a:p>
          <a:p>
            <a:pPr algn="ctr">
              <a:defRPr/>
            </a:pPr>
            <a:r>
              <a:rPr lang="de-AT" sz="2000" b="1" dirty="0">
                <a:solidFill>
                  <a:srgbClr val="000000"/>
                </a:solidFill>
                <a:latin typeface="Arial" charset="0"/>
              </a:rPr>
              <a:t>Berufs- und Wirtschaftspädagogik</a:t>
            </a:r>
            <a:r>
              <a:rPr lang="de-AT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de-AT" sz="18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de-AT" sz="1500" dirty="0">
                <a:solidFill>
                  <a:srgbClr val="000000"/>
                </a:solidFill>
                <a:latin typeface="Arial" charset="0"/>
              </a:rPr>
              <a:t>vgl. </a:t>
            </a:r>
            <a:r>
              <a:rPr lang="de-AT" sz="1500" dirty="0" err="1">
                <a:solidFill>
                  <a:srgbClr val="000000"/>
                </a:solidFill>
                <a:latin typeface="Arial" charset="0"/>
              </a:rPr>
              <a:t>exempl</a:t>
            </a:r>
            <a:r>
              <a:rPr lang="de-AT" sz="1500" dirty="0">
                <a:solidFill>
                  <a:srgbClr val="000000"/>
                </a:solidFill>
                <a:latin typeface="Arial" charset="0"/>
              </a:rPr>
              <a:t>. Reetz, </a:t>
            </a:r>
            <a:r>
              <a:rPr lang="de-AT" sz="1500" dirty="0" err="1">
                <a:solidFill>
                  <a:srgbClr val="000000"/>
                </a:solidFill>
                <a:latin typeface="Arial" charset="0"/>
              </a:rPr>
              <a:t>Achtenhagen</a:t>
            </a:r>
            <a:r>
              <a:rPr lang="de-AT" sz="1500" dirty="0">
                <a:solidFill>
                  <a:srgbClr val="000000"/>
                </a:solidFill>
                <a:latin typeface="Arial" charset="0"/>
              </a:rPr>
              <a:t>, Bader, </a:t>
            </a:r>
            <a:r>
              <a:rPr lang="de-AT" sz="1500" dirty="0" err="1">
                <a:solidFill>
                  <a:srgbClr val="000000"/>
                </a:solidFill>
                <a:latin typeface="Arial" charset="0"/>
              </a:rPr>
              <a:t>Sloane</a:t>
            </a:r>
            <a:r>
              <a:rPr lang="de-AT" sz="1500" dirty="0">
                <a:solidFill>
                  <a:srgbClr val="000000"/>
                </a:solidFill>
                <a:latin typeface="Arial" charset="0"/>
              </a:rPr>
              <a:t>, Euler/Hahn) </a:t>
            </a:r>
          </a:p>
        </p:txBody>
      </p:sp>
      <p:grpSp>
        <p:nvGrpSpPr>
          <p:cNvPr id="12" name="Gruppieren 11"/>
          <p:cNvGrpSpPr>
            <a:grpSpLocks/>
          </p:cNvGrpSpPr>
          <p:nvPr/>
        </p:nvGrpSpPr>
        <p:grpSpPr bwMode="auto">
          <a:xfrm>
            <a:off x="176213" y="3644900"/>
            <a:ext cx="8712200" cy="3097213"/>
            <a:chOff x="177006" y="3644900"/>
            <a:chExt cx="8712000" cy="3097213"/>
          </a:xfrm>
        </p:grpSpPr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177006" y="3644900"/>
              <a:ext cx="8712000" cy="309721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3231286" y="3656013"/>
              <a:ext cx="259867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2000" b="1" dirty="0">
                  <a:solidFill>
                    <a:srgbClr val="000000"/>
                  </a:solidFill>
                  <a:latin typeface="Arial" charset="0"/>
                </a:rPr>
                <a:t>Kompetenzbereiche</a:t>
              </a:r>
            </a:p>
          </p:txBody>
        </p:sp>
        <p:sp>
          <p:nvSpPr>
            <p:cNvPr id="449546" name="Text Box 7"/>
            <p:cNvSpPr txBox="1">
              <a:spLocks noChangeArrowheads="1"/>
            </p:cNvSpPr>
            <p:nvPr/>
          </p:nvSpPr>
          <p:spPr bwMode="auto">
            <a:xfrm>
              <a:off x="250825" y="4076700"/>
              <a:ext cx="4248000" cy="1504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>
              <a:prstShdw prst="shdw17" dist="17961" dir="2700000">
                <a:srgbClr val="2E2E2E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Fach- und  Methodenkompetenz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Fähigkeit, berufsrelevante Aufgaben selbständig und fachlich richtig zu bearbeiten – deklaratives und prozedurales Wissen.</a:t>
              </a:r>
            </a:p>
          </p:txBody>
        </p:sp>
        <p:sp>
          <p:nvSpPr>
            <p:cNvPr id="449547" name="Text Box 9"/>
            <p:cNvSpPr txBox="1">
              <a:spLocks noChangeArrowheads="1"/>
            </p:cNvSpPr>
            <p:nvPr/>
          </p:nvSpPr>
          <p:spPr bwMode="auto">
            <a:xfrm>
              <a:off x="4572001" y="4076700"/>
              <a:ext cx="4248000" cy="1512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393939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Sozialkompetenz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Fähigkeit und Bereitschaft, sich mit anderen rational und verantwortungs-bewusst auseinanderzusetzen.</a:t>
              </a:r>
            </a:p>
            <a:p>
              <a:pPr algn="ctr"/>
              <a:endParaRPr lang="de-AT" sz="1200">
                <a:solidFill>
                  <a:srgbClr val="000000"/>
                </a:solidFill>
              </a:endParaRPr>
            </a:p>
          </p:txBody>
        </p:sp>
        <p:sp>
          <p:nvSpPr>
            <p:cNvPr id="449548" name="Text Box 10"/>
            <p:cNvSpPr txBox="1">
              <a:spLocks noChangeArrowheads="1"/>
            </p:cNvSpPr>
            <p:nvPr/>
          </p:nvSpPr>
          <p:spPr bwMode="auto">
            <a:xfrm>
              <a:off x="250825" y="5686425"/>
              <a:ext cx="8569325" cy="95567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393939"/>
              </a:prstShdw>
            </a:effectLst>
          </p:spPr>
          <p:txBody>
            <a:bodyPr>
              <a:spAutoFit/>
            </a:bodyPr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Selbst- oder Humankompetenz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Alle zwei obigen Dimensionen interagieren mit individuellen Kapazitäten, Ein-stellungen, Werten, Motivationen - mit der Willensstärke und der Metakognition</a:t>
              </a:r>
            </a:p>
          </p:txBody>
        </p:sp>
      </p:grpSp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176213" y="1266825"/>
            <a:ext cx="8712200" cy="2268538"/>
            <a:chOff x="177006" y="1266825"/>
            <a:chExt cx="8712000" cy="2268538"/>
          </a:xfrm>
        </p:grpSpPr>
        <p:grpSp>
          <p:nvGrpSpPr>
            <p:cNvPr id="449540" name="Gruppieren 12"/>
            <p:cNvGrpSpPr>
              <a:grpSpLocks/>
            </p:cNvGrpSpPr>
            <p:nvPr/>
          </p:nvGrpSpPr>
          <p:grpSpPr bwMode="auto">
            <a:xfrm>
              <a:off x="177006" y="1273175"/>
              <a:ext cx="8712000" cy="2262188"/>
              <a:chOff x="177006" y="1273175"/>
              <a:chExt cx="8712000" cy="2262188"/>
            </a:xfrm>
          </p:grpSpPr>
          <p:sp>
            <p:nvSpPr>
              <p:cNvPr id="449542" name="Rectangle 5"/>
              <p:cNvSpPr>
                <a:spLocks noChangeArrowheads="1"/>
              </p:cNvSpPr>
              <p:nvPr/>
            </p:nvSpPr>
            <p:spPr bwMode="auto">
              <a:xfrm>
                <a:off x="177006" y="1273175"/>
                <a:ext cx="8712000" cy="2232025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393939"/>
                </a:prstShdw>
              </a:effectLst>
            </p:spPr>
            <p:txBody>
              <a:bodyPr wrap="none" anchor="ctr"/>
              <a:lstStyle/>
              <a:p>
                <a:endParaRPr lang="de-AT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5266" y="1704975"/>
                <a:ext cx="8569128" cy="1830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AT" sz="2000" b="1" dirty="0">
                    <a:solidFill>
                      <a:srgbClr val="FF0000"/>
                    </a:solidFill>
                    <a:latin typeface="Arial" charset="0"/>
                  </a:rPr>
                  <a:t>Erlernbare, individuelle Dispositionen</a:t>
                </a:r>
                <a:r>
                  <a:rPr lang="de-AT" sz="1800" b="1" dirty="0">
                    <a:solidFill>
                      <a:srgbClr val="FF0000"/>
                    </a:solidFill>
                    <a:latin typeface="Arial" charset="0"/>
                  </a:rPr>
                  <a:t> (Fähigkeiten), die sich auf (berufsrelevante) </a:t>
                </a:r>
                <a:r>
                  <a:rPr lang="de-AT" sz="2000" b="1" dirty="0">
                    <a:solidFill>
                      <a:srgbClr val="FF0000"/>
                    </a:solidFill>
                    <a:latin typeface="Arial" charset="0"/>
                  </a:rPr>
                  <a:t>Situationen und Anforderungen</a:t>
                </a:r>
                <a:r>
                  <a:rPr lang="de-AT" sz="1800" b="1" dirty="0">
                    <a:solidFill>
                      <a:srgbClr val="FF0000"/>
                    </a:solidFill>
                    <a:latin typeface="Arial" charset="0"/>
                  </a:rPr>
                  <a:t> in bestimmten </a:t>
                </a:r>
                <a:r>
                  <a:rPr lang="de-AT" sz="2000" b="1" dirty="0">
                    <a:solidFill>
                      <a:srgbClr val="FF0000"/>
                    </a:solidFill>
                    <a:latin typeface="Arial" charset="0"/>
                  </a:rPr>
                  <a:t>Domänen</a:t>
                </a:r>
                <a:r>
                  <a:rPr lang="de-AT" sz="1800" b="1" dirty="0">
                    <a:solidFill>
                      <a:srgbClr val="FF0000"/>
                    </a:solidFill>
                    <a:latin typeface="Arial" charset="0"/>
                  </a:rPr>
                  <a:t> (z.B. Wirtschaft) beziehen.</a:t>
                </a:r>
                <a:r>
                  <a:rPr lang="de-AT" sz="1800" dirty="0">
                    <a:solidFill>
                      <a:srgbClr val="000000"/>
                    </a:solidFill>
                    <a:latin typeface="Arial" charset="0"/>
                  </a:rPr>
                  <a:t> Kompetenzen verbinden Wissen und Können, Tüchtigkeit und Mündigkeit zur Bewältigung von (beruflichen) Handlungsanforderungen. Es geht um eine Anwendung von individuellen  Dispositionen ( nicht direkt beobachtbar) auf Situationen. </a:t>
                </a:r>
              </a:p>
            </p:txBody>
          </p:sp>
        </p:grpSp>
        <p:sp>
          <p:nvSpPr>
            <p:cNvPr id="49155" name="Text Box 3"/>
            <p:cNvSpPr txBox="1">
              <a:spLocks noChangeArrowheads="1"/>
            </p:cNvSpPr>
            <p:nvPr/>
          </p:nvSpPr>
          <p:spPr bwMode="auto">
            <a:xfrm>
              <a:off x="3358283" y="1266825"/>
              <a:ext cx="2343096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2000" b="1" dirty="0">
                  <a:solidFill>
                    <a:srgbClr val="000000"/>
                  </a:solidFill>
                  <a:latin typeface="Arial" charset="0"/>
                </a:rPr>
                <a:t>Kompetenzbegriff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772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33"/>
          <p:cNvSpPr>
            <a:spLocks noChangeArrowheads="1"/>
          </p:cNvSpPr>
          <p:nvPr/>
        </p:nvSpPr>
        <p:spPr bwMode="auto">
          <a:xfrm>
            <a:off x="539750" y="1268413"/>
            <a:ext cx="8208963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800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280920" cy="575791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de-DE" dirty="0" smtClean="0"/>
              <a:t>Kompetenzverständnis lt. Weinert</a:t>
            </a:r>
            <a:endParaRPr lang="de-AT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229600" cy="1870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				</a:t>
            </a:r>
            <a:r>
              <a:rPr lang="de-DE" i="1" dirty="0" smtClean="0"/>
              <a:t>Kompetenzen sind: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	</a:t>
            </a:r>
            <a:r>
              <a:rPr lang="de-DE" sz="2000" b="1" dirty="0" smtClean="0">
                <a:solidFill>
                  <a:srgbClr val="FF3300"/>
                </a:solidFill>
              </a:rPr>
              <a:t>Die bei Individuen verfügbaren oder durch sie erlernbaren kognitiven Fähigkeiten und Fertigkeiten, um bestimmte Probleme zu lösen</a:t>
            </a:r>
            <a:r>
              <a:rPr lang="de-DE" sz="2000" dirty="0">
                <a:solidFill>
                  <a:srgbClr val="FF3300"/>
                </a:solidFill>
              </a:rPr>
              <a:t>,</a:t>
            </a:r>
            <a:endParaRPr lang="de-AT" sz="2000" dirty="0" smtClean="0">
              <a:solidFill>
                <a:srgbClr val="FF3300"/>
              </a:solidFill>
            </a:endParaRP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755650" y="3644900"/>
            <a:ext cx="784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b="1" dirty="0">
                <a:solidFill>
                  <a:srgbClr val="000000"/>
                </a:solidFill>
              </a:rPr>
              <a:t>sowie die damit verbundenen </a:t>
            </a:r>
            <a:r>
              <a:rPr lang="de-DE" sz="2000" b="1" u="sng" dirty="0">
                <a:solidFill>
                  <a:srgbClr val="000000"/>
                </a:solidFill>
              </a:rPr>
              <a:t>motivationalen, </a:t>
            </a:r>
            <a:r>
              <a:rPr lang="de-DE" sz="2000" b="1" u="sng" dirty="0" smtClean="0">
                <a:solidFill>
                  <a:srgbClr val="000000"/>
                </a:solidFill>
              </a:rPr>
              <a:t>volitionalen </a:t>
            </a:r>
            <a:r>
              <a:rPr lang="de-DE" sz="2000" b="1" u="sng" dirty="0">
                <a:solidFill>
                  <a:srgbClr val="000000"/>
                </a:solidFill>
              </a:rPr>
              <a:t>(d.h. absichts- und </a:t>
            </a:r>
            <a:r>
              <a:rPr lang="de-DE" sz="2000" b="1" u="sng" dirty="0" smtClean="0">
                <a:solidFill>
                  <a:srgbClr val="000000"/>
                </a:solidFill>
              </a:rPr>
              <a:t>willensbezogenen) und </a:t>
            </a:r>
            <a:r>
              <a:rPr lang="de-DE" sz="2000" b="1" u="sng" dirty="0">
                <a:solidFill>
                  <a:srgbClr val="000000"/>
                </a:solidFill>
              </a:rPr>
              <a:t>sozialen Bereitschaften</a:t>
            </a:r>
            <a:r>
              <a:rPr lang="de-DE" sz="2000" b="1" dirty="0">
                <a:solidFill>
                  <a:srgbClr val="000000"/>
                </a:solidFill>
              </a:rPr>
              <a:t> und Fähigkeiten, </a:t>
            </a:r>
            <a:r>
              <a:rPr lang="de-DE" sz="2000" b="1" dirty="0" smtClean="0">
                <a:solidFill>
                  <a:srgbClr val="000000"/>
                </a:solidFill>
              </a:rPr>
              <a:t>um </a:t>
            </a:r>
            <a:r>
              <a:rPr lang="de-DE" sz="2000" b="1" dirty="0">
                <a:solidFill>
                  <a:srgbClr val="000000"/>
                </a:solidFill>
              </a:rPr>
              <a:t>die Problemlösungen in variablen Situationen </a:t>
            </a:r>
            <a:r>
              <a:rPr lang="de-DE" sz="2000" b="1" dirty="0" smtClean="0">
                <a:solidFill>
                  <a:srgbClr val="000000"/>
                </a:solidFill>
              </a:rPr>
              <a:t>erfolgreich </a:t>
            </a:r>
            <a:r>
              <a:rPr lang="de-DE" sz="2000" b="1" dirty="0">
                <a:solidFill>
                  <a:srgbClr val="000000"/>
                </a:solidFill>
              </a:rPr>
              <a:t>und verantwortungsvoll nutzen zu können“	</a:t>
            </a:r>
            <a:r>
              <a:rPr lang="de-DE" sz="2000" b="1" dirty="0">
                <a:solidFill>
                  <a:srgbClr val="777777"/>
                </a:solidFill>
              </a:rPr>
              <a:t>						   </a:t>
            </a:r>
          </a:p>
          <a:p>
            <a:r>
              <a:rPr lang="de-DE" sz="2000" b="1" dirty="0">
                <a:solidFill>
                  <a:srgbClr val="777777"/>
                </a:solidFill>
              </a:rPr>
              <a:t>					</a:t>
            </a:r>
            <a:r>
              <a:rPr lang="de-DE" sz="1800" i="1" dirty="0">
                <a:solidFill>
                  <a:srgbClr val="777777"/>
                </a:solidFill>
              </a:rPr>
              <a:t>F . E. Weinert, 1999, 2001</a:t>
            </a:r>
          </a:p>
        </p:txBody>
      </p:sp>
    </p:spTree>
    <p:extLst>
      <p:ext uri="{BB962C8B-B14F-4D97-AF65-F5344CB8AC3E}">
        <p14:creationId xmlns:p14="http://schemas.microsoft.com/office/powerpoint/2010/main" val="3021859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5328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32"/>
          <p:cNvSpPr>
            <a:spLocks noChangeArrowheads="1"/>
          </p:cNvSpPr>
          <p:nvPr/>
        </p:nvSpPr>
        <p:spPr bwMode="auto">
          <a:xfrm>
            <a:off x="179388" y="549275"/>
            <a:ext cx="8785225" cy="6221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451586" name="Rectangle 40"/>
          <p:cNvSpPr>
            <a:spLocks noChangeArrowheads="1"/>
          </p:cNvSpPr>
          <p:nvPr/>
        </p:nvSpPr>
        <p:spPr bwMode="auto">
          <a:xfrm>
            <a:off x="1052513" y="557213"/>
            <a:ext cx="2632075" cy="62198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451587" name="Rectangle 48"/>
          <p:cNvSpPr>
            <a:spLocks noChangeArrowheads="1"/>
          </p:cNvSpPr>
          <p:nvPr/>
        </p:nvSpPr>
        <p:spPr bwMode="auto">
          <a:xfrm>
            <a:off x="6472238" y="552450"/>
            <a:ext cx="2490787" cy="6221413"/>
          </a:xfrm>
          <a:prstGeom prst="rect">
            <a:avLst/>
          </a:prstGeom>
          <a:solidFill>
            <a:srgbClr val="CC33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451588" name="Rectangle 49"/>
          <p:cNvSpPr>
            <a:spLocks noChangeArrowheads="1"/>
          </p:cNvSpPr>
          <p:nvPr/>
        </p:nvSpPr>
        <p:spPr bwMode="auto">
          <a:xfrm>
            <a:off x="3695700" y="552450"/>
            <a:ext cx="2771775" cy="6221413"/>
          </a:xfrm>
          <a:prstGeom prst="rect">
            <a:avLst/>
          </a:prstGeom>
          <a:solidFill>
            <a:srgbClr val="FFFF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451589" name="Line 5"/>
          <p:cNvSpPr>
            <a:spLocks noChangeShapeType="1"/>
          </p:cNvSpPr>
          <p:nvPr/>
        </p:nvSpPr>
        <p:spPr bwMode="auto">
          <a:xfrm>
            <a:off x="1047750" y="549275"/>
            <a:ext cx="0" cy="622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>
            <a:off x="3686175" y="549275"/>
            <a:ext cx="0" cy="622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>
            <a:off x="6465888" y="549275"/>
            <a:ext cx="0" cy="6221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1116013" y="603250"/>
            <a:ext cx="229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 b="1">
                <a:solidFill>
                  <a:srgbClr val="000000"/>
                </a:solidFill>
              </a:rPr>
              <a:t>Wissen</a:t>
            </a:r>
            <a:endParaRPr lang="de-DE" sz="1600" b="1">
              <a:solidFill>
                <a:srgbClr val="000000"/>
              </a:solidFill>
            </a:endParaRPr>
          </a:p>
        </p:txBody>
      </p:sp>
      <p:sp>
        <p:nvSpPr>
          <p:cNvPr id="451593" name="Text Box 10"/>
          <p:cNvSpPr txBox="1">
            <a:spLocks noChangeArrowheads="1"/>
          </p:cNvSpPr>
          <p:nvPr/>
        </p:nvSpPr>
        <p:spPr bwMode="auto">
          <a:xfrm>
            <a:off x="6550025" y="603250"/>
            <a:ext cx="229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 b="1">
                <a:solidFill>
                  <a:srgbClr val="000000"/>
                </a:solidFill>
              </a:rPr>
              <a:t>Kompetenz</a:t>
            </a:r>
            <a:endParaRPr lang="de-DE" sz="1600" b="1">
              <a:solidFill>
                <a:srgbClr val="000000"/>
              </a:solidFill>
            </a:endParaRPr>
          </a:p>
        </p:txBody>
      </p:sp>
      <p:sp>
        <p:nvSpPr>
          <p:cNvPr id="451594" name="Text Box 19"/>
          <p:cNvSpPr txBox="1">
            <a:spLocks noChangeArrowheads="1"/>
          </p:cNvSpPr>
          <p:nvPr/>
        </p:nvSpPr>
        <p:spPr bwMode="auto">
          <a:xfrm>
            <a:off x="1004888" y="1112838"/>
            <a:ext cx="25923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Im EQR werden Kenntnisse als Theorie- und/oder Faktenwissen beschrieben.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595" name="Text Box 20"/>
          <p:cNvSpPr txBox="1">
            <a:spLocks noChangeArrowheads="1"/>
          </p:cNvSpPr>
          <p:nvPr/>
        </p:nvSpPr>
        <p:spPr bwMode="auto">
          <a:xfrm>
            <a:off x="3638550" y="1112838"/>
            <a:ext cx="29178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Im EQR werden Fertigkeiten als kognitive Fertigkeiten und praktische Fertigkeiten beschrieben.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596" name="Text Box 21"/>
          <p:cNvSpPr txBox="1">
            <a:spLocks noChangeArrowheads="1"/>
          </p:cNvSpPr>
          <p:nvPr/>
        </p:nvSpPr>
        <p:spPr bwMode="auto">
          <a:xfrm>
            <a:off x="6497638" y="990600"/>
            <a:ext cx="25003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Im EQR wird Kompetenz im Sinne der </a:t>
            </a:r>
            <a:r>
              <a:rPr lang="de-AT" sz="1600">
                <a:solidFill>
                  <a:srgbClr val="FF0000"/>
                </a:solidFill>
              </a:rPr>
              <a:t>Übernahme von Verantwortung und Selbstständigkeit </a:t>
            </a:r>
            <a:r>
              <a:rPr lang="de-AT" sz="1600">
                <a:solidFill>
                  <a:srgbClr val="000000"/>
                </a:solidFill>
              </a:rPr>
              <a:t>beschrieben.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597" name="Text Box 22"/>
          <p:cNvSpPr txBox="1">
            <a:spLocks noChangeArrowheads="1"/>
          </p:cNvSpPr>
          <p:nvPr/>
        </p:nvSpPr>
        <p:spPr bwMode="auto">
          <a:xfrm>
            <a:off x="339725" y="23495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1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598" name="Text Box 24"/>
          <p:cNvSpPr txBox="1">
            <a:spLocks noChangeArrowheads="1"/>
          </p:cNvSpPr>
          <p:nvPr/>
        </p:nvSpPr>
        <p:spPr bwMode="auto">
          <a:xfrm>
            <a:off x="338138" y="2913063"/>
            <a:ext cx="55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2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599" name="Text Box 25"/>
          <p:cNvSpPr txBox="1">
            <a:spLocks noChangeArrowheads="1"/>
          </p:cNvSpPr>
          <p:nvPr/>
        </p:nvSpPr>
        <p:spPr bwMode="auto">
          <a:xfrm>
            <a:off x="339725" y="3476625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3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0" name="Text Box 26"/>
          <p:cNvSpPr txBox="1">
            <a:spLocks noChangeArrowheads="1"/>
          </p:cNvSpPr>
          <p:nvPr/>
        </p:nvSpPr>
        <p:spPr bwMode="auto">
          <a:xfrm>
            <a:off x="339725" y="4040188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4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1" name="Text Box 27"/>
          <p:cNvSpPr txBox="1">
            <a:spLocks noChangeArrowheads="1"/>
          </p:cNvSpPr>
          <p:nvPr/>
        </p:nvSpPr>
        <p:spPr bwMode="auto">
          <a:xfrm>
            <a:off x="339725" y="4605338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5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2" name="Text Box 28"/>
          <p:cNvSpPr txBox="1">
            <a:spLocks noChangeArrowheads="1"/>
          </p:cNvSpPr>
          <p:nvPr/>
        </p:nvSpPr>
        <p:spPr bwMode="auto">
          <a:xfrm>
            <a:off x="339725" y="51689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6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3" name="Text Box 29"/>
          <p:cNvSpPr txBox="1">
            <a:spLocks noChangeArrowheads="1"/>
          </p:cNvSpPr>
          <p:nvPr/>
        </p:nvSpPr>
        <p:spPr bwMode="auto">
          <a:xfrm>
            <a:off x="339725" y="5732463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7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4" name="Text Box 30"/>
          <p:cNvSpPr txBox="1">
            <a:spLocks noChangeArrowheads="1"/>
          </p:cNvSpPr>
          <p:nvPr/>
        </p:nvSpPr>
        <p:spPr bwMode="auto">
          <a:xfrm>
            <a:off x="339725" y="6296025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>
                <a:solidFill>
                  <a:srgbClr val="000000"/>
                </a:solidFill>
              </a:rPr>
              <a:t>8</a:t>
            </a: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1605" name="Text Box 34"/>
          <p:cNvSpPr txBox="1">
            <a:spLocks noChangeArrowheads="1"/>
          </p:cNvSpPr>
          <p:nvPr/>
        </p:nvSpPr>
        <p:spPr bwMode="auto">
          <a:xfrm>
            <a:off x="251520" y="77788"/>
            <a:ext cx="8641655" cy="396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AT" sz="2000" b="1" dirty="0">
                <a:solidFill>
                  <a:srgbClr val="000000"/>
                </a:solidFill>
              </a:rPr>
              <a:t>Die Grundstruktur des österreichischen NQR (Basis – EQR)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451606" name="Line 34"/>
          <p:cNvSpPr>
            <a:spLocks noChangeShapeType="1"/>
          </p:cNvSpPr>
          <p:nvPr/>
        </p:nvSpPr>
        <p:spPr bwMode="auto">
          <a:xfrm>
            <a:off x="179388" y="227647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07" name="Text Box 39"/>
          <p:cNvSpPr txBox="1">
            <a:spLocks noChangeArrowheads="1"/>
          </p:cNvSpPr>
          <p:nvPr/>
        </p:nvSpPr>
        <p:spPr bwMode="auto">
          <a:xfrm>
            <a:off x="6584950" y="2260600"/>
            <a:ext cx="2325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0000"/>
                </a:solidFill>
              </a:rPr>
              <a:t>Arbeiten und Lernen unter Anleitung</a:t>
            </a:r>
          </a:p>
        </p:txBody>
      </p:sp>
      <p:sp>
        <p:nvSpPr>
          <p:cNvPr id="451608" name="Text Box 64"/>
          <p:cNvSpPr txBox="1">
            <a:spLocks noChangeArrowheads="1"/>
          </p:cNvSpPr>
          <p:nvPr/>
        </p:nvSpPr>
        <p:spPr bwMode="auto">
          <a:xfrm>
            <a:off x="41275" y="5873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1800">
                <a:solidFill>
                  <a:srgbClr val="000000"/>
                </a:solidFill>
              </a:rPr>
              <a:t>Ebenen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451609" name="Line 34"/>
          <p:cNvSpPr>
            <a:spLocks noChangeShapeType="1"/>
          </p:cNvSpPr>
          <p:nvPr/>
        </p:nvSpPr>
        <p:spPr bwMode="auto">
          <a:xfrm>
            <a:off x="179388" y="97155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0" name="Line 34"/>
          <p:cNvSpPr>
            <a:spLocks noChangeShapeType="1"/>
          </p:cNvSpPr>
          <p:nvPr/>
        </p:nvSpPr>
        <p:spPr bwMode="auto">
          <a:xfrm>
            <a:off x="179388" y="618172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1" name="Line 34"/>
          <p:cNvSpPr>
            <a:spLocks noChangeShapeType="1"/>
          </p:cNvSpPr>
          <p:nvPr/>
        </p:nvSpPr>
        <p:spPr bwMode="auto">
          <a:xfrm>
            <a:off x="179388" y="280035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2" name="Line 34"/>
          <p:cNvSpPr>
            <a:spLocks noChangeShapeType="1"/>
          </p:cNvSpPr>
          <p:nvPr/>
        </p:nvSpPr>
        <p:spPr bwMode="auto">
          <a:xfrm>
            <a:off x="179388" y="3363913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3" name="Line 34"/>
          <p:cNvSpPr>
            <a:spLocks noChangeShapeType="1"/>
          </p:cNvSpPr>
          <p:nvPr/>
        </p:nvSpPr>
        <p:spPr bwMode="auto">
          <a:xfrm>
            <a:off x="179388" y="3927475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4" name="Line 34"/>
          <p:cNvSpPr>
            <a:spLocks noChangeShapeType="1"/>
          </p:cNvSpPr>
          <p:nvPr/>
        </p:nvSpPr>
        <p:spPr bwMode="auto">
          <a:xfrm>
            <a:off x="179388" y="4491038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5" name="Line 34"/>
          <p:cNvSpPr>
            <a:spLocks noChangeShapeType="1"/>
          </p:cNvSpPr>
          <p:nvPr/>
        </p:nvSpPr>
        <p:spPr bwMode="auto">
          <a:xfrm>
            <a:off x="179388" y="50546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6" name="Line 34"/>
          <p:cNvSpPr>
            <a:spLocks noChangeShapeType="1"/>
          </p:cNvSpPr>
          <p:nvPr/>
        </p:nvSpPr>
        <p:spPr bwMode="auto">
          <a:xfrm>
            <a:off x="179388" y="5618163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451617" name="Text Box 9"/>
          <p:cNvSpPr txBox="1">
            <a:spLocks noChangeArrowheads="1"/>
          </p:cNvSpPr>
          <p:nvPr/>
        </p:nvSpPr>
        <p:spPr bwMode="auto">
          <a:xfrm>
            <a:off x="3857625" y="603250"/>
            <a:ext cx="229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1600" b="1">
                <a:solidFill>
                  <a:srgbClr val="000000"/>
                </a:solidFill>
              </a:rPr>
              <a:t>Fertigkeiten</a:t>
            </a:r>
            <a:endParaRPr lang="de-DE" sz="1600" b="1">
              <a:solidFill>
                <a:srgbClr val="000000"/>
              </a:solidFill>
            </a:endParaRPr>
          </a:p>
        </p:txBody>
      </p:sp>
      <p:sp>
        <p:nvSpPr>
          <p:cNvPr id="451618" name="Rectangle 61"/>
          <p:cNvSpPr>
            <a:spLocks noChangeArrowheads="1"/>
          </p:cNvSpPr>
          <p:nvPr/>
        </p:nvSpPr>
        <p:spPr bwMode="auto">
          <a:xfrm>
            <a:off x="3708400" y="549275"/>
            <a:ext cx="2771775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800" b="1">
                <a:solidFill>
                  <a:srgbClr val="000000"/>
                </a:solidFill>
              </a:rPr>
              <a:t>Fertigkeiten</a:t>
            </a:r>
            <a:endParaRPr lang="de-DE" sz="1800" b="1">
              <a:solidFill>
                <a:srgbClr val="000000"/>
              </a:solidFill>
            </a:endParaRPr>
          </a:p>
        </p:txBody>
      </p:sp>
      <p:grpSp>
        <p:nvGrpSpPr>
          <p:cNvPr id="451619" name="Group 63"/>
          <p:cNvGrpSpPr>
            <a:grpSpLocks/>
          </p:cNvGrpSpPr>
          <p:nvPr/>
        </p:nvGrpSpPr>
        <p:grpSpPr bwMode="auto">
          <a:xfrm>
            <a:off x="6126163" y="549275"/>
            <a:ext cx="3138487" cy="2844800"/>
            <a:chOff x="3845" y="346"/>
            <a:chExt cx="1995" cy="1792"/>
          </a:xfrm>
        </p:grpSpPr>
        <p:grpSp>
          <p:nvGrpSpPr>
            <p:cNvPr id="451620" name="Group 57"/>
            <p:cNvGrpSpPr>
              <a:grpSpLocks/>
            </p:cNvGrpSpPr>
            <p:nvPr/>
          </p:nvGrpSpPr>
          <p:grpSpPr bwMode="auto">
            <a:xfrm>
              <a:off x="3845" y="618"/>
              <a:ext cx="1995" cy="1520"/>
              <a:chOff x="3831" y="1731"/>
              <a:chExt cx="1995" cy="1520"/>
            </a:xfrm>
          </p:grpSpPr>
          <p:sp>
            <p:nvSpPr>
              <p:cNvPr id="451622" name="Rectangle 55"/>
              <p:cNvSpPr>
                <a:spLocks noChangeArrowheads="1"/>
              </p:cNvSpPr>
              <p:nvPr/>
            </p:nvSpPr>
            <p:spPr bwMode="auto">
              <a:xfrm>
                <a:off x="4047" y="1731"/>
                <a:ext cx="1587" cy="15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AT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623" name="Text Box 56"/>
              <p:cNvSpPr txBox="1">
                <a:spLocks noChangeArrowheads="1"/>
              </p:cNvSpPr>
              <p:nvPr/>
            </p:nvSpPr>
            <p:spPr bwMode="auto">
              <a:xfrm>
                <a:off x="3831" y="1731"/>
                <a:ext cx="1995" cy="1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AT" sz="2000" b="1" dirty="0">
                    <a:solidFill>
                      <a:srgbClr val="000000"/>
                    </a:solidFill>
                  </a:rPr>
                  <a:t>Im EQR wird  Kompetenz im        Sinne der       Übernahme von Verantwortung und Selbstständigkeit beschrieben.</a:t>
                </a: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1621" name="Rectangle 62"/>
            <p:cNvSpPr>
              <a:spLocks noChangeArrowheads="1"/>
            </p:cNvSpPr>
            <p:nvPr/>
          </p:nvSpPr>
          <p:spPr bwMode="auto">
            <a:xfrm>
              <a:off x="4059" y="346"/>
              <a:ext cx="159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2000" b="1">
                  <a:solidFill>
                    <a:srgbClr val="000000"/>
                  </a:solidFill>
                </a:rPr>
                <a:t>Kompetenz</a:t>
              </a:r>
              <a:endParaRPr lang="de-DE" sz="2000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167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642350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AT" sz="2400" b="1" dirty="0">
                <a:solidFill>
                  <a:srgbClr val="000000"/>
                </a:solidFill>
                <a:cs typeface="Arial" pitchFamily="34" charset="0"/>
              </a:rPr>
              <a:t>Was sind die gemeinsamen Kennzeichen des Kompetenzbegriffs?</a:t>
            </a:r>
          </a:p>
        </p:txBody>
      </p: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611188" y="1195388"/>
            <a:ext cx="7993062" cy="671512"/>
            <a:chOff x="611188" y="1195388"/>
            <a:chExt cx="7993062" cy="671513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auto">
            <a:xfrm>
              <a:off x="611188" y="1336675"/>
              <a:ext cx="1079500" cy="358776"/>
            </a:xfrm>
            <a:prstGeom prst="rightArrow">
              <a:avLst>
                <a:gd name="adj1" fmla="val 50000"/>
                <a:gd name="adj2" fmla="val 7489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2247900" y="1195388"/>
              <a:ext cx="6356350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000" b="1">
                  <a:solidFill>
                    <a:srgbClr val="FF0000"/>
                  </a:solidFill>
                  <a:cs typeface="Arial" pitchFamily="34" charset="0"/>
                </a:rPr>
                <a:t>Erlernbarkeit</a:t>
              </a:r>
              <a:r>
                <a:rPr lang="de-AT" sz="1800">
                  <a:solidFill>
                    <a:srgbClr val="000000"/>
                  </a:solidFill>
                  <a:cs typeface="Arial" pitchFamily="34" charset="0"/>
                </a:rPr>
                <a:t> – definitorisches Abgrenzungsmerkmal zu anderen Dispositionskonstrukten (z. B. Intelligenz).</a:t>
              </a:r>
            </a:p>
          </p:txBody>
        </p:sp>
      </p:grp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611188" y="1916113"/>
            <a:ext cx="7993062" cy="1220787"/>
            <a:chOff x="611188" y="1916113"/>
            <a:chExt cx="7993062" cy="1220788"/>
          </a:xfrm>
        </p:grpSpPr>
        <p:sp>
          <p:nvSpPr>
            <p:cNvPr id="75780" name="AutoShape 4"/>
            <p:cNvSpPr>
              <a:spLocks noChangeArrowheads="1"/>
            </p:cNvSpPr>
            <p:nvPr/>
          </p:nvSpPr>
          <p:spPr bwMode="auto">
            <a:xfrm>
              <a:off x="611188" y="2330450"/>
              <a:ext cx="1079500" cy="360363"/>
            </a:xfrm>
            <a:prstGeom prst="rightArrow">
              <a:avLst>
                <a:gd name="adj1" fmla="val 50000"/>
                <a:gd name="adj2" fmla="val 7489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2247900" y="1916113"/>
              <a:ext cx="6356350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000" b="1" dirty="0">
                  <a:solidFill>
                    <a:srgbClr val="FF0000"/>
                  </a:solidFill>
                  <a:cs typeface="Arial" pitchFamily="34" charset="0"/>
                </a:rPr>
                <a:t>Kontextspezifisch</a:t>
              </a:r>
              <a:r>
                <a:rPr lang="de-AT" sz="1800" b="1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de-AT" sz="1800" dirty="0">
                  <a:solidFill>
                    <a:srgbClr val="000000"/>
                  </a:solidFill>
                  <a:cs typeface="Arial" pitchFamily="34" charset="0"/>
                </a:rPr>
                <a:t>– beispielsweise gewährleistet eine hohe Transferfähigkeit im Kontext „Rechnungsabgrenzung“ nicht automatisch eine ebenso hohe im Kontext „Bewertung von Forderungen“.</a:t>
              </a:r>
            </a:p>
          </p:txBody>
        </p:sp>
      </p:grpSp>
      <p:grpSp>
        <p:nvGrpSpPr>
          <p:cNvPr id="4" name="Gruppieren 15"/>
          <p:cNvGrpSpPr>
            <a:grpSpLocks/>
          </p:cNvGrpSpPr>
          <p:nvPr/>
        </p:nvGrpSpPr>
        <p:grpSpPr bwMode="auto">
          <a:xfrm>
            <a:off x="611188" y="3140075"/>
            <a:ext cx="7993062" cy="946150"/>
            <a:chOff x="611188" y="3140075"/>
            <a:chExt cx="7993062" cy="946151"/>
          </a:xfrm>
        </p:grpSpPr>
        <p:sp>
          <p:nvSpPr>
            <p:cNvPr id="75781" name="AutoShape 5"/>
            <p:cNvSpPr>
              <a:spLocks noChangeArrowheads="1"/>
            </p:cNvSpPr>
            <p:nvPr/>
          </p:nvSpPr>
          <p:spPr bwMode="auto">
            <a:xfrm>
              <a:off x="611188" y="3417888"/>
              <a:ext cx="1079500" cy="360362"/>
            </a:xfrm>
            <a:prstGeom prst="rightArrow">
              <a:avLst>
                <a:gd name="adj1" fmla="val 50000"/>
                <a:gd name="adj2" fmla="val 7489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2247900" y="3140075"/>
              <a:ext cx="6356350" cy="94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000" b="1">
                  <a:solidFill>
                    <a:srgbClr val="FF0000"/>
                  </a:solidFill>
                  <a:cs typeface="Arial" pitchFamily="34" charset="0"/>
                </a:rPr>
                <a:t>Leistungsdisposition</a:t>
              </a:r>
              <a:r>
                <a:rPr lang="de-AT" sz="1800">
                  <a:solidFill>
                    <a:srgbClr val="000000"/>
                  </a:solidFill>
                  <a:cs typeface="Arial" pitchFamily="34" charset="0"/>
                </a:rPr>
                <a:t> – diese entwickelt sich im Individuum und kann daher nicht wie Leistungen (z. B. Tests, Zentralmatura) direkt gemessen werden.</a:t>
              </a:r>
            </a:p>
          </p:txBody>
        </p:sp>
      </p:grpSp>
      <p:grpSp>
        <p:nvGrpSpPr>
          <p:cNvPr id="5" name="Gruppieren 16"/>
          <p:cNvGrpSpPr>
            <a:grpSpLocks/>
          </p:cNvGrpSpPr>
          <p:nvPr/>
        </p:nvGrpSpPr>
        <p:grpSpPr bwMode="auto">
          <a:xfrm>
            <a:off x="611188" y="4148138"/>
            <a:ext cx="7921625" cy="1525587"/>
            <a:chOff x="611188" y="4148138"/>
            <a:chExt cx="7921625" cy="1525587"/>
          </a:xfrm>
        </p:grpSpPr>
        <p:sp>
          <p:nvSpPr>
            <p:cNvPr id="75782" name="AutoShape 6"/>
            <p:cNvSpPr>
              <a:spLocks noChangeArrowheads="1"/>
            </p:cNvSpPr>
            <p:nvPr/>
          </p:nvSpPr>
          <p:spPr bwMode="auto">
            <a:xfrm>
              <a:off x="611188" y="4700588"/>
              <a:ext cx="1079500" cy="360362"/>
            </a:xfrm>
            <a:prstGeom prst="rightArrow">
              <a:avLst>
                <a:gd name="adj1" fmla="val 50000"/>
                <a:gd name="adj2" fmla="val 7489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2247900" y="4148138"/>
              <a:ext cx="6284913" cy="152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r>
                <a:rPr lang="de-AT" sz="1800" dirty="0">
                  <a:solidFill>
                    <a:srgbClr val="000000"/>
                  </a:solidFill>
                  <a:cs typeface="Arial" pitchFamily="34" charset="0"/>
                </a:rPr>
                <a:t>(funktionale) </a:t>
              </a:r>
              <a:r>
                <a:rPr lang="de-AT" sz="2000" b="1" dirty="0">
                  <a:solidFill>
                    <a:srgbClr val="FF0000"/>
                  </a:solidFill>
                  <a:cs typeface="Arial" pitchFamily="34" charset="0"/>
                </a:rPr>
                <a:t>Anwendung auf Situationen und Anforderungen</a:t>
              </a:r>
              <a:r>
                <a:rPr lang="de-AT" sz="1800" dirty="0">
                  <a:solidFill>
                    <a:srgbClr val="000000"/>
                  </a:solidFill>
                  <a:cs typeface="Arial" pitchFamily="34" charset="0"/>
                </a:rPr>
                <a:t> – der </a:t>
              </a:r>
              <a:r>
                <a:rPr lang="de-AT" sz="1800" dirty="0">
                  <a:solidFill>
                    <a:srgbClr val="FF0000"/>
                  </a:solidFill>
                  <a:cs typeface="Arial" pitchFamily="34" charset="0"/>
                </a:rPr>
                <a:t>Transferaspekt von Wissen auf möglichst reale Problemsituationen bildet ein „Herzstück“ des Kompetenzbegriffs </a:t>
              </a:r>
              <a:r>
                <a:rPr lang="de-AT" sz="1800" dirty="0">
                  <a:solidFill>
                    <a:srgbClr val="000000"/>
                  </a:solidFill>
                  <a:cs typeface="Arial" pitchFamily="34" charset="0"/>
                </a:rPr>
                <a:t>(„Kampf dem trägen Wissen“ –Verbindung von Wissen und Können).</a:t>
              </a:r>
            </a:p>
          </p:txBody>
        </p:sp>
      </p:grp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2176463" y="5751513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DE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17"/>
          <p:cNvGrpSpPr>
            <a:grpSpLocks/>
          </p:cNvGrpSpPr>
          <p:nvPr/>
        </p:nvGrpSpPr>
        <p:grpSpPr bwMode="auto">
          <a:xfrm>
            <a:off x="611188" y="5805488"/>
            <a:ext cx="7850187" cy="946150"/>
            <a:chOff x="611188" y="5804694"/>
            <a:chExt cx="7850187" cy="947792"/>
          </a:xfrm>
        </p:grpSpPr>
        <p:sp>
          <p:nvSpPr>
            <p:cNvPr id="75783" name="AutoShape 7"/>
            <p:cNvSpPr>
              <a:spLocks noChangeArrowheads="1"/>
            </p:cNvSpPr>
            <p:nvPr/>
          </p:nvSpPr>
          <p:spPr bwMode="auto">
            <a:xfrm>
              <a:off x="611188" y="6082988"/>
              <a:ext cx="1079500" cy="359398"/>
            </a:xfrm>
            <a:prstGeom prst="rightArrow">
              <a:avLst>
                <a:gd name="adj1" fmla="val 50000"/>
                <a:gd name="adj2" fmla="val 74890"/>
              </a:avLst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7" dist="17961" dir="2700000">
                <a:schemeClr val="tx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2247900" y="5804694"/>
              <a:ext cx="6213475" cy="94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2000" b="1">
                  <a:solidFill>
                    <a:srgbClr val="FF0000"/>
                  </a:solidFill>
                  <a:cs typeface="Arial" pitchFamily="34" charset="0"/>
                </a:rPr>
                <a:t>Domänenbezug</a:t>
              </a:r>
              <a:r>
                <a:rPr lang="de-AT" sz="1800">
                  <a:solidFill>
                    <a:srgbClr val="000000"/>
                  </a:solidFill>
                  <a:cs typeface="Arial" pitchFamily="34" charset="0"/>
                </a:rPr>
                <a:t> – dieser Aspekt betont die Fachlichkeit</a:t>
              </a:r>
            </a:p>
            <a:p>
              <a:pPr>
                <a:defRPr/>
              </a:pPr>
              <a:r>
                <a:rPr lang="de-AT" sz="1800">
                  <a:solidFill>
                    <a:srgbClr val="000000"/>
                  </a:solidFill>
                  <a:cs typeface="Arial" pitchFamily="34" charset="0"/>
                </a:rPr>
                <a:t>Wissensfelder einer Domäne (z.B. BW) müssen systematisch aufeinander aufgebaut werden!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381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340768"/>
            <a:ext cx="8064896" cy="249299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b="1" dirty="0">
                <a:solidFill>
                  <a:srgbClr val="000000"/>
                </a:solidFill>
              </a:rPr>
              <a:t>Darstellung der Kompetenzmodelle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  „Management und </a:t>
            </a:r>
            <a:r>
              <a:rPr lang="de-DE" sz="2400" dirty="0" err="1">
                <a:solidFill>
                  <a:srgbClr val="000000"/>
                </a:solidFill>
              </a:rPr>
              <a:t>Entrepreneurship</a:t>
            </a:r>
            <a:r>
              <a:rPr lang="de-DE" sz="2400" dirty="0">
                <a:solidFill>
                  <a:srgbClr val="000000"/>
                </a:solidFill>
              </a:rPr>
              <a:t>“ (inkl.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    prototypische Beispiele</a:t>
            </a:r>
            <a:r>
              <a:rPr lang="de-DE" sz="2400" dirty="0" smtClean="0">
                <a:solidFill>
                  <a:srgbClr val="000000"/>
                </a:solidFill>
              </a:rPr>
              <a:t>) und</a:t>
            </a:r>
            <a:endParaRPr lang="de-DE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de-DE" sz="2400" dirty="0">
                <a:solidFill>
                  <a:srgbClr val="000000"/>
                </a:solidFill>
              </a:rPr>
              <a:t>  KLEE (Schopf/</a:t>
            </a:r>
            <a:r>
              <a:rPr lang="de-DE" sz="2400" dirty="0" err="1">
                <a:solidFill>
                  <a:srgbClr val="000000"/>
                </a:solidFill>
              </a:rPr>
              <a:t>Müllauer</a:t>
            </a:r>
            <a:r>
              <a:rPr lang="de-DE" sz="2400" dirty="0" smtClean="0">
                <a:solidFill>
                  <a:srgbClr val="000000"/>
                </a:solidFill>
              </a:rPr>
              <a:t>)</a:t>
            </a:r>
            <a:endParaRPr lang="de-DE" sz="24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de-DE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Textfeld 1"/>
          <p:cNvSpPr txBox="1">
            <a:spLocks noChangeArrowheads="1"/>
          </p:cNvSpPr>
          <p:nvPr/>
        </p:nvSpPr>
        <p:spPr bwMode="auto">
          <a:xfrm>
            <a:off x="179512" y="44450"/>
            <a:ext cx="8784976" cy="9079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0000"/>
                </a:solidFill>
              </a:rPr>
              <a:t>Kompetenzmodell </a:t>
            </a:r>
            <a:endParaRPr lang="de-AT" sz="2400" b="1" dirty="0">
              <a:solidFill>
                <a:srgbClr val="000000"/>
              </a:solidFill>
            </a:endParaRPr>
          </a:p>
          <a:p>
            <a:pPr algn="ctr"/>
            <a:r>
              <a:rPr lang="de-AT" sz="2400" b="1" dirty="0">
                <a:solidFill>
                  <a:srgbClr val="000000"/>
                </a:solidFill>
              </a:rPr>
              <a:t>„</a:t>
            </a:r>
            <a:r>
              <a:rPr lang="de-AT" sz="2400" b="1" dirty="0" err="1">
                <a:solidFill>
                  <a:srgbClr val="000000"/>
                </a:solidFill>
              </a:rPr>
              <a:t>Entrepreneurship</a:t>
            </a:r>
            <a:r>
              <a:rPr lang="de-AT" sz="2400" b="1" dirty="0">
                <a:solidFill>
                  <a:srgbClr val="000000"/>
                </a:solidFill>
              </a:rPr>
              <a:t> &amp; Management“</a:t>
            </a:r>
          </a:p>
        </p:txBody>
      </p:sp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3" cstate="print"/>
          <a:srcRect l="52409" t="22705" r="3970" b="15176"/>
          <a:stretch>
            <a:fillRect/>
          </a:stretch>
        </p:blipFill>
        <p:spPr bwMode="auto">
          <a:xfrm>
            <a:off x="107950" y="1357313"/>
            <a:ext cx="892810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59" name="Textfeld 3"/>
          <p:cNvSpPr txBox="1">
            <a:spLocks noChangeArrowheads="1"/>
          </p:cNvSpPr>
          <p:nvPr/>
        </p:nvSpPr>
        <p:spPr bwMode="auto">
          <a:xfrm>
            <a:off x="142875" y="6597352"/>
            <a:ext cx="71817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</a:rPr>
              <a:t>Quelle:  http://www.bildungsstandards.berufsbildendeschulen.at/fileadmin/content/bbs/AGBroschueren/Entrepreneurship.pdf</a:t>
            </a:r>
          </a:p>
        </p:txBody>
      </p:sp>
      <p:sp>
        <p:nvSpPr>
          <p:cNvPr id="454660" name="Textfeld 4"/>
          <p:cNvSpPr txBox="1">
            <a:spLocks noChangeArrowheads="1"/>
          </p:cNvSpPr>
          <p:nvPr/>
        </p:nvSpPr>
        <p:spPr bwMode="auto">
          <a:xfrm>
            <a:off x="179512" y="6165304"/>
            <a:ext cx="8677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000" b="1" dirty="0">
                <a:solidFill>
                  <a:srgbClr val="000000"/>
                </a:solidFill>
              </a:rPr>
              <a:t>Link: </a:t>
            </a:r>
            <a:r>
              <a:rPr lang="de-AT" sz="1000" dirty="0">
                <a:solidFill>
                  <a:srgbClr val="000000"/>
                </a:solidFill>
                <a:hlinkClick r:id="rId4"/>
              </a:rPr>
              <a:t>http://bildungsstandards.qibb.at/show_km_v2?achse_senkrecht_id=511&amp;achse_waagrecht_id=505</a:t>
            </a:r>
            <a:r>
              <a:rPr lang="de-AT" sz="1000" dirty="0">
                <a:solidFill>
                  <a:srgbClr val="000000"/>
                </a:solidFill>
              </a:rPr>
              <a:t> </a:t>
            </a:r>
          </a:p>
          <a:p>
            <a:r>
              <a:rPr lang="de-AT" sz="1000" b="1" dirty="0">
                <a:solidFill>
                  <a:srgbClr val="000000"/>
                </a:solidFill>
              </a:rPr>
              <a:t>Alternativ:</a:t>
            </a:r>
            <a:r>
              <a:rPr lang="de-AT" sz="1000" dirty="0">
                <a:solidFill>
                  <a:srgbClr val="000000"/>
                </a:solidFill>
              </a:rPr>
              <a:t> </a:t>
            </a:r>
            <a:r>
              <a:rPr lang="de-AT" sz="1000" dirty="0">
                <a:solidFill>
                  <a:srgbClr val="000000"/>
                </a:solidFill>
                <a:hlinkClick r:id="rId5"/>
              </a:rPr>
              <a:t>http://www.bildungsstandards.berufsbildendeschulen.at/de/kompetenzmodelle/schulartenspezifisch/kaufmaennische_schulen.html</a:t>
            </a:r>
            <a:r>
              <a:rPr lang="de-AT" sz="1000" dirty="0">
                <a:solidFill>
                  <a:srgbClr val="000000"/>
                </a:solidFill>
              </a:rPr>
              <a:t> --&gt; Kompetenzmodell</a:t>
            </a:r>
          </a:p>
        </p:txBody>
      </p:sp>
      <p:sp>
        <p:nvSpPr>
          <p:cNvPr id="454661" name="Text Box 7"/>
          <p:cNvSpPr txBox="1">
            <a:spLocks noChangeArrowheads="1"/>
          </p:cNvSpPr>
          <p:nvPr/>
        </p:nvSpPr>
        <p:spPr bwMode="auto">
          <a:xfrm>
            <a:off x="250825" y="1004714"/>
            <a:ext cx="2827338" cy="120015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B6B6B"/>
            </a:prstShdw>
          </a:effectLst>
        </p:spPr>
        <p:txBody>
          <a:bodyPr>
            <a:spAutoFit/>
          </a:bodyPr>
          <a:lstStyle/>
          <a:p>
            <a:pPr algn="ctr"/>
            <a:r>
              <a:rPr lang="de-AT" sz="1800">
                <a:solidFill>
                  <a:srgbClr val="000000"/>
                </a:solidFill>
              </a:rPr>
              <a:t>Kern von </a:t>
            </a:r>
          </a:p>
          <a:p>
            <a:pPr algn="ctr"/>
            <a:r>
              <a:rPr lang="de-AT" sz="1800">
                <a:solidFill>
                  <a:srgbClr val="000000"/>
                </a:solidFill>
              </a:rPr>
              <a:t>BW, RW&amp;C, PBSK</a:t>
            </a:r>
          </a:p>
          <a:p>
            <a:pPr algn="ctr"/>
            <a:r>
              <a:rPr lang="de-AT" sz="1800">
                <a:solidFill>
                  <a:srgbClr val="000000"/>
                </a:solidFill>
              </a:rPr>
              <a:t>BT-PQM-ÜFA-CSt, </a:t>
            </a:r>
          </a:p>
          <a:p>
            <a:pPr algn="ctr"/>
            <a:r>
              <a:rPr lang="de-AT" sz="1800">
                <a:solidFill>
                  <a:srgbClr val="000000"/>
                </a:solidFill>
              </a:rPr>
              <a:t>PB&amp;Recht und VW</a:t>
            </a:r>
          </a:p>
        </p:txBody>
      </p:sp>
      <p:sp>
        <p:nvSpPr>
          <p:cNvPr id="454662" name="AutoShape 8"/>
          <p:cNvSpPr>
            <a:spLocks noChangeArrowheads="1"/>
          </p:cNvSpPr>
          <p:nvPr/>
        </p:nvSpPr>
        <p:spPr bwMode="auto">
          <a:xfrm>
            <a:off x="0" y="2233613"/>
            <a:ext cx="755650" cy="2174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/>
          <a:lstStyle/>
          <a:p>
            <a:endParaRPr lang="de-AT" sz="180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4838" y="3271838"/>
            <a:ext cx="2700337" cy="2808287"/>
          </a:xfrm>
          <a:prstGeom prst="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7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4"/>
          <p:cNvGrpSpPr>
            <a:grpSpLocks/>
          </p:cNvGrpSpPr>
          <p:nvPr/>
        </p:nvGrpSpPr>
        <p:grpSpPr bwMode="auto">
          <a:xfrm>
            <a:off x="1571625" y="5589588"/>
            <a:ext cx="7454900" cy="935037"/>
            <a:chOff x="1571625" y="5589588"/>
            <a:chExt cx="7454900" cy="935037"/>
          </a:xfrm>
        </p:grpSpPr>
        <p:sp>
          <p:nvSpPr>
            <p:cNvPr id="456748" name="Rectangle 15"/>
            <p:cNvSpPr>
              <a:spLocks noChangeArrowheads="1"/>
            </p:cNvSpPr>
            <p:nvPr/>
          </p:nvSpPr>
          <p:spPr bwMode="auto">
            <a:xfrm>
              <a:off x="4108450" y="5589588"/>
              <a:ext cx="2376488" cy="93503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de-AT" sz="1800">
                  <a:solidFill>
                    <a:srgbClr val="000000"/>
                  </a:solidFill>
                </a:rPr>
                <a:t>Aufgaben lösen -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anwenden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dekl. + proz. Wissen</a:t>
              </a:r>
            </a:p>
          </p:txBody>
        </p:sp>
        <p:sp>
          <p:nvSpPr>
            <p:cNvPr id="456749" name="Rectangle 16"/>
            <p:cNvSpPr>
              <a:spLocks noChangeArrowheads="1"/>
            </p:cNvSpPr>
            <p:nvPr/>
          </p:nvSpPr>
          <p:spPr bwMode="auto">
            <a:xfrm>
              <a:off x="1571625" y="5589588"/>
              <a:ext cx="2376488" cy="93503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de-AT" sz="1800">
                  <a:solidFill>
                    <a:srgbClr val="000000"/>
                  </a:solidFill>
                </a:rPr>
                <a:t>Fragen beantworten,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wiedergeben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deklaratives Wissen</a:t>
              </a:r>
            </a:p>
          </p:txBody>
        </p:sp>
        <p:sp>
          <p:nvSpPr>
            <p:cNvPr id="456750" name="Rectangle 17"/>
            <p:cNvSpPr>
              <a:spLocks noChangeArrowheads="1"/>
            </p:cNvSpPr>
            <p:nvPr/>
          </p:nvSpPr>
          <p:spPr bwMode="auto">
            <a:xfrm>
              <a:off x="6650038" y="5589588"/>
              <a:ext cx="2376487" cy="93503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9999"/>
              </a:prstShdw>
            </a:effectLst>
          </p:spPr>
          <p:txBody>
            <a:bodyPr wrap="none" anchor="ctr"/>
            <a:lstStyle/>
            <a:p>
              <a:pPr algn="ctr"/>
              <a:r>
                <a:rPr lang="de-AT" sz="1800">
                  <a:solidFill>
                    <a:srgbClr val="000000"/>
                  </a:solidFill>
                </a:rPr>
                <a:t>kompetent Probleme 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lösen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dekl. + proz. Wissen</a:t>
              </a:r>
            </a:p>
          </p:txBody>
        </p:sp>
      </p:grpSp>
      <p:grpSp>
        <p:nvGrpSpPr>
          <p:cNvPr id="3" name="Gruppieren 46"/>
          <p:cNvGrpSpPr>
            <a:grpSpLocks/>
          </p:cNvGrpSpPr>
          <p:nvPr/>
        </p:nvGrpSpPr>
        <p:grpSpPr bwMode="auto">
          <a:xfrm>
            <a:off x="6084168" y="908720"/>
            <a:ext cx="2880319" cy="276999"/>
            <a:chOff x="4199091" y="305286"/>
            <a:chExt cx="4067022" cy="276840"/>
          </a:xfrm>
        </p:grpSpPr>
        <p:sp>
          <p:nvSpPr>
            <p:cNvPr id="456746" name="Oval 35"/>
            <p:cNvSpPr>
              <a:spLocks noChangeArrowheads="1"/>
            </p:cNvSpPr>
            <p:nvPr/>
          </p:nvSpPr>
          <p:spPr bwMode="auto">
            <a:xfrm>
              <a:off x="4199091" y="332317"/>
              <a:ext cx="299884" cy="2159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90148" name="Text Box 36"/>
            <p:cNvSpPr txBox="1">
              <a:spLocks noChangeArrowheads="1"/>
            </p:cNvSpPr>
            <p:nvPr/>
          </p:nvSpPr>
          <p:spPr bwMode="auto">
            <a:xfrm>
              <a:off x="4716463" y="305286"/>
              <a:ext cx="3549650" cy="27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200" dirty="0">
                  <a:solidFill>
                    <a:srgbClr val="000000"/>
                  </a:solidFill>
                  <a:latin typeface="Arial" charset="0"/>
                </a:rPr>
                <a:t>= prototypische Beispiele</a:t>
              </a:r>
            </a:p>
          </p:txBody>
        </p:sp>
      </p:grpSp>
      <p:grpSp>
        <p:nvGrpSpPr>
          <p:cNvPr id="4" name="Gruppieren 43"/>
          <p:cNvGrpSpPr>
            <a:grpSpLocks/>
          </p:cNvGrpSpPr>
          <p:nvPr/>
        </p:nvGrpSpPr>
        <p:grpSpPr bwMode="auto">
          <a:xfrm>
            <a:off x="93663" y="65088"/>
            <a:ext cx="2306637" cy="5221287"/>
            <a:chOff x="93663" y="65088"/>
            <a:chExt cx="2306637" cy="5221287"/>
          </a:xfrm>
        </p:grpSpPr>
        <p:sp>
          <p:nvSpPr>
            <p:cNvPr id="456740" name="Text Box 34"/>
            <p:cNvSpPr txBox="1">
              <a:spLocks noChangeArrowheads="1"/>
            </p:cNvSpPr>
            <p:nvPr/>
          </p:nvSpPr>
          <p:spPr bwMode="auto">
            <a:xfrm>
              <a:off x="107950" y="65088"/>
              <a:ext cx="2292350" cy="915987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800">
                  <a:solidFill>
                    <a:srgbClr val="000000"/>
                  </a:solidFill>
                </a:rPr>
                <a:t>Inhalte eines Faches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lt. Kerncurriculum</a:t>
              </a:r>
            </a:p>
            <a:p>
              <a:pPr algn="ctr"/>
              <a:r>
                <a:rPr lang="de-AT" sz="1800">
                  <a:solidFill>
                    <a:srgbClr val="000000"/>
                  </a:solidFill>
                </a:rPr>
                <a:t>(BW – II Jg. HAK)</a:t>
              </a:r>
            </a:p>
          </p:txBody>
        </p:sp>
        <p:sp>
          <p:nvSpPr>
            <p:cNvPr id="456741" name="Text Box 37"/>
            <p:cNvSpPr txBox="1">
              <a:spLocks noChangeArrowheads="1"/>
            </p:cNvSpPr>
            <p:nvPr/>
          </p:nvSpPr>
          <p:spPr bwMode="auto">
            <a:xfrm>
              <a:off x="93663" y="2119313"/>
              <a:ext cx="1674812" cy="738187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Rechtl. Grundl.</a:t>
              </a:r>
            </a:p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betrieblicher</a:t>
              </a:r>
            </a:p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Leist.erstellung</a:t>
              </a:r>
            </a:p>
          </p:txBody>
        </p:sp>
        <p:sp>
          <p:nvSpPr>
            <p:cNvPr id="456742" name="Text Box 38"/>
            <p:cNvSpPr txBox="1">
              <a:spLocks noChangeArrowheads="1"/>
            </p:cNvSpPr>
            <p:nvPr/>
          </p:nvSpPr>
          <p:spPr bwMode="auto">
            <a:xfrm>
              <a:off x="93663" y="3195638"/>
              <a:ext cx="1674812" cy="30797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Marketing</a:t>
              </a:r>
            </a:p>
          </p:txBody>
        </p:sp>
        <p:sp>
          <p:nvSpPr>
            <p:cNvPr id="456743" name="Text Box 37"/>
            <p:cNvSpPr txBox="1">
              <a:spLocks noChangeArrowheads="1"/>
            </p:cNvSpPr>
            <p:nvPr/>
          </p:nvSpPr>
          <p:spPr bwMode="auto">
            <a:xfrm>
              <a:off x="93663" y="1333500"/>
              <a:ext cx="1674812" cy="52387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Untern.Gründung</a:t>
              </a:r>
            </a:p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Businessplan</a:t>
              </a:r>
            </a:p>
          </p:txBody>
        </p:sp>
        <p:sp>
          <p:nvSpPr>
            <p:cNvPr id="456744" name="Text Box 38"/>
            <p:cNvSpPr txBox="1">
              <a:spLocks noChangeArrowheads="1"/>
            </p:cNvSpPr>
            <p:nvPr/>
          </p:nvSpPr>
          <p:spPr bwMode="auto">
            <a:xfrm>
              <a:off x="93663" y="3905250"/>
              <a:ext cx="1674812" cy="52387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Leistungs-</a:t>
              </a:r>
            </a:p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erstellung</a:t>
              </a:r>
            </a:p>
          </p:txBody>
        </p:sp>
        <p:sp>
          <p:nvSpPr>
            <p:cNvPr id="456745" name="Text Box 38"/>
            <p:cNvSpPr txBox="1">
              <a:spLocks noChangeArrowheads="1"/>
            </p:cNvSpPr>
            <p:nvPr/>
          </p:nvSpPr>
          <p:spPr bwMode="auto">
            <a:xfrm>
              <a:off x="93663" y="4762500"/>
              <a:ext cx="1674812" cy="523875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7A99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Material- und</a:t>
              </a:r>
            </a:p>
            <a:p>
              <a:pPr algn="ctr"/>
              <a:r>
                <a:rPr lang="de-AT" sz="1400" b="1">
                  <a:solidFill>
                    <a:srgbClr val="000000"/>
                  </a:solidFill>
                </a:rPr>
                <a:t>Warenwirtschaft</a:t>
              </a:r>
            </a:p>
          </p:txBody>
        </p:sp>
      </p:grpSp>
      <p:grpSp>
        <p:nvGrpSpPr>
          <p:cNvPr id="5" name="Gruppieren 50"/>
          <p:cNvGrpSpPr>
            <a:grpSpLocks/>
          </p:cNvGrpSpPr>
          <p:nvPr/>
        </p:nvGrpSpPr>
        <p:grpSpPr bwMode="auto">
          <a:xfrm>
            <a:off x="1857375" y="1125538"/>
            <a:ext cx="7178675" cy="4391025"/>
            <a:chOff x="1857375" y="1125538"/>
            <a:chExt cx="7178675" cy="4391025"/>
          </a:xfrm>
        </p:grpSpPr>
        <p:sp>
          <p:nvSpPr>
            <p:cNvPr id="456709" name="Oval 31"/>
            <p:cNvSpPr>
              <a:spLocks noChangeArrowheads="1"/>
            </p:cNvSpPr>
            <p:nvPr/>
          </p:nvSpPr>
          <p:spPr bwMode="auto">
            <a:xfrm>
              <a:off x="3090813" y="228600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10" name="Oval 31"/>
            <p:cNvSpPr>
              <a:spLocks noChangeArrowheads="1"/>
            </p:cNvSpPr>
            <p:nvPr/>
          </p:nvSpPr>
          <p:spPr bwMode="auto">
            <a:xfrm>
              <a:off x="3090813" y="1392238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11" name="Oval 26"/>
            <p:cNvSpPr>
              <a:spLocks noChangeArrowheads="1"/>
            </p:cNvSpPr>
            <p:nvPr/>
          </p:nvSpPr>
          <p:spPr bwMode="auto">
            <a:xfrm>
              <a:off x="2308176" y="1392238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12" name="Line 13"/>
            <p:cNvSpPr>
              <a:spLocks noChangeShapeType="1"/>
            </p:cNvSpPr>
            <p:nvPr/>
          </p:nvSpPr>
          <p:spPr bwMode="auto">
            <a:xfrm flipV="1">
              <a:off x="2455863" y="1268413"/>
              <a:ext cx="0" cy="424815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3" name="Line 14"/>
            <p:cNvSpPr>
              <a:spLocks noChangeShapeType="1"/>
            </p:cNvSpPr>
            <p:nvPr/>
          </p:nvSpPr>
          <p:spPr bwMode="auto">
            <a:xfrm flipV="1">
              <a:off x="3248025" y="1268413"/>
              <a:ext cx="0" cy="4248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4" name="Line 18"/>
            <p:cNvSpPr>
              <a:spLocks noChangeShapeType="1"/>
            </p:cNvSpPr>
            <p:nvPr/>
          </p:nvSpPr>
          <p:spPr bwMode="auto">
            <a:xfrm flipV="1">
              <a:off x="5297488" y="1339850"/>
              <a:ext cx="0" cy="4176713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5" name="Line 19"/>
            <p:cNvSpPr>
              <a:spLocks noChangeShapeType="1"/>
            </p:cNvSpPr>
            <p:nvPr/>
          </p:nvSpPr>
          <p:spPr bwMode="auto">
            <a:xfrm flipV="1">
              <a:off x="7839075" y="1268413"/>
              <a:ext cx="0" cy="4248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6" name="Line 20"/>
            <p:cNvSpPr>
              <a:spLocks noChangeShapeType="1"/>
            </p:cNvSpPr>
            <p:nvPr/>
          </p:nvSpPr>
          <p:spPr bwMode="auto">
            <a:xfrm>
              <a:off x="1857375" y="1595438"/>
              <a:ext cx="5980113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7" name="Line 21"/>
            <p:cNvSpPr>
              <a:spLocks noChangeShapeType="1"/>
            </p:cNvSpPr>
            <p:nvPr/>
          </p:nvSpPr>
          <p:spPr bwMode="auto">
            <a:xfrm>
              <a:off x="1857375" y="2487613"/>
              <a:ext cx="5980113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8" name="Line 22"/>
            <p:cNvSpPr>
              <a:spLocks noChangeShapeType="1"/>
            </p:cNvSpPr>
            <p:nvPr/>
          </p:nvSpPr>
          <p:spPr bwMode="auto">
            <a:xfrm>
              <a:off x="1857375" y="3348038"/>
              <a:ext cx="5980113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19" name="Line 23"/>
            <p:cNvSpPr>
              <a:spLocks noChangeShapeType="1"/>
            </p:cNvSpPr>
            <p:nvPr/>
          </p:nvSpPr>
          <p:spPr bwMode="auto">
            <a:xfrm>
              <a:off x="1857375" y="4167188"/>
              <a:ext cx="5980113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20" name="Line 24"/>
            <p:cNvSpPr>
              <a:spLocks noChangeShapeType="1"/>
            </p:cNvSpPr>
            <p:nvPr/>
          </p:nvSpPr>
          <p:spPr bwMode="auto">
            <a:xfrm>
              <a:off x="1857375" y="5024438"/>
              <a:ext cx="5980113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56721" name="Oval 26"/>
            <p:cNvSpPr>
              <a:spLocks noChangeArrowheads="1"/>
            </p:cNvSpPr>
            <p:nvPr/>
          </p:nvSpPr>
          <p:spPr bwMode="auto">
            <a:xfrm>
              <a:off x="2308176" y="481330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22" name="Oval 31"/>
            <p:cNvSpPr>
              <a:spLocks noChangeArrowheads="1"/>
            </p:cNvSpPr>
            <p:nvPr/>
          </p:nvSpPr>
          <p:spPr bwMode="auto">
            <a:xfrm>
              <a:off x="3090813" y="481330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23" name="Oval 32"/>
            <p:cNvSpPr>
              <a:spLocks noChangeArrowheads="1"/>
            </p:cNvSpPr>
            <p:nvPr/>
          </p:nvSpPr>
          <p:spPr bwMode="auto">
            <a:xfrm>
              <a:off x="5076056" y="481330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24" name="Oval 33"/>
            <p:cNvSpPr>
              <a:spLocks noChangeArrowheads="1"/>
            </p:cNvSpPr>
            <p:nvPr/>
          </p:nvSpPr>
          <p:spPr bwMode="auto">
            <a:xfrm>
              <a:off x="7586663" y="481330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 flipV="1">
              <a:off x="1857375" y="1125538"/>
              <a:ext cx="0" cy="4391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>
              <a:off x="1857375" y="5516563"/>
              <a:ext cx="7178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6727" name="Oval 26"/>
            <p:cNvSpPr>
              <a:spLocks noChangeArrowheads="1"/>
            </p:cNvSpPr>
            <p:nvPr/>
          </p:nvSpPr>
          <p:spPr bwMode="auto">
            <a:xfrm>
              <a:off x="2308176" y="3963988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28" name="Oval 31"/>
            <p:cNvSpPr>
              <a:spLocks noChangeArrowheads="1"/>
            </p:cNvSpPr>
            <p:nvPr/>
          </p:nvSpPr>
          <p:spPr bwMode="auto">
            <a:xfrm>
              <a:off x="3090813" y="3963988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29" name="Oval 32"/>
            <p:cNvSpPr>
              <a:spLocks noChangeArrowheads="1"/>
            </p:cNvSpPr>
            <p:nvPr/>
          </p:nvSpPr>
          <p:spPr bwMode="auto">
            <a:xfrm>
              <a:off x="5138688" y="3963988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0" name="Oval 33"/>
            <p:cNvSpPr>
              <a:spLocks noChangeArrowheads="1"/>
            </p:cNvSpPr>
            <p:nvPr/>
          </p:nvSpPr>
          <p:spPr bwMode="auto">
            <a:xfrm>
              <a:off x="7680276" y="3963988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1" name="Oval 26"/>
            <p:cNvSpPr>
              <a:spLocks noChangeArrowheads="1"/>
            </p:cNvSpPr>
            <p:nvPr/>
          </p:nvSpPr>
          <p:spPr bwMode="auto">
            <a:xfrm>
              <a:off x="2308176" y="314325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2" name="Oval 31"/>
            <p:cNvSpPr>
              <a:spLocks noChangeArrowheads="1"/>
            </p:cNvSpPr>
            <p:nvPr/>
          </p:nvSpPr>
          <p:spPr bwMode="auto">
            <a:xfrm>
              <a:off x="3090813" y="314325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3" name="Oval 32"/>
            <p:cNvSpPr>
              <a:spLocks noChangeArrowheads="1"/>
            </p:cNvSpPr>
            <p:nvPr/>
          </p:nvSpPr>
          <p:spPr bwMode="auto">
            <a:xfrm>
              <a:off x="5138688" y="314325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4" name="Oval 33"/>
            <p:cNvSpPr>
              <a:spLocks noChangeArrowheads="1"/>
            </p:cNvSpPr>
            <p:nvPr/>
          </p:nvSpPr>
          <p:spPr bwMode="auto">
            <a:xfrm>
              <a:off x="7680276" y="314325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5" name="Oval 26"/>
            <p:cNvSpPr>
              <a:spLocks noChangeArrowheads="1"/>
            </p:cNvSpPr>
            <p:nvPr/>
          </p:nvSpPr>
          <p:spPr bwMode="auto">
            <a:xfrm>
              <a:off x="2308176" y="228600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6" name="Oval 32"/>
            <p:cNvSpPr>
              <a:spLocks noChangeArrowheads="1"/>
            </p:cNvSpPr>
            <p:nvPr/>
          </p:nvSpPr>
          <p:spPr bwMode="auto">
            <a:xfrm>
              <a:off x="5138688" y="2286000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7" name="Oval 33"/>
            <p:cNvSpPr>
              <a:spLocks noChangeArrowheads="1"/>
            </p:cNvSpPr>
            <p:nvPr/>
          </p:nvSpPr>
          <p:spPr bwMode="auto">
            <a:xfrm>
              <a:off x="7680276" y="2286000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8" name="Oval 32"/>
            <p:cNvSpPr>
              <a:spLocks noChangeArrowheads="1"/>
            </p:cNvSpPr>
            <p:nvPr/>
          </p:nvSpPr>
          <p:spPr bwMode="auto">
            <a:xfrm>
              <a:off x="5138688" y="1392238"/>
              <a:ext cx="503238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  <p:sp>
          <p:nvSpPr>
            <p:cNvPr id="456739" name="Oval 33"/>
            <p:cNvSpPr>
              <a:spLocks noChangeArrowheads="1"/>
            </p:cNvSpPr>
            <p:nvPr/>
          </p:nvSpPr>
          <p:spPr bwMode="auto">
            <a:xfrm>
              <a:off x="7680276" y="1392238"/>
              <a:ext cx="503237" cy="4318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de-AT" sz="1800">
                <a:solidFill>
                  <a:srgbClr val="000000"/>
                </a:solidFill>
              </a:endParaRPr>
            </a:p>
          </p:txBody>
        </p:sp>
      </p:grpSp>
      <p:sp>
        <p:nvSpPr>
          <p:cNvPr id="456752" name="Text Box 48"/>
          <p:cNvSpPr txBox="1">
            <a:spLocks noChangeArrowheads="1"/>
          </p:cNvSpPr>
          <p:nvPr/>
        </p:nvSpPr>
        <p:spPr bwMode="auto">
          <a:xfrm>
            <a:off x="1619250" y="6613525"/>
            <a:ext cx="720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</a:rPr>
              <a:t>Kompetenzmodell von Schopf/</a:t>
            </a:r>
            <a:r>
              <a:rPr lang="de-AT" sz="1000" dirty="0" err="1">
                <a:solidFill>
                  <a:srgbClr val="000000"/>
                </a:solidFill>
              </a:rPr>
              <a:t>Müllauer</a:t>
            </a:r>
            <a:r>
              <a:rPr lang="de-AT" sz="1000" dirty="0">
                <a:solidFill>
                  <a:srgbClr val="000000"/>
                </a:solidFill>
              </a:rPr>
              <a:t> für den II Jg. HAK im Rahmen des Forschungsprojektes Klee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627784" y="116632"/>
            <a:ext cx="633670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000000"/>
                </a:solidFill>
              </a:rPr>
              <a:t>Kompetenzmodell </a:t>
            </a:r>
            <a:r>
              <a:rPr lang="de-AT" sz="2800" dirty="0" smtClean="0">
                <a:solidFill>
                  <a:srgbClr val="000000"/>
                </a:solidFill>
              </a:rPr>
              <a:t> „KLEE“</a:t>
            </a:r>
            <a:endParaRPr lang="de-AT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4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AutoShape 14"/>
          <p:cNvSpPr>
            <a:spLocks noChangeArrowheads="1"/>
          </p:cNvSpPr>
          <p:nvPr/>
        </p:nvSpPr>
        <p:spPr bwMode="auto">
          <a:xfrm>
            <a:off x="149225" y="5445125"/>
            <a:ext cx="7127875" cy="1223963"/>
          </a:xfrm>
          <a:prstGeom prst="upArrowCallout">
            <a:avLst>
              <a:gd name="adj1" fmla="val 145590"/>
              <a:gd name="adj2" fmla="val 145590"/>
              <a:gd name="adj3" fmla="val 16667"/>
              <a:gd name="adj4" fmla="val 66667"/>
            </a:avLst>
          </a:prstGeom>
          <a:solidFill>
            <a:schemeClr val="bg1">
              <a:alpha val="4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87" name="Text Box 13"/>
          <p:cNvSpPr txBox="1">
            <a:spLocks noChangeArrowheads="1"/>
          </p:cNvSpPr>
          <p:nvPr/>
        </p:nvSpPr>
        <p:spPr bwMode="auto">
          <a:xfrm>
            <a:off x="427038" y="5927725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Im Zentrum steht der </a:t>
            </a:r>
            <a:r>
              <a:rPr lang="de-DE" sz="2000" b="1">
                <a:solidFill>
                  <a:srgbClr val="CC3300"/>
                </a:solidFill>
              </a:rPr>
              <a:t>Lernprozess</a:t>
            </a:r>
            <a:r>
              <a:rPr lang="de-DE" sz="2000"/>
              <a:t> sowie der daraus</a:t>
            </a:r>
          </a:p>
          <a:p>
            <a:r>
              <a:rPr lang="de-DE" sz="2000"/>
              <a:t>resultierende </a:t>
            </a:r>
            <a:r>
              <a:rPr lang="de-DE" sz="2000" b="1">
                <a:solidFill>
                  <a:srgbClr val="CC3300"/>
                </a:solidFill>
              </a:rPr>
              <a:t>Lernerfolg</a:t>
            </a:r>
            <a:r>
              <a:rPr lang="de-DE" sz="2000">
                <a:solidFill>
                  <a:srgbClr val="CC3300"/>
                </a:solidFill>
              </a:rPr>
              <a:t> </a:t>
            </a:r>
            <a:r>
              <a:rPr lang="de-DE" sz="2000"/>
              <a:t>in </a:t>
            </a:r>
            <a:r>
              <a:rPr lang="de-DE" sz="2000">
                <a:solidFill>
                  <a:srgbClr val="CC3300"/>
                </a:solidFill>
              </a:rPr>
              <a:t>formal </a:t>
            </a:r>
            <a:r>
              <a:rPr lang="de-DE" sz="2000" b="1">
                <a:solidFill>
                  <a:srgbClr val="CC3300"/>
                </a:solidFill>
              </a:rPr>
              <a:t>geregelten Strukturen</a:t>
            </a:r>
          </a:p>
        </p:txBody>
      </p:sp>
      <p:sp>
        <p:nvSpPr>
          <p:cNvPr id="374788" name="Rectangle 12"/>
          <p:cNvSpPr>
            <a:spLocks noChangeArrowheads="1"/>
          </p:cNvSpPr>
          <p:nvPr/>
        </p:nvSpPr>
        <p:spPr bwMode="auto">
          <a:xfrm>
            <a:off x="5365750" y="2573338"/>
            <a:ext cx="1943100" cy="2735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89" name="Rectangle 8"/>
          <p:cNvSpPr>
            <a:spLocks noChangeArrowheads="1"/>
          </p:cNvSpPr>
          <p:nvPr/>
        </p:nvSpPr>
        <p:spPr bwMode="auto">
          <a:xfrm>
            <a:off x="2844800" y="2573338"/>
            <a:ext cx="2303463" cy="2735262"/>
          </a:xfrm>
          <a:prstGeom prst="rect">
            <a:avLst/>
          </a:prstGeom>
          <a:solidFill>
            <a:srgbClr val="FF9966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90" name="Rectangle 34"/>
          <p:cNvSpPr>
            <a:spLocks noChangeArrowheads="1"/>
          </p:cNvSpPr>
          <p:nvPr/>
        </p:nvSpPr>
        <p:spPr bwMode="auto">
          <a:xfrm>
            <a:off x="71438" y="2428875"/>
            <a:ext cx="7308850" cy="3024188"/>
          </a:xfrm>
          <a:prstGeom prst="rect">
            <a:avLst/>
          </a:prstGeom>
          <a:solidFill>
            <a:schemeClr val="bg1">
              <a:alpha val="7568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91" name="Rectangle 5"/>
          <p:cNvSpPr>
            <a:spLocks noChangeArrowheads="1"/>
          </p:cNvSpPr>
          <p:nvPr/>
        </p:nvSpPr>
        <p:spPr bwMode="auto">
          <a:xfrm>
            <a:off x="146050" y="2573338"/>
            <a:ext cx="2447925" cy="2735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92" name="Text Box 3"/>
          <p:cNvSpPr txBox="1">
            <a:spLocks noChangeArrowheads="1"/>
          </p:cNvSpPr>
          <p:nvPr/>
        </p:nvSpPr>
        <p:spPr bwMode="auto">
          <a:xfrm>
            <a:off x="180975" y="3284538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1800"/>
              <a:t>  Ausstattung der</a:t>
            </a:r>
          </a:p>
          <a:p>
            <a:r>
              <a:rPr lang="de-DE" sz="1800"/>
              <a:t>    Schule (z.B. BWZ)</a:t>
            </a:r>
          </a:p>
          <a:p>
            <a:pPr>
              <a:buFontTx/>
              <a:buChar char="•"/>
            </a:pPr>
            <a:r>
              <a:rPr lang="de-DE" sz="1800"/>
              <a:t>  Lehrpläne</a:t>
            </a:r>
          </a:p>
          <a:p>
            <a:pPr>
              <a:buFontTx/>
              <a:buChar char="•"/>
            </a:pPr>
            <a:r>
              <a:rPr lang="de-DE" sz="1800"/>
              <a:t>  Qualifizierte Lehrer</a:t>
            </a:r>
            <a:br>
              <a:rPr lang="de-DE" sz="1800"/>
            </a:br>
            <a:r>
              <a:rPr lang="de-DE" sz="1800"/>
              <a:t>   (staatlich geregelte </a:t>
            </a:r>
            <a:br>
              <a:rPr lang="de-DE" sz="1800"/>
            </a:br>
            <a:r>
              <a:rPr lang="de-DE" sz="1800"/>
              <a:t>   Ausbildung) etc. </a:t>
            </a:r>
          </a:p>
        </p:txBody>
      </p:sp>
      <p:sp>
        <p:nvSpPr>
          <p:cNvPr id="374793" name="Text Box 4"/>
          <p:cNvSpPr txBox="1">
            <a:spLocks noChangeArrowheads="1"/>
          </p:cNvSpPr>
          <p:nvPr/>
        </p:nvSpPr>
        <p:spPr bwMode="auto">
          <a:xfrm>
            <a:off x="858838" y="2789238"/>
            <a:ext cx="927100" cy="457200"/>
          </a:xfrm>
          <a:prstGeom prst="rect">
            <a:avLst/>
          </a:prstGeom>
          <a:solidFill>
            <a:srgbClr val="79D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/>
              <a:t>Input</a:t>
            </a:r>
          </a:p>
        </p:txBody>
      </p:sp>
      <p:sp>
        <p:nvSpPr>
          <p:cNvPr id="374794" name="Text Box 6"/>
          <p:cNvSpPr txBox="1">
            <a:spLocks noChangeArrowheads="1"/>
          </p:cNvSpPr>
          <p:nvPr/>
        </p:nvSpPr>
        <p:spPr bwMode="auto">
          <a:xfrm>
            <a:off x="3214688" y="2711450"/>
            <a:ext cx="1565275" cy="701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/>
              <a:t>Prozess</a:t>
            </a:r>
          </a:p>
          <a:p>
            <a:pPr algn="ctr"/>
            <a:r>
              <a:rPr lang="de-DE" sz="2000" b="1"/>
              <a:t>(Unterricht)</a:t>
            </a:r>
          </a:p>
        </p:txBody>
      </p:sp>
      <p:sp>
        <p:nvSpPr>
          <p:cNvPr id="374795" name="Text Box 7"/>
          <p:cNvSpPr txBox="1">
            <a:spLocks noChangeArrowheads="1"/>
          </p:cNvSpPr>
          <p:nvPr/>
        </p:nvSpPr>
        <p:spPr bwMode="auto">
          <a:xfrm>
            <a:off x="2844800" y="3581400"/>
            <a:ext cx="23764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de-DE" sz="1800"/>
              <a:t> fachdidaktische</a:t>
            </a:r>
            <a:br>
              <a:rPr lang="de-DE" sz="1800"/>
            </a:br>
            <a:r>
              <a:rPr lang="de-DE" sz="1800"/>
              <a:t>  Kompetenz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sz="1800"/>
              <a:t> Klassen- </a:t>
            </a:r>
            <a:br>
              <a:rPr lang="de-DE" sz="1800"/>
            </a:br>
            <a:r>
              <a:rPr lang="de-DE" sz="1800"/>
              <a:t>  management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sz="1800"/>
              <a:t> Methodenvariation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sz="1800"/>
              <a:t> etc.</a:t>
            </a:r>
          </a:p>
        </p:txBody>
      </p:sp>
      <p:sp>
        <p:nvSpPr>
          <p:cNvPr id="374796" name="Text Box 9"/>
          <p:cNvSpPr txBox="1">
            <a:spLocks noChangeArrowheads="1"/>
          </p:cNvSpPr>
          <p:nvPr/>
        </p:nvSpPr>
        <p:spPr bwMode="auto">
          <a:xfrm>
            <a:off x="5518150" y="2692400"/>
            <a:ext cx="1608138" cy="701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b="1"/>
              <a:t>Output</a:t>
            </a:r>
          </a:p>
          <a:p>
            <a:pPr algn="ctr"/>
            <a:r>
              <a:rPr lang="de-DE" sz="2000" b="1"/>
              <a:t>(Lernerfolg)</a:t>
            </a:r>
          </a:p>
        </p:txBody>
      </p:sp>
      <p:sp>
        <p:nvSpPr>
          <p:cNvPr id="374797" name="Text Box 10"/>
          <p:cNvSpPr txBox="1">
            <a:spLocks noChangeArrowheads="1"/>
          </p:cNvSpPr>
          <p:nvPr/>
        </p:nvSpPr>
        <p:spPr bwMode="auto">
          <a:xfrm>
            <a:off x="5345113" y="3436938"/>
            <a:ext cx="20367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de-DE" sz="1800"/>
              <a:t>  Leistungs- </a:t>
            </a:r>
            <a:br>
              <a:rPr lang="de-DE" sz="1800"/>
            </a:br>
            <a:r>
              <a:rPr lang="de-DE" sz="1800"/>
              <a:t>   beurteilung</a:t>
            </a:r>
          </a:p>
          <a:p>
            <a:pPr>
              <a:buFontTx/>
              <a:buChar char="•"/>
            </a:pPr>
            <a:r>
              <a:rPr lang="de-DE" sz="1800"/>
              <a:t>  Lehrplan</a:t>
            </a:r>
            <a:br>
              <a:rPr lang="de-DE" sz="1800"/>
            </a:br>
            <a:r>
              <a:rPr lang="de-DE" sz="1800"/>
              <a:t>   </a:t>
            </a:r>
            <a:r>
              <a:rPr lang="de-DE" sz="1600"/>
              <a:t>und/oder</a:t>
            </a:r>
          </a:p>
          <a:p>
            <a:r>
              <a:rPr lang="de-DE" sz="1800"/>
              <a:t>   Lernziel-</a:t>
            </a:r>
            <a:br>
              <a:rPr lang="de-DE" sz="1800"/>
            </a:br>
            <a:r>
              <a:rPr lang="de-DE" sz="1800"/>
              <a:t>   erreichung</a:t>
            </a:r>
          </a:p>
          <a:p>
            <a:pPr>
              <a:buFontTx/>
              <a:buChar char="•"/>
            </a:pPr>
            <a:r>
              <a:rPr lang="de-DE" sz="1800"/>
              <a:t>  Portfolio etc.</a:t>
            </a:r>
            <a:br>
              <a:rPr lang="de-DE" sz="1800"/>
            </a:br>
            <a:endParaRPr lang="de-DE" sz="1800"/>
          </a:p>
        </p:txBody>
      </p:sp>
      <p:sp>
        <p:nvSpPr>
          <p:cNvPr id="374798" name="AutoShape 16"/>
          <p:cNvSpPr>
            <a:spLocks noChangeArrowheads="1"/>
          </p:cNvSpPr>
          <p:nvPr/>
        </p:nvSpPr>
        <p:spPr bwMode="auto">
          <a:xfrm>
            <a:off x="2593975" y="3581400"/>
            <a:ext cx="2159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799" name="AutoShape 17"/>
          <p:cNvSpPr>
            <a:spLocks noChangeArrowheads="1"/>
          </p:cNvSpPr>
          <p:nvPr/>
        </p:nvSpPr>
        <p:spPr bwMode="auto">
          <a:xfrm>
            <a:off x="5148263" y="3652838"/>
            <a:ext cx="2159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801" name="WordArt 25"/>
          <p:cNvSpPr>
            <a:spLocks noChangeArrowheads="1" noChangeShapeType="1" noTextEdit="1"/>
          </p:cNvSpPr>
          <p:nvPr/>
        </p:nvSpPr>
        <p:spPr bwMode="auto">
          <a:xfrm>
            <a:off x="1042988" y="1484139"/>
            <a:ext cx="6192837" cy="720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AT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Paradigmenwechsel von der Input- und Prozess-Steuerung</a:t>
            </a:r>
          </a:p>
          <a:p>
            <a:pPr algn="ctr"/>
            <a:r>
              <a:rPr lang="de-AT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zur </a:t>
            </a:r>
            <a:r>
              <a:rPr lang="de-AT" sz="18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Outcome</a:t>
            </a:r>
            <a:r>
              <a:rPr lang="de-AT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-Steuerung</a:t>
            </a:r>
          </a:p>
        </p:txBody>
      </p:sp>
      <p:sp>
        <p:nvSpPr>
          <p:cNvPr id="374802" name="Line 30"/>
          <p:cNvSpPr>
            <a:spLocks noChangeShapeType="1"/>
          </p:cNvSpPr>
          <p:nvPr/>
        </p:nvSpPr>
        <p:spPr bwMode="auto">
          <a:xfrm flipV="1">
            <a:off x="468313" y="1844675"/>
            <a:ext cx="0" cy="576263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4803" name="Line 31"/>
          <p:cNvSpPr>
            <a:spLocks noChangeShapeType="1"/>
          </p:cNvSpPr>
          <p:nvPr/>
        </p:nvSpPr>
        <p:spPr bwMode="auto">
          <a:xfrm>
            <a:off x="468313" y="1882775"/>
            <a:ext cx="431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74804" name="Line 32"/>
          <p:cNvSpPr>
            <a:spLocks noChangeShapeType="1"/>
          </p:cNvSpPr>
          <p:nvPr/>
        </p:nvSpPr>
        <p:spPr bwMode="auto">
          <a:xfrm>
            <a:off x="7451725" y="1916113"/>
            <a:ext cx="865188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4805" name="Line 33"/>
          <p:cNvSpPr>
            <a:spLocks noChangeShapeType="1"/>
          </p:cNvSpPr>
          <p:nvPr/>
        </p:nvSpPr>
        <p:spPr bwMode="auto">
          <a:xfrm>
            <a:off x="8316913" y="1878013"/>
            <a:ext cx="0" cy="5778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74806" name="Rectangle 24"/>
          <p:cNvSpPr>
            <a:spLocks noChangeArrowheads="1"/>
          </p:cNvSpPr>
          <p:nvPr/>
        </p:nvSpPr>
        <p:spPr bwMode="auto">
          <a:xfrm>
            <a:off x="7380288" y="5516563"/>
            <a:ext cx="1692275" cy="1152525"/>
          </a:xfrm>
          <a:prstGeom prst="rect">
            <a:avLst/>
          </a:prstGeom>
          <a:solidFill>
            <a:srgbClr val="99FF66">
              <a:alpha val="61176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807" name="Text Box 22"/>
          <p:cNvSpPr txBox="1">
            <a:spLocks noChangeArrowheads="1"/>
          </p:cNvSpPr>
          <p:nvPr/>
        </p:nvSpPr>
        <p:spPr bwMode="auto">
          <a:xfrm>
            <a:off x="7385050" y="5521325"/>
            <a:ext cx="1692275" cy="11874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 b="1" dirty="0">
                <a:solidFill>
                  <a:srgbClr val="CC3300"/>
                </a:solidFill>
              </a:rPr>
              <a:t>Kompetenzen</a:t>
            </a:r>
          </a:p>
          <a:p>
            <a:pPr algn="ctr">
              <a:lnSpc>
                <a:spcPct val="80000"/>
              </a:lnSpc>
            </a:pPr>
            <a:r>
              <a:rPr lang="de-DE" sz="1800" dirty="0"/>
              <a:t>(gleich </a:t>
            </a:r>
            <a:r>
              <a:rPr lang="de-DE" sz="1800" b="1" dirty="0">
                <a:solidFill>
                  <a:srgbClr val="CC3300"/>
                </a:solidFill>
              </a:rPr>
              <a:t>wie </a:t>
            </a:r>
            <a:r>
              <a:rPr lang="de-DE" sz="1800" dirty="0"/>
              <a:t>und</a:t>
            </a:r>
            <a:r>
              <a:rPr lang="de-DE" sz="1800" dirty="0">
                <a:solidFill>
                  <a:srgbClr val="CC3300"/>
                </a:solidFill>
              </a:rPr>
              <a:t> </a:t>
            </a:r>
            <a:r>
              <a:rPr lang="de-DE" sz="1800" b="1" dirty="0">
                <a:solidFill>
                  <a:srgbClr val="CC3300"/>
                </a:solidFill>
              </a:rPr>
              <a:t>wo</a:t>
            </a:r>
            <a:r>
              <a:rPr lang="de-DE" sz="1800" dirty="0"/>
              <a:t> sie erworben wurden)</a:t>
            </a:r>
          </a:p>
        </p:txBody>
      </p:sp>
      <p:sp>
        <p:nvSpPr>
          <p:cNvPr id="374808" name="AutoShape 35"/>
          <p:cNvSpPr>
            <a:spLocks noChangeArrowheads="1"/>
          </p:cNvSpPr>
          <p:nvPr/>
        </p:nvSpPr>
        <p:spPr bwMode="auto">
          <a:xfrm>
            <a:off x="7812088" y="5300663"/>
            <a:ext cx="720725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66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809" name="Rectangle 21"/>
          <p:cNvSpPr>
            <a:spLocks noChangeArrowheads="1"/>
          </p:cNvSpPr>
          <p:nvPr/>
        </p:nvSpPr>
        <p:spPr bwMode="auto">
          <a:xfrm>
            <a:off x="7451725" y="2492375"/>
            <a:ext cx="1584325" cy="2808288"/>
          </a:xfrm>
          <a:prstGeom prst="rect">
            <a:avLst/>
          </a:prstGeom>
          <a:solidFill>
            <a:schemeClr val="bg1">
              <a:alpha val="43137"/>
            </a:schemeClr>
          </a:solidFill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AT" sz="2000"/>
          </a:p>
        </p:txBody>
      </p:sp>
      <p:sp>
        <p:nvSpPr>
          <p:cNvPr id="374810" name="Text Box 18"/>
          <p:cNvSpPr txBox="1">
            <a:spLocks noChangeArrowheads="1"/>
          </p:cNvSpPr>
          <p:nvPr/>
        </p:nvSpPr>
        <p:spPr bwMode="auto">
          <a:xfrm>
            <a:off x="7469188" y="2708275"/>
            <a:ext cx="1547812" cy="76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/>
              <a:t>Outcome</a:t>
            </a:r>
          </a:p>
          <a:p>
            <a:pPr algn="ctr"/>
            <a:r>
              <a:rPr lang="de-DE" sz="2000"/>
              <a:t>(</a:t>
            </a:r>
            <a:r>
              <a:rPr lang="de-DE" sz="2000" b="1"/>
              <a:t>Können</a:t>
            </a:r>
            <a:r>
              <a:rPr lang="de-DE" sz="2000"/>
              <a:t>)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7504113" y="352107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DE" sz="1800">
              <a:latin typeface="Arial" charset="0"/>
            </a:endParaRP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7524750" y="3716338"/>
            <a:ext cx="1511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de-AT" sz="1800">
                <a:latin typeface="Arial" charset="0"/>
              </a:rPr>
              <a:t>Anwendung in praxis-nahen</a:t>
            </a:r>
          </a:p>
          <a:p>
            <a:pPr>
              <a:lnSpc>
                <a:spcPct val="80000"/>
              </a:lnSpc>
              <a:defRPr/>
            </a:pPr>
            <a:r>
              <a:rPr lang="de-AT" sz="1800">
                <a:latin typeface="Arial" charset="0"/>
              </a:rPr>
              <a:t>(beruflichen) Kontexten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79388" y="260648"/>
            <a:ext cx="8785225" cy="523220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 err="1"/>
              <a:t>Outcome</a:t>
            </a:r>
            <a:r>
              <a:rPr lang="de-DE" sz="2800" b="1" dirty="0"/>
              <a:t>- und </a:t>
            </a:r>
            <a:r>
              <a:rPr lang="de-DE" sz="2800" b="1" dirty="0" err="1"/>
              <a:t>Outputsteuerung</a:t>
            </a:r>
            <a:r>
              <a:rPr lang="de-DE" sz="2800" b="1" dirty="0"/>
              <a:t>  </a:t>
            </a:r>
            <a:endParaRPr lang="de-DE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813690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2400" b="1" dirty="0">
                <a:solidFill>
                  <a:srgbClr val="000000"/>
                </a:solidFill>
              </a:rPr>
              <a:t>Welche Kriterien gelten für die Umsetzung eines kompetenzorientierten Unterrichts? </a:t>
            </a:r>
          </a:p>
          <a:p>
            <a:pPr algn="ctr"/>
            <a:r>
              <a:rPr lang="de-AT" sz="1600" dirty="0">
                <a:solidFill>
                  <a:srgbClr val="000000"/>
                </a:solidFill>
              </a:rPr>
              <a:t>(vgl. Dorninger in </a:t>
            </a:r>
            <a:r>
              <a:rPr lang="de-AT" sz="1600" dirty="0" err="1">
                <a:solidFill>
                  <a:srgbClr val="000000"/>
                </a:solidFill>
              </a:rPr>
              <a:t>Wissenplus</a:t>
            </a:r>
            <a:r>
              <a:rPr lang="de-AT" sz="1600" dirty="0">
                <a:solidFill>
                  <a:srgbClr val="000000"/>
                </a:solidFill>
              </a:rPr>
              <a:t> 3-09/10, S. 15)</a:t>
            </a:r>
          </a:p>
        </p:txBody>
      </p:sp>
      <p:sp>
        <p:nvSpPr>
          <p:cNvPr id="739330" name="Text Box 5"/>
          <p:cNvSpPr txBox="1">
            <a:spLocks noChangeArrowheads="1"/>
          </p:cNvSpPr>
          <p:nvPr/>
        </p:nvSpPr>
        <p:spPr bwMode="auto">
          <a:xfrm>
            <a:off x="539750" y="1484784"/>
            <a:ext cx="81359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Es geht darum, im Unterricht die </a:t>
            </a:r>
            <a:r>
              <a:rPr lang="de-AT" sz="1800" b="1" dirty="0">
                <a:solidFill>
                  <a:srgbClr val="FF0000"/>
                </a:solidFill>
              </a:rPr>
              <a:t>Klarheit der Lernziele</a:t>
            </a:r>
            <a:r>
              <a:rPr lang="de-AT" sz="1800" dirty="0">
                <a:solidFill>
                  <a:srgbClr val="000000"/>
                </a:solidFill>
              </a:rPr>
              <a:t> herauszustellen.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Die </a:t>
            </a:r>
            <a:r>
              <a:rPr lang="de-AT" sz="1800" b="1" dirty="0">
                <a:solidFill>
                  <a:srgbClr val="FF0000"/>
                </a:solidFill>
              </a:rPr>
              <a:t>Methodenvielfalt der Lern- und Arbeitsformen</a:t>
            </a:r>
            <a:r>
              <a:rPr lang="de-AT" sz="1800" dirty="0">
                <a:solidFill>
                  <a:srgbClr val="000000"/>
                </a:solidFill>
              </a:rPr>
              <a:t> wie selbstgesteuertes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Lernen, Gruppenarbeiten, Produktivität im Unterricht und Verwendung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zeitgemäßer Informationstechnologien </a:t>
            </a:r>
            <a:r>
              <a:rPr lang="de-AT" sz="1800" b="1" dirty="0">
                <a:solidFill>
                  <a:srgbClr val="000000"/>
                </a:solidFill>
              </a:rPr>
              <a:t>wird verbreitert</a:t>
            </a:r>
            <a:r>
              <a:rPr lang="de-AT" sz="1800" dirty="0">
                <a:solidFill>
                  <a:srgbClr val="000000"/>
                </a:solidFill>
              </a:rPr>
              <a:t>;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Präsentationsmöglichkeiten bieten.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Lernen wird kontextbezogen – Schüler/innen sind dann motiviert, wenn sie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sich mit </a:t>
            </a:r>
            <a:r>
              <a:rPr lang="de-AT" sz="1800" b="1" dirty="0">
                <a:solidFill>
                  <a:srgbClr val="FF0000"/>
                </a:solidFill>
              </a:rPr>
              <a:t>persönlich bedeutungsvollen Lernaufgaben</a:t>
            </a:r>
            <a:r>
              <a:rPr lang="de-AT" sz="1800" dirty="0">
                <a:solidFill>
                  <a:srgbClr val="000000"/>
                </a:solidFill>
              </a:rPr>
              <a:t> beschäftigen.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</a:t>
            </a:r>
            <a:r>
              <a:rPr lang="de-AT" sz="1800" b="1" dirty="0">
                <a:solidFill>
                  <a:srgbClr val="FF0000"/>
                </a:solidFill>
              </a:rPr>
              <a:t>Realbegegnungen</a:t>
            </a:r>
            <a:r>
              <a:rPr lang="de-AT" sz="1800" dirty="0">
                <a:solidFill>
                  <a:srgbClr val="000000"/>
                </a:solidFill>
              </a:rPr>
              <a:t> in Betrieben und lebenspraktische Kontexte sind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einzubeziehen.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Lernstoff sollte gegenstandübergreifend, aber auch vertikal vernetzt werden.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Lernen und Arbeiten sollte in </a:t>
            </a:r>
            <a:r>
              <a:rPr lang="de-AT" sz="1800" b="1" dirty="0">
                <a:solidFill>
                  <a:srgbClr val="FF0000"/>
                </a:solidFill>
              </a:rPr>
              <a:t>verschiedenen Kontexten</a:t>
            </a:r>
            <a:r>
              <a:rPr lang="de-AT" sz="1800" dirty="0">
                <a:solidFill>
                  <a:srgbClr val="000000"/>
                </a:solidFill>
              </a:rPr>
              <a:t> reflektiert werden.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AT" sz="1800" dirty="0">
                <a:solidFill>
                  <a:srgbClr val="000000"/>
                </a:solidFill>
              </a:rPr>
              <a:t> Produkte des Lernens und Arbeitens sollen weiterverwendet werden;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Lehrende müssen inhaltliches Interesse an den Arbeiten ihrer Schüler/innen</a:t>
            </a:r>
            <a:br>
              <a:rPr lang="de-AT" sz="1800" dirty="0">
                <a:solidFill>
                  <a:srgbClr val="000000"/>
                </a:solidFill>
              </a:rPr>
            </a:br>
            <a:r>
              <a:rPr lang="de-AT" sz="1800" dirty="0">
                <a:solidFill>
                  <a:srgbClr val="000000"/>
                </a:solidFill>
              </a:rPr>
              <a:t>  haben (und zeigen!).</a:t>
            </a:r>
          </a:p>
        </p:txBody>
      </p:sp>
    </p:spTree>
    <p:extLst>
      <p:ext uri="{BB962C8B-B14F-4D97-AF65-F5344CB8AC3E}">
        <p14:creationId xmlns:p14="http://schemas.microsoft.com/office/powerpoint/2010/main" val="2190726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50825" y="620713"/>
            <a:ext cx="4752975" cy="59039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00113" y="2924175"/>
            <a:ext cx="3527425" cy="1512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68313" y="1325563"/>
            <a:ext cx="4319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2000" b="1">
                <a:solidFill>
                  <a:srgbClr val="000000"/>
                </a:solidFill>
              </a:rPr>
              <a:t>Output/Lernergebnisorientierung,</a:t>
            </a:r>
          </a:p>
          <a:p>
            <a:pPr algn="ctr">
              <a:spcBef>
                <a:spcPct val="50000"/>
              </a:spcBef>
            </a:pPr>
            <a:r>
              <a:rPr lang="de-AT" sz="2000" b="1">
                <a:solidFill>
                  <a:srgbClr val="000000"/>
                </a:solidFill>
              </a:rPr>
              <a:t>Kompetenzorientierung</a:t>
            </a:r>
          </a:p>
          <a:p>
            <a:pPr algn="ctr">
              <a:spcBef>
                <a:spcPct val="50000"/>
              </a:spcBef>
            </a:pPr>
            <a:endParaRPr lang="de-AT" sz="2000" b="1">
              <a:solidFill>
                <a:srgbClr val="000000"/>
              </a:solidFill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1908175" y="2276475"/>
            <a:ext cx="13684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7088" y="2997200"/>
            <a:ext cx="3619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Philosophie: „Nicht so wichtig, WAS durchgenommen wurde, sondern WELCHE KOMPETENZEN erworben wurden“.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81050" y="4508500"/>
            <a:ext cx="3956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Schulen müssen Wissen, Können </a:t>
            </a:r>
          </a:p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und Wollen </a:t>
            </a:r>
          </a:p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der Schüler/innen aktivieren, </a:t>
            </a:r>
          </a:p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damit diese Anforderungssituationen </a:t>
            </a:r>
          </a:p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selbständig und kreativ </a:t>
            </a:r>
          </a:p>
          <a:p>
            <a:pPr algn="ctr">
              <a:defRPr/>
            </a:pPr>
            <a:r>
              <a:rPr lang="de-AT" sz="1800">
                <a:solidFill>
                  <a:srgbClr val="000000"/>
                </a:solidFill>
                <a:latin typeface="Arial" charset="0"/>
              </a:rPr>
              <a:t>bearbeiten können:</a:t>
            </a:r>
          </a:p>
          <a:p>
            <a:pPr algn="ctr">
              <a:defRPr/>
            </a:pPr>
            <a:endParaRPr lang="de-A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5003800" y="620713"/>
            <a:ext cx="3240088" cy="5903912"/>
          </a:xfrm>
          <a:prstGeom prst="rightArrowCallout">
            <a:avLst>
              <a:gd name="adj1" fmla="val 45554"/>
              <a:gd name="adj2" fmla="val 45554"/>
              <a:gd name="adj3" fmla="val 16667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288" name="Rectangle 10"/>
          <p:cNvSpPr>
            <a:spLocks noChangeArrowheads="1"/>
          </p:cNvSpPr>
          <p:nvPr/>
        </p:nvSpPr>
        <p:spPr bwMode="auto">
          <a:xfrm rot="5400000">
            <a:off x="3887788" y="2960688"/>
            <a:ext cx="4572000" cy="1187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 algn="ctr"/>
            <a:r>
              <a:rPr lang="de-AT" sz="2400">
                <a:solidFill>
                  <a:srgbClr val="000000"/>
                </a:solidFill>
              </a:rPr>
              <a:t>Didaktische Kennzeichen von </a:t>
            </a:r>
          </a:p>
          <a:p>
            <a:pPr algn="ctr"/>
            <a:r>
              <a:rPr lang="de-AT" sz="2400">
                <a:solidFill>
                  <a:srgbClr val="000000"/>
                </a:solidFill>
              </a:rPr>
              <a:t>kompetenzorientiertem Unterrichten/Lernen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684213" y="765175"/>
            <a:ext cx="38163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39750" y="728663"/>
            <a:ext cx="423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2000" b="1" dirty="0">
                <a:solidFill>
                  <a:srgbClr val="FF0000"/>
                </a:solidFill>
                <a:latin typeface="Arial" charset="0"/>
              </a:rPr>
              <a:t>Bildungspolitische </a:t>
            </a:r>
            <a:r>
              <a:rPr lang="de-AT" sz="2000" b="1" dirty="0" smtClean="0">
                <a:solidFill>
                  <a:srgbClr val="FF0000"/>
                </a:solidFill>
                <a:latin typeface="Arial" charset="0"/>
              </a:rPr>
              <a:t>Vorgaben</a:t>
            </a:r>
            <a:endParaRPr lang="de-AT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47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179388" y="188913"/>
            <a:ext cx="8713787" cy="6553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38306" name="Gruppieren 14"/>
          <p:cNvGrpSpPr>
            <a:grpSpLocks/>
          </p:cNvGrpSpPr>
          <p:nvPr/>
        </p:nvGrpSpPr>
        <p:grpSpPr bwMode="auto">
          <a:xfrm>
            <a:off x="468313" y="333375"/>
            <a:ext cx="8154987" cy="915988"/>
            <a:chOff x="468313" y="333375"/>
            <a:chExt cx="8154988" cy="915988"/>
          </a:xfrm>
        </p:grpSpPr>
        <p:sp>
          <p:nvSpPr>
            <p:cNvPr id="88066" name="AutoShape 2"/>
            <p:cNvSpPr>
              <a:spLocks noChangeArrowheads="1"/>
            </p:cNvSpPr>
            <p:nvPr/>
          </p:nvSpPr>
          <p:spPr bwMode="auto">
            <a:xfrm>
              <a:off x="468313" y="576263"/>
              <a:ext cx="1368425" cy="430212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2195513" y="333375"/>
              <a:ext cx="6427788" cy="915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Diagnose unterschiedlicher Kompetenzniveaus 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der Schüler/innen – Individualisierung durch individuell passende Lernangebote – Lehrer/in als „Personalentwickler/in“.</a:t>
              </a:r>
            </a:p>
          </p:txBody>
        </p:sp>
      </p:grpSp>
      <p:grpSp>
        <p:nvGrpSpPr>
          <p:cNvPr id="738307" name="Gruppieren 16"/>
          <p:cNvGrpSpPr>
            <a:grpSpLocks/>
          </p:cNvGrpSpPr>
          <p:nvPr/>
        </p:nvGrpSpPr>
        <p:grpSpPr bwMode="auto">
          <a:xfrm>
            <a:off x="468313" y="1414463"/>
            <a:ext cx="8154987" cy="915987"/>
            <a:chOff x="468313" y="1414463"/>
            <a:chExt cx="8154987" cy="915987"/>
          </a:xfrm>
        </p:grpSpPr>
        <p:sp>
          <p:nvSpPr>
            <p:cNvPr id="88067" name="AutoShape 3"/>
            <p:cNvSpPr>
              <a:spLocks noChangeArrowheads="1"/>
            </p:cNvSpPr>
            <p:nvPr/>
          </p:nvSpPr>
          <p:spPr bwMode="auto">
            <a:xfrm>
              <a:off x="468313" y="1655763"/>
              <a:ext cx="1368425" cy="431800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2195513" y="1414463"/>
              <a:ext cx="6427787" cy="915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Kumulativer Kompetenzaufbau 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durch Üben und Überarbeiten, Strategie der kleinen Schritten zum Erwerb neuer Kompetenzniveaus.</a:t>
              </a:r>
            </a:p>
          </p:txBody>
        </p:sp>
      </p:grpSp>
      <p:grpSp>
        <p:nvGrpSpPr>
          <p:cNvPr id="738308" name="Gruppieren 17"/>
          <p:cNvGrpSpPr>
            <a:grpSpLocks/>
          </p:cNvGrpSpPr>
          <p:nvPr/>
        </p:nvGrpSpPr>
        <p:grpSpPr bwMode="auto">
          <a:xfrm>
            <a:off x="468313" y="2497138"/>
            <a:ext cx="8154987" cy="915987"/>
            <a:chOff x="468313" y="2493963"/>
            <a:chExt cx="8154988" cy="915987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auto">
            <a:xfrm>
              <a:off x="468313" y="2735263"/>
              <a:ext cx="1368425" cy="431800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2195513" y="2493963"/>
              <a:ext cx="6427788" cy="915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Vertikale und horizontale Vernetzung 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von Wissen und Fertigkeiten – Schüler/innen müssen die „großen Linien“ eines Faches (</a:t>
              </a:r>
              <a:r>
                <a:rPr lang="de-AT" sz="1800" dirty="0" err="1">
                  <a:solidFill>
                    <a:srgbClr val="000000"/>
                  </a:solidFill>
                  <a:latin typeface="Arial" charset="0"/>
                </a:rPr>
                <a:t>Klieme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) erkennen.</a:t>
              </a:r>
            </a:p>
          </p:txBody>
        </p:sp>
      </p:grpSp>
      <p:grpSp>
        <p:nvGrpSpPr>
          <p:cNvPr id="738309" name="Gruppieren 18"/>
          <p:cNvGrpSpPr>
            <a:grpSpLocks/>
          </p:cNvGrpSpPr>
          <p:nvPr/>
        </p:nvGrpSpPr>
        <p:grpSpPr bwMode="auto">
          <a:xfrm>
            <a:off x="468313" y="3578225"/>
            <a:ext cx="8154987" cy="641350"/>
            <a:chOff x="468313" y="3667125"/>
            <a:chExt cx="8154988" cy="641350"/>
          </a:xfrm>
        </p:grpSpPr>
        <p:sp>
          <p:nvSpPr>
            <p:cNvPr id="88069" name="AutoShape 5"/>
            <p:cNvSpPr>
              <a:spLocks noChangeArrowheads="1"/>
            </p:cNvSpPr>
            <p:nvPr/>
          </p:nvSpPr>
          <p:spPr bwMode="auto">
            <a:xfrm>
              <a:off x="468313" y="3771900"/>
              <a:ext cx="1368425" cy="431800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2195513" y="3667125"/>
              <a:ext cx="6427788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Einsatz anwendungsorientierter Aufgaben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, um Aufschluss über Kompetenzen und ihre Niveaus zu bekommen.</a:t>
              </a:r>
            </a:p>
          </p:txBody>
        </p:sp>
      </p:grpSp>
      <p:grpSp>
        <p:nvGrpSpPr>
          <p:cNvPr id="738310" name="Gruppieren 19"/>
          <p:cNvGrpSpPr>
            <a:grpSpLocks/>
          </p:cNvGrpSpPr>
          <p:nvPr/>
        </p:nvGrpSpPr>
        <p:grpSpPr bwMode="auto">
          <a:xfrm>
            <a:off x="468313" y="4386263"/>
            <a:ext cx="8154987" cy="915987"/>
            <a:chOff x="468313" y="4437063"/>
            <a:chExt cx="8154988" cy="915987"/>
          </a:xfrm>
        </p:grpSpPr>
        <p:sp>
          <p:nvSpPr>
            <p:cNvPr id="88070" name="AutoShape 6"/>
            <p:cNvSpPr>
              <a:spLocks noChangeArrowheads="1"/>
            </p:cNvSpPr>
            <p:nvPr/>
          </p:nvSpPr>
          <p:spPr bwMode="auto">
            <a:xfrm>
              <a:off x="468313" y="4678363"/>
              <a:ext cx="1368425" cy="431800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2195513" y="4437063"/>
              <a:ext cx="6427788" cy="915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Im Vordergrund steht der Lernende und nicht der Stoff, den es lt. Lehrplan durchzunehmen gilt. Kompetenzorientierung = konsequente </a:t>
              </a: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Schülerorientierung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 (A. </a:t>
              </a:r>
              <a:r>
                <a:rPr lang="de-AT" sz="1800" dirty="0" err="1">
                  <a:solidFill>
                    <a:srgbClr val="000000"/>
                  </a:solidFill>
                  <a:latin typeface="Arial" charset="0"/>
                </a:rPr>
                <a:t>Feindt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).</a:t>
              </a:r>
            </a:p>
          </p:txBody>
        </p:sp>
      </p:grpSp>
      <p:grpSp>
        <p:nvGrpSpPr>
          <p:cNvPr id="738311" name="Gruppieren 20"/>
          <p:cNvGrpSpPr>
            <a:grpSpLocks/>
          </p:cNvGrpSpPr>
          <p:nvPr/>
        </p:nvGrpSpPr>
        <p:grpSpPr bwMode="auto">
          <a:xfrm>
            <a:off x="468313" y="5467350"/>
            <a:ext cx="8154987" cy="1190625"/>
            <a:chOff x="468313" y="5467350"/>
            <a:chExt cx="8154988" cy="1190625"/>
          </a:xfrm>
        </p:grpSpPr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468313" y="5846763"/>
              <a:ext cx="1368425" cy="431800"/>
            </a:xfrm>
            <a:prstGeom prst="rightArrow">
              <a:avLst>
                <a:gd name="adj1" fmla="val 50000"/>
                <a:gd name="adj2" fmla="val 7922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078" name="Text Box 14"/>
            <p:cNvSpPr txBox="1">
              <a:spLocks noChangeArrowheads="1"/>
            </p:cNvSpPr>
            <p:nvPr/>
          </p:nvSpPr>
          <p:spPr bwMode="auto">
            <a:xfrm>
              <a:off x="2195513" y="5467350"/>
              <a:ext cx="6427788" cy="11906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Die </a:t>
              </a: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Konkretisierung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 der </a:t>
              </a:r>
              <a:r>
                <a:rPr lang="de-AT" sz="1800" dirty="0">
                  <a:solidFill>
                    <a:srgbClr val="FF0000"/>
                  </a:solidFill>
                  <a:latin typeface="Arial" charset="0"/>
                </a:rPr>
                <a:t>zu erwerbenden Kompetenzen </a:t>
              </a:r>
              <a:r>
                <a:rPr lang="de-AT" sz="1800" dirty="0">
                  <a:solidFill>
                    <a:srgbClr val="000000"/>
                  </a:solidFill>
                  <a:latin typeface="Arial" charset="0"/>
                </a:rPr>
                <a:t>erfolgt durch Bildungsstandards, Kompetenzmodelle, kompetenzorientierte Lehrpläne und prototypische Beispielsammlungen.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073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23528" y="1772816"/>
            <a:ext cx="85693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400" dirty="0">
                <a:solidFill>
                  <a:srgbClr val="000000"/>
                </a:solidFill>
              </a:rPr>
              <a:t>Kompetenzorientierte Unterrichtssituationen erfordern </a:t>
            </a:r>
            <a:r>
              <a:rPr lang="de-AT" sz="2400" dirty="0" smtClean="0">
                <a:solidFill>
                  <a:srgbClr val="000000"/>
                </a:solidFill>
              </a:rPr>
              <a:t>einen</a:t>
            </a:r>
          </a:p>
          <a:p>
            <a:pPr algn="ctr">
              <a:defRPr/>
            </a:pPr>
            <a:endParaRPr lang="de-AT" sz="24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AT" sz="2400" dirty="0" smtClean="0">
                <a:solidFill>
                  <a:srgbClr val="000000"/>
                </a:solidFill>
              </a:rPr>
              <a:t> </a:t>
            </a:r>
            <a:r>
              <a:rPr lang="de-AT" sz="2400" u="sng" dirty="0">
                <a:solidFill>
                  <a:srgbClr val="FF3300"/>
                </a:solidFill>
              </a:rPr>
              <a:t>Rollenwechsel</a:t>
            </a:r>
            <a:r>
              <a:rPr lang="de-AT" sz="2400" dirty="0">
                <a:solidFill>
                  <a:srgbClr val="FF3300"/>
                </a:solidFill>
              </a:rPr>
              <a:t> der Lehrperson </a:t>
            </a:r>
            <a:endParaRPr lang="de-AT" sz="2400" dirty="0" smtClean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de-AT" sz="2400" dirty="0" smtClean="0">
                <a:solidFill>
                  <a:srgbClr val="FF3300"/>
                </a:solidFill>
              </a:rPr>
              <a:t>von der Wissensvermittlerin/dem </a:t>
            </a:r>
            <a:r>
              <a:rPr lang="de-AT" sz="2400" dirty="0">
                <a:solidFill>
                  <a:srgbClr val="FF3300"/>
                </a:solidFill>
              </a:rPr>
              <a:t>Wissensvermittler zur Lernbegleiterin/zum Lernbegleiter, </a:t>
            </a:r>
            <a:endParaRPr lang="de-AT" sz="2400" dirty="0" smtClean="0">
              <a:solidFill>
                <a:srgbClr val="FF3300"/>
              </a:solidFill>
            </a:endParaRPr>
          </a:p>
          <a:p>
            <a:pPr algn="ctr">
              <a:defRPr/>
            </a:pPr>
            <a:r>
              <a:rPr lang="de-AT" sz="2400" dirty="0" smtClean="0">
                <a:solidFill>
                  <a:srgbClr val="FF3300"/>
                </a:solidFill>
              </a:rPr>
              <a:t>zur </a:t>
            </a:r>
            <a:r>
              <a:rPr lang="de-AT" sz="2400" dirty="0">
                <a:solidFill>
                  <a:srgbClr val="FF3300"/>
                </a:solidFill>
              </a:rPr>
              <a:t>Moderatorin/zum Moderator bzw. zum Coach,</a:t>
            </a:r>
            <a:r>
              <a:rPr lang="de-AT" sz="2400" dirty="0">
                <a:solidFill>
                  <a:srgbClr val="000000"/>
                </a:solidFill>
              </a:rPr>
              <a:t> </a:t>
            </a:r>
            <a:endParaRPr lang="de-AT" sz="24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de-AT" sz="24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AT" sz="2400" dirty="0" smtClean="0">
                <a:solidFill>
                  <a:srgbClr val="000000"/>
                </a:solidFill>
              </a:rPr>
              <a:t>die/der </a:t>
            </a:r>
            <a:r>
              <a:rPr lang="de-AT" sz="2400" dirty="0">
                <a:solidFill>
                  <a:srgbClr val="000000"/>
                </a:solidFill>
              </a:rPr>
              <a:t>eine Unterstützungsfunktion für die selbstgesteuerten Lernprozesse hat und </a:t>
            </a:r>
            <a:endParaRPr lang="de-AT" sz="24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AT" sz="2400" dirty="0" smtClean="0">
                <a:solidFill>
                  <a:srgbClr val="000000"/>
                </a:solidFill>
              </a:rPr>
              <a:t>für </a:t>
            </a:r>
            <a:r>
              <a:rPr lang="de-AT" sz="2400" dirty="0">
                <a:solidFill>
                  <a:srgbClr val="000000"/>
                </a:solidFill>
              </a:rPr>
              <a:t>die Gestaltung des Lernumfeldes verantwortlich ist.</a:t>
            </a:r>
          </a:p>
          <a:p>
            <a:pPr>
              <a:defRPr/>
            </a:pPr>
            <a:endParaRPr lang="de-AT" sz="1800" dirty="0" smtClean="0">
              <a:solidFill>
                <a:srgbClr val="000000"/>
              </a:solidFill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51520" y="188640"/>
            <a:ext cx="864096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800" b="1" dirty="0">
                <a:solidFill>
                  <a:srgbClr val="000000"/>
                </a:solidFill>
              </a:rPr>
              <a:t>Lehrer/innen- Rolle</a:t>
            </a:r>
          </a:p>
          <a:p>
            <a:pPr algn="ctr">
              <a:defRPr/>
            </a:pPr>
            <a:r>
              <a:rPr lang="de-AT" sz="2400" b="1" dirty="0">
                <a:solidFill>
                  <a:srgbClr val="000000"/>
                </a:solidFill>
              </a:rPr>
              <a:t>Pendelschlag in eine neue Einseitigkeit</a:t>
            </a:r>
          </a:p>
        </p:txBody>
      </p:sp>
      <p:sp>
        <p:nvSpPr>
          <p:cNvPr id="5" name="Rechteck 4"/>
          <p:cNvSpPr/>
          <p:nvPr/>
        </p:nvSpPr>
        <p:spPr>
          <a:xfrm>
            <a:off x="467544" y="6002124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400" i="1" dirty="0" smtClean="0">
                <a:solidFill>
                  <a:srgbClr val="000000"/>
                </a:solidFill>
              </a:rPr>
              <a:t>Quelle: Kompetenzorientiertes Unterrichten, Grundlagenpapier, Jänner 2011, S. 7, </a:t>
            </a:r>
          </a:p>
          <a:p>
            <a:pPr>
              <a:defRPr/>
            </a:pPr>
            <a:r>
              <a:rPr lang="de-AT" sz="1400" i="1" dirty="0" smtClean="0">
                <a:solidFill>
                  <a:srgbClr val="000000"/>
                </a:solidFill>
              </a:rPr>
              <a:t>ebenso Fritz/Staudecker 2010, S. 86</a:t>
            </a:r>
            <a:endParaRPr lang="de-AT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07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Text Box 2"/>
          <p:cNvSpPr txBox="1">
            <a:spLocks noChangeArrowheads="1"/>
          </p:cNvSpPr>
          <p:nvPr/>
        </p:nvSpPr>
        <p:spPr bwMode="auto">
          <a:xfrm>
            <a:off x="467544" y="1984226"/>
            <a:ext cx="81369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de-AT" sz="2800" dirty="0">
                <a:solidFill>
                  <a:srgbClr val="000000"/>
                </a:solidFill>
              </a:rPr>
              <a:t>Die ohnehin schon </a:t>
            </a:r>
            <a:endParaRPr lang="de-AT" sz="2800" dirty="0" smtClean="0">
              <a:solidFill>
                <a:srgbClr val="000000"/>
              </a:solidFill>
            </a:endParaRPr>
          </a:p>
          <a:p>
            <a:pPr algn="ctr"/>
            <a:r>
              <a:rPr lang="de-AT" sz="2800" dirty="0" smtClean="0">
                <a:solidFill>
                  <a:srgbClr val="FF3300"/>
                </a:solidFill>
              </a:rPr>
              <a:t>zurückgehende </a:t>
            </a:r>
            <a:r>
              <a:rPr lang="de-AT" sz="2800" dirty="0">
                <a:solidFill>
                  <a:srgbClr val="FF3300"/>
                </a:solidFill>
              </a:rPr>
              <a:t>dominierende Ausrichtung </a:t>
            </a:r>
            <a:endParaRPr lang="de-AT" sz="2800" dirty="0" smtClean="0">
              <a:solidFill>
                <a:srgbClr val="FF3300"/>
              </a:solidFill>
            </a:endParaRPr>
          </a:p>
          <a:p>
            <a:pPr algn="ctr"/>
            <a:r>
              <a:rPr lang="de-AT" sz="2800" dirty="0" smtClean="0">
                <a:solidFill>
                  <a:srgbClr val="FF3300"/>
                </a:solidFill>
              </a:rPr>
              <a:t>auf </a:t>
            </a:r>
            <a:r>
              <a:rPr lang="de-AT" sz="2800" dirty="0">
                <a:solidFill>
                  <a:srgbClr val="FF3300"/>
                </a:solidFill>
              </a:rPr>
              <a:t>die Fachkompetenz </a:t>
            </a:r>
            <a:endParaRPr lang="de-AT" sz="2800" dirty="0" smtClean="0">
              <a:solidFill>
                <a:srgbClr val="FF3300"/>
              </a:solidFill>
            </a:endParaRPr>
          </a:p>
          <a:p>
            <a:pPr algn="ctr"/>
            <a:r>
              <a:rPr lang="de-AT" sz="2800" dirty="0" smtClean="0">
                <a:solidFill>
                  <a:srgbClr val="000000"/>
                </a:solidFill>
              </a:rPr>
              <a:t>muss </a:t>
            </a:r>
            <a:r>
              <a:rPr lang="de-AT" sz="2800" dirty="0">
                <a:solidFill>
                  <a:srgbClr val="000000"/>
                </a:solidFill>
              </a:rPr>
              <a:t>hinsichtlich einer Stärkung der anderen Kompetenzarten neu bewertet werden. </a:t>
            </a:r>
          </a:p>
          <a:p>
            <a:endParaRPr lang="de-AT" sz="2800" dirty="0">
              <a:solidFill>
                <a:srgbClr val="000000"/>
              </a:solidFill>
            </a:endParaRPr>
          </a:p>
          <a:p>
            <a:pPr algn="r"/>
            <a:r>
              <a:rPr lang="de-AT" sz="1400" i="1" dirty="0" smtClean="0">
                <a:solidFill>
                  <a:srgbClr val="000000"/>
                </a:solidFill>
              </a:rPr>
              <a:t>(Fritz/Staudecker 2010, S. 65)</a:t>
            </a:r>
            <a:endParaRPr lang="de-AT" sz="1400" i="1" dirty="0">
              <a:solidFill>
                <a:srgbClr val="000000"/>
              </a:solidFill>
            </a:endParaRPr>
          </a:p>
        </p:txBody>
      </p:sp>
      <p:sp>
        <p:nvSpPr>
          <p:cNvPr id="741378" name="Text Box 3"/>
          <p:cNvSpPr txBox="1">
            <a:spLocks noChangeArrowheads="1"/>
          </p:cNvSpPr>
          <p:nvPr/>
        </p:nvSpPr>
        <p:spPr bwMode="auto">
          <a:xfrm>
            <a:off x="467544" y="282575"/>
            <a:ext cx="8136903" cy="946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0000"/>
                </a:solidFill>
              </a:rPr>
              <a:t>Stellenwert der Fachkompetenz </a:t>
            </a:r>
          </a:p>
          <a:p>
            <a:pPr algn="ctr"/>
            <a:r>
              <a:rPr lang="de-AT" sz="2800" b="1" dirty="0">
                <a:solidFill>
                  <a:srgbClr val="000000"/>
                </a:solidFill>
              </a:rPr>
              <a:t>in der künftigen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793743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endParaRPr lang="de-AT" sz="1600">
              <a:solidFill>
                <a:srgbClr val="000000"/>
              </a:solidFill>
            </a:endParaRPr>
          </a:p>
        </p:txBody>
      </p:sp>
      <p:sp>
        <p:nvSpPr>
          <p:cNvPr id="804868" name="Text Box 6"/>
          <p:cNvSpPr txBox="1">
            <a:spLocks noChangeArrowheads="1"/>
          </p:cNvSpPr>
          <p:nvPr/>
        </p:nvSpPr>
        <p:spPr bwMode="auto">
          <a:xfrm>
            <a:off x="827584" y="404664"/>
            <a:ext cx="77048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de-DE" sz="2800" b="1" dirty="0">
                <a:solidFill>
                  <a:srgbClr val="000000"/>
                </a:solidFill>
                <a:latin typeface="Arial"/>
              </a:rPr>
              <a:t>THESE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827584" y="1556792"/>
            <a:ext cx="7632848" cy="37856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de-AT" sz="2400" dirty="0" smtClean="0">
              <a:solidFill>
                <a:srgbClr val="000000"/>
              </a:solidFill>
            </a:endParaRPr>
          </a:p>
          <a:p>
            <a:pPr algn="ctr"/>
            <a:r>
              <a:rPr lang="de-AT" sz="2400" dirty="0" smtClean="0">
                <a:solidFill>
                  <a:srgbClr val="000000"/>
                </a:solidFill>
              </a:rPr>
              <a:t>Kompetenzorientierter </a:t>
            </a:r>
            <a:r>
              <a:rPr lang="de-AT" sz="2400" dirty="0">
                <a:solidFill>
                  <a:srgbClr val="000000"/>
                </a:solidFill>
              </a:rPr>
              <a:t>Unterricht, kompetenzorientiertes Lernen findet statt, </a:t>
            </a:r>
            <a:endParaRPr lang="de-AT" sz="2400" dirty="0" smtClean="0">
              <a:solidFill>
                <a:srgbClr val="000000"/>
              </a:solidFill>
            </a:endParaRPr>
          </a:p>
          <a:p>
            <a:pPr algn="ctr"/>
            <a:r>
              <a:rPr lang="de-AT" sz="2400" dirty="0" smtClean="0">
                <a:solidFill>
                  <a:srgbClr val="000000"/>
                </a:solidFill>
              </a:rPr>
              <a:t>wenn </a:t>
            </a:r>
            <a:r>
              <a:rPr lang="de-AT" sz="2400" dirty="0">
                <a:solidFill>
                  <a:srgbClr val="000000"/>
                </a:solidFill>
              </a:rPr>
              <a:t>die empirischen Befunde guten Unterrichts (vgl. exemplarisch H. Meyer, A. Helmke) berücksichtigt werden </a:t>
            </a:r>
            <a:r>
              <a:rPr lang="de-AT" sz="2400" dirty="0" smtClean="0">
                <a:solidFill>
                  <a:srgbClr val="000000"/>
                </a:solidFill>
              </a:rPr>
              <a:t>und </a:t>
            </a:r>
            <a:r>
              <a:rPr lang="de-AT" sz="2400" dirty="0">
                <a:solidFill>
                  <a:srgbClr val="000000"/>
                </a:solidFill>
              </a:rPr>
              <a:t>Lehrer/innen u. a. </a:t>
            </a:r>
            <a:endParaRPr lang="de-AT" sz="2400" dirty="0" smtClean="0">
              <a:solidFill>
                <a:srgbClr val="000000"/>
              </a:solidFill>
            </a:endParaRPr>
          </a:p>
          <a:p>
            <a:pPr algn="ctr"/>
            <a:r>
              <a:rPr lang="de-AT" sz="2400" dirty="0" smtClean="0">
                <a:solidFill>
                  <a:srgbClr val="000000"/>
                </a:solidFill>
              </a:rPr>
              <a:t>über </a:t>
            </a:r>
            <a:r>
              <a:rPr lang="de-AT" sz="2400" dirty="0">
                <a:solidFill>
                  <a:srgbClr val="000000"/>
                </a:solidFill>
              </a:rPr>
              <a:t>ein  fachwissenschaftliches und fachdidaktisches </a:t>
            </a:r>
            <a:r>
              <a:rPr lang="de-AT" sz="2400" dirty="0" err="1">
                <a:solidFill>
                  <a:srgbClr val="000000"/>
                </a:solidFill>
              </a:rPr>
              <a:t>Know</a:t>
            </a:r>
            <a:r>
              <a:rPr lang="de-AT" sz="2400" dirty="0">
                <a:solidFill>
                  <a:srgbClr val="000000"/>
                </a:solidFill>
              </a:rPr>
              <a:t> </a:t>
            </a:r>
            <a:r>
              <a:rPr lang="de-AT" sz="2400" dirty="0" err="1">
                <a:solidFill>
                  <a:srgbClr val="000000"/>
                </a:solidFill>
              </a:rPr>
              <a:t>How</a:t>
            </a:r>
            <a:r>
              <a:rPr lang="de-AT" sz="2400" dirty="0">
                <a:solidFill>
                  <a:srgbClr val="000000"/>
                </a:solidFill>
              </a:rPr>
              <a:t> verfügen. </a:t>
            </a:r>
          </a:p>
          <a:p>
            <a:endParaRPr lang="de-AT" sz="2400" dirty="0">
              <a:solidFill>
                <a:srgbClr val="000000"/>
              </a:solidFill>
            </a:endParaRPr>
          </a:p>
          <a:p>
            <a:endParaRPr lang="de-AT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18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539552" y="404664"/>
            <a:ext cx="8208963" cy="532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AT" sz="200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3568" y="836712"/>
            <a:ext cx="7920880" cy="20027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sz="2800" b="1" dirty="0" smtClean="0">
                <a:solidFill>
                  <a:srgbClr val="000000"/>
                </a:solidFill>
              </a:rPr>
              <a:t>Aktuelle wirtschaftspädagogisch relevante</a:t>
            </a:r>
          </a:p>
          <a:p>
            <a:pPr eaLnBrk="0" hangingPunct="0"/>
            <a:r>
              <a:rPr lang="de-DE" sz="2800" b="1" dirty="0" smtClean="0">
                <a:solidFill>
                  <a:srgbClr val="000000"/>
                </a:solidFill>
              </a:rPr>
              <a:t>Reformprojekte </a:t>
            </a:r>
            <a:r>
              <a:rPr lang="de-DE" sz="2800" b="1" dirty="0">
                <a:solidFill>
                  <a:srgbClr val="000000"/>
                </a:solidFill>
              </a:rPr>
              <a:t>in </a:t>
            </a:r>
            <a:r>
              <a:rPr lang="de-DE" sz="2800" b="1" dirty="0" smtClean="0">
                <a:solidFill>
                  <a:srgbClr val="000000"/>
                </a:solidFill>
              </a:rPr>
              <a:t>der  Bildungspolitik</a:t>
            </a:r>
          </a:p>
          <a:p>
            <a:pPr marL="627063" indent="-627063" eaLnBrk="0" hangingPunct="0"/>
            <a:endParaRPr lang="de-DE" sz="2000" b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de-DE" sz="2400" b="1" dirty="0" smtClean="0">
                <a:solidFill>
                  <a:srgbClr val="C00000"/>
                </a:solidFill>
              </a:rPr>
              <a:t>Welche </a:t>
            </a:r>
            <a:r>
              <a:rPr lang="de-DE" sz="2400" b="1" dirty="0">
                <a:solidFill>
                  <a:srgbClr val="C00000"/>
                </a:solidFill>
              </a:rPr>
              <a:t>Aspekte sind bei der Lehrplanerstellung zu beachten?</a:t>
            </a:r>
            <a:endParaRPr lang="de-DE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7544" y="1052736"/>
            <a:ext cx="82089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AT" sz="2400" dirty="0" smtClean="0">
                <a:cs typeface="Arial" pitchFamily="34" charset="0"/>
              </a:rPr>
              <a:t> Lehrpläne  </a:t>
            </a:r>
            <a:r>
              <a:rPr lang="de-AT" sz="2400" dirty="0">
                <a:cs typeface="Arial" pitchFamily="34" charset="0"/>
              </a:rPr>
              <a:t>sind zu begreifen als </a:t>
            </a: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Identitätsentwürfe von Gesellschaften</a:t>
            </a:r>
            <a:r>
              <a:rPr lang="de-AT" sz="2400" dirty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de-AT" sz="2400" dirty="0">
                <a:cs typeface="Arial" pitchFamily="34" charset="0"/>
              </a:rPr>
              <a:t>über die sich ihre Mitglieder je definieren – zustimmend, abgrenzend, widersetzend oder ablehnend.</a:t>
            </a:r>
          </a:p>
          <a:p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(vgl. 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Künzli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/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Hopmann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1998, S. 27)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8443" y="2969076"/>
            <a:ext cx="82280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AT" sz="2400" dirty="0" smtClean="0">
                <a:cs typeface="Arial" pitchFamily="34" charset="0"/>
              </a:rPr>
              <a:t> Wir </a:t>
            </a:r>
            <a:r>
              <a:rPr lang="de-AT" sz="2400" dirty="0">
                <a:cs typeface="Arial" pitchFamily="34" charset="0"/>
              </a:rPr>
              <a:t>haben Lehrplanarbeit bisher als eine </a:t>
            </a:r>
            <a:r>
              <a:rPr lang="de-AT" sz="2400" dirty="0">
                <a:solidFill>
                  <a:srgbClr val="FF0000"/>
                </a:solidFill>
                <a:cs typeface="Arial" pitchFamily="34" charset="0"/>
              </a:rPr>
              <a:t>gesellschaftlich organisierte Stoffumwandlung </a:t>
            </a:r>
            <a:r>
              <a:rPr lang="de-AT" sz="2400" dirty="0">
                <a:cs typeface="Arial" pitchFamily="34" charset="0"/>
              </a:rPr>
              <a:t>beschrieben…..</a:t>
            </a:r>
          </a:p>
          <a:p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Künzli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/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Hopmann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1998, S. 27)</a:t>
            </a:r>
            <a:endParaRPr lang="de-AT" sz="20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95288" y="4724400"/>
            <a:ext cx="82280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AT" sz="2400" dirty="0" smtClean="0">
                <a:cs typeface="Arial" pitchFamily="34" charset="0"/>
              </a:rPr>
              <a:t> Was </a:t>
            </a:r>
            <a:r>
              <a:rPr lang="de-AT" sz="2400" dirty="0">
                <a:cs typeface="Arial" pitchFamily="34" charset="0"/>
              </a:rPr>
              <a:t>im Lehrplan Aufnahme findet, wem ein Platz im Gefüge der solcher ausgezeichneten Stoff und Gegenstände zugewiesen wird, erhält eben dadurch </a:t>
            </a:r>
            <a:r>
              <a:rPr lang="de-AT" sz="2400" dirty="0">
                <a:solidFill>
                  <a:srgbClr val="FF0000"/>
                </a:solidFill>
                <a:cs typeface="Arial" pitchFamily="34" charset="0"/>
              </a:rPr>
              <a:t>gesellschaftliche Bedeutung und Geltung</a:t>
            </a:r>
            <a:r>
              <a:rPr lang="de-AT" sz="2400" dirty="0">
                <a:cs typeface="Arial" pitchFamily="34" charset="0"/>
              </a:rPr>
              <a:t>.</a:t>
            </a:r>
          </a:p>
          <a:p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Künzli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/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Hopmann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1998, S. 22)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395536" y="188640"/>
            <a:ext cx="828092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800" b="1" dirty="0">
                <a:cs typeface="Arial" pitchFamily="34" charset="0"/>
              </a:rPr>
              <a:t>Aspekte von Lehrplänen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Textfeld 1"/>
          <p:cNvSpPr txBox="1">
            <a:spLocks noChangeArrowheads="1"/>
          </p:cNvSpPr>
          <p:nvPr/>
        </p:nvSpPr>
        <p:spPr bwMode="auto">
          <a:xfrm>
            <a:off x="539552" y="333375"/>
            <a:ext cx="792087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800" b="1" dirty="0">
                <a:cs typeface="Arial" pitchFamily="34" charset="0"/>
              </a:rPr>
              <a:t>Lehrplanarbeit und ihre Theorie</a:t>
            </a:r>
          </a:p>
        </p:txBody>
      </p:sp>
      <p:sp>
        <p:nvSpPr>
          <p:cNvPr id="746498" name="Textfeld 2"/>
          <p:cNvSpPr txBox="1">
            <a:spLocks noChangeArrowheads="1"/>
          </p:cNvSpPr>
          <p:nvPr/>
        </p:nvSpPr>
        <p:spPr bwMode="auto">
          <a:xfrm>
            <a:off x="539750" y="1052736"/>
            <a:ext cx="79200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200" dirty="0">
                <a:cs typeface="Arial" pitchFamily="34" charset="0"/>
              </a:rPr>
              <a:t>Die ‚Wirksamkeit der Schule beruht auf ihrer Fähigkeit, </a:t>
            </a:r>
            <a:r>
              <a:rPr lang="de-AT" sz="2200" b="1" i="1" dirty="0">
                <a:cs typeface="Arial" pitchFamily="34" charset="0"/>
              </a:rPr>
              <a:t>Wissenszuwachs</a:t>
            </a:r>
            <a:r>
              <a:rPr lang="de-AT" sz="2200" i="1" dirty="0">
                <a:cs typeface="Arial" pitchFamily="34" charset="0"/>
              </a:rPr>
              <a:t> </a:t>
            </a:r>
            <a:r>
              <a:rPr lang="de-AT" sz="2200" dirty="0">
                <a:cs typeface="Arial" pitchFamily="34" charset="0"/>
              </a:rPr>
              <a:t>und </a:t>
            </a:r>
            <a:r>
              <a:rPr lang="de-AT" sz="2200" b="1" i="1" dirty="0">
                <a:cs typeface="Arial" pitchFamily="34" charset="0"/>
              </a:rPr>
              <a:t>Wertewandel</a:t>
            </a:r>
            <a:r>
              <a:rPr lang="de-AT" sz="2200" dirty="0">
                <a:cs typeface="Arial" pitchFamily="34" charset="0"/>
              </a:rPr>
              <a:t> stabilisierend und erneuernd zu verarbeiten. Dafür ist die Lehrplanarbeit das wichtigste Medium. </a:t>
            </a:r>
            <a:endParaRPr lang="de-AT" sz="2200" dirty="0" smtClean="0">
              <a:cs typeface="Arial" pitchFamily="34" charset="0"/>
            </a:endParaRPr>
          </a:p>
          <a:p>
            <a:r>
              <a:rPr lang="de-AT" sz="2200" dirty="0" smtClean="0">
                <a:cs typeface="Arial" pitchFamily="34" charset="0"/>
              </a:rPr>
              <a:t>Vom </a:t>
            </a:r>
            <a:r>
              <a:rPr lang="de-AT" sz="2200" dirty="0">
                <a:cs typeface="Arial" pitchFamily="34" charset="0"/>
              </a:rPr>
              <a:t>Lehrplan führt kein direkter Weg </a:t>
            </a:r>
            <a:r>
              <a:rPr lang="de-AT" sz="2200" dirty="0" smtClean="0">
                <a:cs typeface="Arial" pitchFamily="34" charset="0"/>
              </a:rPr>
              <a:t>ins</a:t>
            </a:r>
          </a:p>
          <a:p>
            <a:r>
              <a:rPr lang="de-AT" sz="2200" dirty="0" smtClean="0">
                <a:cs typeface="Arial" pitchFamily="34" charset="0"/>
              </a:rPr>
              <a:t>Klassenzimmer</a:t>
            </a:r>
            <a:r>
              <a:rPr lang="de-AT" sz="2200" dirty="0">
                <a:cs typeface="Arial" pitchFamily="34" charset="0"/>
              </a:rPr>
              <a:t>, sondern Lehrplanarbeit findet auf verschiedenen</a:t>
            </a:r>
            <a:r>
              <a:rPr lang="de-AT" sz="2200" b="1" i="1" dirty="0">
                <a:cs typeface="Arial" pitchFamily="34" charset="0"/>
              </a:rPr>
              <a:t> </a:t>
            </a:r>
            <a:r>
              <a:rPr lang="de-AT" sz="2200" b="1" dirty="0">
                <a:solidFill>
                  <a:srgbClr val="FF0000"/>
                </a:solidFill>
                <a:cs typeface="Arial" pitchFamily="34" charset="0"/>
              </a:rPr>
              <a:t>Ebenen</a:t>
            </a:r>
            <a:r>
              <a:rPr lang="de-AT" sz="2200" b="1" i="1" dirty="0">
                <a:cs typeface="Arial" pitchFamily="34" charset="0"/>
              </a:rPr>
              <a:t> </a:t>
            </a:r>
            <a:r>
              <a:rPr lang="de-AT" sz="2200" dirty="0">
                <a:cs typeface="Arial" pitchFamily="34" charset="0"/>
              </a:rPr>
              <a:t>statt</a:t>
            </a:r>
            <a:r>
              <a:rPr lang="de-AT" sz="2200" dirty="0" smtClean="0">
                <a:cs typeface="Arial" pitchFamily="34" charset="0"/>
              </a:rPr>
              <a:t>:</a:t>
            </a:r>
          </a:p>
          <a:p>
            <a:endParaRPr lang="de-AT" sz="2400" dirty="0">
              <a:cs typeface="Arial" pitchFamily="34" charset="0"/>
            </a:endParaRPr>
          </a:p>
          <a:p>
            <a:pPr lvl="6">
              <a:buClr>
                <a:srgbClr val="FF0000"/>
              </a:buClr>
              <a:buFont typeface="Wingdings" pitchFamily="2" charset="2"/>
              <a:buChar char="Ø"/>
            </a:pPr>
            <a:r>
              <a:rPr lang="de-AT" sz="2400" dirty="0" smtClean="0">
                <a:cs typeface="Arial" pitchFamily="34" charset="0"/>
              </a:rPr>
              <a:t> </a:t>
            </a:r>
            <a:r>
              <a:rPr lang="de-AT" sz="2400" b="1" dirty="0" smtClean="0">
                <a:solidFill>
                  <a:srgbClr val="FF0000"/>
                </a:solidFill>
                <a:cs typeface="Arial" pitchFamily="34" charset="0"/>
              </a:rPr>
              <a:t>Lehrplanentwicklung </a:t>
            </a:r>
            <a:endParaRPr lang="de-AT" sz="2400" b="1" dirty="0">
              <a:solidFill>
                <a:srgbClr val="FF0000"/>
              </a:solidFill>
              <a:cs typeface="Arial" pitchFamily="34" charset="0"/>
            </a:endParaRPr>
          </a:p>
          <a:p>
            <a:pPr lvl="6">
              <a:buFont typeface="Wingdings" pitchFamily="2" charset="2"/>
              <a:buChar char="Ø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AT" sz="2400" b="1" dirty="0" smtClean="0">
                <a:solidFill>
                  <a:srgbClr val="FF0000"/>
                </a:solidFill>
                <a:cs typeface="Arial" pitchFamily="34" charset="0"/>
              </a:rPr>
              <a:t>Lehrplanvermittlung</a:t>
            </a:r>
            <a:endParaRPr lang="de-AT" sz="2400" b="1" dirty="0">
              <a:solidFill>
                <a:srgbClr val="FF0000"/>
              </a:solidFill>
              <a:cs typeface="Arial" pitchFamily="34" charset="0"/>
            </a:endParaRPr>
          </a:p>
          <a:p>
            <a:pPr lvl="6">
              <a:buFont typeface="Wingdings" pitchFamily="2" charset="2"/>
              <a:buChar char="Ø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de-AT" sz="2400" b="1" dirty="0" smtClean="0">
                <a:solidFill>
                  <a:srgbClr val="FF0000"/>
                </a:solidFill>
                <a:cs typeface="Arial" pitchFamily="34" charset="0"/>
              </a:rPr>
              <a:t>Schule</a:t>
            </a:r>
            <a:endParaRPr lang="de-AT" sz="2400" dirty="0"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de-AT" sz="2400" dirty="0">
                <a:cs typeface="Arial" pitchFamily="34" charset="0"/>
              </a:rPr>
              <a:t> </a:t>
            </a:r>
          </a:p>
          <a:p>
            <a:r>
              <a:rPr lang="de-AT" sz="2200" dirty="0">
                <a:cs typeface="Arial" pitchFamily="34" charset="0"/>
              </a:rPr>
              <a:t>Jede Ebene ist auf die Nutzung der anderen angewiesen.</a:t>
            </a:r>
          </a:p>
          <a:p>
            <a:endParaRPr lang="de-AT" sz="2400" dirty="0">
              <a:cs typeface="Arial" pitchFamily="34" charset="0"/>
            </a:endParaRPr>
          </a:p>
          <a:p>
            <a:pPr algn="r"/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(vgl. 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Künzli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/</a:t>
            </a:r>
            <a:r>
              <a:rPr lang="de-AT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Hopmann</a:t>
            </a:r>
            <a:r>
              <a:rPr lang="de-AT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1998, S. 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467545" y="2060848"/>
            <a:ext cx="8136904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de-AT" sz="8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de-AT" sz="2000" dirty="0"/>
              <a:t>In einem </a:t>
            </a:r>
            <a:r>
              <a:rPr lang="de-AT" sz="2000" b="1" dirty="0">
                <a:solidFill>
                  <a:srgbClr val="FF0000"/>
                </a:solidFill>
              </a:rPr>
              <a:t>öffentlichen, politischen Diskurs</a:t>
            </a:r>
            <a:r>
              <a:rPr lang="de-AT" sz="2000" dirty="0"/>
              <a:t> werden einerseits die gesellschaftlichen Forderungen an die Schule artikuliert  - z.B. Forderung der Wirtschaft, Schüler/innen mit der öko-sozialen Marktwirtschaft vertraut zu machen.</a:t>
            </a:r>
          </a:p>
          <a:p>
            <a:pPr marL="342900" indent="-342900" algn="just">
              <a:defRPr/>
            </a:pPr>
            <a:r>
              <a:rPr lang="de-AT" sz="2000" dirty="0"/>
              <a:t> </a:t>
            </a:r>
          </a:p>
          <a:p>
            <a:pPr marL="342900" indent="-342900" algn="just">
              <a:buFontTx/>
              <a:buAutoNum type="arabicPeriod" startAt="2"/>
              <a:defRPr/>
            </a:pPr>
            <a:r>
              <a:rPr lang="de-AT" sz="2000" dirty="0"/>
              <a:t>In der </a:t>
            </a:r>
            <a:r>
              <a:rPr lang="de-AT" sz="2000" b="1" dirty="0">
                <a:solidFill>
                  <a:srgbClr val="FF0000"/>
                </a:solidFill>
              </a:rPr>
              <a:t>programmatischen Arbeit</a:t>
            </a:r>
            <a:r>
              <a:rPr lang="de-AT" sz="2000" dirty="0"/>
              <a:t> (meist im Rahmen der Schulverwaltung) wird versucht, die Forderungen an die Schule sowie eigene pädagogische Zielvorstellungen und die schulischen Möglichkeiten in einem Lehrplan zusammenzuführen.</a:t>
            </a:r>
          </a:p>
          <a:p>
            <a:pPr marL="342900" indent="-342900" algn="just">
              <a:defRPr/>
            </a:pPr>
            <a:endParaRPr lang="de-AT" sz="2000" dirty="0"/>
          </a:p>
          <a:p>
            <a:pPr marL="342900" indent="-342900" algn="just">
              <a:defRPr/>
            </a:pPr>
            <a:r>
              <a:rPr lang="de-AT" sz="2000" dirty="0"/>
              <a:t>3.	In der </a:t>
            </a:r>
            <a:r>
              <a:rPr lang="de-AT" sz="2000" b="1" dirty="0">
                <a:solidFill>
                  <a:srgbClr val="FF0000"/>
                </a:solidFill>
              </a:rPr>
              <a:t>praktischen</a:t>
            </a:r>
            <a:r>
              <a:rPr lang="de-AT" sz="2000" dirty="0"/>
              <a:t> Unterrichtsarbeit, weil letztlich im Klassenzimmer im täglichen Schulunterricht der Lehrer/innen über die Wirksamkeit des Lehrplans entschieden wird.  </a:t>
            </a:r>
          </a:p>
        </p:txBody>
      </p:sp>
      <p:sp>
        <p:nvSpPr>
          <p:cNvPr id="747523" name="Rectangle 4"/>
          <p:cNvSpPr>
            <a:spLocks noChangeArrowheads="1"/>
          </p:cNvSpPr>
          <p:nvPr/>
        </p:nvSpPr>
        <p:spPr bwMode="auto">
          <a:xfrm>
            <a:off x="467544" y="44450"/>
            <a:ext cx="820891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dbl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AT" sz="2400" b="1" dirty="0">
                <a:cs typeface="Arial" pitchFamily="34" charset="0"/>
              </a:rPr>
              <a:t>Lehrplanarbeit ist ein Modus, </a:t>
            </a:r>
            <a:r>
              <a:rPr lang="de-AT" sz="2400" b="1" dirty="0" smtClean="0">
                <a:cs typeface="Arial" pitchFamily="34" charset="0"/>
              </a:rPr>
              <a:t>Auswahlentscheidungen </a:t>
            </a:r>
            <a:r>
              <a:rPr lang="de-AT" sz="2400" b="1" dirty="0">
                <a:cs typeface="Arial" pitchFamily="34" charset="0"/>
              </a:rPr>
              <a:t>auf mehreren Ebenen zu treffen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67544" y="1052736"/>
            <a:ext cx="8208912" cy="893762"/>
          </a:xfrm>
          <a:prstGeom prst="rect">
            <a:avLst/>
          </a:prstGeom>
          <a:gradFill flip="none" rotWithShape="1">
            <a:gsLst>
              <a:gs pos="51000">
                <a:srgbClr val="FF0000">
                  <a:tint val="66000"/>
                  <a:satMod val="16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2400" b="1" dirty="0"/>
              <a:t>Ebene I</a:t>
            </a:r>
            <a:r>
              <a:rPr lang="de-AT" sz="2800" b="1" dirty="0"/>
              <a:t>:</a:t>
            </a:r>
            <a:r>
              <a:rPr lang="de-AT" sz="1600" b="1" dirty="0"/>
              <a:t> </a:t>
            </a:r>
            <a:r>
              <a:rPr lang="de-AT" sz="2400" dirty="0"/>
              <a:t>Welche Gruppen bestimmen die</a:t>
            </a:r>
            <a:br>
              <a:rPr lang="de-AT" sz="2400" dirty="0"/>
            </a:br>
            <a:r>
              <a:rPr lang="de-AT" sz="2400" dirty="0"/>
              <a:t>                 Wirksamkeit der Lehrplanarbeit?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Text Box 2"/>
          <p:cNvSpPr txBox="1">
            <a:spLocks noChangeArrowheads="1"/>
          </p:cNvSpPr>
          <p:nvPr/>
        </p:nvSpPr>
        <p:spPr bwMode="auto">
          <a:xfrm>
            <a:off x="179388" y="260648"/>
            <a:ext cx="8785225" cy="523220"/>
          </a:xfrm>
          <a:prstGeom prst="rect">
            <a:avLst/>
          </a:prstGeom>
          <a:solidFill>
            <a:schemeClr val="bg1">
              <a:lumMod val="95000"/>
              <a:alpha val="5294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/>
              <a:t>Outcome- und </a:t>
            </a:r>
            <a:r>
              <a:rPr lang="de-DE" sz="2800" b="1" dirty="0" smtClean="0"/>
              <a:t>Output - Steuerung  </a:t>
            </a:r>
            <a:endParaRPr lang="de-DE" sz="2800" dirty="0"/>
          </a:p>
        </p:txBody>
      </p:sp>
      <p:grpSp>
        <p:nvGrpSpPr>
          <p:cNvPr id="2" name="Gruppieren 34"/>
          <p:cNvGrpSpPr>
            <a:grpSpLocks/>
          </p:cNvGrpSpPr>
          <p:nvPr/>
        </p:nvGrpSpPr>
        <p:grpSpPr bwMode="auto">
          <a:xfrm>
            <a:off x="149225" y="5229200"/>
            <a:ext cx="7127875" cy="1223963"/>
            <a:chOff x="149244" y="5445125"/>
            <a:chExt cx="7127875" cy="1223963"/>
          </a:xfrm>
        </p:grpSpPr>
        <p:sp>
          <p:nvSpPr>
            <p:cNvPr id="373793" name="AutoShape 14"/>
            <p:cNvSpPr>
              <a:spLocks noChangeArrowheads="1"/>
            </p:cNvSpPr>
            <p:nvPr/>
          </p:nvSpPr>
          <p:spPr bwMode="auto">
            <a:xfrm>
              <a:off x="149244" y="5445125"/>
              <a:ext cx="7127875" cy="1223963"/>
            </a:xfrm>
            <a:prstGeom prst="upArrowCallout">
              <a:avLst>
                <a:gd name="adj1" fmla="val 145590"/>
                <a:gd name="adj2" fmla="val 145590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accent1">
                    <a:alpha val="45000"/>
                  </a:schemeClr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94" name="Text Box 13"/>
            <p:cNvSpPr txBox="1">
              <a:spLocks noChangeArrowheads="1"/>
            </p:cNvSpPr>
            <p:nvPr/>
          </p:nvSpPr>
          <p:spPr bwMode="auto">
            <a:xfrm>
              <a:off x="427056" y="5927725"/>
              <a:ext cx="6788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2000"/>
                <a:t>Im Zentrum steht der </a:t>
              </a:r>
              <a:r>
                <a:rPr lang="de-DE" sz="2000" b="1">
                  <a:solidFill>
                    <a:srgbClr val="CC3300"/>
                  </a:solidFill>
                </a:rPr>
                <a:t>Lernprozess</a:t>
              </a:r>
              <a:r>
                <a:rPr lang="de-DE" sz="2000"/>
                <a:t> sowie der daraus</a:t>
              </a:r>
            </a:p>
            <a:p>
              <a:r>
                <a:rPr lang="de-DE" sz="2000"/>
                <a:t>resultierende </a:t>
              </a:r>
              <a:r>
                <a:rPr lang="de-DE" sz="2000" b="1">
                  <a:solidFill>
                    <a:srgbClr val="CC3300"/>
                  </a:solidFill>
                </a:rPr>
                <a:t>Lernerfolg</a:t>
              </a:r>
              <a:r>
                <a:rPr lang="de-DE" sz="2000">
                  <a:solidFill>
                    <a:srgbClr val="CC3300"/>
                  </a:solidFill>
                </a:rPr>
                <a:t> </a:t>
              </a:r>
              <a:r>
                <a:rPr lang="de-DE" sz="2000"/>
                <a:t>in </a:t>
              </a:r>
              <a:r>
                <a:rPr lang="de-DE" sz="2000">
                  <a:solidFill>
                    <a:srgbClr val="CC3300"/>
                  </a:solidFill>
                </a:rPr>
                <a:t>formal </a:t>
              </a:r>
              <a:r>
                <a:rPr lang="de-DE" sz="2000" b="1">
                  <a:solidFill>
                    <a:srgbClr val="CC3300"/>
                  </a:solidFill>
                </a:rPr>
                <a:t>geregelten Strukturen</a:t>
              </a:r>
            </a:p>
          </p:txBody>
        </p:sp>
      </p:grpSp>
      <p:grpSp>
        <p:nvGrpSpPr>
          <p:cNvPr id="3" name="Gruppieren 31"/>
          <p:cNvGrpSpPr>
            <a:grpSpLocks/>
          </p:cNvGrpSpPr>
          <p:nvPr/>
        </p:nvGrpSpPr>
        <p:grpSpPr bwMode="auto">
          <a:xfrm>
            <a:off x="71438" y="2060848"/>
            <a:ext cx="7310437" cy="3214688"/>
            <a:chOff x="71406" y="2428892"/>
            <a:chExt cx="7310472" cy="3214688"/>
          </a:xfrm>
        </p:grpSpPr>
        <p:sp>
          <p:nvSpPr>
            <p:cNvPr id="373780" name="Rectangle 12"/>
            <p:cNvSpPr>
              <a:spLocks noChangeArrowheads="1"/>
            </p:cNvSpPr>
            <p:nvPr/>
          </p:nvSpPr>
          <p:spPr bwMode="auto">
            <a:xfrm>
              <a:off x="5365753" y="2573354"/>
              <a:ext cx="1943100" cy="27352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81" name="Rectangle 8"/>
            <p:cNvSpPr>
              <a:spLocks noChangeArrowheads="1"/>
            </p:cNvSpPr>
            <p:nvPr/>
          </p:nvSpPr>
          <p:spPr bwMode="auto">
            <a:xfrm>
              <a:off x="2844802" y="2573354"/>
              <a:ext cx="2303464" cy="2735264"/>
            </a:xfrm>
            <a:prstGeom prst="rect">
              <a:avLst/>
            </a:prstGeom>
            <a:solidFill>
              <a:srgbClr val="FF9966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grpSp>
          <p:nvGrpSpPr>
            <p:cNvPr id="373782" name="Gruppieren 28"/>
            <p:cNvGrpSpPr>
              <a:grpSpLocks/>
            </p:cNvGrpSpPr>
            <p:nvPr/>
          </p:nvGrpSpPr>
          <p:grpSpPr bwMode="auto">
            <a:xfrm>
              <a:off x="71406" y="2428892"/>
              <a:ext cx="7308851" cy="3024188"/>
              <a:chOff x="71438" y="2420938"/>
              <a:chExt cx="7308851" cy="3024187"/>
            </a:xfrm>
          </p:grpSpPr>
          <p:sp>
            <p:nvSpPr>
              <p:cNvPr id="373791" name="Rectangle 34"/>
              <p:cNvSpPr>
                <a:spLocks noChangeArrowheads="1"/>
              </p:cNvSpPr>
              <p:nvPr/>
            </p:nvSpPr>
            <p:spPr bwMode="auto">
              <a:xfrm>
                <a:off x="71438" y="2420938"/>
                <a:ext cx="7308851" cy="3024187"/>
              </a:xfrm>
              <a:prstGeom prst="rect">
                <a:avLst/>
              </a:prstGeom>
              <a:solidFill>
                <a:srgbClr val="DDDDDD">
                  <a:alpha val="7568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AT" sz="2000"/>
              </a:p>
            </p:txBody>
          </p:sp>
          <p:sp>
            <p:nvSpPr>
              <p:cNvPr id="373792" name="Rectangle 5"/>
              <p:cNvSpPr>
                <a:spLocks noChangeArrowheads="1"/>
              </p:cNvSpPr>
              <p:nvPr/>
            </p:nvSpPr>
            <p:spPr bwMode="auto">
              <a:xfrm>
                <a:off x="146050" y="2565400"/>
                <a:ext cx="2447925" cy="2735263"/>
              </a:xfrm>
              <a:prstGeom prst="rect">
                <a:avLst/>
              </a:prstGeom>
              <a:solidFill>
                <a:srgbClr val="79D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AT" sz="2000"/>
              </a:p>
            </p:txBody>
          </p:sp>
        </p:grpSp>
        <p:sp>
          <p:nvSpPr>
            <p:cNvPr id="373783" name="Text Box 3"/>
            <p:cNvSpPr txBox="1">
              <a:spLocks noChangeArrowheads="1"/>
            </p:cNvSpPr>
            <p:nvPr/>
          </p:nvSpPr>
          <p:spPr bwMode="auto">
            <a:xfrm>
              <a:off x="180976" y="3284539"/>
              <a:ext cx="2447925" cy="1739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de-DE" sz="1800"/>
                <a:t>  Ausstattung der</a:t>
              </a:r>
            </a:p>
            <a:p>
              <a:r>
                <a:rPr lang="de-DE" sz="1800"/>
                <a:t>    Schule (z.B. BWZ)</a:t>
              </a:r>
            </a:p>
            <a:p>
              <a:pPr>
                <a:buFontTx/>
                <a:buChar char="•"/>
              </a:pPr>
              <a:r>
                <a:rPr lang="de-DE" sz="1800"/>
                <a:t>  Lehrpläne</a:t>
              </a:r>
            </a:p>
            <a:p>
              <a:pPr>
                <a:buFontTx/>
                <a:buChar char="•"/>
              </a:pPr>
              <a:r>
                <a:rPr lang="de-DE" sz="1800"/>
                <a:t>  Qualifizierte Lehrer</a:t>
              </a:r>
              <a:br>
                <a:rPr lang="de-DE" sz="1800"/>
              </a:br>
              <a:r>
                <a:rPr lang="de-DE" sz="1800"/>
                <a:t>   (staatlich geregelte </a:t>
              </a:r>
              <a:br>
                <a:rPr lang="de-DE" sz="1800"/>
              </a:br>
              <a:r>
                <a:rPr lang="de-DE" sz="1800"/>
                <a:t>   Ausbildung) etc. </a:t>
              </a:r>
            </a:p>
          </p:txBody>
        </p:sp>
        <p:sp>
          <p:nvSpPr>
            <p:cNvPr id="373784" name="Text Box 4"/>
            <p:cNvSpPr txBox="1">
              <a:spLocks noChangeArrowheads="1"/>
            </p:cNvSpPr>
            <p:nvPr/>
          </p:nvSpPr>
          <p:spPr bwMode="auto">
            <a:xfrm>
              <a:off x="858819" y="2789254"/>
              <a:ext cx="927100" cy="457200"/>
            </a:xfrm>
            <a:prstGeom prst="rect">
              <a:avLst/>
            </a:prstGeom>
            <a:solidFill>
              <a:srgbClr val="79D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 b="1"/>
                <a:t>Input</a:t>
              </a:r>
            </a:p>
          </p:txBody>
        </p:sp>
        <p:sp>
          <p:nvSpPr>
            <p:cNvPr id="373785" name="Text Box 6"/>
            <p:cNvSpPr txBox="1">
              <a:spLocks noChangeArrowheads="1"/>
            </p:cNvSpPr>
            <p:nvPr/>
          </p:nvSpPr>
          <p:spPr bwMode="auto">
            <a:xfrm>
              <a:off x="3214679" y="2711467"/>
              <a:ext cx="1565275" cy="70167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/>
                <a:t>Prozess</a:t>
              </a:r>
            </a:p>
            <a:p>
              <a:pPr algn="ctr"/>
              <a:r>
                <a:rPr lang="de-DE" sz="2000" b="1"/>
                <a:t>(Unterricht)</a:t>
              </a:r>
            </a:p>
          </p:txBody>
        </p:sp>
        <p:sp>
          <p:nvSpPr>
            <p:cNvPr id="373786" name="Text Box 7"/>
            <p:cNvSpPr txBox="1">
              <a:spLocks noChangeArrowheads="1"/>
            </p:cNvSpPr>
            <p:nvPr/>
          </p:nvSpPr>
          <p:spPr bwMode="auto">
            <a:xfrm>
              <a:off x="2844801" y="3581417"/>
              <a:ext cx="2376489" cy="157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buFontTx/>
                <a:buChar char="•"/>
              </a:pPr>
              <a:r>
                <a:rPr lang="de-DE" sz="1800"/>
                <a:t> fachdidaktische</a:t>
              </a:r>
              <a:br>
                <a:rPr lang="de-DE" sz="1800"/>
              </a:br>
              <a:r>
                <a:rPr lang="de-DE" sz="1800"/>
                <a:t>  Kompetenz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de-DE" sz="1800"/>
                <a:t> Klassen- </a:t>
              </a:r>
              <a:br>
                <a:rPr lang="de-DE" sz="1800"/>
              </a:br>
              <a:r>
                <a:rPr lang="de-DE" sz="1800"/>
                <a:t>  management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de-DE" sz="1800"/>
                <a:t> Methodenvariation</a:t>
              </a:r>
            </a:p>
            <a:p>
              <a:pPr>
                <a:lnSpc>
                  <a:spcPct val="90000"/>
                </a:lnSpc>
                <a:buFontTx/>
                <a:buChar char="•"/>
              </a:pPr>
              <a:r>
                <a:rPr lang="de-DE" sz="1800"/>
                <a:t> etc.</a:t>
              </a:r>
            </a:p>
          </p:txBody>
        </p:sp>
        <p:sp>
          <p:nvSpPr>
            <p:cNvPr id="373787" name="Text Box 9"/>
            <p:cNvSpPr txBox="1">
              <a:spLocks noChangeArrowheads="1"/>
            </p:cNvSpPr>
            <p:nvPr/>
          </p:nvSpPr>
          <p:spPr bwMode="auto">
            <a:xfrm>
              <a:off x="5518151" y="2692417"/>
              <a:ext cx="1608138" cy="70167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/>
                <a:t>Output</a:t>
              </a:r>
            </a:p>
            <a:p>
              <a:pPr algn="ctr"/>
              <a:r>
                <a:rPr lang="de-DE" sz="2000" b="1"/>
                <a:t>(Lernerfolg)</a:t>
              </a:r>
            </a:p>
          </p:txBody>
        </p:sp>
        <p:sp>
          <p:nvSpPr>
            <p:cNvPr id="373788" name="Text Box 10"/>
            <p:cNvSpPr txBox="1">
              <a:spLocks noChangeArrowheads="1"/>
            </p:cNvSpPr>
            <p:nvPr/>
          </p:nvSpPr>
          <p:spPr bwMode="auto">
            <a:xfrm>
              <a:off x="5345115" y="3436954"/>
              <a:ext cx="2036763" cy="2206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buFontTx/>
                <a:buChar char="•"/>
              </a:pPr>
              <a:r>
                <a:rPr lang="de-DE" sz="1800"/>
                <a:t>  Leistungs- </a:t>
              </a:r>
              <a:br>
                <a:rPr lang="de-DE" sz="1800"/>
              </a:br>
              <a:r>
                <a:rPr lang="de-DE" sz="1800"/>
                <a:t>   beurteilung</a:t>
              </a:r>
            </a:p>
            <a:p>
              <a:pPr>
                <a:buFontTx/>
                <a:buChar char="•"/>
              </a:pPr>
              <a:r>
                <a:rPr lang="de-DE" sz="1800"/>
                <a:t>  Lehrplan</a:t>
              </a:r>
              <a:br>
                <a:rPr lang="de-DE" sz="1800"/>
              </a:br>
              <a:r>
                <a:rPr lang="de-DE" sz="1800"/>
                <a:t>   </a:t>
              </a:r>
              <a:r>
                <a:rPr lang="de-DE" sz="1600"/>
                <a:t>und/oder</a:t>
              </a:r>
            </a:p>
            <a:p>
              <a:r>
                <a:rPr lang="de-DE" sz="1800"/>
                <a:t>   Lernziel-</a:t>
              </a:r>
              <a:br>
                <a:rPr lang="de-DE" sz="1800"/>
              </a:br>
              <a:r>
                <a:rPr lang="de-DE" sz="1800"/>
                <a:t>   erreichung</a:t>
              </a:r>
            </a:p>
            <a:p>
              <a:pPr>
                <a:buFontTx/>
                <a:buChar char="•"/>
              </a:pPr>
              <a:r>
                <a:rPr lang="de-DE" sz="1800"/>
                <a:t>  Portfolio etc.</a:t>
              </a:r>
              <a:br>
                <a:rPr lang="de-DE" sz="1800"/>
              </a:br>
              <a:endParaRPr lang="de-DE" sz="1800"/>
            </a:p>
          </p:txBody>
        </p:sp>
        <p:sp>
          <p:nvSpPr>
            <p:cNvPr id="373789" name="AutoShape 16"/>
            <p:cNvSpPr>
              <a:spLocks noChangeArrowheads="1"/>
            </p:cNvSpPr>
            <p:nvPr/>
          </p:nvSpPr>
          <p:spPr bwMode="auto">
            <a:xfrm>
              <a:off x="2593944" y="3581417"/>
              <a:ext cx="215900" cy="71913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90" name="AutoShape 17"/>
            <p:cNvSpPr>
              <a:spLocks noChangeArrowheads="1"/>
            </p:cNvSpPr>
            <p:nvPr/>
          </p:nvSpPr>
          <p:spPr bwMode="auto">
            <a:xfrm>
              <a:off x="5148263" y="3652853"/>
              <a:ext cx="215900" cy="6477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</p:grpSp>
      <p:grpSp>
        <p:nvGrpSpPr>
          <p:cNvPr id="5" name="Gruppieren 33"/>
          <p:cNvGrpSpPr>
            <a:grpSpLocks/>
          </p:cNvGrpSpPr>
          <p:nvPr/>
        </p:nvGrpSpPr>
        <p:grpSpPr bwMode="auto">
          <a:xfrm>
            <a:off x="468313" y="1052736"/>
            <a:ext cx="7848600" cy="898525"/>
            <a:chOff x="468313" y="1557338"/>
            <a:chExt cx="7848600" cy="898525"/>
          </a:xfrm>
        </p:grpSpPr>
        <p:sp>
          <p:nvSpPr>
            <p:cNvPr id="373774" name="Rectangle 26"/>
            <p:cNvSpPr>
              <a:spLocks noChangeArrowheads="1"/>
            </p:cNvSpPr>
            <p:nvPr/>
          </p:nvSpPr>
          <p:spPr bwMode="auto">
            <a:xfrm>
              <a:off x="900113" y="1557338"/>
              <a:ext cx="6480175" cy="792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7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042988" y="1628775"/>
              <a:ext cx="6192837" cy="72072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AT" sz="1800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Paradigmenwechsel von der Input- und Prozess-Steuerung</a:t>
              </a:r>
            </a:p>
            <a:p>
              <a:pPr algn="ctr"/>
              <a:r>
                <a:rPr lang="de-AT" sz="1800" kern="10" dirty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zur </a:t>
              </a:r>
              <a:r>
                <a:rPr lang="de-AT" sz="1800" kern="10" dirty="0" smtClean="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Outcome - Steuerung</a:t>
              </a:r>
              <a:endParaRPr lang="de-AT" sz="18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373776" name="Line 30"/>
            <p:cNvSpPr>
              <a:spLocks noChangeShapeType="1"/>
            </p:cNvSpPr>
            <p:nvPr/>
          </p:nvSpPr>
          <p:spPr bwMode="auto">
            <a:xfrm flipV="1">
              <a:off x="468313" y="1844675"/>
              <a:ext cx="0" cy="576263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3777" name="Line 31"/>
            <p:cNvSpPr>
              <a:spLocks noChangeShapeType="1"/>
            </p:cNvSpPr>
            <p:nvPr/>
          </p:nvSpPr>
          <p:spPr bwMode="auto">
            <a:xfrm>
              <a:off x="468313" y="1882775"/>
              <a:ext cx="43180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3778" name="Line 32"/>
            <p:cNvSpPr>
              <a:spLocks noChangeShapeType="1"/>
            </p:cNvSpPr>
            <p:nvPr/>
          </p:nvSpPr>
          <p:spPr bwMode="auto">
            <a:xfrm>
              <a:off x="7451725" y="1916113"/>
              <a:ext cx="86518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373779" name="Line 33"/>
            <p:cNvSpPr>
              <a:spLocks noChangeShapeType="1"/>
            </p:cNvSpPr>
            <p:nvPr/>
          </p:nvSpPr>
          <p:spPr bwMode="auto">
            <a:xfrm>
              <a:off x="8316913" y="1878013"/>
              <a:ext cx="0" cy="57785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6" name="Gruppieren 35"/>
          <p:cNvGrpSpPr>
            <a:grpSpLocks/>
          </p:cNvGrpSpPr>
          <p:nvPr/>
        </p:nvGrpSpPr>
        <p:grpSpPr bwMode="auto">
          <a:xfrm>
            <a:off x="7380288" y="5085184"/>
            <a:ext cx="1697037" cy="1420812"/>
            <a:chOff x="7380288" y="5300663"/>
            <a:chExt cx="1697037" cy="1420991"/>
          </a:xfrm>
        </p:grpSpPr>
        <p:sp>
          <p:nvSpPr>
            <p:cNvPr id="373771" name="Rectangle 24"/>
            <p:cNvSpPr>
              <a:spLocks noChangeArrowheads="1"/>
            </p:cNvSpPr>
            <p:nvPr/>
          </p:nvSpPr>
          <p:spPr bwMode="auto">
            <a:xfrm>
              <a:off x="7380288" y="5516563"/>
              <a:ext cx="1692275" cy="1152525"/>
            </a:xfrm>
            <a:prstGeom prst="rect">
              <a:avLst/>
            </a:prstGeom>
            <a:solidFill>
              <a:srgbClr val="99FF66">
                <a:alpha val="61176"/>
              </a:srgbClr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72" name="Text Box 22"/>
            <p:cNvSpPr txBox="1">
              <a:spLocks noChangeArrowheads="1"/>
            </p:cNvSpPr>
            <p:nvPr/>
          </p:nvSpPr>
          <p:spPr bwMode="auto">
            <a:xfrm>
              <a:off x="7385050" y="5521325"/>
              <a:ext cx="169227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800" b="1">
                  <a:solidFill>
                    <a:srgbClr val="CC3300"/>
                  </a:solidFill>
                </a:rPr>
                <a:t>Kompetenzen</a:t>
              </a:r>
            </a:p>
            <a:p>
              <a:pPr algn="ctr">
                <a:lnSpc>
                  <a:spcPct val="80000"/>
                </a:lnSpc>
              </a:pPr>
              <a:r>
                <a:rPr lang="de-DE" sz="1800"/>
                <a:t>(gleich </a:t>
              </a:r>
              <a:r>
                <a:rPr lang="de-DE" sz="1800" b="1">
                  <a:solidFill>
                    <a:srgbClr val="CC3300"/>
                  </a:solidFill>
                </a:rPr>
                <a:t>wie </a:t>
              </a:r>
              <a:r>
                <a:rPr lang="de-DE" sz="1800"/>
                <a:t>und</a:t>
              </a:r>
              <a:r>
                <a:rPr lang="de-DE" sz="1800">
                  <a:solidFill>
                    <a:srgbClr val="CC3300"/>
                  </a:solidFill>
                </a:rPr>
                <a:t> </a:t>
              </a:r>
              <a:r>
                <a:rPr lang="de-DE" sz="1800" b="1">
                  <a:solidFill>
                    <a:srgbClr val="CC3300"/>
                  </a:solidFill>
                </a:rPr>
                <a:t>wo</a:t>
              </a:r>
              <a:r>
                <a:rPr lang="de-DE" sz="1800"/>
                <a:t> sie erworben wurden)</a:t>
              </a:r>
            </a:p>
          </p:txBody>
        </p:sp>
        <p:sp>
          <p:nvSpPr>
            <p:cNvPr id="373773" name="AutoShape 35"/>
            <p:cNvSpPr>
              <a:spLocks noChangeArrowheads="1"/>
            </p:cNvSpPr>
            <p:nvPr/>
          </p:nvSpPr>
          <p:spPr bwMode="auto">
            <a:xfrm>
              <a:off x="7812088" y="5300663"/>
              <a:ext cx="720725" cy="2159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99FF66">
                <a:alpha val="5294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</p:grpSp>
      <p:grpSp>
        <p:nvGrpSpPr>
          <p:cNvPr id="7" name="Gruppieren 32"/>
          <p:cNvGrpSpPr>
            <a:grpSpLocks/>
          </p:cNvGrpSpPr>
          <p:nvPr/>
        </p:nvGrpSpPr>
        <p:grpSpPr bwMode="auto">
          <a:xfrm>
            <a:off x="7451725" y="2060848"/>
            <a:ext cx="1584325" cy="2808288"/>
            <a:chOff x="7451725" y="2492375"/>
            <a:chExt cx="1584325" cy="2808288"/>
          </a:xfrm>
        </p:grpSpPr>
        <p:sp>
          <p:nvSpPr>
            <p:cNvPr id="373767" name="Rectangle 21"/>
            <p:cNvSpPr>
              <a:spLocks noChangeArrowheads="1"/>
            </p:cNvSpPr>
            <p:nvPr/>
          </p:nvSpPr>
          <p:spPr bwMode="auto">
            <a:xfrm>
              <a:off x="7451725" y="2492375"/>
              <a:ext cx="1584325" cy="2808288"/>
            </a:xfrm>
            <a:prstGeom prst="rect">
              <a:avLst/>
            </a:prstGeom>
            <a:solidFill>
              <a:srgbClr val="99FF66">
                <a:alpha val="43137"/>
              </a:srgbClr>
            </a:solidFill>
            <a:ln w="381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AT" sz="2000"/>
            </a:p>
          </p:txBody>
        </p:sp>
        <p:sp>
          <p:nvSpPr>
            <p:cNvPr id="373768" name="Text Box 18"/>
            <p:cNvSpPr txBox="1">
              <a:spLocks noChangeArrowheads="1"/>
            </p:cNvSpPr>
            <p:nvPr/>
          </p:nvSpPr>
          <p:spPr bwMode="auto">
            <a:xfrm>
              <a:off x="7469608" y="2708275"/>
              <a:ext cx="1548000" cy="76200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400" b="1"/>
                <a:t>Outcome</a:t>
              </a:r>
            </a:p>
            <a:p>
              <a:pPr algn="ctr"/>
              <a:r>
                <a:rPr lang="de-DE" sz="2000"/>
                <a:t>(</a:t>
              </a:r>
              <a:r>
                <a:rPr lang="de-DE" sz="2000" b="1"/>
                <a:t>Können</a:t>
              </a:r>
              <a:r>
                <a:rPr lang="de-DE" sz="2000"/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7504113" y="3521075"/>
              <a:ext cx="1460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 sz="1800">
                <a:latin typeface="Arial" charset="0"/>
              </a:endParaRP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7524750" y="3716338"/>
              <a:ext cx="151130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de-AT" sz="1800">
                  <a:latin typeface="Arial" charset="0"/>
                </a:rPr>
                <a:t>Anwendung in praxis-nahen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de-AT" sz="1800">
                  <a:latin typeface="Arial" charset="0"/>
                </a:rPr>
                <a:t>(beruflichen) Kontexten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3"/>
          <p:cNvSpPr txBox="1">
            <a:spLocks noChangeArrowheads="1"/>
          </p:cNvSpPr>
          <p:nvPr/>
        </p:nvSpPr>
        <p:spPr bwMode="auto">
          <a:xfrm>
            <a:off x="395536" y="1268760"/>
            <a:ext cx="786923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Tradition </a:t>
            </a:r>
            <a:r>
              <a:rPr lang="de-AT" sz="2000" dirty="0">
                <a:cs typeface="Arial" pitchFamily="34" charset="0"/>
              </a:rPr>
              <a:t>- </a:t>
            </a:r>
            <a:r>
              <a:rPr lang="de-AT" sz="2000" dirty="0">
                <a:solidFill>
                  <a:srgbClr val="FF0000"/>
                </a:solidFill>
                <a:cs typeface="Arial" pitchFamily="34" charset="0"/>
              </a:rPr>
              <a:t>kulturelles Erbe</a:t>
            </a:r>
            <a:r>
              <a:rPr lang="de-AT" sz="2000" dirty="0">
                <a:cs typeface="Arial" pitchFamily="34" charset="0"/>
              </a:rPr>
              <a:t>: Welches Wissen, welche Fähigkeiten, welche Kompetenzen, Werthaltungen, Gegenstände etc. sind unverzichtbar.</a:t>
            </a:r>
          </a:p>
          <a:p>
            <a:pPr marL="304800" indent="-304800" algn="just">
              <a:buFontTx/>
              <a:buAutoNum type="arabicPeriod"/>
            </a:pPr>
            <a:endParaRPr lang="de-AT" sz="2000" dirty="0">
              <a:cs typeface="Arial" pitchFamily="34" charset="0"/>
            </a:endParaRPr>
          </a:p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Zukunft </a:t>
            </a:r>
            <a:r>
              <a:rPr lang="de-AT" sz="2000" dirty="0">
                <a:cs typeface="Arial" pitchFamily="34" charset="0"/>
              </a:rPr>
              <a:t>– </a:t>
            </a:r>
            <a:r>
              <a:rPr lang="de-AT" sz="2000" dirty="0">
                <a:solidFill>
                  <a:srgbClr val="FF0000"/>
                </a:solidFill>
                <a:cs typeface="Arial" pitchFamily="34" charset="0"/>
              </a:rPr>
              <a:t>zukünftig zu bewältigende Aufgaben</a:t>
            </a:r>
            <a:r>
              <a:rPr lang="de-AT" sz="2000" dirty="0">
                <a:cs typeface="Arial" pitchFamily="34" charset="0"/>
              </a:rPr>
              <a:t>: Mit welchem Wissen, mit welchen Fähigkeiten und Kompetenzen (z.B. EDV-Kenntnisse) kann am ehesten eine Qualifizierung für die Zukunft gewährleistet werden?</a:t>
            </a:r>
          </a:p>
          <a:p>
            <a:pPr marL="304800" indent="-304800" algn="just">
              <a:buFontTx/>
              <a:buAutoNum type="arabicPeriod"/>
            </a:pPr>
            <a:endParaRPr lang="de-AT" sz="2000" dirty="0">
              <a:cs typeface="Arial" pitchFamily="34" charset="0"/>
            </a:endParaRPr>
          </a:p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Vermittlung</a:t>
            </a:r>
            <a:r>
              <a:rPr lang="de-AT" sz="2000" dirty="0">
                <a:cs typeface="Arial" pitchFamily="34" charset="0"/>
              </a:rPr>
              <a:t> – Zur Verknüpfung von Tradition und Zukunft bedarf es einer regulativen Idee, also einer bildungspolitischen  und gesellschaftlichen Vorstellung, welche Werthaltungen, Kenntnisse und Kompetenzen die Bürger/innen von Tadschikistan bewahren und welche sie neu erwerben müssen, um den Herausforderungen der (gewünschten) Zukunft gerecht zu werden.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88640"/>
            <a:ext cx="8208912" cy="892552"/>
          </a:xfrm>
          <a:prstGeom prst="rect">
            <a:avLst/>
          </a:prstGeom>
          <a:gradFill flip="none" rotWithShape="1">
            <a:gsLst>
              <a:gs pos="51000">
                <a:srgbClr val="FF0000">
                  <a:tint val="66000"/>
                  <a:satMod val="16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2400" b="1" dirty="0" smtClean="0"/>
              <a:t>Ebene II</a:t>
            </a:r>
            <a:r>
              <a:rPr lang="de-AT" sz="2800" b="1" dirty="0" smtClean="0"/>
              <a:t>: </a:t>
            </a:r>
            <a:r>
              <a:rPr lang="de-AT" sz="2400" dirty="0" smtClean="0"/>
              <a:t>Wie wird</a:t>
            </a:r>
            <a:r>
              <a:rPr lang="de-AT" sz="2400" b="1" dirty="0" smtClean="0"/>
              <a:t> </a:t>
            </a:r>
            <a:r>
              <a:rPr lang="de-AT" sz="2400" dirty="0" smtClean="0"/>
              <a:t>zwischen kulturellem Erbe und den</a:t>
            </a:r>
            <a:br>
              <a:rPr lang="de-AT" sz="2400" dirty="0" smtClean="0"/>
            </a:br>
            <a:r>
              <a:rPr lang="de-AT" sz="2400" dirty="0" smtClean="0"/>
              <a:t>                   künftigen Erfordernissen vermittelt?</a:t>
            </a:r>
            <a:endParaRPr lang="de-A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3"/>
          <p:cNvSpPr txBox="1">
            <a:spLocks noChangeArrowheads="1"/>
          </p:cNvSpPr>
          <p:nvPr/>
        </p:nvSpPr>
        <p:spPr bwMode="auto">
          <a:xfrm>
            <a:off x="395536" y="1628800"/>
            <a:ext cx="84963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>
            <a:spAutoFit/>
          </a:bodyPr>
          <a:lstStyle/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Ordnung</a:t>
            </a:r>
            <a:r>
              <a:rPr lang="de-AT" sz="2000" dirty="0">
                <a:cs typeface="Arial" pitchFamily="34" charset="0"/>
              </a:rPr>
              <a:t> – Sie gewährleisten, dass Inhalte, (z.B. Businessplan) und Strukturen (z.B. Verhältnis BW – VW im Fach Wirtschaft, eigenes Fach Wirtschaft oder Globalfach), die nach einem Diskurs Eingang in den Lehrplan gefunden haben, längerfristig bedeutsam bleiben und Geltung behalten.</a:t>
            </a:r>
          </a:p>
          <a:p>
            <a:pPr marL="304800" indent="-304800" algn="just">
              <a:buFontTx/>
              <a:buAutoNum type="arabicPeriod"/>
            </a:pPr>
            <a:endParaRPr lang="de-AT" sz="2000" dirty="0">
              <a:cs typeface="Arial" pitchFamily="34" charset="0"/>
            </a:endParaRPr>
          </a:p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Reihenfolge</a:t>
            </a:r>
            <a:r>
              <a:rPr lang="de-AT" sz="2000" dirty="0">
                <a:cs typeface="Arial" pitchFamily="34" charset="0"/>
              </a:rPr>
              <a:t> – Was eine vernünftige Abfolge von ökonomischen Inhalten ist, wird nicht allein durch die Disziplin (Betriebs- und Volkswirtschaft) bestimmt, sondern ebenso durch den Bezug zum lernenden und entwickelnden Subjekt.</a:t>
            </a:r>
          </a:p>
          <a:p>
            <a:pPr marL="304800" indent="-304800" algn="just">
              <a:buFontTx/>
              <a:buAutoNum type="arabicPeriod"/>
            </a:pPr>
            <a:endParaRPr lang="de-AT" sz="2000" dirty="0">
              <a:cs typeface="Arial" pitchFamily="34" charset="0"/>
            </a:endParaRPr>
          </a:p>
          <a:p>
            <a:pPr marL="304800" indent="-304800" algn="just">
              <a:buFontTx/>
              <a:buAutoNum type="arabicPeriod"/>
            </a:pPr>
            <a:r>
              <a:rPr lang="de-AT" sz="2400" b="1" dirty="0">
                <a:solidFill>
                  <a:srgbClr val="FF0000"/>
                </a:solidFill>
                <a:cs typeface="Arial" pitchFamily="34" charset="0"/>
              </a:rPr>
              <a:t>Auswahl </a:t>
            </a:r>
            <a:r>
              <a:rPr lang="de-AT" sz="2000" dirty="0">
                <a:cs typeface="Arial" pitchFamily="34" charset="0"/>
              </a:rPr>
              <a:t>- Inhalte und Kompetenzen erhalten ihre Bedeutung und Geltung durch ein als legitim ausgewiesenes Verfahren  ihrer Aufnahme in den Lehrplan.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188640"/>
            <a:ext cx="8496944" cy="1261884"/>
          </a:xfrm>
          <a:prstGeom prst="rect">
            <a:avLst/>
          </a:prstGeom>
          <a:gradFill flip="none" rotWithShape="1">
            <a:gsLst>
              <a:gs pos="51000">
                <a:srgbClr val="FF0000">
                  <a:tint val="66000"/>
                  <a:satMod val="16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2400" b="1" dirty="0" smtClean="0"/>
              <a:t>Ebene III</a:t>
            </a:r>
            <a:r>
              <a:rPr lang="de-AT" sz="2800" dirty="0" smtClean="0"/>
              <a:t>: </a:t>
            </a:r>
            <a:r>
              <a:rPr lang="de-AT" sz="2400" dirty="0" smtClean="0"/>
              <a:t>Wie kann die die Bedeutung von Inhalten und</a:t>
            </a:r>
            <a:br>
              <a:rPr lang="de-AT" sz="2400" dirty="0" smtClean="0"/>
            </a:br>
            <a:r>
              <a:rPr lang="de-AT" sz="2400" dirty="0" smtClean="0"/>
              <a:t>                    Kompetenzen in der Lehrplanarbeit</a:t>
            </a:r>
            <a:br>
              <a:rPr lang="de-AT" sz="2400" dirty="0" smtClean="0"/>
            </a:br>
            <a:r>
              <a:rPr lang="de-AT" sz="2400" dirty="0" smtClean="0"/>
              <a:t>                    sichergestellt werden?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313" name="Picture 2" descr="Q:\Mediendatenbank\Baustein Grafiken - derzeit in Bearbeitung\Sonstige Grafiken\kaminski\chas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857250"/>
            <a:ext cx="80010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4" name="Textfeld 3"/>
          <p:cNvSpPr txBox="1">
            <a:spLocks noChangeArrowheads="1"/>
          </p:cNvSpPr>
          <p:nvPr/>
        </p:nvSpPr>
        <p:spPr bwMode="auto">
          <a:xfrm>
            <a:off x="1258888" y="5013325"/>
            <a:ext cx="6842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FACH  Wirtschaft</a:t>
            </a:r>
          </a:p>
          <a:p>
            <a:pPr algn="ctr"/>
            <a:r>
              <a:rPr lang="de-DE" sz="28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+</a:t>
            </a:r>
          </a:p>
          <a:p>
            <a:pPr algn="ctr"/>
            <a:r>
              <a:rPr lang="de-DE" sz="28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Kompetenzorientierter Lehrplan</a:t>
            </a:r>
          </a:p>
        </p:txBody>
      </p:sp>
      <p:sp>
        <p:nvSpPr>
          <p:cNvPr id="35845" name="Rechteck 4"/>
          <p:cNvSpPr>
            <a:spLocks noChangeArrowheads="1"/>
          </p:cNvSpPr>
          <p:nvPr/>
        </p:nvSpPr>
        <p:spPr bwMode="auto">
          <a:xfrm>
            <a:off x="571500" y="13573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dirty="0">
                <a:latin typeface="+mj-lt"/>
                <a:ea typeface="+mj-ea"/>
                <a:cs typeface="+mj-cs"/>
              </a:rPr>
              <a:t>Ein Chassis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835696" y="116632"/>
            <a:ext cx="556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Wirtschaftliche Bildung benötigt…</a:t>
            </a:r>
            <a:endParaRPr lang="de-AT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337" name="Picture 2" descr="Q:\Mediendatenbank\Baustein Grafiken - derzeit in Bearbeitung\Sonstige Grafiken\kaminski\mo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857250"/>
            <a:ext cx="8215313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feld 3"/>
          <p:cNvSpPr txBox="1">
            <a:spLocks noChangeArrowheads="1"/>
          </p:cNvSpPr>
          <p:nvPr/>
        </p:nvSpPr>
        <p:spPr bwMode="auto">
          <a:xfrm>
            <a:off x="4643438" y="765175"/>
            <a:ext cx="4321175" cy="2528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320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Lehrpläne inklusive  Bildungsstandards als Triebkraft und Grundlage für das Fach Wirtschaft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rot="5400000">
            <a:off x="3607594" y="2464594"/>
            <a:ext cx="1071563" cy="714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340" name="Rechteck 6"/>
          <p:cNvSpPr>
            <a:spLocks noChangeArrowheads="1"/>
          </p:cNvSpPr>
          <p:nvPr/>
        </p:nvSpPr>
        <p:spPr bwMode="auto">
          <a:xfrm>
            <a:off x="642938" y="13573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latin typeface="Calibri" pitchFamily="34" charset="0"/>
                <a:cs typeface="Arial" pitchFamily="34" charset="0"/>
              </a:rPr>
              <a:t>… und ein Motor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361" name="Picture 2" descr="Q:\Mediendatenbank\Baustein Grafiken - derzeit in Bearbeitung\Sonstige Grafiken\kaminski\Auto Chassis\lenkrad und si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928688"/>
            <a:ext cx="7866063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362" name="Rechteck 6"/>
          <p:cNvSpPr>
            <a:spLocks noChangeArrowheads="1"/>
          </p:cNvSpPr>
          <p:nvPr/>
        </p:nvSpPr>
        <p:spPr bwMode="auto">
          <a:xfrm>
            <a:off x="428625" y="1285875"/>
            <a:ext cx="3071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>
                <a:latin typeface="Calibri" pitchFamily="34" charset="0"/>
                <a:cs typeface="Arial" pitchFamily="34" charset="0"/>
              </a:rPr>
              <a:t>… und ein didaktischer Chauffeur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339975" y="5373688"/>
            <a:ext cx="496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800">
                <a:solidFill>
                  <a:srgbClr val="FF0000"/>
                </a:solidFill>
                <a:latin typeface="Arial" charset="0"/>
                <a:cs typeface="Arial" charset="0"/>
              </a:rPr>
              <a:t>Qualifizierte Lehrer/innen für das Fach Wirtschaft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hteck 34"/>
          <p:cNvSpPr>
            <a:spLocks noChangeArrowheads="1"/>
          </p:cNvSpPr>
          <p:nvPr/>
        </p:nvSpPr>
        <p:spPr bwMode="auto">
          <a:xfrm>
            <a:off x="5364163" y="5156200"/>
            <a:ext cx="3240087" cy="1368425"/>
          </a:xfrm>
          <a:prstGeom prst="rect">
            <a:avLst/>
          </a:prstGeom>
          <a:solidFill>
            <a:srgbClr val="FFFF00">
              <a:alpha val="9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83" name="Rechteck 12"/>
          <p:cNvSpPr>
            <a:spLocks noChangeArrowheads="1"/>
          </p:cNvSpPr>
          <p:nvPr/>
        </p:nvSpPr>
        <p:spPr bwMode="auto">
          <a:xfrm>
            <a:off x="1763713" y="5372100"/>
            <a:ext cx="3240087" cy="1008063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84" name="Rechteck 4"/>
          <p:cNvSpPr>
            <a:spLocks noChangeArrowheads="1"/>
          </p:cNvSpPr>
          <p:nvPr/>
        </p:nvSpPr>
        <p:spPr bwMode="auto">
          <a:xfrm>
            <a:off x="1331913" y="1555750"/>
            <a:ext cx="6697662" cy="13684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757765" name="Textfeld 1"/>
          <p:cNvSpPr txBox="1">
            <a:spLocks noChangeArrowheads="1"/>
          </p:cNvSpPr>
          <p:nvPr/>
        </p:nvSpPr>
        <p:spPr bwMode="auto">
          <a:xfrm>
            <a:off x="251520" y="116632"/>
            <a:ext cx="849694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2400" b="1" dirty="0">
                <a:cs typeface="Arial" pitchFamily="34" charset="0"/>
              </a:rPr>
              <a:t>Zusammenhang zwischen kompetenzorientierten Lehrplänen, </a:t>
            </a:r>
            <a:r>
              <a:rPr lang="de-AT" sz="2400" b="1" dirty="0" smtClean="0">
                <a:cs typeface="Arial" pitchFamily="34" charset="0"/>
              </a:rPr>
              <a:t>Kerncurricula</a:t>
            </a:r>
            <a:r>
              <a:rPr lang="de-AT" sz="2400" b="1" dirty="0">
                <a:cs typeface="Arial" pitchFamily="34" charset="0"/>
              </a:rPr>
              <a:t>, Bildungsstandards </a:t>
            </a:r>
            <a:r>
              <a:rPr lang="de-AT" sz="2400" b="1" dirty="0" smtClean="0">
                <a:cs typeface="Arial" pitchFamily="34" charset="0"/>
              </a:rPr>
              <a:t>und externer </a:t>
            </a:r>
            <a:r>
              <a:rPr lang="de-AT" sz="2400" b="1" dirty="0">
                <a:cs typeface="Arial" pitchFamily="34" charset="0"/>
              </a:rPr>
              <a:t>Evaluation</a:t>
            </a:r>
          </a:p>
        </p:txBody>
      </p:sp>
      <p:sp>
        <p:nvSpPr>
          <p:cNvPr id="20487" name="Textfeld 3"/>
          <p:cNvSpPr txBox="1">
            <a:spLocks noChangeArrowheads="1"/>
          </p:cNvSpPr>
          <p:nvPr/>
        </p:nvSpPr>
        <p:spPr bwMode="auto">
          <a:xfrm>
            <a:off x="1439863" y="1627188"/>
            <a:ext cx="6634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400" b="1">
                <a:cs typeface="Arial" pitchFamily="34" charset="0"/>
              </a:rPr>
              <a:t>Kompetenzorientierte Lehrpläne</a:t>
            </a:r>
          </a:p>
          <a:p>
            <a:pPr algn="ctr"/>
            <a:r>
              <a:rPr lang="de-AT" sz="1600">
                <a:cs typeface="Arial" pitchFamily="34" charset="0"/>
              </a:rPr>
              <a:t>(Didaktische Grundüberlegungen &amp; Unterrichtsprinzipien, Stundentafel,</a:t>
            </a:r>
          </a:p>
          <a:p>
            <a:pPr algn="ctr"/>
            <a:r>
              <a:rPr lang="de-AT" sz="1600">
                <a:cs typeface="Arial" pitchFamily="34" charset="0"/>
              </a:rPr>
              <a:t>Kompetenz-und Lernzielliste für alle Schulstufen </a:t>
            </a:r>
          </a:p>
          <a:p>
            <a:pPr algn="ctr"/>
            <a:r>
              <a:rPr lang="de-AT" sz="1600">
                <a:cs typeface="Arial" pitchFamily="34" charset="0"/>
              </a:rPr>
              <a:t>und Gegenstände bzw. Globalfächer)</a:t>
            </a:r>
          </a:p>
        </p:txBody>
      </p:sp>
      <p:sp>
        <p:nvSpPr>
          <p:cNvPr id="20488" name="Abgerundetes Rechteck 6"/>
          <p:cNvSpPr>
            <a:spLocks noChangeArrowheads="1"/>
          </p:cNvSpPr>
          <p:nvPr/>
        </p:nvSpPr>
        <p:spPr bwMode="auto">
          <a:xfrm>
            <a:off x="2916238" y="3500438"/>
            <a:ext cx="3455987" cy="79216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89" name="Textfeld 5"/>
          <p:cNvSpPr txBox="1">
            <a:spLocks noChangeArrowheads="1"/>
          </p:cNvSpPr>
          <p:nvPr/>
        </p:nvSpPr>
        <p:spPr bwMode="auto">
          <a:xfrm>
            <a:off x="3132138" y="3686175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400" b="1">
                <a:cs typeface="Arial" pitchFamily="34" charset="0"/>
              </a:rPr>
              <a:t>Kompetenzmodelle</a:t>
            </a:r>
          </a:p>
        </p:txBody>
      </p:sp>
      <p:sp>
        <p:nvSpPr>
          <p:cNvPr id="20490" name="Pfeil nach unten 7"/>
          <p:cNvSpPr>
            <a:spLocks noChangeArrowheads="1"/>
          </p:cNvSpPr>
          <p:nvPr/>
        </p:nvSpPr>
        <p:spPr bwMode="auto">
          <a:xfrm rot="10800000">
            <a:off x="3421063" y="2924175"/>
            <a:ext cx="2519362" cy="576263"/>
          </a:xfrm>
          <a:prstGeom prst="downArrow">
            <a:avLst>
              <a:gd name="adj1" fmla="val 50000"/>
              <a:gd name="adj2" fmla="val 51329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1" name="Pfeil nach unten 8"/>
          <p:cNvSpPr>
            <a:spLocks noChangeArrowheads="1"/>
          </p:cNvSpPr>
          <p:nvPr/>
        </p:nvSpPr>
        <p:spPr bwMode="auto">
          <a:xfrm>
            <a:off x="2987675" y="4292600"/>
            <a:ext cx="865188" cy="1079500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2" name="Pfeil nach unten 9"/>
          <p:cNvSpPr>
            <a:spLocks noChangeArrowheads="1"/>
          </p:cNvSpPr>
          <p:nvPr/>
        </p:nvSpPr>
        <p:spPr bwMode="auto">
          <a:xfrm>
            <a:off x="5508625" y="4292600"/>
            <a:ext cx="863600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3" name="Textfeld 10"/>
          <p:cNvSpPr txBox="1">
            <a:spLocks noChangeArrowheads="1"/>
          </p:cNvSpPr>
          <p:nvPr/>
        </p:nvSpPr>
        <p:spPr bwMode="auto">
          <a:xfrm>
            <a:off x="1908175" y="5476875"/>
            <a:ext cx="2992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400">
                <a:cs typeface="Arial" pitchFamily="34" charset="0"/>
              </a:rPr>
              <a:t>Kerncurriculum pro</a:t>
            </a:r>
          </a:p>
          <a:p>
            <a:pPr algn="ctr"/>
            <a:r>
              <a:rPr lang="de-AT" sz="2400">
                <a:cs typeface="Arial" pitchFamily="34" charset="0"/>
              </a:rPr>
              <a:t>Schulstufe und Fach</a:t>
            </a:r>
          </a:p>
        </p:txBody>
      </p:sp>
      <p:sp>
        <p:nvSpPr>
          <p:cNvPr id="20494" name="Pfeil nach rechts 32"/>
          <p:cNvSpPr>
            <a:spLocks noChangeArrowheads="1"/>
          </p:cNvSpPr>
          <p:nvPr/>
        </p:nvSpPr>
        <p:spPr bwMode="auto">
          <a:xfrm>
            <a:off x="684213" y="5659438"/>
            <a:ext cx="1079500" cy="576262"/>
          </a:xfrm>
          <a:prstGeom prst="rightArrow">
            <a:avLst>
              <a:gd name="adj1" fmla="val 50000"/>
              <a:gd name="adj2" fmla="val 49954"/>
            </a:avLst>
          </a:prstGeom>
          <a:solidFill>
            <a:srgbClr val="FFFF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5" name="Textfeld 33"/>
          <p:cNvSpPr txBox="1">
            <a:spLocks noChangeArrowheads="1"/>
          </p:cNvSpPr>
          <p:nvPr/>
        </p:nvSpPr>
        <p:spPr bwMode="auto">
          <a:xfrm>
            <a:off x="5400675" y="5354638"/>
            <a:ext cx="3167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2400">
                <a:cs typeface="Arial" pitchFamily="34" charset="0"/>
              </a:rPr>
              <a:t>Bildungsstandards -</a:t>
            </a:r>
          </a:p>
          <a:p>
            <a:pPr algn="ctr"/>
            <a:r>
              <a:rPr lang="de-AT" sz="1600">
                <a:cs typeface="Arial" pitchFamily="34" charset="0"/>
              </a:rPr>
              <a:t>erwünschte Lernergebnisse über mehrere Schulstufen und Fächer </a:t>
            </a:r>
          </a:p>
        </p:txBody>
      </p:sp>
      <p:sp>
        <p:nvSpPr>
          <p:cNvPr id="20496" name="Pfeil nach unten 35"/>
          <p:cNvSpPr>
            <a:spLocks noChangeArrowheads="1"/>
          </p:cNvSpPr>
          <p:nvPr/>
        </p:nvSpPr>
        <p:spPr bwMode="auto">
          <a:xfrm>
            <a:off x="7092950" y="2924175"/>
            <a:ext cx="503238" cy="2232025"/>
          </a:xfrm>
          <a:prstGeom prst="downArrow">
            <a:avLst>
              <a:gd name="adj1" fmla="val 50000"/>
              <a:gd name="adj2" fmla="val 50082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7" name="Rechteck 36"/>
          <p:cNvSpPr>
            <a:spLocks noChangeArrowheads="1"/>
          </p:cNvSpPr>
          <p:nvPr/>
        </p:nvSpPr>
        <p:spPr bwMode="auto">
          <a:xfrm>
            <a:off x="539750" y="1916113"/>
            <a:ext cx="792163" cy="431800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8" name="Rechteck 37"/>
          <p:cNvSpPr>
            <a:spLocks noChangeArrowheads="1"/>
          </p:cNvSpPr>
          <p:nvPr/>
        </p:nvSpPr>
        <p:spPr bwMode="auto">
          <a:xfrm>
            <a:off x="539750" y="1916113"/>
            <a:ext cx="360363" cy="4176712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0499" name="Pfeil nach rechts 38"/>
          <p:cNvSpPr>
            <a:spLocks noChangeArrowheads="1"/>
          </p:cNvSpPr>
          <p:nvPr/>
        </p:nvSpPr>
        <p:spPr bwMode="auto">
          <a:xfrm>
            <a:off x="5003800" y="5300663"/>
            <a:ext cx="360363" cy="1079500"/>
          </a:xfrm>
          <a:prstGeom prst="rightArrow">
            <a:avLst>
              <a:gd name="adj1" fmla="val 50000"/>
              <a:gd name="adj2" fmla="val 41014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7" grpId="0"/>
      <p:bldP spid="20488" grpId="0" animBg="1"/>
      <p:bldP spid="20489" grpId="0"/>
      <p:bldP spid="20490" grpId="0" animBg="1"/>
      <p:bldP spid="20491" grpId="0" animBg="1"/>
      <p:bldP spid="20492" grpId="0" animBg="1"/>
      <p:bldP spid="20493" grpId="0"/>
      <p:bldP spid="20494" grpId="0" animBg="1"/>
      <p:bldP spid="20495" grpId="0"/>
      <p:bldP spid="20496" grpId="0" animBg="1"/>
      <p:bldP spid="20497" grpId="0" animBg="1"/>
      <p:bldP spid="20498" grpId="0" animBg="1"/>
      <p:bldP spid="2049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>
            <a:spLocks noChangeArrowheads="1"/>
          </p:cNvSpPr>
          <p:nvPr/>
        </p:nvSpPr>
        <p:spPr bwMode="auto">
          <a:xfrm>
            <a:off x="1042988" y="4437063"/>
            <a:ext cx="6985000" cy="22320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none"/>
          <a:lstStyle/>
          <a:p>
            <a:pPr>
              <a:defRPr/>
            </a:pPr>
            <a:endParaRPr lang="de-AT" sz="1800">
              <a:latin typeface="Arial" charset="0"/>
              <a:cs typeface="Arial" charset="0"/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1258888" y="1052513"/>
            <a:ext cx="6626225" cy="18716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00"/>
              </a:gs>
            </a:gsLst>
            <a:lin ang="0" scaled="1"/>
          </a:gradFill>
          <a:ln w="19050" algn="ctr">
            <a:solidFill>
              <a:srgbClr val="000000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none"/>
          <a:lstStyle/>
          <a:p>
            <a:pPr>
              <a:defRPr/>
            </a:pPr>
            <a:endParaRPr lang="de-AT" sz="1800">
              <a:latin typeface="Arial" charset="0"/>
              <a:cs typeface="Arial" charset="0"/>
            </a:endParaRPr>
          </a:p>
        </p:txBody>
      </p:sp>
      <p:sp>
        <p:nvSpPr>
          <p:cNvPr id="758787" name="Textfeld 1"/>
          <p:cNvSpPr txBox="1">
            <a:spLocks noChangeArrowheads="1"/>
          </p:cNvSpPr>
          <p:nvPr/>
        </p:nvSpPr>
        <p:spPr bwMode="auto">
          <a:xfrm>
            <a:off x="1979613" y="1125538"/>
            <a:ext cx="53022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2400">
                <a:cs typeface="Arial" pitchFamily="34" charset="0"/>
              </a:rPr>
              <a:t>Prototypische Beispiele</a:t>
            </a:r>
          </a:p>
          <a:p>
            <a:pPr algn="ctr"/>
            <a:endParaRPr lang="de-AT" sz="1800">
              <a:cs typeface="Arial" pitchFamily="34" charset="0"/>
            </a:endParaRPr>
          </a:p>
          <a:p>
            <a:pPr algn="ctr"/>
            <a:r>
              <a:rPr lang="de-AT" sz="2000">
                <a:cs typeface="Arial" pitchFamily="34" charset="0"/>
              </a:rPr>
              <a:t>basierend</a:t>
            </a:r>
          </a:p>
          <a:p>
            <a:pPr algn="ctr"/>
            <a:endParaRPr lang="de-AT" sz="2000">
              <a:cs typeface="Arial" pitchFamily="34" charset="0"/>
            </a:endParaRPr>
          </a:p>
          <a:p>
            <a:pPr algn="ctr"/>
            <a:r>
              <a:rPr lang="de-AT" sz="2000">
                <a:cs typeface="Arial" pitchFamily="34" charset="0"/>
              </a:rPr>
              <a:t>auf den Bildungsstandards und Kerncurricula</a:t>
            </a:r>
          </a:p>
        </p:txBody>
      </p:sp>
      <p:sp>
        <p:nvSpPr>
          <p:cNvPr id="758788" name="Pfeil nach unten 3"/>
          <p:cNvSpPr>
            <a:spLocks noChangeArrowheads="1"/>
          </p:cNvSpPr>
          <p:nvPr/>
        </p:nvSpPr>
        <p:spPr bwMode="auto">
          <a:xfrm>
            <a:off x="1763713" y="188913"/>
            <a:ext cx="1871662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758789" name="Pfeil nach unten 4"/>
          <p:cNvSpPr>
            <a:spLocks noChangeArrowheads="1"/>
          </p:cNvSpPr>
          <p:nvPr/>
        </p:nvSpPr>
        <p:spPr bwMode="auto">
          <a:xfrm>
            <a:off x="5003800" y="115888"/>
            <a:ext cx="2232025" cy="936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1511" name="Pfeil nach unten 5"/>
          <p:cNvSpPr>
            <a:spLocks noChangeArrowheads="1"/>
          </p:cNvSpPr>
          <p:nvPr/>
        </p:nvSpPr>
        <p:spPr bwMode="auto">
          <a:xfrm>
            <a:off x="2411413" y="2924175"/>
            <a:ext cx="3960812" cy="15128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FFF00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1512" name="Textfeld 6"/>
          <p:cNvSpPr txBox="1">
            <a:spLocks noChangeArrowheads="1"/>
          </p:cNvSpPr>
          <p:nvPr/>
        </p:nvSpPr>
        <p:spPr bwMode="auto">
          <a:xfrm>
            <a:off x="2986088" y="4437063"/>
            <a:ext cx="2954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cs typeface="Arial" pitchFamily="34" charset="0"/>
              </a:rPr>
              <a:t>Externe Evaluation</a:t>
            </a:r>
          </a:p>
          <a:p>
            <a:endParaRPr lang="de-AT" sz="1800">
              <a:cs typeface="Arial" pitchFamily="34" charset="0"/>
            </a:endParaRPr>
          </a:p>
          <a:p>
            <a:endParaRPr lang="de-AT" sz="1800">
              <a:cs typeface="Arial" pitchFamily="34" charset="0"/>
            </a:endParaRPr>
          </a:p>
        </p:txBody>
      </p:sp>
      <p:sp>
        <p:nvSpPr>
          <p:cNvPr id="21513" name="Pfeil nach rechts 7"/>
          <p:cNvSpPr>
            <a:spLocks noChangeArrowheads="1"/>
          </p:cNvSpPr>
          <p:nvPr/>
        </p:nvSpPr>
        <p:spPr bwMode="auto">
          <a:xfrm>
            <a:off x="1692275" y="5013325"/>
            <a:ext cx="6477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1514" name="Pfeil nach rechts 8"/>
          <p:cNvSpPr>
            <a:spLocks noChangeArrowheads="1"/>
          </p:cNvSpPr>
          <p:nvPr/>
        </p:nvSpPr>
        <p:spPr bwMode="auto">
          <a:xfrm>
            <a:off x="1692275" y="5516563"/>
            <a:ext cx="64770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1515" name="Pfeil nach rechts 9"/>
          <p:cNvSpPr>
            <a:spLocks noChangeArrowheads="1"/>
          </p:cNvSpPr>
          <p:nvPr/>
        </p:nvSpPr>
        <p:spPr bwMode="auto">
          <a:xfrm>
            <a:off x="1692275" y="6092825"/>
            <a:ext cx="647700" cy="288925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AT" sz="1800">
              <a:cs typeface="Arial" pitchFamily="34" charset="0"/>
            </a:endParaRPr>
          </a:p>
        </p:txBody>
      </p:sp>
      <p:sp>
        <p:nvSpPr>
          <p:cNvPr id="21516" name="Textfeld 10"/>
          <p:cNvSpPr txBox="1">
            <a:spLocks noChangeArrowheads="1"/>
          </p:cNvSpPr>
          <p:nvPr/>
        </p:nvSpPr>
        <p:spPr bwMode="auto">
          <a:xfrm>
            <a:off x="2366963" y="4941888"/>
            <a:ext cx="5173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>
                <a:cs typeface="Arial" pitchFamily="34" charset="0"/>
              </a:rPr>
              <a:t>Lernstandserhebungen </a:t>
            </a:r>
            <a:r>
              <a:rPr lang="de-AT" sz="1800" dirty="0">
                <a:solidFill>
                  <a:srgbClr val="FF0000"/>
                </a:solidFill>
                <a:cs typeface="Arial" pitchFamily="34" charset="0"/>
              </a:rPr>
              <a:t>während</a:t>
            </a:r>
            <a:r>
              <a:rPr lang="de-AT" sz="1800" dirty="0">
                <a:cs typeface="Arial" pitchFamily="34" charset="0"/>
              </a:rPr>
              <a:t> der Schulstufen</a:t>
            </a:r>
          </a:p>
        </p:txBody>
      </p:sp>
      <p:sp>
        <p:nvSpPr>
          <p:cNvPr id="21517" name="Textfeld 11"/>
          <p:cNvSpPr txBox="1">
            <a:spLocks noChangeArrowheads="1"/>
          </p:cNvSpPr>
          <p:nvPr/>
        </p:nvSpPr>
        <p:spPr bwMode="auto">
          <a:xfrm>
            <a:off x="2441575" y="5445125"/>
            <a:ext cx="4387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cs typeface="Arial" pitchFamily="34" charset="0"/>
              </a:rPr>
              <a:t>Zentrale Tests </a:t>
            </a:r>
            <a:r>
              <a:rPr lang="de-AT" sz="1800">
                <a:solidFill>
                  <a:srgbClr val="FF0000"/>
                </a:solidFill>
                <a:cs typeface="Arial" pitchFamily="34" charset="0"/>
              </a:rPr>
              <a:t>am Ende aller Schulstufen</a:t>
            </a:r>
            <a:endParaRPr lang="de-AT" sz="1800">
              <a:cs typeface="Arial" pitchFamily="34" charset="0"/>
            </a:endParaRPr>
          </a:p>
        </p:txBody>
      </p:sp>
      <p:sp>
        <p:nvSpPr>
          <p:cNvPr id="21518" name="Textfeld 12"/>
          <p:cNvSpPr txBox="1">
            <a:spLocks noChangeArrowheads="1"/>
          </p:cNvSpPr>
          <p:nvPr/>
        </p:nvSpPr>
        <p:spPr bwMode="auto">
          <a:xfrm>
            <a:off x="2551113" y="5949950"/>
            <a:ext cx="432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cs typeface="Arial" pitchFamily="34" charset="0"/>
              </a:rPr>
              <a:t>(Teil)Zentrale Reifeprüfung (Matura) </a:t>
            </a:r>
            <a:r>
              <a:rPr lang="de-AT" sz="1800">
                <a:solidFill>
                  <a:srgbClr val="FF0000"/>
                </a:solidFill>
                <a:cs typeface="Arial" pitchFamily="34" charset="0"/>
              </a:rPr>
              <a:t>am Ende</a:t>
            </a:r>
          </a:p>
          <a:p>
            <a:r>
              <a:rPr lang="de-AT" sz="1800">
                <a:solidFill>
                  <a:srgbClr val="FF0000"/>
                </a:solidFill>
                <a:cs typeface="Arial" pitchFamily="34" charset="0"/>
              </a:rPr>
              <a:t>aller Schulstufen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511" grpId="0" animBg="1"/>
      <p:bldP spid="21512" grpId="0"/>
      <p:bldP spid="21513" grpId="0" animBg="1"/>
      <p:bldP spid="21514" grpId="0" animBg="1"/>
      <p:bldP spid="21515" grpId="0" animBg="1"/>
      <p:bldP spid="21516" grpId="0"/>
      <p:bldP spid="21517" grpId="0"/>
      <p:bldP spid="215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endParaRPr lang="de-AT" sz="1600"/>
          </a:p>
        </p:txBody>
      </p:sp>
      <p:grpSp>
        <p:nvGrpSpPr>
          <p:cNvPr id="375810" name="Group 3"/>
          <p:cNvGrpSpPr>
            <a:grpSpLocks/>
          </p:cNvGrpSpPr>
          <p:nvPr/>
        </p:nvGrpSpPr>
        <p:grpSpPr bwMode="auto">
          <a:xfrm>
            <a:off x="0" y="620713"/>
            <a:ext cx="8686800" cy="6013450"/>
            <a:chOff x="0" y="480"/>
            <a:chExt cx="5472" cy="3788"/>
          </a:xfrm>
        </p:grpSpPr>
        <p:cxnSp>
          <p:nvCxnSpPr>
            <p:cNvPr id="375812" name="AutoShape 4"/>
            <p:cNvCxnSpPr>
              <a:cxnSpLocks noChangeShapeType="1"/>
              <a:stCxn id="375814" idx="3"/>
            </p:cNvCxnSpPr>
            <p:nvPr/>
          </p:nvCxnSpPr>
          <p:spPr bwMode="auto">
            <a:xfrm rot="-5400000">
              <a:off x="423" y="516"/>
              <a:ext cx="862" cy="884"/>
            </a:xfrm>
            <a:prstGeom prst="bentConnector2">
              <a:avLst/>
            </a:prstGeom>
            <a:noFill/>
            <a:ln w="76200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375813" name="Text Box 5"/>
            <p:cNvSpPr txBox="1">
              <a:spLocks noChangeArrowheads="1"/>
            </p:cNvSpPr>
            <p:nvPr/>
          </p:nvSpPr>
          <p:spPr bwMode="auto">
            <a:xfrm>
              <a:off x="864" y="480"/>
              <a:ext cx="4608" cy="35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Aft>
                  <a:spcPts val="800"/>
                </a:spcAft>
              </a:pPr>
              <a:endParaRPr lang="de-AT" sz="2800" b="1">
                <a:solidFill>
                  <a:srgbClr val="808080"/>
                </a:solidFill>
              </a:endParaRPr>
            </a:p>
          </p:txBody>
        </p:sp>
        <p:sp>
          <p:nvSpPr>
            <p:cNvPr id="375814" name="Text Box 6"/>
            <p:cNvSpPr txBox="1">
              <a:spLocks noChangeArrowheads="1"/>
            </p:cNvSpPr>
            <p:nvPr/>
          </p:nvSpPr>
          <p:spPr bwMode="auto">
            <a:xfrm rot="-5400000">
              <a:off x="-1027" y="2415"/>
              <a:ext cx="2880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de-DE" sz="8000">
                  <a:solidFill>
                    <a:srgbClr val="808080"/>
                  </a:solidFill>
                  <a:latin typeface="Impact" pitchFamily="34" charset="0"/>
                </a:rPr>
                <a:t>THESE eins</a:t>
              </a:r>
            </a:p>
          </p:txBody>
        </p:sp>
      </p:grp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1403350" y="1700213"/>
            <a:ext cx="72723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000" b="1" dirty="0">
                <a:latin typeface="Arial" charset="0"/>
              </a:rPr>
              <a:t>Die vielfach in der Bildungspolitik und in der Wissenschaft artikulierte Forderung, wonach ein </a:t>
            </a:r>
            <a:r>
              <a:rPr lang="de-AT" sz="2000" b="1" dirty="0">
                <a:solidFill>
                  <a:srgbClr val="CC3300"/>
                </a:solidFill>
                <a:latin typeface="Arial" charset="0"/>
              </a:rPr>
              <a:t>„Paradigmenwechsel von der Input- und Prozesssteuerung zur </a:t>
            </a:r>
            <a:r>
              <a:rPr lang="de-AT" sz="2000" b="1" dirty="0" smtClean="0">
                <a:solidFill>
                  <a:srgbClr val="CC3300"/>
                </a:solidFill>
                <a:latin typeface="Arial" charset="0"/>
              </a:rPr>
              <a:t>Output/Outcome - Orientierung </a:t>
            </a:r>
            <a:r>
              <a:rPr lang="de-AT" sz="2000" b="1" dirty="0">
                <a:solidFill>
                  <a:srgbClr val="CC3300"/>
                </a:solidFill>
                <a:latin typeface="Arial" charset="0"/>
              </a:rPr>
              <a:t>zu erfolgen habe“,</a:t>
            </a:r>
            <a:r>
              <a:rPr lang="de-AT" sz="2000" b="1" dirty="0">
                <a:latin typeface="Arial" charset="0"/>
              </a:rPr>
              <a:t> stellt aus der </a:t>
            </a:r>
            <a:r>
              <a:rPr lang="de-AT" sz="2000" b="1" dirty="0" smtClean="0">
                <a:latin typeface="Arial" charset="0"/>
              </a:rPr>
              <a:t>Sicht von Vollzeitschulen </a:t>
            </a:r>
            <a:r>
              <a:rPr lang="de-AT" sz="2000" b="1" dirty="0">
                <a:latin typeface="Arial" charset="0"/>
              </a:rPr>
              <a:t>eine gefährliche pädagogische Verkürzung dar, weil im schulischen Kontext</a:t>
            </a:r>
          </a:p>
          <a:p>
            <a:pPr>
              <a:defRPr/>
            </a:pPr>
            <a:r>
              <a:rPr lang="de-AT" sz="2000" b="1" dirty="0">
                <a:latin typeface="Arial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de-AT" sz="2000" b="1" dirty="0">
                <a:latin typeface="Arial" charset="0"/>
              </a:rPr>
              <a:t> Input- </a:t>
            </a:r>
          </a:p>
          <a:p>
            <a:pPr>
              <a:buFontTx/>
              <a:buChar char="•"/>
              <a:defRPr/>
            </a:pPr>
            <a:r>
              <a:rPr lang="de-AT" sz="2000" b="1" dirty="0">
                <a:latin typeface="Arial" charset="0"/>
              </a:rPr>
              <a:t> Prozess und </a:t>
            </a:r>
          </a:p>
          <a:p>
            <a:pPr>
              <a:buFontTx/>
              <a:buChar char="•"/>
              <a:defRPr/>
            </a:pPr>
            <a:r>
              <a:rPr lang="de-AT" sz="2000" b="1" dirty="0">
                <a:latin typeface="Arial" charset="0"/>
              </a:rPr>
              <a:t> </a:t>
            </a:r>
            <a:r>
              <a:rPr lang="de-AT" sz="2000" b="1" dirty="0" smtClean="0">
                <a:latin typeface="Arial" charset="0"/>
              </a:rPr>
              <a:t>Output-Steuerung</a:t>
            </a:r>
            <a:endParaRPr lang="de-AT" sz="2000" b="1" dirty="0">
              <a:latin typeface="Arial" charset="0"/>
            </a:endParaRPr>
          </a:p>
          <a:p>
            <a:pPr>
              <a:defRPr/>
            </a:pPr>
            <a:endParaRPr lang="de-AT" sz="2000" b="1" dirty="0">
              <a:latin typeface="Arial" charset="0"/>
            </a:endParaRPr>
          </a:p>
          <a:p>
            <a:pPr>
              <a:defRPr/>
            </a:pPr>
            <a:r>
              <a:rPr lang="de-AT" sz="2000" b="1" dirty="0">
                <a:latin typeface="Arial" charset="0"/>
              </a:rPr>
              <a:t>nur gemeinsam zu erfolgreichen Lernergebnissen führen. </a:t>
            </a:r>
          </a:p>
          <a:p>
            <a:pPr>
              <a:defRPr/>
            </a:pPr>
            <a:endParaRPr lang="de-AT" sz="2000" b="1" dirty="0">
              <a:latin typeface="Arial" charset="0"/>
            </a:endParaRPr>
          </a:p>
          <a:p>
            <a:pPr>
              <a:defRPr/>
            </a:pPr>
            <a:endParaRPr lang="de-AT" sz="2000" dirty="0">
              <a:latin typeface="Arial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endParaRPr lang="de-AT" sz="1600"/>
          </a:p>
        </p:txBody>
      </p:sp>
      <p:sp>
        <p:nvSpPr>
          <p:cNvPr id="377858" name="Text Box 5"/>
          <p:cNvSpPr txBox="1">
            <a:spLocks noChangeArrowheads="1"/>
          </p:cNvSpPr>
          <p:nvPr/>
        </p:nvSpPr>
        <p:spPr bwMode="auto">
          <a:xfrm>
            <a:off x="1371600" y="404813"/>
            <a:ext cx="7315200" cy="557212"/>
          </a:xfrm>
          <a:prstGeom prst="rect">
            <a:avLst/>
          </a:prstGeom>
          <a:solidFill>
            <a:schemeClr val="bg2"/>
          </a:solidFill>
          <a:ln w="381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Aft>
                <a:spcPts val="800"/>
              </a:spcAft>
            </a:pPr>
            <a:endParaRPr lang="de-AT" sz="2800" b="1">
              <a:solidFill>
                <a:srgbClr val="808080"/>
              </a:solidFill>
            </a:endParaRPr>
          </a:p>
        </p:txBody>
      </p:sp>
      <p:sp>
        <p:nvSpPr>
          <p:cNvPr id="377859" name="Text Box 6"/>
          <p:cNvSpPr txBox="1">
            <a:spLocks noChangeArrowheads="1"/>
          </p:cNvSpPr>
          <p:nvPr/>
        </p:nvSpPr>
        <p:spPr bwMode="auto">
          <a:xfrm rot="-5400000">
            <a:off x="-1884362" y="3513137"/>
            <a:ext cx="50800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de-DE" sz="8000">
                <a:solidFill>
                  <a:srgbClr val="808080"/>
                </a:solidFill>
                <a:latin typeface="Impact" pitchFamily="34" charset="0"/>
              </a:rPr>
              <a:t>THESE zwei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1258888" y="1557338"/>
            <a:ext cx="73437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400" b="1">
                <a:latin typeface="Arial" charset="0"/>
              </a:rPr>
              <a:t>Die aktuelle Diskussion nach  mehr Output/Lernergebnisorientierung verdeutlicht die Notwendigkeit, die bisherige Realität einer rein (internen) lehrer- bzw. schulbezogenen Lernergebniskontrolle um eine pädagogisch sinnvolle externe Evaluierung – wie sie international üblich ist – zu ergänzen. </a:t>
            </a:r>
          </a:p>
          <a:p>
            <a:pPr>
              <a:defRPr/>
            </a:pPr>
            <a:endParaRPr lang="de-AT" sz="2400" b="1">
              <a:latin typeface="Arial" charset="0"/>
            </a:endParaRPr>
          </a:p>
          <a:p>
            <a:pPr>
              <a:defRPr/>
            </a:pPr>
            <a:r>
              <a:rPr lang="de-AT" sz="2400">
                <a:latin typeface="Arial" charset="0"/>
              </a:rPr>
              <a:t>Dadurch wird mehr Transparenz der Bewertung </a:t>
            </a:r>
          </a:p>
          <a:p>
            <a:pPr>
              <a:defRPr/>
            </a:pPr>
            <a:r>
              <a:rPr lang="de-AT" sz="2400">
                <a:latin typeface="Arial" charset="0"/>
              </a:rPr>
              <a:t>und eine ergänzende Steuerung des Bildungssystems durch eine evidenzbasierte Evaluation möglich.</a:t>
            </a:r>
          </a:p>
        </p:txBody>
      </p:sp>
      <p:cxnSp>
        <p:nvCxnSpPr>
          <p:cNvPr id="6" name="AutoShape 4"/>
          <p:cNvCxnSpPr>
            <a:cxnSpLocks noChangeShapeType="1"/>
            <a:endCxn id="377858" idx="1"/>
          </p:cNvCxnSpPr>
          <p:nvPr/>
        </p:nvCxnSpPr>
        <p:spPr bwMode="auto">
          <a:xfrm rot="5400000" flipH="1" flipV="1">
            <a:off x="322659" y="1014811"/>
            <a:ext cx="1380332" cy="717549"/>
          </a:xfrm>
          <a:prstGeom prst="bentConnector2">
            <a:avLst/>
          </a:prstGeom>
          <a:noFill/>
          <a:ln w="76200">
            <a:solidFill>
              <a:srgbClr val="808080"/>
            </a:solidFill>
            <a:prstDash val="sysDot"/>
            <a:miter lim="800000"/>
            <a:headEnd/>
            <a:tailEnd/>
          </a:ln>
        </p:spPr>
      </p:cxn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Text Box 2"/>
          <p:cNvSpPr txBox="1">
            <a:spLocks noChangeArrowheads="1"/>
          </p:cNvSpPr>
          <p:nvPr/>
        </p:nvSpPr>
        <p:spPr bwMode="auto">
          <a:xfrm>
            <a:off x="1339850" y="14716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endParaRPr lang="de-AT" sz="1600"/>
          </a:p>
        </p:txBody>
      </p:sp>
      <p:grpSp>
        <p:nvGrpSpPr>
          <p:cNvPr id="379906" name="Group 3"/>
          <p:cNvGrpSpPr>
            <a:grpSpLocks/>
          </p:cNvGrpSpPr>
          <p:nvPr/>
        </p:nvGrpSpPr>
        <p:grpSpPr bwMode="auto">
          <a:xfrm>
            <a:off x="0" y="620713"/>
            <a:ext cx="8686800" cy="6013450"/>
            <a:chOff x="0" y="480"/>
            <a:chExt cx="5472" cy="3788"/>
          </a:xfrm>
        </p:grpSpPr>
        <p:cxnSp>
          <p:nvCxnSpPr>
            <p:cNvPr id="379908" name="AutoShape 4"/>
            <p:cNvCxnSpPr>
              <a:cxnSpLocks noChangeShapeType="1"/>
              <a:stCxn id="379910" idx="3"/>
            </p:cNvCxnSpPr>
            <p:nvPr/>
          </p:nvCxnSpPr>
          <p:spPr bwMode="auto">
            <a:xfrm rot="-5400000">
              <a:off x="423" y="516"/>
              <a:ext cx="862" cy="884"/>
            </a:xfrm>
            <a:prstGeom prst="bentConnector2">
              <a:avLst/>
            </a:prstGeom>
            <a:noFill/>
            <a:ln w="76200">
              <a:solidFill>
                <a:srgbClr val="808080"/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379909" name="Text Box 5"/>
            <p:cNvSpPr txBox="1">
              <a:spLocks noChangeArrowheads="1"/>
            </p:cNvSpPr>
            <p:nvPr/>
          </p:nvSpPr>
          <p:spPr bwMode="auto">
            <a:xfrm>
              <a:off x="864" y="480"/>
              <a:ext cx="4608" cy="35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Aft>
                  <a:spcPts val="800"/>
                </a:spcAft>
              </a:pPr>
              <a:endParaRPr lang="de-AT" sz="2800" b="1">
                <a:solidFill>
                  <a:srgbClr val="808080"/>
                </a:solidFill>
              </a:endParaRPr>
            </a:p>
          </p:txBody>
        </p:sp>
        <p:sp>
          <p:nvSpPr>
            <p:cNvPr id="379910" name="Text Box 6"/>
            <p:cNvSpPr txBox="1">
              <a:spLocks noChangeArrowheads="1"/>
            </p:cNvSpPr>
            <p:nvPr/>
          </p:nvSpPr>
          <p:spPr bwMode="auto">
            <a:xfrm rot="-5400000">
              <a:off x="-1027" y="2415"/>
              <a:ext cx="2880" cy="8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de-DE" sz="8000">
                  <a:solidFill>
                    <a:srgbClr val="808080"/>
                  </a:solidFill>
                  <a:latin typeface="Impact" pitchFamily="34" charset="0"/>
                </a:rPr>
                <a:t>THESE drei</a:t>
              </a:r>
            </a:p>
          </p:txBody>
        </p:sp>
      </p:grp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1455738" y="1647825"/>
            <a:ext cx="72199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e-AT" sz="2400" b="1" dirty="0">
                <a:latin typeface="Arial" charset="0"/>
              </a:rPr>
              <a:t>Eine externe Evaluation „an den Schnittflächen“ wie beispielsweise eine </a:t>
            </a:r>
            <a:r>
              <a:rPr lang="de-AT" sz="2400" b="1" dirty="0" smtClean="0">
                <a:latin typeface="Arial" charset="0"/>
              </a:rPr>
              <a:t>Zentral-</a:t>
            </a:r>
            <a:r>
              <a:rPr lang="de-AT" sz="2400" b="1" dirty="0">
                <a:latin typeface="Arial" charset="0"/>
              </a:rPr>
              <a:t>M</a:t>
            </a:r>
            <a:r>
              <a:rPr lang="de-AT" sz="2400" b="1" dirty="0" smtClean="0">
                <a:latin typeface="Arial" charset="0"/>
              </a:rPr>
              <a:t>atura </a:t>
            </a:r>
            <a:r>
              <a:rPr lang="de-AT" sz="2400" b="1" dirty="0">
                <a:latin typeface="Arial" charset="0"/>
              </a:rPr>
              <a:t>hat aus der Perspektive der Schul- und </a:t>
            </a:r>
            <a:r>
              <a:rPr lang="de-AT" sz="2400" b="1" dirty="0" smtClean="0">
                <a:latin typeface="Arial" charset="0"/>
              </a:rPr>
              <a:t>Unterrichts-entwicklung </a:t>
            </a:r>
            <a:r>
              <a:rPr lang="de-AT" sz="2400" b="1" dirty="0">
                <a:latin typeface="Arial" charset="0"/>
              </a:rPr>
              <a:t>den großen Nachteil, dass </a:t>
            </a:r>
            <a:r>
              <a:rPr lang="de-AT" sz="2400" b="1" dirty="0" smtClean="0">
                <a:latin typeface="Arial" charset="0"/>
              </a:rPr>
              <a:t>z.B. am </a:t>
            </a:r>
            <a:r>
              <a:rPr lang="de-AT" sz="2400" b="1" dirty="0">
                <a:latin typeface="Arial" charset="0"/>
              </a:rPr>
              <a:t>Ende des V. Jahrganges keine pädagogischen Korrekturmaßnahmen möglich sind.</a:t>
            </a:r>
          </a:p>
          <a:p>
            <a:pPr>
              <a:defRPr/>
            </a:pPr>
            <a:endParaRPr lang="de-AT" sz="2400" b="1" dirty="0">
              <a:latin typeface="Arial" charset="0"/>
            </a:endParaRPr>
          </a:p>
          <a:p>
            <a:pPr>
              <a:defRPr/>
            </a:pPr>
            <a:r>
              <a:rPr lang="de-AT" sz="2000" b="1" dirty="0">
                <a:latin typeface="Arial" charset="0"/>
              </a:rPr>
              <a:t>Lernstandserhebungen</a:t>
            </a:r>
            <a:r>
              <a:rPr lang="de-AT" sz="2000" dirty="0">
                <a:latin typeface="Arial" charset="0"/>
              </a:rPr>
              <a:t> in den profilbestimmenden Schlüsselfächern (BW, RW, WINF) im II und/oder IV. Jahrgang haben den Vorteil, dass die Befunde für eine Schul- und Unterrichtsentwicklung genutzt werden können,.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U Design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U Präs.vorlage neu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U Design">
  <a:themeElements>
    <a:clrScheme name="WU Wien neu2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Design</Template>
  <TotalTime>0</TotalTime>
  <Words>3706</Words>
  <Application>Microsoft Office PowerPoint</Application>
  <PresentationFormat>Bildschirmpräsentation (4:3)</PresentationFormat>
  <Paragraphs>641</Paragraphs>
  <Slides>66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Calibri</vt:lpstr>
      <vt:lpstr>Impact</vt:lpstr>
      <vt:lpstr>Symbol</vt:lpstr>
      <vt:lpstr>Tahoma</vt:lpstr>
      <vt:lpstr>Times New Roman</vt:lpstr>
      <vt:lpstr>TimesNewRoman</vt:lpstr>
      <vt:lpstr>Trebuchet MS</vt:lpstr>
      <vt:lpstr>Verdana</vt:lpstr>
      <vt:lpstr>Wingdings</vt:lpstr>
      <vt:lpstr>WU Design</vt:lpstr>
      <vt:lpstr>2_WU Präs.vorlage neu</vt:lpstr>
      <vt:lpstr>2_WU Design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Bildungsstandards</vt:lpstr>
      <vt:lpstr>PowerPoint-Präsentation</vt:lpstr>
      <vt:lpstr>PowerPoint-Präsentation</vt:lpstr>
      <vt:lpstr>PowerPoint-Präsentation</vt:lpstr>
      <vt:lpstr>Definition von Bildungsstandards   lt. Klieme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Kompetenzverständnis lt. Weinert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WU-Wien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ZID</dc:creator>
  <cp:lastModifiedBy>Gottfried Koegler</cp:lastModifiedBy>
  <cp:revision>1088</cp:revision>
  <cp:lastPrinted>2018-11-28T16:22:10Z</cp:lastPrinted>
  <dcterms:created xsi:type="dcterms:W3CDTF">2007-10-19T12:23:14Z</dcterms:created>
  <dcterms:modified xsi:type="dcterms:W3CDTF">2019-09-29T19:38:42Z</dcterms:modified>
</cp:coreProperties>
</file>