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4" r:id="rId6"/>
    <p:sldId id="260" r:id="rId7"/>
    <p:sldId id="259" r:id="rId8"/>
    <p:sldId id="265" r:id="rId9"/>
    <p:sldId id="261" r:id="rId10"/>
    <p:sldId id="263" r:id="rId11"/>
    <p:sldId id="266" r:id="rId12"/>
    <p:sldId id="268" r:id="rId13"/>
    <p:sldId id="267" r:id="rId14"/>
    <p:sldId id="269" r:id="rId1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AF0EA85A-3306-4870-8E02-D1E9B8C549AA}" type="datetimeFigureOut">
              <a:rPr lang="de-AT" smtClean="0"/>
              <a:t>15.11.2016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DAD228D-A418-4BF8-ADCF-6C47904C0D36}" type="slidenum">
              <a:rPr lang="de-AT" smtClean="0"/>
              <a:t>‹Nr.›</a:t>
            </a:fld>
            <a:endParaRPr lang="de-AT"/>
          </a:p>
        </p:txBody>
      </p:sp>
    </p:spTree>
    <p:extLst>
      <p:ext uri="{BB962C8B-B14F-4D97-AF65-F5344CB8AC3E}">
        <p14:creationId xmlns:p14="http://schemas.microsoft.com/office/powerpoint/2010/main" val="2327047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AF0EA85A-3306-4870-8E02-D1E9B8C549AA}" type="datetimeFigureOut">
              <a:rPr lang="de-AT" smtClean="0"/>
              <a:t>15.11.2016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DAD228D-A418-4BF8-ADCF-6C47904C0D36}" type="slidenum">
              <a:rPr lang="de-AT" smtClean="0"/>
              <a:t>‹Nr.›</a:t>
            </a:fld>
            <a:endParaRPr lang="de-AT"/>
          </a:p>
        </p:txBody>
      </p:sp>
    </p:spTree>
    <p:extLst>
      <p:ext uri="{BB962C8B-B14F-4D97-AF65-F5344CB8AC3E}">
        <p14:creationId xmlns:p14="http://schemas.microsoft.com/office/powerpoint/2010/main" val="177339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AF0EA85A-3306-4870-8E02-D1E9B8C549AA}" type="datetimeFigureOut">
              <a:rPr lang="de-AT" smtClean="0"/>
              <a:t>15.11.2016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DAD228D-A418-4BF8-ADCF-6C47904C0D36}" type="slidenum">
              <a:rPr lang="de-AT" smtClean="0"/>
              <a:t>‹Nr.›</a:t>
            </a:fld>
            <a:endParaRPr lang="de-AT"/>
          </a:p>
        </p:txBody>
      </p:sp>
    </p:spTree>
    <p:extLst>
      <p:ext uri="{BB962C8B-B14F-4D97-AF65-F5344CB8AC3E}">
        <p14:creationId xmlns:p14="http://schemas.microsoft.com/office/powerpoint/2010/main" val="1288267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AF0EA85A-3306-4870-8E02-D1E9B8C549AA}" type="datetimeFigureOut">
              <a:rPr lang="de-AT" smtClean="0"/>
              <a:t>15.11.2016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DAD228D-A418-4BF8-ADCF-6C47904C0D36}" type="slidenum">
              <a:rPr lang="de-AT" smtClean="0"/>
              <a:t>‹Nr.›</a:t>
            </a:fld>
            <a:endParaRPr lang="de-AT"/>
          </a:p>
        </p:txBody>
      </p:sp>
    </p:spTree>
    <p:extLst>
      <p:ext uri="{BB962C8B-B14F-4D97-AF65-F5344CB8AC3E}">
        <p14:creationId xmlns:p14="http://schemas.microsoft.com/office/powerpoint/2010/main" val="2834405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AF0EA85A-3306-4870-8E02-D1E9B8C549AA}" type="datetimeFigureOut">
              <a:rPr lang="de-AT" smtClean="0"/>
              <a:t>15.11.2016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DAD228D-A418-4BF8-ADCF-6C47904C0D36}" type="slidenum">
              <a:rPr lang="de-AT" smtClean="0"/>
              <a:t>‹Nr.›</a:t>
            </a:fld>
            <a:endParaRPr lang="de-AT"/>
          </a:p>
        </p:txBody>
      </p:sp>
    </p:spTree>
    <p:extLst>
      <p:ext uri="{BB962C8B-B14F-4D97-AF65-F5344CB8AC3E}">
        <p14:creationId xmlns:p14="http://schemas.microsoft.com/office/powerpoint/2010/main" val="3055150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AF0EA85A-3306-4870-8E02-D1E9B8C549AA}" type="datetimeFigureOut">
              <a:rPr lang="de-AT" smtClean="0"/>
              <a:t>15.11.2016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BDAD228D-A418-4BF8-ADCF-6C47904C0D36}" type="slidenum">
              <a:rPr lang="de-AT" smtClean="0"/>
              <a:t>‹Nr.›</a:t>
            </a:fld>
            <a:endParaRPr lang="de-AT"/>
          </a:p>
        </p:txBody>
      </p:sp>
    </p:spTree>
    <p:extLst>
      <p:ext uri="{BB962C8B-B14F-4D97-AF65-F5344CB8AC3E}">
        <p14:creationId xmlns:p14="http://schemas.microsoft.com/office/powerpoint/2010/main" val="24267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AF0EA85A-3306-4870-8E02-D1E9B8C549AA}" type="datetimeFigureOut">
              <a:rPr lang="de-AT" smtClean="0"/>
              <a:t>15.11.2016</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BDAD228D-A418-4BF8-ADCF-6C47904C0D36}" type="slidenum">
              <a:rPr lang="de-AT" smtClean="0"/>
              <a:t>‹Nr.›</a:t>
            </a:fld>
            <a:endParaRPr lang="de-AT"/>
          </a:p>
        </p:txBody>
      </p:sp>
    </p:spTree>
    <p:extLst>
      <p:ext uri="{BB962C8B-B14F-4D97-AF65-F5344CB8AC3E}">
        <p14:creationId xmlns:p14="http://schemas.microsoft.com/office/powerpoint/2010/main" val="4216818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AF0EA85A-3306-4870-8E02-D1E9B8C549AA}" type="datetimeFigureOut">
              <a:rPr lang="de-AT" smtClean="0"/>
              <a:t>15.11.2016</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BDAD228D-A418-4BF8-ADCF-6C47904C0D36}" type="slidenum">
              <a:rPr lang="de-AT" smtClean="0"/>
              <a:t>‹Nr.›</a:t>
            </a:fld>
            <a:endParaRPr lang="de-AT"/>
          </a:p>
        </p:txBody>
      </p:sp>
    </p:spTree>
    <p:extLst>
      <p:ext uri="{BB962C8B-B14F-4D97-AF65-F5344CB8AC3E}">
        <p14:creationId xmlns:p14="http://schemas.microsoft.com/office/powerpoint/2010/main" val="4188039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F0EA85A-3306-4870-8E02-D1E9B8C549AA}" type="datetimeFigureOut">
              <a:rPr lang="de-AT" smtClean="0"/>
              <a:t>15.11.2016</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BDAD228D-A418-4BF8-ADCF-6C47904C0D36}" type="slidenum">
              <a:rPr lang="de-AT" smtClean="0"/>
              <a:t>‹Nr.›</a:t>
            </a:fld>
            <a:endParaRPr lang="de-AT"/>
          </a:p>
        </p:txBody>
      </p:sp>
    </p:spTree>
    <p:extLst>
      <p:ext uri="{BB962C8B-B14F-4D97-AF65-F5344CB8AC3E}">
        <p14:creationId xmlns:p14="http://schemas.microsoft.com/office/powerpoint/2010/main" val="4066605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AF0EA85A-3306-4870-8E02-D1E9B8C549AA}" type="datetimeFigureOut">
              <a:rPr lang="de-AT" smtClean="0"/>
              <a:t>15.11.2016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BDAD228D-A418-4BF8-ADCF-6C47904C0D36}" type="slidenum">
              <a:rPr lang="de-AT" smtClean="0"/>
              <a:t>‹Nr.›</a:t>
            </a:fld>
            <a:endParaRPr lang="de-AT"/>
          </a:p>
        </p:txBody>
      </p:sp>
    </p:spTree>
    <p:extLst>
      <p:ext uri="{BB962C8B-B14F-4D97-AF65-F5344CB8AC3E}">
        <p14:creationId xmlns:p14="http://schemas.microsoft.com/office/powerpoint/2010/main" val="974369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AF0EA85A-3306-4870-8E02-D1E9B8C549AA}" type="datetimeFigureOut">
              <a:rPr lang="de-AT" smtClean="0"/>
              <a:t>15.11.2016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BDAD228D-A418-4BF8-ADCF-6C47904C0D36}" type="slidenum">
              <a:rPr lang="de-AT" smtClean="0"/>
              <a:t>‹Nr.›</a:t>
            </a:fld>
            <a:endParaRPr lang="de-AT"/>
          </a:p>
        </p:txBody>
      </p:sp>
    </p:spTree>
    <p:extLst>
      <p:ext uri="{BB962C8B-B14F-4D97-AF65-F5344CB8AC3E}">
        <p14:creationId xmlns:p14="http://schemas.microsoft.com/office/powerpoint/2010/main" val="3148104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0EA85A-3306-4870-8E02-D1E9B8C549AA}" type="datetimeFigureOut">
              <a:rPr lang="de-AT" smtClean="0"/>
              <a:t>15.11.2016</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D228D-A418-4BF8-ADCF-6C47904C0D36}" type="slidenum">
              <a:rPr lang="de-AT" smtClean="0"/>
              <a:t>‹Nr.›</a:t>
            </a:fld>
            <a:endParaRPr lang="de-AT"/>
          </a:p>
        </p:txBody>
      </p:sp>
    </p:spTree>
    <p:extLst>
      <p:ext uri="{BB962C8B-B14F-4D97-AF65-F5344CB8AC3E}">
        <p14:creationId xmlns:p14="http://schemas.microsoft.com/office/powerpoint/2010/main" val="3857509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AT" dirty="0" smtClean="0"/>
              <a:t>Unterrichtsplanung</a:t>
            </a:r>
            <a:endParaRPr lang="de-AT" dirty="0"/>
          </a:p>
        </p:txBody>
      </p:sp>
      <p:sp>
        <p:nvSpPr>
          <p:cNvPr id="3" name="Untertitel 2"/>
          <p:cNvSpPr>
            <a:spLocks noGrp="1"/>
          </p:cNvSpPr>
          <p:nvPr>
            <p:ph type="subTitle" idx="1"/>
          </p:nvPr>
        </p:nvSpPr>
        <p:spPr/>
        <p:txBody>
          <a:bodyPr/>
          <a:lstStyle/>
          <a:p>
            <a:r>
              <a:rPr lang="de-AT" smtClean="0"/>
              <a:t>Fachdidaktik</a:t>
            </a:r>
            <a:endParaRPr lang="de-AT" dirty="0"/>
          </a:p>
        </p:txBody>
      </p:sp>
    </p:spTree>
    <p:extLst>
      <p:ext uri="{BB962C8B-B14F-4D97-AF65-F5344CB8AC3E}">
        <p14:creationId xmlns:p14="http://schemas.microsoft.com/office/powerpoint/2010/main" val="1628197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de-AT" sz="2800" dirty="0" smtClean="0"/>
              <a:t>Sachanalyse</a:t>
            </a:r>
            <a:endParaRPr lang="de-AT" sz="2800" dirty="0"/>
          </a:p>
        </p:txBody>
      </p:sp>
      <p:sp>
        <p:nvSpPr>
          <p:cNvPr id="3" name="Inhaltsplatzhalter 2"/>
          <p:cNvSpPr>
            <a:spLocks noGrp="1"/>
          </p:cNvSpPr>
          <p:nvPr>
            <p:ph idx="1"/>
          </p:nvPr>
        </p:nvSpPr>
        <p:spPr>
          <a:xfrm>
            <a:off x="457200" y="1124744"/>
            <a:ext cx="8229600" cy="5001419"/>
          </a:xfrm>
        </p:spPr>
        <p:txBody>
          <a:bodyPr>
            <a:normAutofit/>
          </a:bodyPr>
          <a:lstStyle/>
          <a:p>
            <a:pPr hangingPunct="0"/>
            <a:r>
              <a:rPr lang="de-DE" sz="2400" dirty="0" smtClean="0"/>
              <a:t>Für die didaktische Strukturierung des Themas sind von Bedeutung: </a:t>
            </a:r>
          </a:p>
          <a:p>
            <a:pPr lvl="1" hangingPunct="0"/>
            <a:r>
              <a:rPr lang="de-DE" sz="2000" dirty="0" smtClean="0"/>
              <a:t>"</a:t>
            </a:r>
            <a:r>
              <a:rPr lang="de-DE" sz="2000" dirty="0"/>
              <a:t>theoretischen</a:t>
            </a:r>
            <a:r>
              <a:rPr lang="de-DE" sz="2000" dirty="0" smtClean="0"/>
              <a:t>" Erklärungsansätze</a:t>
            </a:r>
          </a:p>
          <a:p>
            <a:pPr lvl="1" hangingPunct="0"/>
            <a:r>
              <a:rPr lang="de-DE" sz="2000" dirty="0" smtClean="0"/>
              <a:t>Basiskonzepte </a:t>
            </a:r>
            <a:r>
              <a:rPr lang="de-DE" sz="2000" dirty="0"/>
              <a:t>(auch einander widersprechender wissenschaftlicher "Schulen</a:t>
            </a:r>
            <a:r>
              <a:rPr lang="de-DE" sz="2000" dirty="0" smtClean="0"/>
              <a:t>")</a:t>
            </a:r>
          </a:p>
          <a:p>
            <a:pPr lvl="1" hangingPunct="0"/>
            <a:r>
              <a:rPr lang="de-DE" sz="2000" dirty="0" smtClean="0"/>
              <a:t>Forschungsergebnisse </a:t>
            </a:r>
            <a:r>
              <a:rPr lang="de-DE" sz="2000" dirty="0"/>
              <a:t>und empirischen </a:t>
            </a:r>
            <a:r>
              <a:rPr lang="de-DE" sz="2000" dirty="0" smtClean="0"/>
              <a:t>Sachverhalte</a:t>
            </a:r>
            <a:endParaRPr lang="de-AT" sz="2000" dirty="0"/>
          </a:p>
          <a:p>
            <a:pPr hangingPunct="0"/>
            <a:r>
              <a:rPr lang="de-DE" sz="2400" dirty="0"/>
              <a:t>Welches sind die </a:t>
            </a:r>
            <a:r>
              <a:rPr lang="de-DE" sz="2400" dirty="0" smtClean="0"/>
              <a:t>notwendigen Informationen für die: </a:t>
            </a:r>
          </a:p>
          <a:p>
            <a:pPr lvl="1" hangingPunct="0"/>
            <a:r>
              <a:rPr lang="de-DE" sz="2000" dirty="0" smtClean="0"/>
              <a:t>Einschätzung</a:t>
            </a:r>
          </a:p>
          <a:p>
            <a:pPr lvl="1" hangingPunct="0"/>
            <a:r>
              <a:rPr lang="de-DE" sz="2000" dirty="0" smtClean="0"/>
              <a:t>Darstellung</a:t>
            </a:r>
          </a:p>
          <a:p>
            <a:pPr lvl="1" hangingPunct="0"/>
            <a:r>
              <a:rPr lang="de-DE" sz="2000" dirty="0" smtClean="0"/>
              <a:t>Bearbeitung </a:t>
            </a:r>
            <a:r>
              <a:rPr lang="de-DE" sz="2000" dirty="0"/>
              <a:t>des </a:t>
            </a:r>
            <a:r>
              <a:rPr lang="de-DE" sz="2000" dirty="0" smtClean="0"/>
              <a:t>Stundenthemas?</a:t>
            </a:r>
            <a:endParaRPr lang="de-AT" sz="2000" dirty="0"/>
          </a:p>
        </p:txBody>
      </p:sp>
    </p:spTree>
    <p:extLst>
      <p:ext uri="{BB962C8B-B14F-4D97-AF65-F5344CB8AC3E}">
        <p14:creationId xmlns:p14="http://schemas.microsoft.com/office/powerpoint/2010/main" val="1515311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de-AT" sz="2800" dirty="0" smtClean="0"/>
              <a:t>Allgemein didaktische Begründung des Themas</a:t>
            </a:r>
            <a:endParaRPr lang="de-AT" sz="2800" dirty="0"/>
          </a:p>
        </p:txBody>
      </p:sp>
      <p:sp>
        <p:nvSpPr>
          <p:cNvPr id="3" name="Inhaltsplatzhalter 2"/>
          <p:cNvSpPr>
            <a:spLocks noGrp="1"/>
          </p:cNvSpPr>
          <p:nvPr>
            <p:ph idx="1"/>
          </p:nvPr>
        </p:nvSpPr>
        <p:spPr>
          <a:xfrm>
            <a:off x="457200" y="1124744"/>
            <a:ext cx="8229600" cy="5001419"/>
          </a:xfrm>
        </p:spPr>
        <p:txBody>
          <a:bodyPr>
            <a:normAutofit/>
          </a:bodyPr>
          <a:lstStyle/>
          <a:p>
            <a:pPr marL="0" indent="0" algn="ctr">
              <a:buNone/>
            </a:pPr>
            <a:r>
              <a:rPr lang="de-DE" sz="2400" b="1" dirty="0"/>
              <a:t>"Fünf didaktische Grundfragen" (W</a:t>
            </a:r>
            <a:r>
              <a:rPr lang="de-DE" sz="2400" b="1" dirty="0" smtClean="0"/>
              <a:t>. Klafki)</a:t>
            </a:r>
          </a:p>
          <a:p>
            <a:pPr marL="0" indent="0" algn="ctr">
              <a:buNone/>
            </a:pPr>
            <a:endParaRPr lang="de-DE" sz="2400" b="1" dirty="0" smtClean="0"/>
          </a:p>
          <a:p>
            <a:pPr marL="457200" indent="-457200" algn="ctr">
              <a:buFont typeface="+mj-lt"/>
              <a:buAutoNum type="arabicPeriod"/>
            </a:pPr>
            <a:r>
              <a:rPr lang="de-DE" sz="2400" dirty="0"/>
              <a:t>Welchen größeren bzw. welchen allgemeinen Sinn- oder Sachzusammenhang vertritt und erschließt dieser </a:t>
            </a:r>
            <a:r>
              <a:rPr lang="de-DE" sz="2400" dirty="0" smtClean="0"/>
              <a:t>Inhalt?</a:t>
            </a:r>
          </a:p>
          <a:p>
            <a:pPr marL="0" indent="0" algn="ctr">
              <a:buNone/>
            </a:pPr>
            <a:endParaRPr lang="de-DE" sz="2000" dirty="0" smtClean="0"/>
          </a:p>
          <a:p>
            <a:r>
              <a:rPr lang="de-DE" sz="2000" dirty="0" smtClean="0"/>
              <a:t>Welches </a:t>
            </a:r>
            <a:r>
              <a:rPr lang="de-DE" sz="2000" dirty="0"/>
              <a:t>Urphänomen oder Grundprinzip, welches Gesetz, Kriterium, Problem, welche Methode, Technik oder Haltung lässt sich in der Auseinandersetzung mit ihm "exemplarisch" erfassen</a:t>
            </a:r>
            <a:r>
              <a:rPr lang="de-DE" sz="2000" dirty="0" smtClean="0"/>
              <a:t>?</a:t>
            </a:r>
          </a:p>
          <a:p>
            <a:r>
              <a:rPr lang="de-DE" sz="2000" dirty="0" smtClean="0"/>
              <a:t>Wofür </a:t>
            </a:r>
            <a:r>
              <a:rPr lang="de-DE" sz="2000" dirty="0"/>
              <a:t>soll das geplante Thema exemplarisch, repräsentativ, typisch sein</a:t>
            </a:r>
            <a:r>
              <a:rPr lang="de-DE" sz="2000" dirty="0" smtClean="0"/>
              <a:t>? </a:t>
            </a:r>
          </a:p>
          <a:p>
            <a:r>
              <a:rPr lang="de-DE" sz="2000" dirty="0" smtClean="0"/>
              <a:t>Wo </a:t>
            </a:r>
            <a:r>
              <a:rPr lang="de-DE" sz="2000" dirty="0"/>
              <a:t>lässt sich das an diesem Thema zu Gewinnende als Ganzes oder in einzelnen Elementen - Einsichten, Vorstellungen, Wertbegriffen, Arbeitsmethoden, Techniken - später als Moment fruchtbar machen</a:t>
            </a:r>
            <a:r>
              <a:rPr lang="de-DE" sz="2000" dirty="0" smtClean="0"/>
              <a:t>?</a:t>
            </a:r>
            <a:endParaRPr lang="de-AT" sz="2000" dirty="0"/>
          </a:p>
        </p:txBody>
      </p:sp>
    </p:spTree>
    <p:extLst>
      <p:ext uri="{BB962C8B-B14F-4D97-AF65-F5344CB8AC3E}">
        <p14:creationId xmlns:p14="http://schemas.microsoft.com/office/powerpoint/2010/main" val="3770131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a:p>
        </p:txBody>
      </p:sp>
      <p:sp>
        <p:nvSpPr>
          <p:cNvPr id="3" name="Inhaltsplatzhalter 2"/>
          <p:cNvSpPr>
            <a:spLocks noGrp="1"/>
          </p:cNvSpPr>
          <p:nvPr>
            <p:ph idx="1"/>
          </p:nvPr>
        </p:nvSpPr>
        <p:spPr/>
        <p:txBody>
          <a:bodyPr/>
          <a:lstStyle/>
          <a:p>
            <a:r>
              <a:rPr lang="de-DE" sz="2400" dirty="0"/>
              <a:t>Welche Bedeutung hat der betreffende Inhalt bzw. die an diesem Thema zu gewinnende Erfahrung, Erkenntnis, Fähigkeit oder Fertigkeit bereits im geistigen Leben der Kinder meiner Klasse, welche Bedeutung sollte er - vom pädagogischen Gesichtspunkt aus gesehen - darin haben</a:t>
            </a:r>
            <a:r>
              <a:rPr lang="de-DE" sz="2400" dirty="0" smtClean="0"/>
              <a:t>?</a:t>
            </a:r>
          </a:p>
          <a:p>
            <a:pPr lvl="0"/>
            <a:r>
              <a:rPr lang="de-DE" sz="2400" dirty="0"/>
              <a:t>Worin liegt die Bedeutung des Themas für die Zukunft der Kinder?</a:t>
            </a:r>
            <a:endParaRPr lang="de-AT" sz="2400" dirty="0"/>
          </a:p>
          <a:p>
            <a:endParaRPr lang="de-DE" sz="2400" dirty="0"/>
          </a:p>
          <a:p>
            <a:endParaRPr lang="de-AT" dirty="0"/>
          </a:p>
          <a:p>
            <a:pPr marL="0" indent="0">
              <a:buNone/>
            </a:pPr>
            <a:endParaRPr lang="de-AT" dirty="0"/>
          </a:p>
        </p:txBody>
      </p:sp>
    </p:spTree>
    <p:extLst>
      <p:ext uri="{BB962C8B-B14F-4D97-AF65-F5344CB8AC3E}">
        <p14:creationId xmlns:p14="http://schemas.microsoft.com/office/powerpoint/2010/main" val="980300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fontScale="90000"/>
          </a:bodyPr>
          <a:lstStyle/>
          <a:p>
            <a:endParaRPr lang="de-AT" dirty="0"/>
          </a:p>
        </p:txBody>
      </p:sp>
      <p:sp>
        <p:nvSpPr>
          <p:cNvPr id="3" name="Inhaltsplatzhalter 2"/>
          <p:cNvSpPr>
            <a:spLocks noGrp="1"/>
          </p:cNvSpPr>
          <p:nvPr>
            <p:ph idx="1"/>
          </p:nvPr>
        </p:nvSpPr>
        <p:spPr>
          <a:xfrm>
            <a:off x="457200" y="1268760"/>
            <a:ext cx="8229600" cy="4857403"/>
          </a:xfrm>
        </p:spPr>
        <p:txBody>
          <a:bodyPr>
            <a:normAutofit fontScale="85000" lnSpcReduction="10000"/>
          </a:bodyPr>
          <a:lstStyle/>
          <a:p>
            <a:r>
              <a:rPr lang="de-DE" dirty="0" smtClean="0"/>
              <a:t>Welches </a:t>
            </a:r>
            <a:r>
              <a:rPr lang="de-DE" dirty="0"/>
              <a:t>ist die Struktur des Inhalts</a:t>
            </a:r>
            <a:r>
              <a:rPr lang="de-DE" dirty="0" smtClean="0"/>
              <a:t>?</a:t>
            </a:r>
          </a:p>
          <a:p>
            <a:pPr lvl="1"/>
            <a:r>
              <a:rPr lang="de-DE" dirty="0"/>
              <a:t>Welches sind die einzelnen Momente des Inhaltes als eines </a:t>
            </a:r>
            <a:r>
              <a:rPr lang="de-DE" dirty="0" smtClean="0"/>
              <a:t>Sinnzusammenhanges?</a:t>
            </a:r>
          </a:p>
          <a:p>
            <a:pPr lvl="1"/>
            <a:r>
              <a:rPr lang="de-DE" dirty="0" smtClean="0"/>
              <a:t>In </a:t>
            </a:r>
            <a:r>
              <a:rPr lang="de-DE" dirty="0"/>
              <a:t>welchem Zusammenhang stehen diese einzelnen Momente? (in einem "logisch eindeutigem"?, in einem faktischen Wirkungszusammenhang</a:t>
            </a:r>
            <a:r>
              <a:rPr lang="de-DE" dirty="0" smtClean="0"/>
              <a:t>?) </a:t>
            </a:r>
          </a:p>
          <a:p>
            <a:pPr lvl="1"/>
            <a:r>
              <a:rPr lang="de-DE" dirty="0" smtClean="0"/>
              <a:t>Ist </a:t>
            </a:r>
            <a:r>
              <a:rPr lang="de-DE" dirty="0"/>
              <a:t>der betreffende Inhalt geschichtet? Hat er verschiedene Sinn- und Bedeutungsschichten</a:t>
            </a:r>
            <a:r>
              <a:rPr lang="de-DE" dirty="0" smtClean="0"/>
              <a:t>?</a:t>
            </a:r>
          </a:p>
          <a:p>
            <a:pPr lvl="1"/>
            <a:r>
              <a:rPr lang="de-DE" dirty="0" smtClean="0"/>
              <a:t>In </a:t>
            </a:r>
            <a:r>
              <a:rPr lang="de-DE" dirty="0"/>
              <a:t>welchem größeren sachlichen Zusammenhang steht dieser Inhalt? Was muss sprachlich vorausgegangen sein</a:t>
            </a:r>
            <a:r>
              <a:rPr lang="de-DE" dirty="0" smtClean="0"/>
              <a:t>?</a:t>
            </a:r>
          </a:p>
          <a:p>
            <a:pPr lvl="1"/>
            <a:r>
              <a:rPr lang="de-DE" dirty="0" smtClean="0"/>
              <a:t>Welche </a:t>
            </a:r>
            <a:r>
              <a:rPr lang="de-DE" dirty="0"/>
              <a:t>Eigentümlichkeiten des Inhaltes werden den Kindern den Zugang zur Sache vermutlich schwer machen?</a:t>
            </a:r>
            <a:endParaRPr lang="de-DE" dirty="0" smtClean="0"/>
          </a:p>
        </p:txBody>
      </p:sp>
    </p:spTree>
    <p:extLst>
      <p:ext uri="{BB962C8B-B14F-4D97-AF65-F5344CB8AC3E}">
        <p14:creationId xmlns:p14="http://schemas.microsoft.com/office/powerpoint/2010/main" val="3741312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fontScale="90000"/>
          </a:bodyPr>
          <a:lstStyle/>
          <a:p>
            <a:endParaRPr lang="de-AT" dirty="0"/>
          </a:p>
        </p:txBody>
      </p:sp>
      <p:sp>
        <p:nvSpPr>
          <p:cNvPr id="3" name="Inhaltsplatzhalter 2"/>
          <p:cNvSpPr>
            <a:spLocks noGrp="1"/>
          </p:cNvSpPr>
          <p:nvPr>
            <p:ph idx="1"/>
          </p:nvPr>
        </p:nvSpPr>
        <p:spPr>
          <a:xfrm>
            <a:off x="457200" y="1340768"/>
            <a:ext cx="8229600" cy="4785395"/>
          </a:xfrm>
        </p:spPr>
        <p:txBody>
          <a:bodyPr>
            <a:normAutofit fontScale="55000" lnSpcReduction="20000"/>
          </a:bodyPr>
          <a:lstStyle/>
          <a:p>
            <a:r>
              <a:rPr lang="de-DE" dirty="0"/>
              <a:t>Welches sind die </a:t>
            </a:r>
            <a:endParaRPr lang="de-DE" dirty="0" smtClean="0"/>
          </a:p>
          <a:p>
            <a:pPr lvl="1"/>
            <a:r>
              <a:rPr lang="de-DE" dirty="0" smtClean="0"/>
              <a:t>besonderen </a:t>
            </a:r>
            <a:r>
              <a:rPr lang="de-DE" dirty="0"/>
              <a:t>Fälle, </a:t>
            </a:r>
          </a:p>
          <a:p>
            <a:pPr lvl="1"/>
            <a:r>
              <a:rPr lang="de-DE" dirty="0" smtClean="0"/>
              <a:t>Phänomene</a:t>
            </a:r>
            <a:r>
              <a:rPr lang="de-DE" dirty="0"/>
              <a:t>, </a:t>
            </a:r>
            <a:endParaRPr lang="de-DE" dirty="0" smtClean="0"/>
          </a:p>
          <a:p>
            <a:pPr lvl="1"/>
            <a:r>
              <a:rPr lang="de-DE" dirty="0" smtClean="0"/>
              <a:t>Situationen</a:t>
            </a:r>
            <a:r>
              <a:rPr lang="de-DE" dirty="0"/>
              <a:t>, </a:t>
            </a:r>
            <a:endParaRPr lang="de-DE" dirty="0" smtClean="0"/>
          </a:p>
          <a:p>
            <a:pPr lvl="1"/>
            <a:r>
              <a:rPr lang="de-DE" dirty="0" smtClean="0"/>
              <a:t>Versuche</a:t>
            </a:r>
            <a:r>
              <a:rPr lang="de-DE" dirty="0"/>
              <a:t>, </a:t>
            </a:r>
            <a:endParaRPr lang="de-DE" dirty="0" smtClean="0"/>
          </a:p>
          <a:p>
            <a:r>
              <a:rPr lang="de-DE" smtClean="0"/>
              <a:t>Um den Inhaltes </a:t>
            </a:r>
            <a:r>
              <a:rPr lang="de-DE" dirty="0"/>
              <a:t>den Kindern dieser Bildungsstufe, </a:t>
            </a:r>
            <a:r>
              <a:rPr lang="de-DE"/>
              <a:t>dieser </a:t>
            </a:r>
            <a:r>
              <a:rPr lang="de-DE" smtClean="0"/>
              <a:t>Klasse</a:t>
            </a:r>
          </a:p>
          <a:p>
            <a:pPr lvl="1"/>
            <a:r>
              <a:rPr lang="de-DE" dirty="0" smtClean="0"/>
              <a:t>interessant</a:t>
            </a:r>
            <a:r>
              <a:rPr lang="de-DE" dirty="0"/>
              <a:t>, fragwürdig, zugänglich, begreiflich, "anschaulich" werden kann</a:t>
            </a:r>
            <a:r>
              <a:rPr lang="de-DE" dirty="0" smtClean="0"/>
              <a:t>?</a:t>
            </a:r>
          </a:p>
          <a:p>
            <a:pPr lvl="1"/>
            <a:r>
              <a:rPr lang="de-DE" dirty="0"/>
              <a:t>Welche Sachverhalte, Phänomene, Situationen, Kontroversen etc. sind geeignet, die auf das Wesen des jeweiligen Inhaltes, auf seine Struktur gerichtete Fragestellung in den Kindern zu erwecken, jene Fragestellung, die gleichsam den Motor des Unterrichtsverlaufes darstellen muss</a:t>
            </a:r>
            <a:r>
              <a:rPr lang="de-DE" dirty="0" smtClean="0"/>
              <a:t>? </a:t>
            </a:r>
          </a:p>
          <a:p>
            <a:pPr lvl="1"/>
            <a:r>
              <a:rPr lang="de-DE" dirty="0" smtClean="0"/>
              <a:t>Welche </a:t>
            </a:r>
            <a:r>
              <a:rPr lang="de-DE" dirty="0"/>
              <a:t>Anschauungen, Hinweise, Situationen, Beobachtungen, Erzählungen, Versuche, Modelle etc. sind geeignet, den Kindern dazu zu verhelfen, möglichst selbständig die auf das Wesentliche der Sache, des Problems gerichtete Fragestellung zu beantworten</a:t>
            </a:r>
            <a:r>
              <a:rPr lang="de-DE" dirty="0" smtClean="0"/>
              <a:t>? </a:t>
            </a:r>
          </a:p>
          <a:p>
            <a:pPr lvl="1"/>
            <a:r>
              <a:rPr lang="de-DE" dirty="0" smtClean="0"/>
              <a:t>Welche </a:t>
            </a:r>
            <a:r>
              <a:rPr lang="de-DE" dirty="0"/>
              <a:t>Situationen und Aufgaben sind geeignet, das am exemplarischen Beispiel, am elementaren "Fall" erfasste Prinzip einer Sache, die Struktur eines Inhaltes fruchtbar werden, in der Anwendung sich bewähren und damit üben zu lassen?</a:t>
            </a:r>
            <a:br>
              <a:rPr lang="de-DE" dirty="0"/>
            </a:br>
            <a:endParaRPr lang="de-AT" dirty="0"/>
          </a:p>
          <a:p>
            <a:endParaRPr lang="de-AT" dirty="0"/>
          </a:p>
        </p:txBody>
      </p:sp>
    </p:spTree>
    <p:extLst>
      <p:ext uri="{BB962C8B-B14F-4D97-AF65-F5344CB8AC3E}">
        <p14:creationId xmlns:p14="http://schemas.microsoft.com/office/powerpoint/2010/main" val="732151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de-AT" sz="2800" dirty="0" smtClean="0"/>
              <a:t>Leitfragen zur Unterrichtsplanung</a:t>
            </a:r>
            <a:endParaRPr lang="de-AT" sz="2800" dirty="0"/>
          </a:p>
        </p:txBody>
      </p:sp>
      <p:sp>
        <p:nvSpPr>
          <p:cNvPr id="3" name="Inhaltsplatzhalter 2"/>
          <p:cNvSpPr>
            <a:spLocks noGrp="1"/>
          </p:cNvSpPr>
          <p:nvPr>
            <p:ph idx="1"/>
          </p:nvPr>
        </p:nvSpPr>
        <p:spPr>
          <a:xfrm>
            <a:off x="457200" y="1196752"/>
            <a:ext cx="8229600" cy="4929411"/>
          </a:xfrm>
        </p:spPr>
        <p:txBody>
          <a:bodyPr>
            <a:normAutofit fontScale="85000" lnSpcReduction="10000"/>
          </a:bodyPr>
          <a:lstStyle/>
          <a:p>
            <a:r>
              <a:rPr lang="de-DE" dirty="0" smtClean="0"/>
              <a:t>Organisatorische und technische Rahmenbedingungen</a:t>
            </a:r>
            <a:endParaRPr lang="de-AT" dirty="0" smtClean="0"/>
          </a:p>
          <a:p>
            <a:pPr lvl="0"/>
            <a:r>
              <a:rPr lang="de-DE" dirty="0" smtClean="0"/>
              <a:t>Bemerkungen </a:t>
            </a:r>
            <a:r>
              <a:rPr lang="de-DE" dirty="0"/>
              <a:t>zur Lerngruppe</a:t>
            </a:r>
            <a:endParaRPr lang="de-AT" dirty="0"/>
          </a:p>
          <a:p>
            <a:pPr lvl="0"/>
            <a:r>
              <a:rPr lang="de-DE" dirty="0" smtClean="0"/>
              <a:t>Sachanalyse</a:t>
            </a:r>
            <a:r>
              <a:rPr lang="de-DE" dirty="0"/>
              <a:t>: Überlegungen zum Unterrichtsgegenstand</a:t>
            </a:r>
            <a:endParaRPr lang="de-AT" dirty="0"/>
          </a:p>
          <a:p>
            <a:pPr lvl="0"/>
            <a:r>
              <a:rPr lang="de-DE" dirty="0"/>
              <a:t>Allgemein didaktische / erziehungswissenschaftliche / pädagogische Begründung des Themas </a:t>
            </a:r>
            <a:endParaRPr lang="de-AT" dirty="0"/>
          </a:p>
          <a:p>
            <a:pPr lvl="0"/>
            <a:r>
              <a:rPr lang="de-DE" dirty="0"/>
              <a:t>Methodische </a:t>
            </a:r>
            <a:r>
              <a:rPr lang="de-DE" dirty="0" smtClean="0"/>
              <a:t>Überlegungen</a:t>
            </a:r>
          </a:p>
          <a:p>
            <a:pPr lvl="0"/>
            <a:r>
              <a:rPr lang="de-DE" dirty="0" smtClean="0"/>
              <a:t>Didaktische </a:t>
            </a:r>
            <a:r>
              <a:rPr lang="de-DE" dirty="0"/>
              <a:t>Überlegungen</a:t>
            </a:r>
            <a:endParaRPr lang="de-AT" dirty="0"/>
          </a:p>
          <a:p>
            <a:pPr lvl="0"/>
            <a:r>
              <a:rPr lang="de-DE" cap="small" dirty="0"/>
              <a:t>„</a:t>
            </a:r>
            <a:r>
              <a:rPr lang="de-DE" dirty="0"/>
              <a:t>Schülerorientierte“ Themenbegründung</a:t>
            </a:r>
            <a:endParaRPr lang="de-AT" dirty="0"/>
          </a:p>
          <a:p>
            <a:pPr lvl="0"/>
            <a:r>
              <a:rPr lang="de-DE" dirty="0"/>
              <a:t>Fachdidaktische Begründung des </a:t>
            </a:r>
            <a:r>
              <a:rPr lang="de-DE" dirty="0" smtClean="0"/>
              <a:t>Themas</a:t>
            </a:r>
            <a:endParaRPr lang="de-AT" dirty="0"/>
          </a:p>
        </p:txBody>
      </p:sp>
    </p:spTree>
    <p:extLst>
      <p:ext uri="{BB962C8B-B14F-4D97-AF65-F5344CB8AC3E}">
        <p14:creationId xmlns:p14="http://schemas.microsoft.com/office/powerpoint/2010/main" val="370967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de-DE" sz="2800" dirty="0" smtClean="0"/>
              <a:t>Organisatorische und technische Rahmenbedingungen</a:t>
            </a:r>
            <a:endParaRPr lang="de-AT" sz="2800" dirty="0"/>
          </a:p>
        </p:txBody>
      </p:sp>
      <p:sp>
        <p:nvSpPr>
          <p:cNvPr id="3" name="Inhaltsplatzhalter 2"/>
          <p:cNvSpPr>
            <a:spLocks noGrp="1"/>
          </p:cNvSpPr>
          <p:nvPr>
            <p:ph idx="1"/>
          </p:nvPr>
        </p:nvSpPr>
        <p:spPr>
          <a:xfrm>
            <a:off x="457200" y="1124744"/>
            <a:ext cx="8229600" cy="5001419"/>
          </a:xfrm>
        </p:spPr>
        <p:txBody>
          <a:bodyPr>
            <a:normAutofit fontScale="47500" lnSpcReduction="20000"/>
          </a:bodyPr>
          <a:lstStyle/>
          <a:p>
            <a:pPr hangingPunct="0"/>
            <a:r>
              <a:rPr lang="de-DE" dirty="0" smtClean="0"/>
              <a:t>Klassenzimmer</a:t>
            </a:r>
          </a:p>
          <a:p>
            <a:pPr lvl="1" hangingPunct="0"/>
            <a:r>
              <a:rPr lang="de-DE" dirty="0" smtClean="0"/>
              <a:t>groß oder eher überbelegt</a:t>
            </a:r>
          </a:p>
          <a:p>
            <a:pPr lvl="1" hangingPunct="0"/>
            <a:r>
              <a:rPr lang="de-DE" dirty="0" smtClean="0"/>
              <a:t>Verdunkelungsmöglichkeit (Vorhänge, Jalousien)</a:t>
            </a:r>
          </a:p>
          <a:p>
            <a:pPr lvl="1" hangingPunct="0"/>
            <a:r>
              <a:rPr lang="de-DE" dirty="0" smtClean="0"/>
              <a:t>südseitig</a:t>
            </a:r>
            <a:endParaRPr lang="de-AT" dirty="0" smtClean="0"/>
          </a:p>
          <a:p>
            <a:pPr lvl="0" hangingPunct="0"/>
            <a:r>
              <a:rPr lang="de-DE" dirty="0" smtClean="0"/>
              <a:t>technischen Ausstattungen</a:t>
            </a:r>
          </a:p>
          <a:p>
            <a:pPr lvl="1" hangingPunct="0"/>
            <a:r>
              <a:rPr lang="de-DE" dirty="0" smtClean="0"/>
              <a:t>Tafel	</a:t>
            </a:r>
          </a:p>
          <a:p>
            <a:pPr lvl="1" hangingPunct="0"/>
            <a:r>
              <a:rPr lang="de-DE" dirty="0" smtClean="0"/>
              <a:t>Whiteboard</a:t>
            </a:r>
          </a:p>
          <a:p>
            <a:pPr lvl="1" hangingPunct="0"/>
            <a:r>
              <a:rPr lang="de-DE" dirty="0" smtClean="0"/>
              <a:t>Overhead</a:t>
            </a:r>
          </a:p>
          <a:p>
            <a:pPr lvl="1" hangingPunct="0"/>
            <a:r>
              <a:rPr lang="de-DE" dirty="0" smtClean="0"/>
              <a:t>fix installierter </a:t>
            </a:r>
            <a:r>
              <a:rPr lang="de-DE" dirty="0" err="1" smtClean="0"/>
              <a:t>Beamer</a:t>
            </a:r>
            <a:r>
              <a:rPr lang="de-DE" dirty="0" smtClean="0"/>
              <a:t> </a:t>
            </a:r>
          </a:p>
          <a:p>
            <a:pPr lvl="1" hangingPunct="0"/>
            <a:r>
              <a:rPr lang="de-DE" dirty="0" smtClean="0"/>
              <a:t>Pinnwand</a:t>
            </a:r>
          </a:p>
          <a:p>
            <a:pPr lvl="0" hangingPunct="0"/>
            <a:r>
              <a:rPr lang="de-DE" dirty="0" smtClean="0"/>
              <a:t>Gibt es die Möglichkeit, Produkte/Zwischenprodukte (z.B. Plakate) im Klassenraum über längere Zeit hängen zu lassen oder aufzustellen?</a:t>
            </a:r>
          </a:p>
          <a:p>
            <a:pPr hangingPunct="0"/>
            <a:r>
              <a:rPr lang="de-DE" dirty="0" smtClean="0"/>
              <a:t>Lassen sich Tische und Stühle ohne Probleme in die für Einzel-, Partner-, Gruppenarbeit günstigste Positionen umstellen?</a:t>
            </a:r>
            <a:endParaRPr lang="de-AT" dirty="0" smtClean="0"/>
          </a:p>
          <a:p>
            <a:pPr lvl="0" hangingPunct="0"/>
            <a:r>
              <a:rPr lang="de-DE" dirty="0" smtClean="0"/>
              <a:t>Besteht die Möglichkeit, auch längere Unterrichtssequenzen (Doppelstunde) durchzuführen?</a:t>
            </a:r>
            <a:endParaRPr lang="de-AT" dirty="0" smtClean="0"/>
          </a:p>
          <a:p>
            <a:pPr marL="342900" lvl="1" indent="-342900" hangingPunct="0">
              <a:buFont typeface="Arial" panose="020B0604020202020204" pitchFamily="34" charset="0"/>
              <a:buChar char="•"/>
            </a:pPr>
            <a:r>
              <a:rPr lang="de-DE" sz="3200" dirty="0"/>
              <a:t>Bedarf es längerer Anmeldefristen/komplizierter Absprachen zur Nutzung von Fachräumen, Projektoren etc.</a:t>
            </a:r>
            <a:endParaRPr lang="de-AT" sz="3200" dirty="0"/>
          </a:p>
          <a:p>
            <a:pPr hangingPunct="0"/>
            <a:r>
              <a:rPr lang="de-DE" dirty="0" smtClean="0"/>
              <a:t>Welche Medien / Arbeitsmittel </a:t>
            </a:r>
            <a:r>
              <a:rPr lang="de-DE" dirty="0"/>
              <a:t>stehen in der </a:t>
            </a:r>
            <a:r>
              <a:rPr lang="de-DE" dirty="0" smtClean="0"/>
              <a:t>Schule zur Verfügung? </a:t>
            </a:r>
          </a:p>
          <a:p>
            <a:pPr lvl="1" hangingPunct="0"/>
            <a:r>
              <a:rPr lang="de-DE" dirty="0" smtClean="0"/>
              <a:t>Atlanten (nur </a:t>
            </a:r>
            <a:r>
              <a:rPr lang="de-DE" dirty="0"/>
              <a:t>als </a:t>
            </a:r>
            <a:r>
              <a:rPr lang="de-DE" dirty="0" smtClean="0"/>
              <a:t>Klassensatz?)</a:t>
            </a:r>
          </a:p>
          <a:p>
            <a:pPr lvl="1" hangingPunct="0"/>
            <a:r>
              <a:rPr lang="de-DE" dirty="0" smtClean="0"/>
              <a:t>Alternative GW – Bücher</a:t>
            </a:r>
          </a:p>
          <a:p>
            <a:pPr lvl="1" hangingPunct="0"/>
            <a:r>
              <a:rPr lang="de-DE" dirty="0" smtClean="0"/>
              <a:t>Videos, Software für GWK, OH - Folien </a:t>
            </a:r>
          </a:p>
          <a:p>
            <a:pPr lvl="0" hangingPunct="0"/>
            <a:r>
              <a:rPr lang="de-DE" dirty="0" smtClean="0"/>
              <a:t>Welche </a:t>
            </a:r>
            <a:r>
              <a:rPr lang="de-DE" dirty="0"/>
              <a:t>Lernmaterialien sind verpflichtend eingeführt? (Nicht nur in GW sondern auch in Nachbarfächern wie BU)</a:t>
            </a:r>
            <a:endParaRPr lang="de-AT" dirty="0"/>
          </a:p>
          <a:p>
            <a:endParaRPr lang="de-AT" dirty="0"/>
          </a:p>
        </p:txBody>
      </p:sp>
    </p:spTree>
    <p:extLst>
      <p:ext uri="{BB962C8B-B14F-4D97-AF65-F5344CB8AC3E}">
        <p14:creationId xmlns:p14="http://schemas.microsoft.com/office/powerpoint/2010/main" val="199252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de-AT" sz="2800" dirty="0" smtClean="0"/>
              <a:t>Fragen zur Lerngruppe (Klasse)</a:t>
            </a:r>
            <a:endParaRPr lang="de-AT" sz="2800" dirty="0"/>
          </a:p>
        </p:txBody>
      </p:sp>
      <p:sp>
        <p:nvSpPr>
          <p:cNvPr id="3" name="Inhaltsplatzhalter 2"/>
          <p:cNvSpPr>
            <a:spLocks noGrp="1"/>
          </p:cNvSpPr>
          <p:nvPr>
            <p:ph idx="1"/>
          </p:nvPr>
        </p:nvSpPr>
        <p:spPr>
          <a:xfrm>
            <a:off x="457200" y="1052736"/>
            <a:ext cx="8229600" cy="5073427"/>
          </a:xfrm>
        </p:spPr>
        <p:txBody>
          <a:bodyPr>
            <a:normAutofit/>
          </a:bodyPr>
          <a:lstStyle/>
          <a:p>
            <a:pPr lvl="0" hangingPunct="0"/>
            <a:r>
              <a:rPr lang="de-DE" sz="2400" dirty="0" smtClean="0"/>
              <a:t>Was </a:t>
            </a:r>
            <a:r>
              <a:rPr lang="de-DE" sz="2400" dirty="0"/>
              <a:t>weiß ich über die </a:t>
            </a:r>
            <a:r>
              <a:rPr lang="de-DE" sz="2400" dirty="0" smtClean="0"/>
              <a:t>Schüler/innen wirklich?</a:t>
            </a:r>
          </a:p>
          <a:p>
            <a:pPr lvl="1" hangingPunct="0"/>
            <a:r>
              <a:rPr lang="de-DE" sz="2400" dirty="0" smtClean="0"/>
              <a:t>Familiärer Hintergrund</a:t>
            </a:r>
          </a:p>
          <a:p>
            <a:pPr lvl="1" hangingPunct="0"/>
            <a:r>
              <a:rPr lang="de-DE" sz="2400" dirty="0" smtClean="0"/>
              <a:t>Allgemeines Leistungsniveau</a:t>
            </a:r>
          </a:p>
          <a:p>
            <a:pPr lvl="1" hangingPunct="0"/>
            <a:r>
              <a:rPr lang="de-DE" sz="2400" dirty="0" smtClean="0"/>
              <a:t>Stellung in der Klasse</a:t>
            </a:r>
          </a:p>
          <a:p>
            <a:pPr hangingPunct="0"/>
            <a:r>
              <a:rPr lang="de-DE" sz="2400" dirty="0" smtClean="0"/>
              <a:t>Woher kommt meine Information?</a:t>
            </a:r>
          </a:p>
          <a:p>
            <a:pPr lvl="1" hangingPunct="0"/>
            <a:r>
              <a:rPr lang="de-DE" sz="2400" dirty="0" smtClean="0"/>
              <a:t>Eigene Erfahrung</a:t>
            </a:r>
          </a:p>
          <a:p>
            <a:pPr lvl="1" hangingPunct="0"/>
            <a:r>
              <a:rPr lang="de-DE" sz="2400" dirty="0" smtClean="0"/>
              <a:t>Mitteilung der Eltern</a:t>
            </a:r>
          </a:p>
          <a:p>
            <a:pPr lvl="1" hangingPunct="0"/>
            <a:r>
              <a:rPr lang="de-DE" sz="2400" dirty="0" smtClean="0"/>
              <a:t>Mitteilung von Kolleginnen und Kollegen (Klagen, Lob etc.)</a:t>
            </a:r>
          </a:p>
          <a:p>
            <a:pPr lvl="1" hangingPunct="0"/>
            <a:r>
              <a:rPr lang="de-DE" sz="2400" dirty="0" smtClean="0"/>
              <a:t>„Konferenzzimmertratsch“</a:t>
            </a:r>
            <a:endParaRPr lang="de-AT" sz="2400" dirty="0"/>
          </a:p>
        </p:txBody>
      </p:sp>
    </p:spTree>
    <p:extLst>
      <p:ext uri="{BB962C8B-B14F-4D97-AF65-F5344CB8AC3E}">
        <p14:creationId xmlns:p14="http://schemas.microsoft.com/office/powerpoint/2010/main" val="4008212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de-AT" sz="2800" dirty="0" smtClean="0"/>
              <a:t>Fragen zur Lerngruppe (Klasse)</a:t>
            </a:r>
            <a:endParaRPr lang="de-AT" sz="2800" dirty="0"/>
          </a:p>
        </p:txBody>
      </p:sp>
      <p:sp>
        <p:nvSpPr>
          <p:cNvPr id="3" name="Inhaltsplatzhalter 2"/>
          <p:cNvSpPr>
            <a:spLocks noGrp="1"/>
          </p:cNvSpPr>
          <p:nvPr>
            <p:ph idx="1"/>
          </p:nvPr>
        </p:nvSpPr>
        <p:spPr>
          <a:xfrm>
            <a:off x="457200" y="908720"/>
            <a:ext cx="8229600" cy="5217443"/>
          </a:xfrm>
        </p:spPr>
        <p:txBody>
          <a:bodyPr>
            <a:normAutofit fontScale="62500" lnSpcReduction="20000"/>
          </a:bodyPr>
          <a:lstStyle/>
          <a:p>
            <a:pPr lvl="0" hangingPunct="0"/>
            <a:r>
              <a:rPr lang="de-DE" dirty="0" smtClean="0"/>
              <a:t>Welche Schüler/innen fallen mir warum und wie auf?</a:t>
            </a:r>
          </a:p>
          <a:p>
            <a:pPr lvl="1" hangingPunct="0"/>
            <a:r>
              <a:rPr lang="de-DE" dirty="0" smtClean="0"/>
              <a:t>Stille / laute S., „Alphatiere“</a:t>
            </a:r>
          </a:p>
          <a:p>
            <a:pPr lvl="1" hangingPunct="0"/>
            <a:r>
              <a:rPr lang="de-DE" dirty="0" smtClean="0"/>
              <a:t>Fleißige / faule</a:t>
            </a:r>
          </a:p>
          <a:p>
            <a:pPr lvl="1" hangingPunct="0"/>
            <a:r>
              <a:rPr lang="de-DE" dirty="0" smtClean="0"/>
              <a:t>Störende </a:t>
            </a:r>
          </a:p>
          <a:p>
            <a:pPr lvl="1" hangingPunct="0"/>
            <a:r>
              <a:rPr lang="de-DE" dirty="0" smtClean="0"/>
              <a:t>Interessierte / desinteressierte an GWK</a:t>
            </a:r>
          </a:p>
          <a:p>
            <a:pPr lvl="1" hangingPunct="0"/>
            <a:r>
              <a:rPr lang="de-DE" dirty="0" smtClean="0"/>
              <a:t>Körperliche Erscheinungsmerkmale</a:t>
            </a:r>
          </a:p>
          <a:p>
            <a:pPr lvl="1" hangingPunct="0"/>
            <a:r>
              <a:rPr lang="de-DE" dirty="0" smtClean="0"/>
              <a:t>Kleidung</a:t>
            </a:r>
          </a:p>
          <a:p>
            <a:pPr lvl="1" hangingPunct="0"/>
            <a:r>
              <a:rPr lang="de-DE" dirty="0" smtClean="0"/>
              <a:t>……………………….</a:t>
            </a:r>
            <a:endParaRPr lang="de-AT" dirty="0" smtClean="0"/>
          </a:p>
          <a:p>
            <a:r>
              <a:rPr lang="de-DE" dirty="0" smtClean="0"/>
              <a:t>Was ist für mich auffälliges Verhalten?</a:t>
            </a:r>
          </a:p>
          <a:p>
            <a:pPr lvl="0" hangingPunct="0"/>
            <a:r>
              <a:rPr lang="de-DE" sz="4400" dirty="0" smtClean="0"/>
              <a:t>Worin können die Ursachen des beobachteten "auffälligen" Verhaltens liegen (auch: fachbezogen)?</a:t>
            </a:r>
          </a:p>
          <a:p>
            <a:pPr lvl="1" hangingPunct="0"/>
            <a:r>
              <a:rPr lang="de-DE" dirty="0" smtClean="0"/>
              <a:t>Besonderes Interesse / Desinteresse an geographischen / sozialgeographischen / </a:t>
            </a:r>
            <a:r>
              <a:rPr lang="de-DE" dirty="0" err="1" smtClean="0"/>
              <a:t>wirtschaftskundlichen</a:t>
            </a:r>
            <a:r>
              <a:rPr lang="de-DE" dirty="0" smtClean="0"/>
              <a:t> / topographischen / politischen Themen</a:t>
            </a:r>
          </a:p>
          <a:p>
            <a:pPr lvl="1" hangingPunct="0"/>
            <a:r>
              <a:rPr lang="de-DE" dirty="0" smtClean="0"/>
              <a:t>Uhrzeit der Unterrichtseinheit (letzte Stunde, nach der großen Pause etc.)</a:t>
            </a:r>
          </a:p>
          <a:p>
            <a:pPr lvl="1" hangingPunct="0"/>
            <a:r>
              <a:rPr lang="de-DE" dirty="0" smtClean="0"/>
              <a:t>Leseschwäche / Rechenschwäche, Orientierungsprobleme auf einer Karte</a:t>
            </a:r>
          </a:p>
          <a:p>
            <a:pPr lvl="1" hangingPunct="0"/>
            <a:r>
              <a:rPr lang="de-DE" dirty="0" smtClean="0"/>
              <a:t>Unterforderung / Überforderung</a:t>
            </a:r>
          </a:p>
          <a:p>
            <a:endParaRPr lang="de-AT" dirty="0"/>
          </a:p>
        </p:txBody>
      </p:sp>
    </p:spTree>
    <p:extLst>
      <p:ext uri="{BB962C8B-B14F-4D97-AF65-F5344CB8AC3E}">
        <p14:creationId xmlns:p14="http://schemas.microsoft.com/office/powerpoint/2010/main" val="2123294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de-AT" sz="2800" dirty="0" smtClean="0"/>
              <a:t>Fragen zur Lerngruppe (Klasse)</a:t>
            </a:r>
            <a:endParaRPr lang="de-AT" sz="2800" dirty="0"/>
          </a:p>
        </p:txBody>
      </p:sp>
      <p:sp>
        <p:nvSpPr>
          <p:cNvPr id="3" name="Inhaltsplatzhalter 2"/>
          <p:cNvSpPr>
            <a:spLocks noGrp="1"/>
          </p:cNvSpPr>
          <p:nvPr>
            <p:ph idx="1"/>
          </p:nvPr>
        </p:nvSpPr>
        <p:spPr>
          <a:xfrm>
            <a:off x="457200" y="1268760"/>
            <a:ext cx="8229600" cy="4857403"/>
          </a:xfrm>
        </p:spPr>
        <p:txBody>
          <a:bodyPr>
            <a:normAutofit/>
          </a:bodyPr>
          <a:lstStyle/>
          <a:p>
            <a:pPr lvl="0" hangingPunct="0"/>
            <a:r>
              <a:rPr lang="de-DE" sz="2400" dirty="0" smtClean="0"/>
              <a:t>Wie reagiere ich auf die Schüler/innen allgemein und wie auf die "auffälligen"?</a:t>
            </a:r>
          </a:p>
          <a:p>
            <a:pPr lvl="1" hangingPunct="0"/>
            <a:r>
              <a:rPr lang="de-DE" sz="2000" dirty="0" smtClean="0"/>
              <a:t>Loben / als selbstverständlich wahrnehmen</a:t>
            </a:r>
          </a:p>
          <a:p>
            <a:pPr lvl="1" hangingPunct="0"/>
            <a:r>
              <a:rPr lang="de-DE" sz="2000" dirty="0" smtClean="0"/>
              <a:t>Provozieren lassen / ignorieren / isolieren / disziplinieren</a:t>
            </a:r>
            <a:endParaRPr lang="de-AT" sz="2000" dirty="0" smtClean="0"/>
          </a:p>
          <a:p>
            <a:pPr lvl="0" hangingPunct="0"/>
            <a:r>
              <a:rPr lang="de-DE" sz="2400" dirty="0" smtClean="0"/>
              <a:t>Welche positiven/negativen Erfahrungen habe ich im vorausgegangenen Unterricht mit diesen Schüler/innen gemacht?</a:t>
            </a:r>
          </a:p>
          <a:p>
            <a:pPr lvl="1" hangingPunct="0"/>
            <a:r>
              <a:rPr lang="de-AT" sz="2000" dirty="0" smtClean="0"/>
              <a:t>In GWK</a:t>
            </a:r>
          </a:p>
          <a:p>
            <a:pPr lvl="1" hangingPunct="0"/>
            <a:r>
              <a:rPr lang="de-AT" sz="2000" dirty="0" smtClean="0"/>
              <a:t>In einem anderen Fach (schriftlich / mündlich / praktisch)</a:t>
            </a:r>
          </a:p>
          <a:p>
            <a:pPr lvl="1" hangingPunct="0"/>
            <a:r>
              <a:rPr lang="de-AT" sz="2000" dirty="0" smtClean="0"/>
              <a:t>Am gleichen Wochentag</a:t>
            </a:r>
          </a:p>
          <a:p>
            <a:pPr lvl="1" hangingPunct="0"/>
            <a:r>
              <a:rPr lang="de-AT" sz="2000" dirty="0" smtClean="0"/>
              <a:t>zur gleichen / anderen Zeit Unterricht / Nachmittagsbetreuung</a:t>
            </a:r>
          </a:p>
        </p:txBody>
      </p:sp>
    </p:spTree>
    <p:extLst>
      <p:ext uri="{BB962C8B-B14F-4D97-AF65-F5344CB8AC3E}">
        <p14:creationId xmlns:p14="http://schemas.microsoft.com/office/powerpoint/2010/main" val="3308771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de-AT" sz="2800" dirty="0" smtClean="0"/>
              <a:t>Fragen zur Lerngruppe (Klasse)</a:t>
            </a:r>
            <a:endParaRPr lang="de-AT" sz="2800" dirty="0"/>
          </a:p>
        </p:txBody>
      </p:sp>
      <p:sp>
        <p:nvSpPr>
          <p:cNvPr id="3" name="Inhaltsplatzhalter 2"/>
          <p:cNvSpPr>
            <a:spLocks noGrp="1"/>
          </p:cNvSpPr>
          <p:nvPr>
            <p:ph idx="1"/>
          </p:nvPr>
        </p:nvSpPr>
        <p:spPr>
          <a:xfrm>
            <a:off x="457200" y="1052736"/>
            <a:ext cx="8229600" cy="5073427"/>
          </a:xfrm>
        </p:spPr>
        <p:txBody>
          <a:bodyPr>
            <a:normAutofit/>
          </a:bodyPr>
          <a:lstStyle/>
          <a:p>
            <a:pPr hangingPunct="0"/>
            <a:r>
              <a:rPr lang="de-DE" sz="2400" dirty="0"/>
              <a:t>Welche Merkmale dieser Lerngruppe (Klasse) begünstigen / erschweren den Unterricht?</a:t>
            </a:r>
            <a:endParaRPr lang="de-AT" sz="2400" dirty="0"/>
          </a:p>
          <a:p>
            <a:pPr lvl="0" hangingPunct="0"/>
            <a:r>
              <a:rPr lang="de-DE" sz="2400" dirty="0"/>
              <a:t>Welche Erfahrungen haben die Schüler mit dem anstehenden Unterrichtsgegenstand?</a:t>
            </a:r>
          </a:p>
          <a:p>
            <a:pPr lvl="1" hangingPunct="0"/>
            <a:r>
              <a:rPr lang="de-DE" sz="2400" dirty="0"/>
              <a:t>schulisch/außerschulisch Vorkenntnisse</a:t>
            </a:r>
          </a:p>
          <a:p>
            <a:pPr lvl="1" hangingPunct="0"/>
            <a:r>
              <a:rPr lang="de-DE" sz="2400" dirty="0"/>
              <a:t>Klischees/Stereotype</a:t>
            </a:r>
          </a:p>
          <a:p>
            <a:pPr lvl="1" hangingPunct="0"/>
            <a:r>
              <a:rPr lang="de-DE" sz="2400" dirty="0"/>
              <a:t>alltags- und lebensweltliche Bedeutung</a:t>
            </a:r>
            <a:endParaRPr lang="de-AT" sz="2400" dirty="0"/>
          </a:p>
          <a:p>
            <a:pPr lvl="0" hangingPunct="0"/>
            <a:r>
              <a:rPr lang="de-DE" sz="2400" dirty="0"/>
              <a:t>Welche Bedürfnisse/Interessen (bzw. Blockierungen/Hemmungen) haben die Schüler in Bezug auf dieses Unterrichtsthema?</a:t>
            </a:r>
            <a:endParaRPr lang="de-AT" sz="2400" dirty="0"/>
          </a:p>
        </p:txBody>
      </p:sp>
    </p:spTree>
    <p:extLst>
      <p:ext uri="{BB962C8B-B14F-4D97-AF65-F5344CB8AC3E}">
        <p14:creationId xmlns:p14="http://schemas.microsoft.com/office/powerpoint/2010/main" val="3981497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de-AT" sz="2800" dirty="0" smtClean="0"/>
              <a:t>Fragen zur Lerngruppe (Klasse)</a:t>
            </a:r>
            <a:endParaRPr lang="de-AT" sz="2800" dirty="0"/>
          </a:p>
        </p:txBody>
      </p:sp>
      <p:sp>
        <p:nvSpPr>
          <p:cNvPr id="3" name="Inhaltsplatzhalter 2"/>
          <p:cNvSpPr>
            <a:spLocks noGrp="1"/>
          </p:cNvSpPr>
          <p:nvPr>
            <p:ph idx="1"/>
          </p:nvPr>
        </p:nvSpPr>
        <p:spPr>
          <a:xfrm>
            <a:off x="457200" y="1196752"/>
            <a:ext cx="8229600" cy="4929411"/>
          </a:xfrm>
        </p:spPr>
        <p:txBody>
          <a:bodyPr>
            <a:noAutofit/>
          </a:bodyPr>
          <a:lstStyle/>
          <a:p>
            <a:pPr lvl="0" hangingPunct="0"/>
            <a:r>
              <a:rPr lang="de-DE" sz="2400" dirty="0"/>
              <a:t>Wie gelange ich zu genauerer Kenntnis dieser Erfahrungen etc</a:t>
            </a:r>
            <a:r>
              <a:rPr lang="de-DE" sz="2400" dirty="0" smtClean="0"/>
              <a:t>.?</a:t>
            </a:r>
          </a:p>
          <a:p>
            <a:pPr lvl="1" hangingPunct="0"/>
            <a:r>
              <a:rPr lang="de-DE" sz="2000" dirty="0" smtClean="0"/>
              <a:t>„</a:t>
            </a:r>
            <a:r>
              <a:rPr lang="de-DE" sz="2000" dirty="0"/>
              <a:t>Was wisst ihr über / interessiert euch an diesem Thema?“ (beiläufige Frage</a:t>
            </a:r>
            <a:r>
              <a:rPr lang="de-DE" sz="2000" dirty="0" smtClean="0"/>
              <a:t>)</a:t>
            </a:r>
          </a:p>
          <a:p>
            <a:pPr lvl="1" hangingPunct="0"/>
            <a:r>
              <a:rPr lang="de-DE" sz="2000" dirty="0" smtClean="0"/>
              <a:t>Betreffen </a:t>
            </a:r>
            <a:r>
              <a:rPr lang="de-DE" sz="2000" dirty="0"/>
              <a:t>diese Fragen euch?  </a:t>
            </a:r>
            <a:endParaRPr lang="de-DE" sz="2000" dirty="0" smtClean="0"/>
          </a:p>
          <a:p>
            <a:pPr lvl="2" hangingPunct="0"/>
            <a:r>
              <a:rPr lang="de-DE" sz="1600" dirty="0" smtClean="0"/>
              <a:t>„</a:t>
            </a:r>
            <a:r>
              <a:rPr lang="de-DE" sz="1600" dirty="0"/>
              <a:t>Gleicher Lohn für gleiche Arbeit </a:t>
            </a:r>
            <a:endParaRPr lang="de-DE" sz="1600" dirty="0" smtClean="0"/>
          </a:p>
          <a:p>
            <a:pPr lvl="2" hangingPunct="0"/>
            <a:r>
              <a:rPr lang="de-DE" sz="1600" dirty="0" smtClean="0"/>
              <a:t>Zyklon </a:t>
            </a:r>
            <a:r>
              <a:rPr lang="de-DE" sz="1600" dirty="0"/>
              <a:t>zerstört Siedlungen auf Inseln im Pazifik </a:t>
            </a:r>
            <a:endParaRPr lang="de-DE" sz="1600" dirty="0" smtClean="0"/>
          </a:p>
          <a:p>
            <a:pPr lvl="2" hangingPunct="0"/>
            <a:r>
              <a:rPr lang="de-DE" sz="1600" dirty="0" smtClean="0"/>
              <a:t>Verbraucherpreisindex </a:t>
            </a:r>
          </a:p>
          <a:p>
            <a:pPr lvl="2" hangingPunct="0"/>
            <a:r>
              <a:rPr lang="de-DE" sz="1600" dirty="0" smtClean="0"/>
              <a:t>Wie </a:t>
            </a:r>
            <a:r>
              <a:rPr lang="de-DE" sz="1600" dirty="0"/>
              <a:t>Menschen in den Tropen leben</a:t>
            </a:r>
            <a:endParaRPr lang="de-AT" sz="1600" dirty="0"/>
          </a:p>
          <a:p>
            <a:pPr lvl="0" hangingPunct="0"/>
            <a:r>
              <a:rPr lang="de-DE" sz="2400" dirty="0"/>
              <a:t>Sind angesichts der Lerngruppe besondere inhaltliche/methodische Fördermaßnahmen (z.B. innere Differenzierung) erforderlich?</a:t>
            </a:r>
            <a:endParaRPr lang="de-AT" sz="2400" dirty="0"/>
          </a:p>
        </p:txBody>
      </p:sp>
    </p:spTree>
    <p:extLst>
      <p:ext uri="{BB962C8B-B14F-4D97-AF65-F5344CB8AC3E}">
        <p14:creationId xmlns:p14="http://schemas.microsoft.com/office/powerpoint/2010/main" val="1175184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de-AT" sz="2800" dirty="0" smtClean="0"/>
              <a:t>Sachanalyse </a:t>
            </a:r>
            <a:endParaRPr lang="de-AT" sz="2800" dirty="0"/>
          </a:p>
        </p:txBody>
      </p:sp>
      <p:sp>
        <p:nvSpPr>
          <p:cNvPr id="3" name="Inhaltsplatzhalter 2"/>
          <p:cNvSpPr>
            <a:spLocks noGrp="1"/>
          </p:cNvSpPr>
          <p:nvPr>
            <p:ph idx="1"/>
          </p:nvPr>
        </p:nvSpPr>
        <p:spPr>
          <a:xfrm>
            <a:off x="457200" y="1124744"/>
            <a:ext cx="8229600" cy="5001419"/>
          </a:xfrm>
        </p:spPr>
        <p:txBody>
          <a:bodyPr>
            <a:noAutofit/>
          </a:bodyPr>
          <a:lstStyle/>
          <a:p>
            <a:pPr lvl="0" hangingPunct="0"/>
            <a:r>
              <a:rPr lang="de-DE" sz="2400" dirty="0" smtClean="0"/>
              <a:t>Wie </a:t>
            </a:r>
            <a:r>
              <a:rPr lang="de-DE" sz="2400" dirty="0"/>
              <a:t>lässt sich der Stunden-Gegenstand "auf den Begriff" bringen</a:t>
            </a:r>
            <a:r>
              <a:rPr lang="de-DE" sz="2400" dirty="0" smtClean="0"/>
              <a:t>?</a:t>
            </a:r>
          </a:p>
          <a:p>
            <a:pPr lvl="0" hangingPunct="0"/>
            <a:r>
              <a:rPr lang="de-DE" sz="2400" b="1" dirty="0" smtClean="0">
                <a:solidFill>
                  <a:srgbClr val="FF0000"/>
                </a:solidFill>
              </a:rPr>
              <a:t>Beispiele: </a:t>
            </a:r>
          </a:p>
          <a:p>
            <a:pPr lvl="1" hangingPunct="0"/>
            <a:r>
              <a:rPr lang="de-DE" sz="2000" dirty="0" smtClean="0"/>
              <a:t>Steuerreform in Österreich</a:t>
            </a:r>
          </a:p>
          <a:p>
            <a:pPr lvl="1" hangingPunct="0"/>
            <a:r>
              <a:rPr lang="de-DE" sz="2000" dirty="0" smtClean="0"/>
              <a:t>Zyklon im Pazifik</a:t>
            </a:r>
          </a:p>
          <a:p>
            <a:pPr lvl="1" hangingPunct="0"/>
            <a:r>
              <a:rPr lang="de-DE" sz="2000" dirty="0" smtClean="0"/>
              <a:t>Fukushima</a:t>
            </a:r>
            <a:endParaRPr lang="de-AT" sz="2000" dirty="0"/>
          </a:p>
          <a:p>
            <a:pPr lvl="0" hangingPunct="0"/>
            <a:r>
              <a:rPr lang="de-DE" sz="2400" dirty="0"/>
              <a:t>Welche zentralen Problem- und Fragestellungen liegen ihm zugrunde?</a:t>
            </a:r>
            <a:endParaRPr lang="de-AT" sz="2400" dirty="0"/>
          </a:p>
          <a:p>
            <a:pPr lvl="0" hangingPunct="0"/>
            <a:r>
              <a:rPr lang="de-DE" sz="2400" dirty="0"/>
              <a:t>Wie lautet der inhaltliche Leitgedanke der Argumentation?</a:t>
            </a:r>
            <a:endParaRPr lang="de-AT" sz="2400" dirty="0"/>
          </a:p>
          <a:p>
            <a:pPr lvl="0" hangingPunct="0"/>
            <a:r>
              <a:rPr lang="de-DE" sz="2400" dirty="0" smtClean="0"/>
              <a:t>Welche </a:t>
            </a:r>
            <a:r>
              <a:rPr lang="de-DE" sz="2400" dirty="0"/>
              <a:t>Begriffe, Definitionen, Fachtermini </a:t>
            </a:r>
            <a:r>
              <a:rPr lang="de-DE" sz="2400" dirty="0" smtClean="0"/>
              <a:t>sollen / müssen </a:t>
            </a:r>
            <a:r>
              <a:rPr lang="de-DE" sz="2400" dirty="0"/>
              <a:t>(warum) eingeführt und erklärt werden</a:t>
            </a:r>
            <a:r>
              <a:rPr lang="de-DE" sz="2400" dirty="0" smtClean="0"/>
              <a:t>?</a:t>
            </a:r>
            <a:endParaRPr lang="de-AT" sz="2400" dirty="0"/>
          </a:p>
        </p:txBody>
      </p:sp>
    </p:spTree>
    <p:extLst>
      <p:ext uri="{BB962C8B-B14F-4D97-AF65-F5344CB8AC3E}">
        <p14:creationId xmlns:p14="http://schemas.microsoft.com/office/powerpoint/2010/main" val="4205965881"/>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895</Words>
  <Application>Microsoft Office PowerPoint</Application>
  <PresentationFormat>Bildschirmpräsentation (4:3)</PresentationFormat>
  <Paragraphs>126</Paragraphs>
  <Slides>14</Slides>
  <Notes>0</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Larissa</vt:lpstr>
      <vt:lpstr>Unterrichtsplanung</vt:lpstr>
      <vt:lpstr>Leitfragen zur Unterrichtsplanung</vt:lpstr>
      <vt:lpstr>Organisatorische und technische Rahmenbedingungen</vt:lpstr>
      <vt:lpstr>Fragen zur Lerngruppe (Klasse)</vt:lpstr>
      <vt:lpstr>Fragen zur Lerngruppe (Klasse)</vt:lpstr>
      <vt:lpstr>Fragen zur Lerngruppe (Klasse)</vt:lpstr>
      <vt:lpstr>Fragen zur Lerngruppe (Klasse)</vt:lpstr>
      <vt:lpstr>Fragen zur Lerngruppe (Klasse)</vt:lpstr>
      <vt:lpstr>Sachanalyse </vt:lpstr>
      <vt:lpstr>Sachanalyse</vt:lpstr>
      <vt:lpstr>Allgemein didaktische Begründung des Themas</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Unterrichtsplanung</dc:title>
  <dc:creator>Kuschnigg</dc:creator>
  <cp:lastModifiedBy>Kuschnigg</cp:lastModifiedBy>
  <cp:revision>9</cp:revision>
  <dcterms:created xsi:type="dcterms:W3CDTF">2015-03-16T16:10:19Z</dcterms:created>
  <dcterms:modified xsi:type="dcterms:W3CDTF">2016-11-15T16:52:36Z</dcterms:modified>
</cp:coreProperties>
</file>