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 id="2147483708" r:id="rId2"/>
  </p:sldMasterIdLst>
  <p:notesMasterIdLst>
    <p:notesMasterId r:id="rId45"/>
  </p:notesMasterIdLst>
  <p:handoutMasterIdLst>
    <p:handoutMasterId r:id="rId46"/>
  </p:handoutMasterIdLst>
  <p:sldIdLst>
    <p:sldId id="256" r:id="rId3"/>
    <p:sldId id="311" r:id="rId4"/>
    <p:sldId id="257" r:id="rId5"/>
    <p:sldId id="290" r:id="rId6"/>
    <p:sldId id="318" r:id="rId7"/>
    <p:sldId id="260" r:id="rId8"/>
    <p:sldId id="258" r:id="rId9"/>
    <p:sldId id="259" r:id="rId10"/>
    <p:sldId id="286" r:id="rId11"/>
    <p:sldId id="294" r:id="rId12"/>
    <p:sldId id="292" r:id="rId13"/>
    <p:sldId id="293" r:id="rId14"/>
    <p:sldId id="291" r:id="rId15"/>
    <p:sldId id="296" r:id="rId16"/>
    <p:sldId id="295" r:id="rId17"/>
    <p:sldId id="320" r:id="rId18"/>
    <p:sldId id="322" r:id="rId19"/>
    <p:sldId id="321" r:id="rId20"/>
    <p:sldId id="323" r:id="rId21"/>
    <p:sldId id="324" r:id="rId22"/>
    <p:sldId id="325" r:id="rId23"/>
    <p:sldId id="326" r:id="rId24"/>
    <p:sldId id="327" r:id="rId25"/>
    <p:sldId id="328" r:id="rId26"/>
    <p:sldId id="299" r:id="rId27"/>
    <p:sldId id="300" r:id="rId28"/>
    <p:sldId id="301" r:id="rId29"/>
    <p:sldId id="302" r:id="rId30"/>
    <p:sldId id="303" r:id="rId31"/>
    <p:sldId id="304" r:id="rId32"/>
    <p:sldId id="305" r:id="rId33"/>
    <p:sldId id="306" r:id="rId34"/>
    <p:sldId id="307" r:id="rId35"/>
    <p:sldId id="308" r:id="rId36"/>
    <p:sldId id="309" r:id="rId37"/>
    <p:sldId id="312" r:id="rId38"/>
    <p:sldId id="313" r:id="rId39"/>
    <p:sldId id="314" r:id="rId40"/>
    <p:sldId id="315" r:id="rId41"/>
    <p:sldId id="319" r:id="rId42"/>
    <p:sldId id="317" r:id="rId43"/>
    <p:sldId id="310" r:id="rId44"/>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481" autoAdjust="0"/>
    <p:restoredTop sz="93089"/>
  </p:normalViewPr>
  <p:slideViewPr>
    <p:cSldViewPr>
      <p:cViewPr varScale="1">
        <p:scale>
          <a:sx n="115" d="100"/>
          <a:sy n="115" d="100"/>
        </p:scale>
        <p:origin x="1992" y="19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handoutMaster" Target="handoutMasters/handoutMaster1.xml"/><Relationship Id="rId47" Type="http://schemas.openxmlformats.org/officeDocument/2006/relationships/presProps" Target="presProps.xml"/><Relationship Id="rId48" Type="http://schemas.openxmlformats.org/officeDocument/2006/relationships/viewProps" Target="viewProps.xml"/><Relationship Id="rId49" Type="http://schemas.openxmlformats.org/officeDocument/2006/relationships/theme" Target="theme/theme1.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50"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9" Type="http://schemas.openxmlformats.org/officeDocument/2006/relationships/slide" Target="slides/slide7.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slide" Target="slides/slide40.xml"/><Relationship Id="rId43" Type="http://schemas.openxmlformats.org/officeDocument/2006/relationships/slide" Target="slides/slide41.xml"/><Relationship Id="rId44" Type="http://schemas.openxmlformats.org/officeDocument/2006/relationships/slide" Target="slides/slide42.xml"/><Relationship Id="rId45"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1EAC697-94C5-42AA-B429-01DB5E27B1AA}" type="doc">
      <dgm:prSet loTypeId="urn:microsoft.com/office/officeart/2009/layout/CircleArrowProcess" loCatId="cycle" qsTypeId="urn:microsoft.com/office/officeart/2005/8/quickstyle/simple4" qsCatId="simple" csTypeId="urn:microsoft.com/office/officeart/2005/8/colors/colorful3" csCatId="colorful" phldr="1"/>
      <dgm:spPr/>
      <dgm:t>
        <a:bodyPr/>
        <a:lstStyle/>
        <a:p>
          <a:endParaRPr lang="de-AT"/>
        </a:p>
      </dgm:t>
    </dgm:pt>
    <dgm:pt modelId="{144E0930-E664-4009-8542-71AADADF6946}">
      <dgm:prSet phldrT="[Text]"/>
      <dgm:spPr/>
      <dgm:t>
        <a:bodyPr/>
        <a:lstStyle/>
        <a:p>
          <a:r>
            <a:rPr lang="de-AT" dirty="0" smtClean="0"/>
            <a:t>formativ</a:t>
          </a:r>
          <a:endParaRPr lang="de-AT" dirty="0"/>
        </a:p>
      </dgm:t>
    </dgm:pt>
    <dgm:pt modelId="{C826B1A8-A935-423C-A539-54CC078FA958}" type="parTrans" cxnId="{7076BE59-D9B6-4887-A25F-490BE29D8B60}">
      <dgm:prSet/>
      <dgm:spPr/>
      <dgm:t>
        <a:bodyPr/>
        <a:lstStyle/>
        <a:p>
          <a:endParaRPr lang="de-AT"/>
        </a:p>
      </dgm:t>
    </dgm:pt>
    <dgm:pt modelId="{BB8C0779-AB20-42A1-9254-9DBE1846DBE1}" type="sibTrans" cxnId="{7076BE59-D9B6-4887-A25F-490BE29D8B60}">
      <dgm:prSet/>
      <dgm:spPr/>
      <dgm:t>
        <a:bodyPr/>
        <a:lstStyle/>
        <a:p>
          <a:endParaRPr lang="de-AT"/>
        </a:p>
      </dgm:t>
    </dgm:pt>
    <dgm:pt modelId="{B5657635-2D5F-4622-8913-7466BDAF66C8}">
      <dgm:prSet phldrT="[Text]"/>
      <dgm:spPr/>
      <dgm:t>
        <a:bodyPr/>
        <a:lstStyle/>
        <a:p>
          <a:r>
            <a:rPr lang="de-AT" dirty="0" err="1" smtClean="0"/>
            <a:t>summativ</a:t>
          </a:r>
          <a:endParaRPr lang="de-AT" dirty="0"/>
        </a:p>
      </dgm:t>
    </dgm:pt>
    <dgm:pt modelId="{024DB3AB-7D5C-4533-AF4B-8D78576A4F30}" type="parTrans" cxnId="{CA917897-90FE-4347-8F1F-BDC26B55EC17}">
      <dgm:prSet/>
      <dgm:spPr/>
      <dgm:t>
        <a:bodyPr/>
        <a:lstStyle/>
        <a:p>
          <a:endParaRPr lang="de-AT"/>
        </a:p>
      </dgm:t>
    </dgm:pt>
    <dgm:pt modelId="{041FDFF1-A5FB-42CD-AC66-B75656415D8E}" type="sibTrans" cxnId="{CA917897-90FE-4347-8F1F-BDC26B55EC17}">
      <dgm:prSet/>
      <dgm:spPr/>
      <dgm:t>
        <a:bodyPr/>
        <a:lstStyle/>
        <a:p>
          <a:endParaRPr lang="de-AT"/>
        </a:p>
      </dgm:t>
    </dgm:pt>
    <dgm:pt modelId="{36CB5E8E-3712-4F83-8460-A1F975AC339D}">
      <dgm:prSet phldrT="[Text]"/>
      <dgm:spPr/>
      <dgm:t>
        <a:bodyPr/>
        <a:lstStyle/>
        <a:p>
          <a:r>
            <a:rPr lang="de-AT" dirty="0" smtClean="0"/>
            <a:t>Noten-</a:t>
          </a:r>
          <a:br>
            <a:rPr lang="de-AT" dirty="0" smtClean="0"/>
          </a:br>
          <a:r>
            <a:rPr lang="de-AT" dirty="0" err="1" smtClean="0"/>
            <a:t>findung</a:t>
          </a:r>
          <a:endParaRPr lang="de-AT" dirty="0"/>
        </a:p>
      </dgm:t>
    </dgm:pt>
    <dgm:pt modelId="{9216C949-8DAE-476A-91D7-9C3C0633A94D}" type="parTrans" cxnId="{B078D43D-BCBC-4B2E-9FAA-04810B6CC77D}">
      <dgm:prSet/>
      <dgm:spPr/>
      <dgm:t>
        <a:bodyPr/>
        <a:lstStyle/>
        <a:p>
          <a:endParaRPr lang="de-AT"/>
        </a:p>
      </dgm:t>
    </dgm:pt>
    <dgm:pt modelId="{C14416E1-82B9-434E-AF62-4D7C48D48143}" type="sibTrans" cxnId="{B078D43D-BCBC-4B2E-9FAA-04810B6CC77D}">
      <dgm:prSet/>
      <dgm:spPr/>
      <dgm:t>
        <a:bodyPr/>
        <a:lstStyle/>
        <a:p>
          <a:endParaRPr lang="de-AT"/>
        </a:p>
      </dgm:t>
    </dgm:pt>
    <dgm:pt modelId="{E692F09D-F947-4AE1-8403-D75358EE0917}" type="pres">
      <dgm:prSet presAssocID="{C1EAC697-94C5-42AA-B429-01DB5E27B1AA}" presName="Name0" presStyleCnt="0">
        <dgm:presLayoutVars>
          <dgm:chMax val="7"/>
          <dgm:chPref val="7"/>
          <dgm:dir/>
          <dgm:animLvl val="lvl"/>
        </dgm:presLayoutVars>
      </dgm:prSet>
      <dgm:spPr/>
      <dgm:t>
        <a:bodyPr/>
        <a:lstStyle/>
        <a:p>
          <a:endParaRPr lang="de-AT"/>
        </a:p>
      </dgm:t>
    </dgm:pt>
    <dgm:pt modelId="{2DE7C312-B905-40EA-B295-ADD185AC876C}" type="pres">
      <dgm:prSet presAssocID="{144E0930-E664-4009-8542-71AADADF6946}" presName="Accent1" presStyleCnt="0"/>
      <dgm:spPr/>
    </dgm:pt>
    <dgm:pt modelId="{3EF83173-C784-4BE5-977E-E9AF27F27A4A}" type="pres">
      <dgm:prSet presAssocID="{144E0930-E664-4009-8542-71AADADF6946}" presName="Accent" presStyleLbl="node1" presStyleIdx="0" presStyleCnt="3"/>
      <dgm:spPr/>
    </dgm:pt>
    <dgm:pt modelId="{A42EB54F-7427-4243-B195-472739E9A3E2}" type="pres">
      <dgm:prSet presAssocID="{144E0930-E664-4009-8542-71AADADF6946}" presName="Parent1" presStyleLbl="revTx" presStyleIdx="0" presStyleCnt="3">
        <dgm:presLayoutVars>
          <dgm:chMax val="1"/>
          <dgm:chPref val="1"/>
          <dgm:bulletEnabled val="1"/>
        </dgm:presLayoutVars>
      </dgm:prSet>
      <dgm:spPr/>
      <dgm:t>
        <a:bodyPr/>
        <a:lstStyle/>
        <a:p>
          <a:endParaRPr lang="de-AT"/>
        </a:p>
      </dgm:t>
    </dgm:pt>
    <dgm:pt modelId="{B847CBF9-1859-460A-BB7E-5CFE07032C6D}" type="pres">
      <dgm:prSet presAssocID="{B5657635-2D5F-4622-8913-7466BDAF66C8}" presName="Accent2" presStyleCnt="0"/>
      <dgm:spPr/>
    </dgm:pt>
    <dgm:pt modelId="{C2422BA7-7CD7-4CF1-96A1-6EED328CF1B7}" type="pres">
      <dgm:prSet presAssocID="{B5657635-2D5F-4622-8913-7466BDAF66C8}" presName="Accent" presStyleLbl="node1" presStyleIdx="1" presStyleCnt="3"/>
      <dgm:spPr/>
    </dgm:pt>
    <dgm:pt modelId="{371BAD4D-725C-4843-AB72-1950588EAA11}" type="pres">
      <dgm:prSet presAssocID="{B5657635-2D5F-4622-8913-7466BDAF66C8}" presName="Parent2" presStyleLbl="revTx" presStyleIdx="1" presStyleCnt="3">
        <dgm:presLayoutVars>
          <dgm:chMax val="1"/>
          <dgm:chPref val="1"/>
          <dgm:bulletEnabled val="1"/>
        </dgm:presLayoutVars>
      </dgm:prSet>
      <dgm:spPr/>
      <dgm:t>
        <a:bodyPr/>
        <a:lstStyle/>
        <a:p>
          <a:endParaRPr lang="de-AT"/>
        </a:p>
      </dgm:t>
    </dgm:pt>
    <dgm:pt modelId="{8370A243-3364-4FC9-904C-E1E318E2A6DC}" type="pres">
      <dgm:prSet presAssocID="{36CB5E8E-3712-4F83-8460-A1F975AC339D}" presName="Accent3" presStyleCnt="0"/>
      <dgm:spPr/>
    </dgm:pt>
    <dgm:pt modelId="{AA49A3C1-15CB-489B-9FEC-BEDB4208014A}" type="pres">
      <dgm:prSet presAssocID="{36CB5E8E-3712-4F83-8460-A1F975AC339D}" presName="Accent" presStyleLbl="node1" presStyleIdx="2" presStyleCnt="3"/>
      <dgm:spPr/>
    </dgm:pt>
    <dgm:pt modelId="{FC981936-C5A2-4D5D-9CD5-060D3B41F5FC}" type="pres">
      <dgm:prSet presAssocID="{36CB5E8E-3712-4F83-8460-A1F975AC339D}" presName="Parent3" presStyleLbl="revTx" presStyleIdx="2" presStyleCnt="3">
        <dgm:presLayoutVars>
          <dgm:chMax val="1"/>
          <dgm:chPref val="1"/>
          <dgm:bulletEnabled val="1"/>
        </dgm:presLayoutVars>
      </dgm:prSet>
      <dgm:spPr/>
      <dgm:t>
        <a:bodyPr/>
        <a:lstStyle/>
        <a:p>
          <a:endParaRPr lang="de-AT"/>
        </a:p>
      </dgm:t>
    </dgm:pt>
  </dgm:ptLst>
  <dgm:cxnLst>
    <dgm:cxn modelId="{728319E1-D069-4656-B602-8E14C1051C37}" type="presOf" srcId="{144E0930-E664-4009-8542-71AADADF6946}" destId="{A42EB54F-7427-4243-B195-472739E9A3E2}" srcOrd="0" destOrd="0" presId="urn:microsoft.com/office/officeart/2009/layout/CircleArrowProcess"/>
    <dgm:cxn modelId="{B77432F4-5189-4667-B471-7BC17CB4AF49}" type="presOf" srcId="{C1EAC697-94C5-42AA-B429-01DB5E27B1AA}" destId="{E692F09D-F947-4AE1-8403-D75358EE0917}" srcOrd="0" destOrd="0" presId="urn:microsoft.com/office/officeart/2009/layout/CircleArrowProcess"/>
    <dgm:cxn modelId="{F35E0C4A-4B9A-4E23-A311-9993A2FA4E17}" type="presOf" srcId="{36CB5E8E-3712-4F83-8460-A1F975AC339D}" destId="{FC981936-C5A2-4D5D-9CD5-060D3B41F5FC}" srcOrd="0" destOrd="0" presId="urn:microsoft.com/office/officeart/2009/layout/CircleArrowProcess"/>
    <dgm:cxn modelId="{F85F0E14-9E33-4DEB-88FA-FFA233E76FAA}" type="presOf" srcId="{B5657635-2D5F-4622-8913-7466BDAF66C8}" destId="{371BAD4D-725C-4843-AB72-1950588EAA11}" srcOrd="0" destOrd="0" presId="urn:microsoft.com/office/officeart/2009/layout/CircleArrowProcess"/>
    <dgm:cxn modelId="{7076BE59-D9B6-4887-A25F-490BE29D8B60}" srcId="{C1EAC697-94C5-42AA-B429-01DB5E27B1AA}" destId="{144E0930-E664-4009-8542-71AADADF6946}" srcOrd="0" destOrd="0" parTransId="{C826B1A8-A935-423C-A539-54CC078FA958}" sibTransId="{BB8C0779-AB20-42A1-9254-9DBE1846DBE1}"/>
    <dgm:cxn modelId="{B078D43D-BCBC-4B2E-9FAA-04810B6CC77D}" srcId="{C1EAC697-94C5-42AA-B429-01DB5E27B1AA}" destId="{36CB5E8E-3712-4F83-8460-A1F975AC339D}" srcOrd="2" destOrd="0" parTransId="{9216C949-8DAE-476A-91D7-9C3C0633A94D}" sibTransId="{C14416E1-82B9-434E-AF62-4D7C48D48143}"/>
    <dgm:cxn modelId="{CA917897-90FE-4347-8F1F-BDC26B55EC17}" srcId="{C1EAC697-94C5-42AA-B429-01DB5E27B1AA}" destId="{B5657635-2D5F-4622-8913-7466BDAF66C8}" srcOrd="1" destOrd="0" parTransId="{024DB3AB-7D5C-4533-AF4B-8D78576A4F30}" sibTransId="{041FDFF1-A5FB-42CD-AC66-B75656415D8E}"/>
    <dgm:cxn modelId="{31CA77AC-E810-4129-9673-900D17F0CF3C}" type="presParOf" srcId="{E692F09D-F947-4AE1-8403-D75358EE0917}" destId="{2DE7C312-B905-40EA-B295-ADD185AC876C}" srcOrd="0" destOrd="0" presId="urn:microsoft.com/office/officeart/2009/layout/CircleArrowProcess"/>
    <dgm:cxn modelId="{14997FCC-9557-4C92-9512-05391B170EC4}" type="presParOf" srcId="{2DE7C312-B905-40EA-B295-ADD185AC876C}" destId="{3EF83173-C784-4BE5-977E-E9AF27F27A4A}" srcOrd="0" destOrd="0" presId="urn:microsoft.com/office/officeart/2009/layout/CircleArrowProcess"/>
    <dgm:cxn modelId="{F0943681-87C5-4A41-8291-D62A4BDF2893}" type="presParOf" srcId="{E692F09D-F947-4AE1-8403-D75358EE0917}" destId="{A42EB54F-7427-4243-B195-472739E9A3E2}" srcOrd="1" destOrd="0" presId="urn:microsoft.com/office/officeart/2009/layout/CircleArrowProcess"/>
    <dgm:cxn modelId="{A51FD3C7-DEC7-4522-BE1B-71700CD0E387}" type="presParOf" srcId="{E692F09D-F947-4AE1-8403-D75358EE0917}" destId="{B847CBF9-1859-460A-BB7E-5CFE07032C6D}" srcOrd="2" destOrd="0" presId="urn:microsoft.com/office/officeart/2009/layout/CircleArrowProcess"/>
    <dgm:cxn modelId="{DFF86EF4-13E0-49DE-96F9-D5B8449C812A}" type="presParOf" srcId="{B847CBF9-1859-460A-BB7E-5CFE07032C6D}" destId="{C2422BA7-7CD7-4CF1-96A1-6EED328CF1B7}" srcOrd="0" destOrd="0" presId="urn:microsoft.com/office/officeart/2009/layout/CircleArrowProcess"/>
    <dgm:cxn modelId="{8054F9F6-1BB1-46B9-847D-C6F11C7B50F3}" type="presParOf" srcId="{E692F09D-F947-4AE1-8403-D75358EE0917}" destId="{371BAD4D-725C-4843-AB72-1950588EAA11}" srcOrd="3" destOrd="0" presId="urn:microsoft.com/office/officeart/2009/layout/CircleArrowProcess"/>
    <dgm:cxn modelId="{9D64841B-4E2D-4D07-8192-1F50BA53B227}" type="presParOf" srcId="{E692F09D-F947-4AE1-8403-D75358EE0917}" destId="{8370A243-3364-4FC9-904C-E1E318E2A6DC}" srcOrd="4" destOrd="0" presId="urn:microsoft.com/office/officeart/2009/layout/CircleArrowProcess"/>
    <dgm:cxn modelId="{40087469-14F6-40B9-89EF-30E0542FCD39}" type="presParOf" srcId="{8370A243-3364-4FC9-904C-E1E318E2A6DC}" destId="{AA49A3C1-15CB-489B-9FEC-BEDB4208014A}" srcOrd="0" destOrd="0" presId="urn:microsoft.com/office/officeart/2009/layout/CircleArrowProcess"/>
    <dgm:cxn modelId="{1A710265-26C0-4108-BB7C-566D493991C2}" type="presParOf" srcId="{E692F09D-F947-4AE1-8403-D75358EE0917}" destId="{FC981936-C5A2-4D5D-9CD5-060D3B41F5FC}" srcOrd="5" destOrd="0" presId="urn:microsoft.com/office/officeart/2009/layout/Circle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F83173-C784-4BE5-977E-E9AF27F27A4A}">
      <dsp:nvSpPr>
        <dsp:cNvPr id="0" name=""/>
        <dsp:cNvSpPr/>
      </dsp:nvSpPr>
      <dsp:spPr>
        <a:xfrm>
          <a:off x="2341595" y="0"/>
          <a:ext cx="1956111" cy="1956409"/>
        </a:xfrm>
        <a:prstGeom prst="circularArrow">
          <a:avLst>
            <a:gd name="adj1" fmla="val 10980"/>
            <a:gd name="adj2" fmla="val 1142322"/>
            <a:gd name="adj3" fmla="val 4500000"/>
            <a:gd name="adj4" fmla="val 10800000"/>
            <a:gd name="adj5" fmla="val 125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A42EB54F-7427-4243-B195-472739E9A3E2}">
      <dsp:nvSpPr>
        <dsp:cNvPr id="0" name=""/>
        <dsp:cNvSpPr/>
      </dsp:nvSpPr>
      <dsp:spPr>
        <a:xfrm>
          <a:off x="2773960" y="706323"/>
          <a:ext cx="1086973" cy="5433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de-AT" sz="1800" kern="1200" dirty="0" smtClean="0"/>
            <a:t>formativ</a:t>
          </a:r>
          <a:endParaRPr lang="de-AT" sz="1800" kern="1200" dirty="0"/>
        </a:p>
      </dsp:txBody>
      <dsp:txXfrm>
        <a:off x="2773960" y="706323"/>
        <a:ext cx="1086973" cy="543356"/>
      </dsp:txXfrm>
    </dsp:sp>
    <dsp:sp modelId="{C2422BA7-7CD7-4CF1-96A1-6EED328CF1B7}">
      <dsp:nvSpPr>
        <dsp:cNvPr id="0" name=""/>
        <dsp:cNvSpPr/>
      </dsp:nvSpPr>
      <dsp:spPr>
        <a:xfrm>
          <a:off x="1798292" y="1124102"/>
          <a:ext cx="1956111" cy="1956409"/>
        </a:xfrm>
        <a:prstGeom prst="leftCircularArrow">
          <a:avLst>
            <a:gd name="adj1" fmla="val 10980"/>
            <a:gd name="adj2" fmla="val 1142322"/>
            <a:gd name="adj3" fmla="val 6300000"/>
            <a:gd name="adj4" fmla="val 18900000"/>
            <a:gd name="adj5" fmla="val 12500"/>
          </a:avLst>
        </a:prstGeom>
        <a:gradFill rotWithShape="0">
          <a:gsLst>
            <a:gs pos="0">
              <a:schemeClr val="accent3">
                <a:hueOff val="5625133"/>
                <a:satOff val="-8440"/>
                <a:lumOff val="-1373"/>
                <a:alphaOff val="0"/>
                <a:shade val="51000"/>
                <a:satMod val="130000"/>
              </a:schemeClr>
            </a:gs>
            <a:gs pos="80000">
              <a:schemeClr val="accent3">
                <a:hueOff val="5625133"/>
                <a:satOff val="-8440"/>
                <a:lumOff val="-1373"/>
                <a:alphaOff val="0"/>
                <a:shade val="93000"/>
                <a:satMod val="130000"/>
              </a:schemeClr>
            </a:gs>
            <a:gs pos="100000">
              <a:schemeClr val="accent3">
                <a:hueOff val="5625133"/>
                <a:satOff val="-8440"/>
                <a:lumOff val="-1373"/>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371BAD4D-725C-4843-AB72-1950588EAA11}">
      <dsp:nvSpPr>
        <dsp:cNvPr id="0" name=""/>
        <dsp:cNvSpPr/>
      </dsp:nvSpPr>
      <dsp:spPr>
        <a:xfrm>
          <a:off x="2232861" y="1836927"/>
          <a:ext cx="1086973" cy="5433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de-AT" sz="1800" kern="1200" dirty="0" err="1" smtClean="0"/>
            <a:t>summativ</a:t>
          </a:r>
          <a:endParaRPr lang="de-AT" sz="1800" kern="1200" dirty="0"/>
        </a:p>
      </dsp:txBody>
      <dsp:txXfrm>
        <a:off x="2232861" y="1836927"/>
        <a:ext cx="1086973" cy="543356"/>
      </dsp:txXfrm>
    </dsp:sp>
    <dsp:sp modelId="{AA49A3C1-15CB-489B-9FEC-BEDB4208014A}">
      <dsp:nvSpPr>
        <dsp:cNvPr id="0" name=""/>
        <dsp:cNvSpPr/>
      </dsp:nvSpPr>
      <dsp:spPr>
        <a:xfrm>
          <a:off x="2480819" y="2382723"/>
          <a:ext cx="1680603" cy="1681276"/>
        </a:xfrm>
        <a:prstGeom prst="blockArc">
          <a:avLst>
            <a:gd name="adj1" fmla="val 13500000"/>
            <a:gd name="adj2" fmla="val 10800000"/>
            <a:gd name="adj3" fmla="val 12740"/>
          </a:avLst>
        </a:prstGeom>
        <a:gradFill rotWithShape="0">
          <a:gsLst>
            <a:gs pos="0">
              <a:schemeClr val="accent3">
                <a:hueOff val="11250266"/>
                <a:satOff val="-16880"/>
                <a:lumOff val="-2745"/>
                <a:alphaOff val="0"/>
                <a:shade val="51000"/>
                <a:satMod val="130000"/>
              </a:schemeClr>
            </a:gs>
            <a:gs pos="80000">
              <a:schemeClr val="accent3">
                <a:hueOff val="11250266"/>
                <a:satOff val="-16880"/>
                <a:lumOff val="-2745"/>
                <a:alphaOff val="0"/>
                <a:shade val="93000"/>
                <a:satMod val="130000"/>
              </a:schemeClr>
            </a:gs>
            <a:gs pos="100000">
              <a:schemeClr val="accent3">
                <a:hueOff val="11250266"/>
                <a:satOff val="-16880"/>
                <a:lumOff val="-2745"/>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FC981936-C5A2-4D5D-9CD5-060D3B41F5FC}">
      <dsp:nvSpPr>
        <dsp:cNvPr id="0" name=""/>
        <dsp:cNvSpPr/>
      </dsp:nvSpPr>
      <dsp:spPr>
        <a:xfrm>
          <a:off x="2776532" y="2969158"/>
          <a:ext cx="1086973" cy="5433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de-AT" sz="1800" kern="1200" dirty="0" smtClean="0"/>
            <a:t>Noten-</a:t>
          </a:r>
          <a:br>
            <a:rPr lang="de-AT" sz="1800" kern="1200" dirty="0" smtClean="0"/>
          </a:br>
          <a:r>
            <a:rPr lang="de-AT" sz="1800" kern="1200" dirty="0" err="1" smtClean="0"/>
            <a:t>findung</a:t>
          </a:r>
          <a:endParaRPr lang="de-AT" sz="1800" kern="1200" dirty="0"/>
        </a:p>
      </dsp:txBody>
      <dsp:txXfrm>
        <a:off x="2776532" y="2969158"/>
        <a:ext cx="1086973" cy="543356"/>
      </dsp:txXfrm>
    </dsp:sp>
  </dsp:spTree>
</dsp:drawing>
</file>

<file path=ppt/diagrams/layout1.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AT"/>
          </a:p>
        </p:txBody>
      </p:sp>
      <p:sp>
        <p:nvSpPr>
          <p:cNvPr id="3" name="Datumsplatzhalt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9470FAA-D4E3-4F49-9BC3-A4DD5124FD4F}" type="datetimeFigureOut">
              <a:rPr lang="de-AT" smtClean="0"/>
              <a:pPr/>
              <a:t>10.05.20</a:t>
            </a:fld>
            <a:endParaRPr lang="de-AT"/>
          </a:p>
        </p:txBody>
      </p:sp>
      <p:sp>
        <p:nvSpPr>
          <p:cNvPr id="4" name="Fußzeilenplatzhalt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de-AT"/>
          </a:p>
        </p:txBody>
      </p:sp>
      <p:sp>
        <p:nvSpPr>
          <p:cNvPr id="5" name="Foliennummernplatzhalt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006C93E-22F8-4470-A96B-F80CBCEAE70D}" type="slidenum">
              <a:rPr lang="de-AT" smtClean="0"/>
              <a:pPr/>
              <a:t>‹Nr.›</a:t>
            </a:fld>
            <a:endParaRPr lang="de-AT"/>
          </a:p>
        </p:txBody>
      </p:sp>
    </p:spTree>
    <p:extLst>
      <p:ext uri="{BB962C8B-B14F-4D97-AF65-F5344CB8AC3E}">
        <p14:creationId xmlns:p14="http://schemas.microsoft.com/office/powerpoint/2010/main" val="5067216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AT"/>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9BFDF46-2537-4BB1-9AB7-C29AAEFB17A0}" type="datetimeFigureOut">
              <a:rPr lang="de-AT" smtClean="0"/>
              <a:pPr/>
              <a:t>10.05.20</a:t>
            </a:fld>
            <a:endParaRPr lang="de-AT"/>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e-AT"/>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AT"/>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31C0FD7-5C5D-4B16-9DFE-C895363355FE}" type="slidenum">
              <a:rPr lang="de-AT" smtClean="0"/>
              <a:pPr/>
              <a:t>‹Nr.›</a:t>
            </a:fld>
            <a:endParaRPr lang="de-AT"/>
          </a:p>
        </p:txBody>
      </p:sp>
    </p:spTree>
    <p:extLst>
      <p:ext uri="{BB962C8B-B14F-4D97-AF65-F5344CB8AC3E}">
        <p14:creationId xmlns:p14="http://schemas.microsoft.com/office/powerpoint/2010/main" val="459821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b="0" i="0" u="none" strike="noStrike" kern="1200" dirty="0" smtClean="0">
                <a:solidFill>
                  <a:schemeClr val="tx1"/>
                </a:solidFill>
                <a:effectLst/>
                <a:latin typeface="+mn-lt"/>
                <a:ea typeface="+mn-ea"/>
                <a:cs typeface="+mn-cs"/>
              </a:rPr>
              <a:t>Das Gütekriterium </a:t>
            </a:r>
            <a:r>
              <a:rPr lang="de-DE" sz="1200" b="1" i="0" u="none" strike="noStrike" kern="1200" dirty="0" smtClean="0">
                <a:solidFill>
                  <a:schemeClr val="tx1"/>
                </a:solidFill>
                <a:effectLst/>
                <a:latin typeface="+mn-lt"/>
                <a:ea typeface="+mn-ea"/>
                <a:cs typeface="+mn-cs"/>
              </a:rPr>
              <a:t>Validität</a:t>
            </a:r>
            <a:r>
              <a:rPr lang="de-DE" sz="1200" b="0" i="0" u="none" strike="noStrike" kern="1200" dirty="0" smtClean="0">
                <a:solidFill>
                  <a:schemeClr val="tx1"/>
                </a:solidFill>
                <a:effectLst/>
                <a:latin typeface="+mn-lt"/>
                <a:ea typeface="+mn-ea"/>
                <a:cs typeface="+mn-cs"/>
              </a:rPr>
              <a:t> bezeichnet die Gültigkeit einer Messung, d.h. ob überhaupt das gemessen wurde, was gemessen werden sollte. Valide sind Test, Erhebungen und Untersuchungen also dann, wenn sie das messen, was sie messen </a:t>
            </a:r>
            <a:r>
              <a:rPr lang="de-DE" sz="1200" b="0" i="0" u="none" strike="noStrike" kern="1200" dirty="0" err="1" smtClean="0">
                <a:solidFill>
                  <a:schemeClr val="tx1"/>
                </a:solidFill>
                <a:effectLst/>
                <a:latin typeface="+mn-lt"/>
                <a:ea typeface="+mn-ea"/>
                <a:cs typeface="+mn-cs"/>
              </a:rPr>
              <a:t>sollen.</a:t>
            </a:r>
            <a:r>
              <a:rPr lang="de-DE" sz="1200" b="1" i="0" u="none" strike="noStrike" kern="1200" dirty="0" err="1" smtClean="0">
                <a:solidFill>
                  <a:schemeClr val="tx1"/>
                </a:solidFill>
                <a:effectLst/>
                <a:latin typeface="+mn-lt"/>
                <a:ea typeface="+mn-ea"/>
                <a:cs typeface="+mn-cs"/>
              </a:rPr>
              <a:t>Reliabilität</a:t>
            </a:r>
            <a:r>
              <a:rPr lang="de-DE" sz="1200" b="0" i="0" u="none" strike="noStrike" kern="1200" dirty="0" smtClean="0">
                <a:solidFill>
                  <a:schemeClr val="tx1"/>
                </a:solidFill>
                <a:effectLst/>
                <a:latin typeface="+mn-lt"/>
                <a:ea typeface="+mn-ea"/>
                <a:cs typeface="+mn-cs"/>
              </a:rPr>
              <a:t> ist ein Maß für die formale Genauigkeit bzw. Verlässlichkeit wissenschaftlicher Messungen. Sie ist derjenige Anteil an der Varianz, der durch tatsächliche Unterschiede im zu messenden Merkmal und nicht durch Messfehler erklärt werden kann</a:t>
            </a:r>
            <a:endParaRPr lang="de-DE" dirty="0"/>
          </a:p>
        </p:txBody>
      </p:sp>
      <p:sp>
        <p:nvSpPr>
          <p:cNvPr id="4" name="Foliennummernplatzhalter 3"/>
          <p:cNvSpPr>
            <a:spLocks noGrp="1"/>
          </p:cNvSpPr>
          <p:nvPr>
            <p:ph type="sldNum" sz="quarter" idx="10"/>
          </p:nvPr>
        </p:nvSpPr>
        <p:spPr/>
        <p:txBody>
          <a:bodyPr/>
          <a:lstStyle/>
          <a:p>
            <a:fld id="{331C0FD7-5C5D-4B16-9DFE-C895363355FE}" type="slidenum">
              <a:rPr lang="de-AT" smtClean="0"/>
              <a:pPr/>
              <a:t>14</a:t>
            </a:fld>
            <a:endParaRPr lang="de-AT"/>
          </a:p>
        </p:txBody>
      </p:sp>
    </p:spTree>
    <p:extLst>
      <p:ext uri="{BB962C8B-B14F-4D97-AF65-F5344CB8AC3E}">
        <p14:creationId xmlns:p14="http://schemas.microsoft.com/office/powerpoint/2010/main" val="10338561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Sie liegt allen Interaktionen zugrunde und steht mit dem Lernen in einem konstitutiven (grundlegenden) Zusammenhang.</a:t>
            </a:r>
            <a:r>
              <a:rPr lang="de-DE" baseline="0" dirty="0" smtClean="0"/>
              <a:t> Der Begriff umfasst 2 Dimensionen: klick Vollzug = Wahrnehmungstätigkeit und klick!  Es entsteht somit kein allgemein gültiges Bild der wahrgenommenen Realität, die These, Wahrnehmung sei eine Abbildung der Realität wird brüchig! klick</a:t>
            </a:r>
            <a:endParaRPr lang="de-DE" dirty="0"/>
          </a:p>
        </p:txBody>
      </p:sp>
      <p:sp>
        <p:nvSpPr>
          <p:cNvPr id="4" name="Foliennummernplatzhalter 3"/>
          <p:cNvSpPr>
            <a:spLocks noGrp="1"/>
          </p:cNvSpPr>
          <p:nvPr>
            <p:ph type="sldNum" sz="quarter" idx="10"/>
          </p:nvPr>
        </p:nvSpPr>
        <p:spPr/>
        <p:txBody>
          <a:bodyPr/>
          <a:lstStyle/>
          <a:p>
            <a:fld id="{1EA00503-C3E1-834F-ADEC-A4A590EDB5AB}" type="slidenum">
              <a:rPr lang="de-DE" smtClean="0"/>
              <a:t>17</a:t>
            </a:fld>
            <a:endParaRPr lang="de-DE"/>
          </a:p>
        </p:txBody>
      </p:sp>
    </p:spTree>
    <p:extLst>
      <p:ext uri="{BB962C8B-B14F-4D97-AF65-F5344CB8AC3E}">
        <p14:creationId xmlns:p14="http://schemas.microsoft.com/office/powerpoint/2010/main" val="7035157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Beim Wahrnehmungsprozess sind zwei Interventionspunkte</a:t>
            </a:r>
            <a:r>
              <a:rPr lang="de-DE" baseline="0" dirty="0" smtClean="0"/>
              <a:t> (IP 1 und IP2) festzustellen, durch die das Individuum die Bearbeitung der Reize, Stimuli und Einflüsse, die aus der Umwelt auf es zukommen, vornehmen und damit das Wahrnehmungsergebnis konstruktiv gestalten kann. </a:t>
            </a:r>
          </a:p>
          <a:p>
            <a:r>
              <a:rPr lang="de-DE" baseline="0" dirty="0" smtClean="0"/>
              <a:t>Der erste Interventionspunkt liegt im Bereich der Sinnesorgane, die aufgrund von Bau- und Funktionsplänen begrenzt, also selektiv wahrnehmen: Der Unterpunkt IP1/1 ist durch subjektive Befindlichkeiten des Individuums bestimmt, die Reize verstärken oder abschwächen. Der Unterpunt IP ½ betrifft die Umsetzung der organisch vermittelten Informationen in Erregungen, die zum Gehirn führen. </a:t>
            </a:r>
          </a:p>
          <a:p>
            <a:r>
              <a:rPr lang="de-DE" baseline="0" dirty="0" smtClean="0"/>
              <a:t>Der zweite Interventionspunkt (IP 2) liegt im Gehirn selbst bzw. in den verschiedenen Hirnregionen. Die dort eingehenden Erregungen werden neuronal verknüpft. Dabei werden die in den Erregungen transportierten Informationen bzw. Signale einer zentralen Intervention unterzogen, die sich auf sechs Dimensionen bezieht (IP 2/1-6)</a:t>
            </a:r>
            <a:endParaRPr lang="de-DE" dirty="0"/>
          </a:p>
        </p:txBody>
      </p:sp>
      <p:sp>
        <p:nvSpPr>
          <p:cNvPr id="4" name="Foliennummernplatzhalter 3"/>
          <p:cNvSpPr>
            <a:spLocks noGrp="1"/>
          </p:cNvSpPr>
          <p:nvPr>
            <p:ph type="sldNum" sz="quarter" idx="10"/>
          </p:nvPr>
        </p:nvSpPr>
        <p:spPr/>
        <p:txBody>
          <a:bodyPr/>
          <a:lstStyle/>
          <a:p>
            <a:fld id="{1EA00503-C3E1-834F-ADEC-A4A590EDB5AB}" type="slidenum">
              <a:rPr lang="de-DE" smtClean="0"/>
              <a:t>18</a:t>
            </a:fld>
            <a:endParaRPr lang="de-DE"/>
          </a:p>
        </p:txBody>
      </p:sp>
    </p:spTree>
    <p:extLst>
      <p:ext uri="{BB962C8B-B14F-4D97-AF65-F5344CB8AC3E}">
        <p14:creationId xmlns:p14="http://schemas.microsoft.com/office/powerpoint/2010/main" val="16916017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nach Wahrnehmung: Emotionen, Affekte und Motivationen und die damit verbundene</a:t>
            </a:r>
            <a:r>
              <a:rPr lang="de-DE" baseline="0" dirty="0" smtClean="0"/>
              <a:t> gerichtete Aufmerksamkeit des Individuums spielen eine wichtige Rolle. </a:t>
            </a:r>
            <a:r>
              <a:rPr lang="de-DE" dirty="0" smtClean="0"/>
              <a:t>Jedes Kind geht auf diese Weise mit einer gerichteten Wahrnehmung auf die Suche in seiner Umwelt - auch im Unterricht und selektiert auf diese Weise die angebotenen Informationen.</a:t>
            </a:r>
            <a:r>
              <a:rPr lang="de-DE" baseline="0" dirty="0" smtClean="0"/>
              <a:t> (</a:t>
            </a:r>
            <a:r>
              <a:rPr lang="de-DE" baseline="0" dirty="0" err="1" smtClean="0"/>
              <a:t>Kron</a:t>
            </a:r>
            <a:r>
              <a:rPr lang="de-DE" baseline="0" dirty="0" smtClean="0"/>
              <a:t> S. 185, letzter Absatz gelb markiert) körperliche Befindlichkeiten sind wichtig, die aber bereits in der symbolischen Interaktion von zwei Personen unterschiedlich sind und die zu nicht vorhersehbaren Interventionen führen können. Wahrnehmung ist daher immer selektiv und lückenhaft. Der Mensch will aber diese Lücken schließen, er stellt Kausalbeziehungen zwischen den einzelnen Elementen her und konstruiert damit in seinem Bewusstsein ein sinnvolles Ganzes, das ihn handlungs- und überlebensfähig macht. Als konstruktive, individuelle Wirklichkeit sind sie stets unvollkommen und subjektiv, jedoch individuell und authentisch.</a:t>
            </a:r>
            <a:endParaRPr lang="de-DE" dirty="0"/>
          </a:p>
        </p:txBody>
      </p:sp>
      <p:sp>
        <p:nvSpPr>
          <p:cNvPr id="4" name="Foliennummernplatzhalter 3"/>
          <p:cNvSpPr>
            <a:spLocks noGrp="1"/>
          </p:cNvSpPr>
          <p:nvPr>
            <p:ph type="sldNum" sz="quarter" idx="10"/>
          </p:nvPr>
        </p:nvSpPr>
        <p:spPr/>
        <p:txBody>
          <a:bodyPr/>
          <a:lstStyle/>
          <a:p>
            <a:fld id="{1EA00503-C3E1-834F-ADEC-A4A590EDB5AB}" type="slidenum">
              <a:rPr lang="de-DE" smtClean="0"/>
              <a:t>20</a:t>
            </a:fld>
            <a:endParaRPr lang="de-DE"/>
          </a:p>
        </p:txBody>
      </p:sp>
    </p:spTree>
    <p:extLst>
      <p:ext uri="{BB962C8B-B14F-4D97-AF65-F5344CB8AC3E}">
        <p14:creationId xmlns:p14="http://schemas.microsoft.com/office/powerpoint/2010/main" val="17499943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Daraus ergeben sich folgende Schlussfolgerungen:</a:t>
            </a:r>
            <a:r>
              <a:rPr lang="de-DE" baseline="0" dirty="0" smtClean="0"/>
              <a:t> </a:t>
            </a:r>
            <a:endParaRPr lang="de-DE" dirty="0"/>
          </a:p>
        </p:txBody>
      </p:sp>
      <p:sp>
        <p:nvSpPr>
          <p:cNvPr id="4" name="Foliennummernplatzhalter 3"/>
          <p:cNvSpPr>
            <a:spLocks noGrp="1"/>
          </p:cNvSpPr>
          <p:nvPr>
            <p:ph type="sldNum" sz="quarter" idx="10"/>
          </p:nvPr>
        </p:nvSpPr>
        <p:spPr/>
        <p:txBody>
          <a:bodyPr/>
          <a:lstStyle/>
          <a:p>
            <a:fld id="{1EA00503-C3E1-834F-ADEC-A4A590EDB5AB}" type="slidenum">
              <a:rPr lang="de-DE" smtClean="0"/>
              <a:t>21</a:t>
            </a:fld>
            <a:endParaRPr lang="de-DE"/>
          </a:p>
        </p:txBody>
      </p:sp>
    </p:spTree>
    <p:extLst>
      <p:ext uri="{BB962C8B-B14F-4D97-AF65-F5344CB8AC3E}">
        <p14:creationId xmlns:p14="http://schemas.microsoft.com/office/powerpoint/2010/main" val="1197830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smtClean="0"/>
              <a:t>Senso</a:t>
            </a:r>
            <a:r>
              <a:rPr lang="de-DE" dirty="0" smtClean="0"/>
              <a:t>. </a:t>
            </a:r>
            <a:r>
              <a:rPr lang="de-DE" dirty="0" err="1" smtClean="0"/>
              <a:t>Gedächt</a:t>
            </a:r>
            <a:r>
              <a:rPr lang="de-DE" dirty="0" smtClean="0"/>
              <a:t>: Ultrakurzzeitgedächtnis; </a:t>
            </a:r>
          </a:p>
          <a:p>
            <a:r>
              <a:rPr lang="de-DE" dirty="0" err="1" smtClean="0"/>
              <a:t>Kurzz</a:t>
            </a:r>
            <a:r>
              <a:rPr lang="de-DE" dirty="0" smtClean="0"/>
              <a:t>: auch das Vergessen kommt ins Spiel, seine psychoanalytisch</a:t>
            </a:r>
            <a:r>
              <a:rPr lang="de-DE" baseline="0" dirty="0" smtClean="0"/>
              <a:t> erklärbaren Formen der Verdrängung, Verschiebung und Sublimation (in den Vordergrund rücken, erhöhen), was der Mensch wahrgenommen hat, verliert er nicht. </a:t>
            </a:r>
          </a:p>
          <a:p>
            <a:r>
              <a:rPr lang="de-DE" baseline="0" dirty="0" smtClean="0"/>
              <a:t>Langzeitgedächtnis: Verwendung von </a:t>
            </a:r>
            <a:r>
              <a:rPr lang="de-DE" baseline="0" dirty="0" err="1" smtClean="0"/>
              <a:t>Mnemotechniken</a:t>
            </a:r>
            <a:r>
              <a:rPr lang="de-DE" baseline="0" dirty="0" smtClean="0"/>
              <a:t> wird zu Hilfe gezogen: z.B. Erinnern an einen Ort, an bestimmte Personen. Der Vorgang des Erinnerns ist mit eine </a:t>
            </a:r>
            <a:r>
              <a:rPr lang="de-DE" baseline="0" dirty="0" err="1" smtClean="0"/>
              <a:t>rReihe</a:t>
            </a:r>
            <a:r>
              <a:rPr lang="de-DE" baseline="0" dirty="0" smtClean="0"/>
              <a:t> kognitiver und auch emotionaler Vorstellungen verbunden. Beispiel </a:t>
            </a:r>
            <a:r>
              <a:rPr lang="de-DE" b="1" baseline="0" dirty="0" smtClean="0"/>
              <a:t>Mandelkern</a:t>
            </a:r>
            <a:endParaRPr lang="de-DE" b="1" dirty="0"/>
          </a:p>
        </p:txBody>
      </p:sp>
      <p:sp>
        <p:nvSpPr>
          <p:cNvPr id="4" name="Foliennummernplatzhalter 3"/>
          <p:cNvSpPr>
            <a:spLocks noGrp="1"/>
          </p:cNvSpPr>
          <p:nvPr>
            <p:ph type="sldNum" sz="quarter" idx="10"/>
          </p:nvPr>
        </p:nvSpPr>
        <p:spPr/>
        <p:txBody>
          <a:bodyPr/>
          <a:lstStyle/>
          <a:p>
            <a:fld id="{1EA00503-C3E1-834F-ADEC-A4A590EDB5AB}" type="slidenum">
              <a:rPr lang="de-DE" smtClean="0"/>
              <a:t>23</a:t>
            </a:fld>
            <a:endParaRPr lang="de-DE"/>
          </a:p>
        </p:txBody>
      </p:sp>
    </p:spTree>
    <p:extLst>
      <p:ext uri="{BB962C8B-B14F-4D97-AF65-F5344CB8AC3E}">
        <p14:creationId xmlns:p14="http://schemas.microsoft.com/office/powerpoint/2010/main" val="6551267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AT"/>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AT"/>
          </a:p>
        </p:txBody>
      </p:sp>
      <p:sp>
        <p:nvSpPr>
          <p:cNvPr id="4" name="Datumsplatzhalter 3"/>
          <p:cNvSpPr>
            <a:spLocks noGrp="1"/>
          </p:cNvSpPr>
          <p:nvPr>
            <p:ph type="dt" sz="half" idx="10"/>
          </p:nvPr>
        </p:nvSpPr>
        <p:spPr/>
        <p:txBody>
          <a:bodyPr/>
          <a:lstStyle/>
          <a:p>
            <a:fld id="{4A89AD35-E1EC-4D49-8268-653E8D34CD3C}" type="datetime1">
              <a:rPr lang="de-AT" smtClean="0"/>
              <a:pPr/>
              <a:t>10.05.20</a:t>
            </a:fld>
            <a:endParaRPr lang="de-AT"/>
          </a:p>
        </p:txBody>
      </p:sp>
      <p:sp>
        <p:nvSpPr>
          <p:cNvPr id="5" name="Fußzeilenplatzhalter 4"/>
          <p:cNvSpPr>
            <a:spLocks noGrp="1"/>
          </p:cNvSpPr>
          <p:nvPr>
            <p:ph type="ftr" sz="quarter" idx="11"/>
          </p:nvPr>
        </p:nvSpPr>
        <p:spPr/>
        <p:txBody>
          <a:bodyPr/>
          <a:lstStyle/>
          <a:p>
            <a:r>
              <a:rPr lang="de-AT" smtClean="0"/>
              <a:t>Fortbildung: Leistungsfeststellung/Leistungsbeurteilung in GW, Dr. Johanna Eidenberger</a:t>
            </a:r>
            <a:endParaRPr lang="de-AT"/>
          </a:p>
        </p:txBody>
      </p:sp>
      <p:sp>
        <p:nvSpPr>
          <p:cNvPr id="6" name="Foliennummernplatzhalter 5"/>
          <p:cNvSpPr>
            <a:spLocks noGrp="1"/>
          </p:cNvSpPr>
          <p:nvPr>
            <p:ph type="sldNum" sz="quarter" idx="12"/>
          </p:nvPr>
        </p:nvSpPr>
        <p:spPr/>
        <p:txBody>
          <a:bodyPr/>
          <a:lstStyle/>
          <a:p>
            <a:fld id="{1A4CC162-1095-4A26-8FA3-C711E89F8A5B}" type="slidenum">
              <a:rPr lang="de-AT" smtClean="0"/>
              <a:pPr/>
              <a:t>‹Nr.›</a:t>
            </a:fld>
            <a:endParaRPr lang="de-A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AT"/>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Datumsplatzhalter 3"/>
          <p:cNvSpPr>
            <a:spLocks noGrp="1"/>
          </p:cNvSpPr>
          <p:nvPr>
            <p:ph type="dt" sz="half" idx="10"/>
          </p:nvPr>
        </p:nvSpPr>
        <p:spPr/>
        <p:txBody>
          <a:bodyPr/>
          <a:lstStyle/>
          <a:p>
            <a:fld id="{AB39DC18-0E90-4499-97E3-155385C10D4F}" type="datetime1">
              <a:rPr lang="de-AT" smtClean="0"/>
              <a:pPr/>
              <a:t>10.05.20</a:t>
            </a:fld>
            <a:endParaRPr lang="de-AT"/>
          </a:p>
        </p:txBody>
      </p:sp>
      <p:sp>
        <p:nvSpPr>
          <p:cNvPr id="5" name="Fußzeilenplatzhalter 4"/>
          <p:cNvSpPr>
            <a:spLocks noGrp="1"/>
          </p:cNvSpPr>
          <p:nvPr>
            <p:ph type="ftr" sz="quarter" idx="11"/>
          </p:nvPr>
        </p:nvSpPr>
        <p:spPr/>
        <p:txBody>
          <a:bodyPr/>
          <a:lstStyle/>
          <a:p>
            <a:r>
              <a:rPr lang="de-AT" smtClean="0"/>
              <a:t>Fortbildung: Leistungsfeststellung/Leistungsbeurteilung in GW, Dr. Johanna Eidenberger</a:t>
            </a:r>
            <a:endParaRPr lang="de-AT"/>
          </a:p>
        </p:txBody>
      </p:sp>
      <p:sp>
        <p:nvSpPr>
          <p:cNvPr id="6" name="Foliennummernplatzhalter 5"/>
          <p:cNvSpPr>
            <a:spLocks noGrp="1"/>
          </p:cNvSpPr>
          <p:nvPr>
            <p:ph type="sldNum" sz="quarter" idx="12"/>
          </p:nvPr>
        </p:nvSpPr>
        <p:spPr/>
        <p:txBody>
          <a:bodyPr/>
          <a:lstStyle/>
          <a:p>
            <a:fld id="{1A4CC162-1095-4A26-8FA3-C711E89F8A5B}" type="slidenum">
              <a:rPr lang="de-AT" smtClean="0"/>
              <a:pPr/>
              <a:t>‹Nr.›</a:t>
            </a:fld>
            <a:endParaRPr lang="de-A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AT"/>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Datumsplatzhalter 3"/>
          <p:cNvSpPr>
            <a:spLocks noGrp="1"/>
          </p:cNvSpPr>
          <p:nvPr>
            <p:ph type="dt" sz="half" idx="10"/>
          </p:nvPr>
        </p:nvSpPr>
        <p:spPr/>
        <p:txBody>
          <a:bodyPr/>
          <a:lstStyle/>
          <a:p>
            <a:fld id="{34CF85E0-6280-4433-9E58-8570AC859B7D}" type="datetime1">
              <a:rPr lang="de-AT" smtClean="0"/>
              <a:pPr/>
              <a:t>10.05.20</a:t>
            </a:fld>
            <a:endParaRPr lang="de-AT"/>
          </a:p>
        </p:txBody>
      </p:sp>
      <p:sp>
        <p:nvSpPr>
          <p:cNvPr id="5" name="Fußzeilenplatzhalter 4"/>
          <p:cNvSpPr>
            <a:spLocks noGrp="1"/>
          </p:cNvSpPr>
          <p:nvPr>
            <p:ph type="ftr" sz="quarter" idx="11"/>
          </p:nvPr>
        </p:nvSpPr>
        <p:spPr/>
        <p:txBody>
          <a:bodyPr/>
          <a:lstStyle/>
          <a:p>
            <a:r>
              <a:rPr lang="de-AT" smtClean="0"/>
              <a:t>Fortbildung: Leistungsfeststellung/Leistungsbeurteilung in GW, Dr. Johanna Eidenberger</a:t>
            </a:r>
            <a:endParaRPr lang="de-AT"/>
          </a:p>
        </p:txBody>
      </p:sp>
      <p:sp>
        <p:nvSpPr>
          <p:cNvPr id="6" name="Foliennummernplatzhalter 5"/>
          <p:cNvSpPr>
            <a:spLocks noGrp="1"/>
          </p:cNvSpPr>
          <p:nvPr>
            <p:ph type="sldNum" sz="quarter" idx="12"/>
          </p:nvPr>
        </p:nvSpPr>
        <p:spPr/>
        <p:txBody>
          <a:bodyPr/>
          <a:lstStyle/>
          <a:p>
            <a:fld id="{1A4CC162-1095-4A26-8FA3-C711E89F8A5B}" type="slidenum">
              <a:rPr lang="de-AT" smtClean="0"/>
              <a:pPr/>
              <a:t>‹Nr.›</a:t>
            </a:fld>
            <a:endParaRPr lang="de-AT"/>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AT"/>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AT"/>
          </a:p>
        </p:txBody>
      </p:sp>
      <p:sp>
        <p:nvSpPr>
          <p:cNvPr id="4" name="Datumsplatzhalter 3"/>
          <p:cNvSpPr>
            <a:spLocks noGrp="1"/>
          </p:cNvSpPr>
          <p:nvPr>
            <p:ph type="dt" sz="half" idx="10"/>
          </p:nvPr>
        </p:nvSpPr>
        <p:spPr/>
        <p:txBody>
          <a:bodyPr/>
          <a:lstStyle/>
          <a:p>
            <a:fld id="{68231A33-85F4-4B33-9CC9-ABABE5D7314B}" type="datetime1">
              <a:rPr lang="de-AT" smtClean="0"/>
              <a:pPr/>
              <a:t>10.05.20</a:t>
            </a:fld>
            <a:endParaRPr lang="de-AT"/>
          </a:p>
        </p:txBody>
      </p:sp>
      <p:sp>
        <p:nvSpPr>
          <p:cNvPr id="5" name="Fußzeilenplatzhalter 4"/>
          <p:cNvSpPr>
            <a:spLocks noGrp="1"/>
          </p:cNvSpPr>
          <p:nvPr>
            <p:ph type="ftr" sz="quarter" idx="11"/>
          </p:nvPr>
        </p:nvSpPr>
        <p:spPr/>
        <p:txBody>
          <a:bodyPr/>
          <a:lstStyle/>
          <a:p>
            <a:r>
              <a:rPr lang="de-AT" smtClean="0"/>
              <a:t>Fortbildung: Leistungsfeststellung/Leistungsbeurteilung in GW, Dr. Johanna Eidenberger</a:t>
            </a:r>
            <a:endParaRPr lang="de-AT"/>
          </a:p>
        </p:txBody>
      </p:sp>
      <p:sp>
        <p:nvSpPr>
          <p:cNvPr id="6" name="Foliennummernplatzhalter 5"/>
          <p:cNvSpPr>
            <a:spLocks noGrp="1"/>
          </p:cNvSpPr>
          <p:nvPr>
            <p:ph type="sldNum" sz="quarter" idx="12"/>
          </p:nvPr>
        </p:nvSpPr>
        <p:spPr/>
        <p:txBody>
          <a:bodyPr/>
          <a:lstStyle/>
          <a:p>
            <a:fld id="{1A4CC162-1095-4A26-8FA3-C711E89F8A5B}" type="slidenum">
              <a:rPr lang="de-AT" smtClean="0"/>
              <a:pPr/>
              <a:t>‹Nr.›</a:t>
            </a:fld>
            <a:endParaRPr lang="de-AT"/>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AT"/>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Datumsplatzhalter 3"/>
          <p:cNvSpPr>
            <a:spLocks noGrp="1"/>
          </p:cNvSpPr>
          <p:nvPr>
            <p:ph type="dt" sz="half" idx="10"/>
          </p:nvPr>
        </p:nvSpPr>
        <p:spPr/>
        <p:txBody>
          <a:bodyPr/>
          <a:lstStyle/>
          <a:p>
            <a:fld id="{4E9BDCE8-9E6C-455F-A43E-72047A86DA40}" type="datetime1">
              <a:rPr lang="de-AT" smtClean="0"/>
              <a:pPr/>
              <a:t>10.05.20</a:t>
            </a:fld>
            <a:endParaRPr lang="de-AT"/>
          </a:p>
        </p:txBody>
      </p:sp>
      <p:sp>
        <p:nvSpPr>
          <p:cNvPr id="5" name="Fußzeilenplatzhalter 4"/>
          <p:cNvSpPr>
            <a:spLocks noGrp="1"/>
          </p:cNvSpPr>
          <p:nvPr>
            <p:ph type="ftr" sz="quarter" idx="11"/>
          </p:nvPr>
        </p:nvSpPr>
        <p:spPr/>
        <p:txBody>
          <a:bodyPr/>
          <a:lstStyle/>
          <a:p>
            <a:r>
              <a:rPr lang="de-AT" smtClean="0"/>
              <a:t>Fortbildung: Leistungsfeststellung/Leistungsbeurteilung in GW, Dr. Johanna Eidenberger</a:t>
            </a:r>
            <a:endParaRPr lang="de-AT"/>
          </a:p>
        </p:txBody>
      </p:sp>
      <p:sp>
        <p:nvSpPr>
          <p:cNvPr id="6" name="Foliennummernplatzhalter 5"/>
          <p:cNvSpPr>
            <a:spLocks noGrp="1"/>
          </p:cNvSpPr>
          <p:nvPr>
            <p:ph type="sldNum" sz="quarter" idx="12"/>
          </p:nvPr>
        </p:nvSpPr>
        <p:spPr/>
        <p:txBody>
          <a:bodyPr/>
          <a:lstStyle/>
          <a:p>
            <a:fld id="{1A4CC162-1095-4A26-8FA3-C711E89F8A5B}" type="slidenum">
              <a:rPr lang="de-AT" smtClean="0"/>
              <a:pPr/>
              <a:t>‹Nr.›</a:t>
            </a:fld>
            <a:endParaRPr lang="de-AT"/>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AT"/>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Textmasterformate durch Klicken bearbeiten</a:t>
            </a:r>
          </a:p>
        </p:txBody>
      </p:sp>
      <p:sp>
        <p:nvSpPr>
          <p:cNvPr id="4" name="Datumsplatzhalter 3"/>
          <p:cNvSpPr>
            <a:spLocks noGrp="1"/>
          </p:cNvSpPr>
          <p:nvPr>
            <p:ph type="dt" sz="half" idx="10"/>
          </p:nvPr>
        </p:nvSpPr>
        <p:spPr/>
        <p:txBody>
          <a:bodyPr/>
          <a:lstStyle/>
          <a:p>
            <a:fld id="{454DD9DC-F208-4A53-B87C-9611371C9044}" type="datetime1">
              <a:rPr lang="de-AT" smtClean="0"/>
              <a:pPr/>
              <a:t>10.05.20</a:t>
            </a:fld>
            <a:endParaRPr lang="de-AT"/>
          </a:p>
        </p:txBody>
      </p:sp>
      <p:sp>
        <p:nvSpPr>
          <p:cNvPr id="5" name="Fußzeilenplatzhalter 4"/>
          <p:cNvSpPr>
            <a:spLocks noGrp="1"/>
          </p:cNvSpPr>
          <p:nvPr>
            <p:ph type="ftr" sz="quarter" idx="11"/>
          </p:nvPr>
        </p:nvSpPr>
        <p:spPr/>
        <p:txBody>
          <a:bodyPr/>
          <a:lstStyle/>
          <a:p>
            <a:r>
              <a:rPr lang="de-AT" smtClean="0"/>
              <a:t>Fortbildung: Leistungsfeststellung/Leistungsbeurteilung in GW, Dr. Johanna Eidenberger</a:t>
            </a:r>
            <a:endParaRPr lang="de-AT"/>
          </a:p>
        </p:txBody>
      </p:sp>
      <p:sp>
        <p:nvSpPr>
          <p:cNvPr id="6" name="Foliennummernplatzhalter 5"/>
          <p:cNvSpPr>
            <a:spLocks noGrp="1"/>
          </p:cNvSpPr>
          <p:nvPr>
            <p:ph type="sldNum" sz="quarter" idx="12"/>
          </p:nvPr>
        </p:nvSpPr>
        <p:spPr/>
        <p:txBody>
          <a:bodyPr/>
          <a:lstStyle/>
          <a:p>
            <a:fld id="{1A4CC162-1095-4A26-8FA3-C711E89F8A5B}" type="slidenum">
              <a:rPr lang="de-AT" smtClean="0"/>
              <a:pPr/>
              <a:t>‹Nr.›</a:t>
            </a:fld>
            <a:endParaRPr lang="de-AT"/>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AT"/>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5" name="Datumsplatzhalter 4"/>
          <p:cNvSpPr>
            <a:spLocks noGrp="1"/>
          </p:cNvSpPr>
          <p:nvPr>
            <p:ph type="dt" sz="half" idx="10"/>
          </p:nvPr>
        </p:nvSpPr>
        <p:spPr/>
        <p:txBody>
          <a:bodyPr/>
          <a:lstStyle/>
          <a:p>
            <a:fld id="{2F35AF4F-3083-4380-90FC-ABEABD0531ED}" type="datetime1">
              <a:rPr lang="de-AT" smtClean="0"/>
              <a:pPr/>
              <a:t>10.05.20</a:t>
            </a:fld>
            <a:endParaRPr lang="de-AT"/>
          </a:p>
        </p:txBody>
      </p:sp>
      <p:sp>
        <p:nvSpPr>
          <p:cNvPr id="6" name="Fußzeilenplatzhalter 5"/>
          <p:cNvSpPr>
            <a:spLocks noGrp="1"/>
          </p:cNvSpPr>
          <p:nvPr>
            <p:ph type="ftr" sz="quarter" idx="11"/>
          </p:nvPr>
        </p:nvSpPr>
        <p:spPr/>
        <p:txBody>
          <a:bodyPr/>
          <a:lstStyle/>
          <a:p>
            <a:r>
              <a:rPr lang="de-AT" smtClean="0"/>
              <a:t>Fortbildung: Leistungsfeststellung/Leistungsbeurteilung in GW, Dr. Johanna Eidenberger</a:t>
            </a:r>
            <a:endParaRPr lang="de-AT"/>
          </a:p>
        </p:txBody>
      </p:sp>
      <p:sp>
        <p:nvSpPr>
          <p:cNvPr id="7" name="Foliennummernplatzhalter 6"/>
          <p:cNvSpPr>
            <a:spLocks noGrp="1"/>
          </p:cNvSpPr>
          <p:nvPr>
            <p:ph type="sldNum" sz="quarter" idx="12"/>
          </p:nvPr>
        </p:nvSpPr>
        <p:spPr/>
        <p:txBody>
          <a:bodyPr/>
          <a:lstStyle/>
          <a:p>
            <a:fld id="{1A4CC162-1095-4A26-8FA3-C711E89F8A5B}" type="slidenum">
              <a:rPr lang="de-AT" smtClean="0"/>
              <a:pPr/>
              <a:t>‹Nr.›</a:t>
            </a:fld>
            <a:endParaRPr lang="de-AT"/>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AT"/>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7" name="Datumsplatzhalter 6"/>
          <p:cNvSpPr>
            <a:spLocks noGrp="1"/>
          </p:cNvSpPr>
          <p:nvPr>
            <p:ph type="dt" sz="half" idx="10"/>
          </p:nvPr>
        </p:nvSpPr>
        <p:spPr/>
        <p:txBody>
          <a:bodyPr/>
          <a:lstStyle/>
          <a:p>
            <a:fld id="{70CF2D88-2961-4A3E-A2D6-4A199623C59C}" type="datetime1">
              <a:rPr lang="de-AT" smtClean="0"/>
              <a:pPr/>
              <a:t>10.05.20</a:t>
            </a:fld>
            <a:endParaRPr lang="de-AT"/>
          </a:p>
        </p:txBody>
      </p:sp>
      <p:sp>
        <p:nvSpPr>
          <p:cNvPr id="8" name="Fußzeilenplatzhalter 7"/>
          <p:cNvSpPr>
            <a:spLocks noGrp="1"/>
          </p:cNvSpPr>
          <p:nvPr>
            <p:ph type="ftr" sz="quarter" idx="11"/>
          </p:nvPr>
        </p:nvSpPr>
        <p:spPr/>
        <p:txBody>
          <a:bodyPr/>
          <a:lstStyle/>
          <a:p>
            <a:r>
              <a:rPr lang="de-AT" smtClean="0"/>
              <a:t>Fortbildung: Leistungsfeststellung/Leistungsbeurteilung in GW, Dr. Johanna Eidenberger</a:t>
            </a:r>
            <a:endParaRPr lang="de-AT"/>
          </a:p>
        </p:txBody>
      </p:sp>
      <p:sp>
        <p:nvSpPr>
          <p:cNvPr id="9" name="Foliennummernplatzhalter 8"/>
          <p:cNvSpPr>
            <a:spLocks noGrp="1"/>
          </p:cNvSpPr>
          <p:nvPr>
            <p:ph type="sldNum" sz="quarter" idx="12"/>
          </p:nvPr>
        </p:nvSpPr>
        <p:spPr/>
        <p:txBody>
          <a:bodyPr/>
          <a:lstStyle/>
          <a:p>
            <a:fld id="{1A4CC162-1095-4A26-8FA3-C711E89F8A5B}" type="slidenum">
              <a:rPr lang="de-AT" smtClean="0"/>
              <a:pPr/>
              <a:t>‹Nr.›</a:t>
            </a:fld>
            <a:endParaRPr lang="de-AT"/>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AT"/>
          </a:p>
        </p:txBody>
      </p:sp>
      <p:sp>
        <p:nvSpPr>
          <p:cNvPr id="3" name="Datumsplatzhalter 2"/>
          <p:cNvSpPr>
            <a:spLocks noGrp="1"/>
          </p:cNvSpPr>
          <p:nvPr>
            <p:ph type="dt" sz="half" idx="10"/>
          </p:nvPr>
        </p:nvSpPr>
        <p:spPr/>
        <p:txBody>
          <a:bodyPr/>
          <a:lstStyle/>
          <a:p>
            <a:fld id="{D03AF8D2-24D0-4120-8DBE-343B6FA9EF2F}" type="datetime1">
              <a:rPr lang="de-AT" smtClean="0"/>
              <a:pPr/>
              <a:t>10.05.20</a:t>
            </a:fld>
            <a:endParaRPr lang="de-AT"/>
          </a:p>
        </p:txBody>
      </p:sp>
      <p:sp>
        <p:nvSpPr>
          <p:cNvPr id="4" name="Fußzeilenplatzhalter 3"/>
          <p:cNvSpPr>
            <a:spLocks noGrp="1"/>
          </p:cNvSpPr>
          <p:nvPr>
            <p:ph type="ftr" sz="quarter" idx="11"/>
          </p:nvPr>
        </p:nvSpPr>
        <p:spPr/>
        <p:txBody>
          <a:bodyPr/>
          <a:lstStyle/>
          <a:p>
            <a:r>
              <a:rPr lang="de-AT" smtClean="0"/>
              <a:t>Fortbildung: Leistungsfeststellung/Leistungsbeurteilung in GW, Dr. Johanna Eidenberger</a:t>
            </a:r>
            <a:endParaRPr lang="de-AT"/>
          </a:p>
        </p:txBody>
      </p:sp>
      <p:sp>
        <p:nvSpPr>
          <p:cNvPr id="5" name="Foliennummernplatzhalter 4"/>
          <p:cNvSpPr>
            <a:spLocks noGrp="1"/>
          </p:cNvSpPr>
          <p:nvPr>
            <p:ph type="sldNum" sz="quarter" idx="12"/>
          </p:nvPr>
        </p:nvSpPr>
        <p:spPr/>
        <p:txBody>
          <a:bodyPr/>
          <a:lstStyle/>
          <a:p>
            <a:fld id="{1A4CC162-1095-4A26-8FA3-C711E89F8A5B}" type="slidenum">
              <a:rPr lang="de-AT" smtClean="0"/>
              <a:pPr/>
              <a:t>‹Nr.›</a:t>
            </a:fld>
            <a:endParaRPr lang="de-AT"/>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D68A09EB-3E82-4C9D-88E4-232D7899AC93}" type="datetime1">
              <a:rPr lang="de-AT" smtClean="0"/>
              <a:pPr/>
              <a:t>10.05.20</a:t>
            </a:fld>
            <a:endParaRPr lang="de-AT"/>
          </a:p>
        </p:txBody>
      </p:sp>
      <p:sp>
        <p:nvSpPr>
          <p:cNvPr id="3" name="Fußzeilenplatzhalter 2"/>
          <p:cNvSpPr>
            <a:spLocks noGrp="1"/>
          </p:cNvSpPr>
          <p:nvPr>
            <p:ph type="ftr" sz="quarter" idx="11"/>
          </p:nvPr>
        </p:nvSpPr>
        <p:spPr/>
        <p:txBody>
          <a:bodyPr/>
          <a:lstStyle/>
          <a:p>
            <a:r>
              <a:rPr lang="de-AT" smtClean="0"/>
              <a:t>Fortbildung: Leistungsfeststellung/Leistungsbeurteilung in GW, Dr. Johanna Eidenberger</a:t>
            </a:r>
            <a:endParaRPr lang="de-AT"/>
          </a:p>
        </p:txBody>
      </p:sp>
      <p:sp>
        <p:nvSpPr>
          <p:cNvPr id="4" name="Foliennummernplatzhalter 3"/>
          <p:cNvSpPr>
            <a:spLocks noGrp="1"/>
          </p:cNvSpPr>
          <p:nvPr>
            <p:ph type="sldNum" sz="quarter" idx="12"/>
          </p:nvPr>
        </p:nvSpPr>
        <p:spPr/>
        <p:txBody>
          <a:bodyPr/>
          <a:lstStyle/>
          <a:p>
            <a:fld id="{1A4CC162-1095-4A26-8FA3-C711E89F8A5B}" type="slidenum">
              <a:rPr lang="de-AT" smtClean="0"/>
              <a:pPr/>
              <a:t>‹Nr.›</a:t>
            </a:fld>
            <a:endParaRPr lang="de-AT"/>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AT"/>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4"/>
          <p:cNvSpPr>
            <a:spLocks noGrp="1"/>
          </p:cNvSpPr>
          <p:nvPr>
            <p:ph type="dt" sz="half" idx="10"/>
          </p:nvPr>
        </p:nvSpPr>
        <p:spPr/>
        <p:txBody>
          <a:bodyPr/>
          <a:lstStyle/>
          <a:p>
            <a:fld id="{B7AB39E6-DEC8-40FF-B77F-942DAB7B8945}" type="datetime1">
              <a:rPr lang="de-AT" smtClean="0"/>
              <a:pPr/>
              <a:t>10.05.20</a:t>
            </a:fld>
            <a:endParaRPr lang="de-AT"/>
          </a:p>
        </p:txBody>
      </p:sp>
      <p:sp>
        <p:nvSpPr>
          <p:cNvPr id="6" name="Fußzeilenplatzhalter 5"/>
          <p:cNvSpPr>
            <a:spLocks noGrp="1"/>
          </p:cNvSpPr>
          <p:nvPr>
            <p:ph type="ftr" sz="quarter" idx="11"/>
          </p:nvPr>
        </p:nvSpPr>
        <p:spPr/>
        <p:txBody>
          <a:bodyPr/>
          <a:lstStyle/>
          <a:p>
            <a:r>
              <a:rPr lang="de-AT" smtClean="0"/>
              <a:t>Fortbildung: Leistungsfeststellung/Leistungsbeurteilung in GW, Dr. Johanna Eidenberger</a:t>
            </a:r>
            <a:endParaRPr lang="de-AT"/>
          </a:p>
        </p:txBody>
      </p:sp>
      <p:sp>
        <p:nvSpPr>
          <p:cNvPr id="7" name="Foliennummernplatzhalter 6"/>
          <p:cNvSpPr>
            <a:spLocks noGrp="1"/>
          </p:cNvSpPr>
          <p:nvPr>
            <p:ph type="sldNum" sz="quarter" idx="12"/>
          </p:nvPr>
        </p:nvSpPr>
        <p:spPr/>
        <p:txBody>
          <a:bodyPr/>
          <a:lstStyle/>
          <a:p>
            <a:fld id="{1A4CC162-1095-4A26-8FA3-C711E89F8A5B}" type="slidenum">
              <a:rPr lang="de-AT" smtClean="0"/>
              <a:pPr/>
              <a:t>‹Nr.›</a:t>
            </a:fld>
            <a:endParaRPr lang="de-A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AT"/>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Datumsplatzhalter 3"/>
          <p:cNvSpPr>
            <a:spLocks noGrp="1"/>
          </p:cNvSpPr>
          <p:nvPr>
            <p:ph type="dt" sz="half" idx="10"/>
          </p:nvPr>
        </p:nvSpPr>
        <p:spPr/>
        <p:txBody>
          <a:bodyPr/>
          <a:lstStyle/>
          <a:p>
            <a:fld id="{7B248575-F708-4723-93B2-E872B9BBE225}" type="datetime1">
              <a:rPr lang="de-AT" smtClean="0"/>
              <a:pPr/>
              <a:t>10.05.20</a:t>
            </a:fld>
            <a:endParaRPr lang="de-AT"/>
          </a:p>
        </p:txBody>
      </p:sp>
      <p:sp>
        <p:nvSpPr>
          <p:cNvPr id="5" name="Fußzeilenplatzhalter 4"/>
          <p:cNvSpPr>
            <a:spLocks noGrp="1"/>
          </p:cNvSpPr>
          <p:nvPr>
            <p:ph type="ftr" sz="quarter" idx="11"/>
          </p:nvPr>
        </p:nvSpPr>
        <p:spPr/>
        <p:txBody>
          <a:bodyPr/>
          <a:lstStyle/>
          <a:p>
            <a:r>
              <a:rPr lang="de-AT" smtClean="0"/>
              <a:t>Fortbildung: Leistungsfeststellung/Leistungsbeurteilung in GW, Dr. Johanna Eidenberger</a:t>
            </a:r>
            <a:endParaRPr lang="de-AT"/>
          </a:p>
        </p:txBody>
      </p:sp>
      <p:sp>
        <p:nvSpPr>
          <p:cNvPr id="6" name="Foliennummernplatzhalter 5"/>
          <p:cNvSpPr>
            <a:spLocks noGrp="1"/>
          </p:cNvSpPr>
          <p:nvPr>
            <p:ph type="sldNum" sz="quarter" idx="12"/>
          </p:nvPr>
        </p:nvSpPr>
        <p:spPr/>
        <p:txBody>
          <a:bodyPr/>
          <a:lstStyle/>
          <a:p>
            <a:fld id="{1A4CC162-1095-4A26-8FA3-C711E89F8A5B}" type="slidenum">
              <a:rPr lang="de-AT" smtClean="0"/>
              <a:pPr/>
              <a:t>‹Nr.›</a:t>
            </a:fld>
            <a:endParaRPr lang="de-AT"/>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AT"/>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AT"/>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4"/>
          <p:cNvSpPr>
            <a:spLocks noGrp="1"/>
          </p:cNvSpPr>
          <p:nvPr>
            <p:ph type="dt" sz="half" idx="10"/>
          </p:nvPr>
        </p:nvSpPr>
        <p:spPr/>
        <p:txBody>
          <a:bodyPr/>
          <a:lstStyle/>
          <a:p>
            <a:fld id="{48E5E7B3-B9D2-4823-BB11-06B430A05727}" type="datetime1">
              <a:rPr lang="de-AT" smtClean="0"/>
              <a:pPr/>
              <a:t>10.05.20</a:t>
            </a:fld>
            <a:endParaRPr lang="de-AT"/>
          </a:p>
        </p:txBody>
      </p:sp>
      <p:sp>
        <p:nvSpPr>
          <p:cNvPr id="6" name="Fußzeilenplatzhalter 5"/>
          <p:cNvSpPr>
            <a:spLocks noGrp="1"/>
          </p:cNvSpPr>
          <p:nvPr>
            <p:ph type="ftr" sz="quarter" idx="11"/>
          </p:nvPr>
        </p:nvSpPr>
        <p:spPr/>
        <p:txBody>
          <a:bodyPr/>
          <a:lstStyle/>
          <a:p>
            <a:r>
              <a:rPr lang="de-AT" smtClean="0"/>
              <a:t>Fortbildung: Leistungsfeststellung/Leistungsbeurteilung in GW, Dr. Johanna Eidenberger</a:t>
            </a:r>
            <a:endParaRPr lang="de-AT"/>
          </a:p>
        </p:txBody>
      </p:sp>
      <p:sp>
        <p:nvSpPr>
          <p:cNvPr id="7" name="Foliennummernplatzhalter 6"/>
          <p:cNvSpPr>
            <a:spLocks noGrp="1"/>
          </p:cNvSpPr>
          <p:nvPr>
            <p:ph type="sldNum" sz="quarter" idx="12"/>
          </p:nvPr>
        </p:nvSpPr>
        <p:spPr/>
        <p:txBody>
          <a:bodyPr/>
          <a:lstStyle/>
          <a:p>
            <a:fld id="{1A4CC162-1095-4A26-8FA3-C711E89F8A5B}" type="slidenum">
              <a:rPr lang="de-AT" smtClean="0"/>
              <a:pPr/>
              <a:t>‹Nr.›</a:t>
            </a:fld>
            <a:endParaRPr lang="de-AT"/>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AT"/>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Datumsplatzhalter 3"/>
          <p:cNvSpPr>
            <a:spLocks noGrp="1"/>
          </p:cNvSpPr>
          <p:nvPr>
            <p:ph type="dt" sz="half" idx="10"/>
          </p:nvPr>
        </p:nvSpPr>
        <p:spPr/>
        <p:txBody>
          <a:bodyPr/>
          <a:lstStyle/>
          <a:p>
            <a:fld id="{F4087E29-1DF4-457B-AFDD-BEA202DB8795}" type="datetime1">
              <a:rPr lang="de-AT" smtClean="0"/>
              <a:pPr/>
              <a:t>10.05.20</a:t>
            </a:fld>
            <a:endParaRPr lang="de-AT"/>
          </a:p>
        </p:txBody>
      </p:sp>
      <p:sp>
        <p:nvSpPr>
          <p:cNvPr id="5" name="Fußzeilenplatzhalter 4"/>
          <p:cNvSpPr>
            <a:spLocks noGrp="1"/>
          </p:cNvSpPr>
          <p:nvPr>
            <p:ph type="ftr" sz="quarter" idx="11"/>
          </p:nvPr>
        </p:nvSpPr>
        <p:spPr/>
        <p:txBody>
          <a:bodyPr/>
          <a:lstStyle/>
          <a:p>
            <a:r>
              <a:rPr lang="de-AT" smtClean="0"/>
              <a:t>Fortbildung: Leistungsfeststellung/Leistungsbeurteilung in GW, Dr. Johanna Eidenberger</a:t>
            </a:r>
            <a:endParaRPr lang="de-AT"/>
          </a:p>
        </p:txBody>
      </p:sp>
      <p:sp>
        <p:nvSpPr>
          <p:cNvPr id="6" name="Foliennummernplatzhalter 5"/>
          <p:cNvSpPr>
            <a:spLocks noGrp="1"/>
          </p:cNvSpPr>
          <p:nvPr>
            <p:ph type="sldNum" sz="quarter" idx="12"/>
          </p:nvPr>
        </p:nvSpPr>
        <p:spPr/>
        <p:txBody>
          <a:bodyPr/>
          <a:lstStyle/>
          <a:p>
            <a:fld id="{1A4CC162-1095-4A26-8FA3-C711E89F8A5B}" type="slidenum">
              <a:rPr lang="de-AT" smtClean="0"/>
              <a:pPr/>
              <a:t>‹Nr.›</a:t>
            </a:fld>
            <a:endParaRPr lang="de-AT"/>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AT"/>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Datumsplatzhalter 3"/>
          <p:cNvSpPr>
            <a:spLocks noGrp="1"/>
          </p:cNvSpPr>
          <p:nvPr>
            <p:ph type="dt" sz="half" idx="10"/>
          </p:nvPr>
        </p:nvSpPr>
        <p:spPr/>
        <p:txBody>
          <a:bodyPr/>
          <a:lstStyle/>
          <a:p>
            <a:fld id="{52BA3426-3646-41FE-8ABB-0D6F45AC6932}" type="datetime1">
              <a:rPr lang="de-AT" smtClean="0"/>
              <a:pPr/>
              <a:t>10.05.20</a:t>
            </a:fld>
            <a:endParaRPr lang="de-AT"/>
          </a:p>
        </p:txBody>
      </p:sp>
      <p:sp>
        <p:nvSpPr>
          <p:cNvPr id="5" name="Fußzeilenplatzhalter 4"/>
          <p:cNvSpPr>
            <a:spLocks noGrp="1"/>
          </p:cNvSpPr>
          <p:nvPr>
            <p:ph type="ftr" sz="quarter" idx="11"/>
          </p:nvPr>
        </p:nvSpPr>
        <p:spPr/>
        <p:txBody>
          <a:bodyPr/>
          <a:lstStyle/>
          <a:p>
            <a:r>
              <a:rPr lang="de-AT" smtClean="0"/>
              <a:t>Fortbildung: Leistungsfeststellung/Leistungsbeurteilung in GW, Dr. Johanna Eidenberger</a:t>
            </a:r>
            <a:endParaRPr lang="de-AT"/>
          </a:p>
        </p:txBody>
      </p:sp>
      <p:sp>
        <p:nvSpPr>
          <p:cNvPr id="6" name="Foliennummernplatzhalter 5"/>
          <p:cNvSpPr>
            <a:spLocks noGrp="1"/>
          </p:cNvSpPr>
          <p:nvPr>
            <p:ph type="sldNum" sz="quarter" idx="12"/>
          </p:nvPr>
        </p:nvSpPr>
        <p:spPr/>
        <p:txBody>
          <a:bodyPr/>
          <a:lstStyle/>
          <a:p>
            <a:fld id="{1A4CC162-1095-4A26-8FA3-C711E89F8A5B}" type="slidenum">
              <a:rPr lang="de-AT" smtClean="0"/>
              <a:pPr/>
              <a:t>‹Nr.›</a:t>
            </a:fld>
            <a:endParaRPr lang="de-A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AT"/>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Textmasterformate durch Klicken bearbeiten</a:t>
            </a:r>
          </a:p>
        </p:txBody>
      </p:sp>
      <p:sp>
        <p:nvSpPr>
          <p:cNvPr id="4" name="Datumsplatzhalter 3"/>
          <p:cNvSpPr>
            <a:spLocks noGrp="1"/>
          </p:cNvSpPr>
          <p:nvPr>
            <p:ph type="dt" sz="half" idx="10"/>
          </p:nvPr>
        </p:nvSpPr>
        <p:spPr/>
        <p:txBody>
          <a:bodyPr/>
          <a:lstStyle/>
          <a:p>
            <a:fld id="{1F906043-9C86-4994-BE09-F4E0F8213CDC}" type="datetime1">
              <a:rPr lang="de-AT" smtClean="0"/>
              <a:pPr/>
              <a:t>10.05.20</a:t>
            </a:fld>
            <a:endParaRPr lang="de-AT"/>
          </a:p>
        </p:txBody>
      </p:sp>
      <p:sp>
        <p:nvSpPr>
          <p:cNvPr id="5" name="Fußzeilenplatzhalter 4"/>
          <p:cNvSpPr>
            <a:spLocks noGrp="1"/>
          </p:cNvSpPr>
          <p:nvPr>
            <p:ph type="ftr" sz="quarter" idx="11"/>
          </p:nvPr>
        </p:nvSpPr>
        <p:spPr/>
        <p:txBody>
          <a:bodyPr/>
          <a:lstStyle/>
          <a:p>
            <a:r>
              <a:rPr lang="de-AT" smtClean="0"/>
              <a:t>Fortbildung: Leistungsfeststellung/Leistungsbeurteilung in GW, Dr. Johanna Eidenberger</a:t>
            </a:r>
            <a:endParaRPr lang="de-AT"/>
          </a:p>
        </p:txBody>
      </p:sp>
      <p:sp>
        <p:nvSpPr>
          <p:cNvPr id="6" name="Foliennummernplatzhalter 5"/>
          <p:cNvSpPr>
            <a:spLocks noGrp="1"/>
          </p:cNvSpPr>
          <p:nvPr>
            <p:ph type="sldNum" sz="quarter" idx="12"/>
          </p:nvPr>
        </p:nvSpPr>
        <p:spPr/>
        <p:txBody>
          <a:bodyPr/>
          <a:lstStyle/>
          <a:p>
            <a:fld id="{1A4CC162-1095-4A26-8FA3-C711E89F8A5B}" type="slidenum">
              <a:rPr lang="de-AT" smtClean="0"/>
              <a:pPr/>
              <a:t>‹Nr.›</a:t>
            </a:fld>
            <a:endParaRPr lang="de-A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AT"/>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5" name="Datumsplatzhalter 4"/>
          <p:cNvSpPr>
            <a:spLocks noGrp="1"/>
          </p:cNvSpPr>
          <p:nvPr>
            <p:ph type="dt" sz="half" idx="10"/>
          </p:nvPr>
        </p:nvSpPr>
        <p:spPr/>
        <p:txBody>
          <a:bodyPr/>
          <a:lstStyle/>
          <a:p>
            <a:fld id="{F3E33D08-66DD-487B-90EE-64290534BE80}" type="datetime1">
              <a:rPr lang="de-AT" smtClean="0"/>
              <a:pPr/>
              <a:t>10.05.20</a:t>
            </a:fld>
            <a:endParaRPr lang="de-AT"/>
          </a:p>
        </p:txBody>
      </p:sp>
      <p:sp>
        <p:nvSpPr>
          <p:cNvPr id="6" name="Fußzeilenplatzhalter 5"/>
          <p:cNvSpPr>
            <a:spLocks noGrp="1"/>
          </p:cNvSpPr>
          <p:nvPr>
            <p:ph type="ftr" sz="quarter" idx="11"/>
          </p:nvPr>
        </p:nvSpPr>
        <p:spPr/>
        <p:txBody>
          <a:bodyPr/>
          <a:lstStyle/>
          <a:p>
            <a:r>
              <a:rPr lang="de-AT" smtClean="0"/>
              <a:t>Fortbildung: Leistungsfeststellung/Leistungsbeurteilung in GW, Dr. Johanna Eidenberger</a:t>
            </a:r>
            <a:endParaRPr lang="de-AT"/>
          </a:p>
        </p:txBody>
      </p:sp>
      <p:sp>
        <p:nvSpPr>
          <p:cNvPr id="7" name="Foliennummernplatzhalter 6"/>
          <p:cNvSpPr>
            <a:spLocks noGrp="1"/>
          </p:cNvSpPr>
          <p:nvPr>
            <p:ph type="sldNum" sz="quarter" idx="12"/>
          </p:nvPr>
        </p:nvSpPr>
        <p:spPr/>
        <p:txBody>
          <a:bodyPr/>
          <a:lstStyle/>
          <a:p>
            <a:fld id="{1A4CC162-1095-4A26-8FA3-C711E89F8A5B}" type="slidenum">
              <a:rPr lang="de-AT" smtClean="0"/>
              <a:pPr/>
              <a:t>‹Nr.›</a:t>
            </a:fld>
            <a:endParaRPr lang="de-A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AT"/>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7" name="Datumsplatzhalter 6"/>
          <p:cNvSpPr>
            <a:spLocks noGrp="1"/>
          </p:cNvSpPr>
          <p:nvPr>
            <p:ph type="dt" sz="half" idx="10"/>
          </p:nvPr>
        </p:nvSpPr>
        <p:spPr/>
        <p:txBody>
          <a:bodyPr/>
          <a:lstStyle/>
          <a:p>
            <a:fld id="{B1A573E2-1954-4BC6-8911-DE4D91FFBA13}" type="datetime1">
              <a:rPr lang="de-AT" smtClean="0"/>
              <a:pPr/>
              <a:t>10.05.20</a:t>
            </a:fld>
            <a:endParaRPr lang="de-AT"/>
          </a:p>
        </p:txBody>
      </p:sp>
      <p:sp>
        <p:nvSpPr>
          <p:cNvPr id="8" name="Fußzeilenplatzhalter 7"/>
          <p:cNvSpPr>
            <a:spLocks noGrp="1"/>
          </p:cNvSpPr>
          <p:nvPr>
            <p:ph type="ftr" sz="quarter" idx="11"/>
          </p:nvPr>
        </p:nvSpPr>
        <p:spPr/>
        <p:txBody>
          <a:bodyPr/>
          <a:lstStyle/>
          <a:p>
            <a:r>
              <a:rPr lang="de-AT" smtClean="0"/>
              <a:t>Fortbildung: Leistungsfeststellung/Leistungsbeurteilung in GW, Dr. Johanna Eidenberger</a:t>
            </a:r>
            <a:endParaRPr lang="de-AT"/>
          </a:p>
        </p:txBody>
      </p:sp>
      <p:sp>
        <p:nvSpPr>
          <p:cNvPr id="9" name="Foliennummernplatzhalter 8"/>
          <p:cNvSpPr>
            <a:spLocks noGrp="1"/>
          </p:cNvSpPr>
          <p:nvPr>
            <p:ph type="sldNum" sz="quarter" idx="12"/>
          </p:nvPr>
        </p:nvSpPr>
        <p:spPr/>
        <p:txBody>
          <a:bodyPr/>
          <a:lstStyle/>
          <a:p>
            <a:fld id="{1A4CC162-1095-4A26-8FA3-C711E89F8A5B}" type="slidenum">
              <a:rPr lang="de-AT" smtClean="0"/>
              <a:pPr/>
              <a:t>‹Nr.›</a:t>
            </a:fld>
            <a:endParaRPr lang="de-A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AT"/>
          </a:p>
        </p:txBody>
      </p:sp>
      <p:sp>
        <p:nvSpPr>
          <p:cNvPr id="3" name="Datumsplatzhalter 2"/>
          <p:cNvSpPr>
            <a:spLocks noGrp="1"/>
          </p:cNvSpPr>
          <p:nvPr>
            <p:ph type="dt" sz="half" idx="10"/>
          </p:nvPr>
        </p:nvSpPr>
        <p:spPr/>
        <p:txBody>
          <a:bodyPr/>
          <a:lstStyle/>
          <a:p>
            <a:fld id="{09BE46A9-26DD-4CEB-918C-6409776D5DCF}" type="datetime1">
              <a:rPr lang="de-AT" smtClean="0"/>
              <a:pPr/>
              <a:t>10.05.20</a:t>
            </a:fld>
            <a:endParaRPr lang="de-AT"/>
          </a:p>
        </p:txBody>
      </p:sp>
      <p:sp>
        <p:nvSpPr>
          <p:cNvPr id="4" name="Fußzeilenplatzhalter 3"/>
          <p:cNvSpPr>
            <a:spLocks noGrp="1"/>
          </p:cNvSpPr>
          <p:nvPr>
            <p:ph type="ftr" sz="quarter" idx="11"/>
          </p:nvPr>
        </p:nvSpPr>
        <p:spPr/>
        <p:txBody>
          <a:bodyPr/>
          <a:lstStyle/>
          <a:p>
            <a:r>
              <a:rPr lang="de-AT" smtClean="0"/>
              <a:t>Fortbildung: Leistungsfeststellung/Leistungsbeurteilung in GW, Dr. Johanna Eidenberger</a:t>
            </a:r>
            <a:endParaRPr lang="de-AT"/>
          </a:p>
        </p:txBody>
      </p:sp>
      <p:sp>
        <p:nvSpPr>
          <p:cNvPr id="5" name="Foliennummernplatzhalter 4"/>
          <p:cNvSpPr>
            <a:spLocks noGrp="1"/>
          </p:cNvSpPr>
          <p:nvPr>
            <p:ph type="sldNum" sz="quarter" idx="12"/>
          </p:nvPr>
        </p:nvSpPr>
        <p:spPr/>
        <p:txBody>
          <a:bodyPr/>
          <a:lstStyle/>
          <a:p>
            <a:fld id="{1A4CC162-1095-4A26-8FA3-C711E89F8A5B}" type="slidenum">
              <a:rPr lang="de-AT" smtClean="0"/>
              <a:pPr/>
              <a:t>‹Nr.›</a:t>
            </a:fld>
            <a:endParaRPr lang="de-A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0569AD1D-E30E-4B56-8BE6-84DCC94DAF50}" type="datetime1">
              <a:rPr lang="de-AT" smtClean="0"/>
              <a:pPr/>
              <a:t>10.05.20</a:t>
            </a:fld>
            <a:endParaRPr lang="de-AT"/>
          </a:p>
        </p:txBody>
      </p:sp>
      <p:sp>
        <p:nvSpPr>
          <p:cNvPr id="3" name="Fußzeilenplatzhalter 2"/>
          <p:cNvSpPr>
            <a:spLocks noGrp="1"/>
          </p:cNvSpPr>
          <p:nvPr>
            <p:ph type="ftr" sz="quarter" idx="11"/>
          </p:nvPr>
        </p:nvSpPr>
        <p:spPr/>
        <p:txBody>
          <a:bodyPr/>
          <a:lstStyle/>
          <a:p>
            <a:r>
              <a:rPr lang="de-AT" smtClean="0"/>
              <a:t>Fortbildung: Leistungsfeststellung/Leistungsbeurteilung in GW, Dr. Johanna Eidenberger</a:t>
            </a:r>
            <a:endParaRPr lang="de-AT"/>
          </a:p>
        </p:txBody>
      </p:sp>
      <p:sp>
        <p:nvSpPr>
          <p:cNvPr id="4" name="Foliennummernplatzhalter 3"/>
          <p:cNvSpPr>
            <a:spLocks noGrp="1"/>
          </p:cNvSpPr>
          <p:nvPr>
            <p:ph type="sldNum" sz="quarter" idx="12"/>
          </p:nvPr>
        </p:nvSpPr>
        <p:spPr/>
        <p:txBody>
          <a:bodyPr/>
          <a:lstStyle/>
          <a:p>
            <a:fld id="{1A4CC162-1095-4A26-8FA3-C711E89F8A5B}" type="slidenum">
              <a:rPr lang="de-AT" smtClean="0"/>
              <a:pPr/>
              <a:t>‹Nr.›</a:t>
            </a:fld>
            <a:endParaRPr lang="de-A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AT"/>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4"/>
          <p:cNvSpPr>
            <a:spLocks noGrp="1"/>
          </p:cNvSpPr>
          <p:nvPr>
            <p:ph type="dt" sz="half" idx="10"/>
          </p:nvPr>
        </p:nvSpPr>
        <p:spPr/>
        <p:txBody>
          <a:bodyPr/>
          <a:lstStyle/>
          <a:p>
            <a:fld id="{79249BF3-9542-4644-A911-542CCD2B785B}" type="datetime1">
              <a:rPr lang="de-AT" smtClean="0"/>
              <a:pPr/>
              <a:t>10.05.20</a:t>
            </a:fld>
            <a:endParaRPr lang="de-AT"/>
          </a:p>
        </p:txBody>
      </p:sp>
      <p:sp>
        <p:nvSpPr>
          <p:cNvPr id="6" name="Fußzeilenplatzhalter 5"/>
          <p:cNvSpPr>
            <a:spLocks noGrp="1"/>
          </p:cNvSpPr>
          <p:nvPr>
            <p:ph type="ftr" sz="quarter" idx="11"/>
          </p:nvPr>
        </p:nvSpPr>
        <p:spPr/>
        <p:txBody>
          <a:bodyPr/>
          <a:lstStyle/>
          <a:p>
            <a:r>
              <a:rPr lang="de-AT" smtClean="0"/>
              <a:t>Fortbildung: Leistungsfeststellung/Leistungsbeurteilung in GW, Dr. Johanna Eidenberger</a:t>
            </a:r>
            <a:endParaRPr lang="de-AT"/>
          </a:p>
        </p:txBody>
      </p:sp>
      <p:sp>
        <p:nvSpPr>
          <p:cNvPr id="7" name="Foliennummernplatzhalter 6"/>
          <p:cNvSpPr>
            <a:spLocks noGrp="1"/>
          </p:cNvSpPr>
          <p:nvPr>
            <p:ph type="sldNum" sz="quarter" idx="12"/>
          </p:nvPr>
        </p:nvSpPr>
        <p:spPr/>
        <p:txBody>
          <a:bodyPr/>
          <a:lstStyle/>
          <a:p>
            <a:fld id="{1A4CC162-1095-4A26-8FA3-C711E89F8A5B}" type="slidenum">
              <a:rPr lang="de-AT" smtClean="0"/>
              <a:pPr/>
              <a:t>‹Nr.›</a:t>
            </a:fld>
            <a:endParaRPr lang="de-A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AT"/>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AT"/>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4"/>
          <p:cNvSpPr>
            <a:spLocks noGrp="1"/>
          </p:cNvSpPr>
          <p:nvPr>
            <p:ph type="dt" sz="half" idx="10"/>
          </p:nvPr>
        </p:nvSpPr>
        <p:spPr/>
        <p:txBody>
          <a:bodyPr/>
          <a:lstStyle/>
          <a:p>
            <a:fld id="{CB066876-2BDC-4B4C-B934-8A2700E17368}" type="datetime1">
              <a:rPr lang="de-AT" smtClean="0"/>
              <a:pPr/>
              <a:t>10.05.20</a:t>
            </a:fld>
            <a:endParaRPr lang="de-AT"/>
          </a:p>
        </p:txBody>
      </p:sp>
      <p:sp>
        <p:nvSpPr>
          <p:cNvPr id="6" name="Fußzeilenplatzhalter 5"/>
          <p:cNvSpPr>
            <a:spLocks noGrp="1"/>
          </p:cNvSpPr>
          <p:nvPr>
            <p:ph type="ftr" sz="quarter" idx="11"/>
          </p:nvPr>
        </p:nvSpPr>
        <p:spPr/>
        <p:txBody>
          <a:bodyPr/>
          <a:lstStyle/>
          <a:p>
            <a:r>
              <a:rPr lang="de-AT" smtClean="0"/>
              <a:t>Fortbildung: Leistungsfeststellung/Leistungsbeurteilung in GW, Dr. Johanna Eidenberger</a:t>
            </a:r>
            <a:endParaRPr lang="de-AT"/>
          </a:p>
        </p:txBody>
      </p:sp>
      <p:sp>
        <p:nvSpPr>
          <p:cNvPr id="7" name="Foliennummernplatzhalter 6"/>
          <p:cNvSpPr>
            <a:spLocks noGrp="1"/>
          </p:cNvSpPr>
          <p:nvPr>
            <p:ph type="sldNum" sz="quarter" idx="12"/>
          </p:nvPr>
        </p:nvSpPr>
        <p:spPr/>
        <p:txBody>
          <a:bodyPr/>
          <a:lstStyle/>
          <a:p>
            <a:fld id="{1A4CC162-1095-4A26-8FA3-C711E89F8A5B}" type="slidenum">
              <a:rPr lang="de-AT" smtClean="0"/>
              <a:pPr/>
              <a:t>‹Nr.›</a:t>
            </a:fld>
            <a:endParaRPr lang="de-AT"/>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smtClean="0"/>
              <a:t>Titelmasterformat durch Klicken bearbeiten</a:t>
            </a:r>
            <a:endParaRPr lang="de-AT"/>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70E1BF-9CB2-483F-BFC1-A2879FEF8C2B}" type="datetime1">
              <a:rPr lang="de-AT" smtClean="0"/>
              <a:pPr/>
              <a:t>10.05.20</a:t>
            </a:fld>
            <a:endParaRPr lang="de-AT"/>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de-AT" smtClean="0"/>
              <a:t>Fortbildung: Leistungsfeststellung/Leistungsbeurteilung in GW, Dr. Johanna Eidenberger</a:t>
            </a:r>
            <a:endParaRPr lang="de-AT"/>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4CC162-1095-4A26-8FA3-C711E89F8A5B}" type="slidenum">
              <a:rPr lang="de-AT" smtClean="0"/>
              <a:pPr/>
              <a:t>‹Nr.›</a:t>
            </a:fld>
            <a:endParaRPr lang="de-AT"/>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smtClean="0"/>
              <a:t>Titelmasterformat durch Klicken bearbeiten</a:t>
            </a:r>
            <a:endParaRPr lang="de-AT"/>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5D08C4-8CCC-43FB-B09F-791125B9882C}" type="datetime1">
              <a:rPr lang="de-AT" smtClean="0"/>
              <a:pPr/>
              <a:t>10.05.20</a:t>
            </a:fld>
            <a:endParaRPr lang="de-AT"/>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de-AT" smtClean="0"/>
              <a:t>Fortbildung: Leistungsfeststellung/Leistungsbeurteilung in GW, Dr. Johanna Eidenberger</a:t>
            </a:r>
            <a:endParaRPr lang="de-AT"/>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4CC162-1095-4A26-8FA3-C711E89F8A5B}" type="slidenum">
              <a:rPr lang="de-AT" smtClean="0"/>
              <a:pPr/>
              <a:t>‹Nr.›</a:t>
            </a:fld>
            <a:endParaRPr lang="de-AT"/>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s://www.google.at/imgres?imgurl=http://alphaprof.de/wp-content/uploads/2015/08/Anforderung-Aufgabe_s.png&amp;imgrefurl=http://alphaprof.de/2015/11/schulrechtliche-aspekte-bei-lrs-nachteilsausgleich-und-notenschutz/&amp;docid=8kTvVTvXzHHrtM&amp;tbnid=wjUH7IiVnebRqM:&amp;vet=1&amp;w=600&amp;h=574&amp;client=firefox-b&amp;bih=609&amp;biw=1366&amp;ved=0ahUKEwj9kdf_oZTQAhUGbhQKHVyyAbQQMwhTKC8wLw&amp;iact=mrc&amp;uact=8" TargetMode="External"/><Relationship Id="rId3"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hyperlink" Target="http://www.grundschulblogs.de/?blogId=64&amp;p=3" TargetMode="External"/><Relationship Id="rId3" Type="http://schemas.openxmlformats.org/officeDocument/2006/relationships/image" Target="../media/image4.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hyperlink" Target="https://www.google.at/url?sa=i&amp;rct=j&amp;q=&amp;esrc=s&amp;source=images&amp;cd=&amp;ved=0ahUKEwiThc32pajQAhVJrRQKHTGrD4wQjB0IBg&amp;url=http://www.nibis.de/nibis.php?menid=3801&amp;bvm=bv.138493631,d.d24&amp;psig=AFQjCNHlw9zXmN5NiOAYrcpXODplvyMnAg&amp;ust=1479213614303228&amp;cad=rjt" TargetMode="External"/><Relationship Id="rId1" Type="http://schemas.openxmlformats.org/officeDocument/2006/relationships/slideLayout" Target="../slideLayouts/slideLayout13.xml"/><Relationship Id="rId2" Type="http://schemas.openxmlformats.org/officeDocument/2006/relationships/hyperlink" Target="http://www.nibis.de/nibis.php?menid=3801"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hyperlink" Target="https://futurezone.at/meinung/was-soll-das-hirn-vibrieren/235.027.197" TargetMode="External"/><Relationship Id="rId4" Type="http://schemas.openxmlformats.org/officeDocument/2006/relationships/image" Target="../media/image6.jpeg"/><Relationship Id="rId5" Type="http://schemas.openxmlformats.org/officeDocument/2006/relationships/hyperlink" Target="http://halbpfosten.blogspot.com/2013/12/gutmenschenhirn.html" TargetMode="External"/><Relationship Id="rId6" Type="http://schemas.openxmlformats.org/officeDocument/2006/relationships/image" Target="../media/image7.jpeg"/><Relationship Id="rId1" Type="http://schemas.openxmlformats.org/officeDocument/2006/relationships/slideLayout" Target="../slideLayouts/slideLayout12.xml"/><Relationship Id="rId2" Type="http://schemas.openxmlformats.org/officeDocument/2006/relationships/hyperlink" Target="https://www.google.de/imgres?imgurl=https://image.futurezone.at/images/cfs_landscape_616w_308h/1504038/46-68210434.jpg&amp;imgrefurl=https://futurezone.at/meinung/was-soll-das-hirn-vibrieren/235.027.197&amp;docid=P9aHaxq88DNTMM&amp;tbnid=Ix7CQX0lYMn9sM:&amp;vet=10ahUKEwiE5LLay87aAhVCbFAKHT9TDKsQMwhJKA4wDg..i&amp;w=616&amp;h=308&amp;bih=772&amp;biw=1199&amp;q=hirn&amp;ved=0ahUKEwiE5LLay87aAhVCbFAKHT9TDKsQMwhJKA4wDg&amp;iact=mrc&amp;uact=8"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3.xml"/><Relationship Id="rId3" Type="http://schemas.openxmlformats.org/officeDocument/2006/relationships/image" Target="../media/image8.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college-contact.com/studienfaecher/geographie" TargetMode="External"/><Relationship Id="rId3" Type="http://schemas.openxmlformats.org/officeDocument/2006/relationships/image" Target="../media/image2.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hyperlink" Target="https://www.spreadshirt.de/rennendes+hirn+tasse-D13924168" TargetMode="External"/><Relationship Id="rId3" Type="http://schemas.openxmlformats.org/officeDocument/2006/relationships/image" Target="../media/image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0.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11.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2.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hyperlink" Target="http://slideplayer.org/slide/913543/" TargetMode="External"/><Relationship Id="rId3" Type="http://schemas.openxmlformats.org/officeDocument/2006/relationships/image" Target="../media/image13.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hyperlink" Target="../../Lesson%20Studies/1.%20Sequenz/I%20am%20from%20Austria.mp4" TargetMode="Externa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4.png"/><Relationship Id="rId3" Type="http://schemas.openxmlformats.org/officeDocument/2006/relationships/hyperlink" Target="../../Lesson%20Studies/3.%20Sequenz/Arbeitsblatt%201.pdf"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hyperlink" Target="https://www.google.at/url?sa=i&amp;rct=j&amp;q=&amp;esrc=s&amp;source=images&amp;cd=&amp;cad=rja&amp;uact=8&amp;ved=0ahUKEwjDpOuy8rvQAhWGWxQKHbGhDGYQjRwIBw&amp;url=http://www.wandtattoo.de/motive/musik/wirkung-von-musik.html&amp;bvm=bv.139782543,bs.2,d.ZGg&amp;psig=AFQjCNH7RLce5SKX640706jZ-tee8oGS2w&amp;ust=1479887817480389" TargetMode="External"/><Relationship Id="rId3" Type="http://schemas.openxmlformats.org/officeDocument/2006/relationships/image" Target="../media/image15.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hyperlink" Target="http://onlinecampus.virtuelle-ph.at/mod/folder/view.php?id=47766" TargetMode="External"/><Relationship Id="rId3" Type="http://schemas.openxmlformats.org/officeDocument/2006/relationships/image" Target="../media/image16.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hyperlink" Target="http://www.sozialraum.de/subjektives-kartographieren.php" TargetMode="External"/><Relationship Id="rId3" Type="http://schemas.openxmlformats.org/officeDocument/2006/relationships/hyperlink" Target="http://www.spektrum.de/lexikon/geographie/raumwissenschaft/6469"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tiff"/></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6.xml"/><Relationship Id="rId2" Type="http://schemas.openxmlformats.org/officeDocument/2006/relationships/diagramData" Target="../diagrams/data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0" y="332656"/>
            <a:ext cx="8023920" cy="3168352"/>
          </a:xfrm>
        </p:spPr>
        <p:txBody>
          <a:bodyPr>
            <a:normAutofit/>
          </a:bodyPr>
          <a:lstStyle/>
          <a:p>
            <a:pPr indent="90488" algn="l"/>
            <a:r>
              <a:rPr lang="de-AT" sz="3600" dirty="0" smtClean="0">
                <a:latin typeface="Arial Black" pitchFamily="34" charset="0"/>
              </a:rPr>
              <a:t>Leistungsfeststellung -    </a:t>
            </a:r>
            <a:br>
              <a:rPr lang="de-AT" sz="3600" dirty="0" smtClean="0">
                <a:latin typeface="Arial Black" pitchFamily="34" charset="0"/>
              </a:rPr>
            </a:br>
            <a:r>
              <a:rPr lang="de-AT" sz="3600" dirty="0" smtClean="0">
                <a:latin typeface="Arial Black" pitchFamily="34" charset="0"/>
              </a:rPr>
              <a:t> Leistungsbeurteilung </a:t>
            </a:r>
            <a:br>
              <a:rPr lang="de-AT" sz="3600" dirty="0" smtClean="0">
                <a:latin typeface="Arial Black" pitchFamily="34" charset="0"/>
              </a:rPr>
            </a:br>
            <a:r>
              <a:rPr lang="de-AT" sz="3600" dirty="0" smtClean="0">
                <a:latin typeface="Arial Black" pitchFamily="34" charset="0"/>
              </a:rPr>
              <a:t> in der Praxis</a:t>
            </a:r>
            <a:endParaRPr lang="de-AT" sz="3600" dirty="0">
              <a:latin typeface="Arial Black" pitchFamily="34" charset="0"/>
            </a:endParaRPr>
          </a:p>
        </p:txBody>
      </p:sp>
      <p:sp>
        <p:nvSpPr>
          <p:cNvPr id="3" name="Untertitel 2"/>
          <p:cNvSpPr>
            <a:spLocks noGrp="1"/>
          </p:cNvSpPr>
          <p:nvPr>
            <p:ph type="subTitle" idx="1"/>
          </p:nvPr>
        </p:nvSpPr>
        <p:spPr>
          <a:solidFill>
            <a:schemeClr val="accent2">
              <a:lumMod val="60000"/>
              <a:lumOff val="40000"/>
            </a:schemeClr>
          </a:solidFill>
        </p:spPr>
        <p:txBody>
          <a:bodyPr/>
          <a:lstStyle/>
          <a:p>
            <a:endParaRPr lang="de-AT" b="1" dirty="0" smtClean="0">
              <a:solidFill>
                <a:schemeClr val="tx1">
                  <a:lumMod val="95000"/>
                  <a:lumOff val="5000"/>
                </a:schemeClr>
              </a:solidFill>
            </a:endParaRPr>
          </a:p>
          <a:p>
            <a:r>
              <a:rPr lang="de-AT" b="1" dirty="0" smtClean="0">
                <a:solidFill>
                  <a:schemeClr val="tx1">
                    <a:lumMod val="95000"/>
                    <a:lumOff val="5000"/>
                  </a:schemeClr>
                </a:solidFill>
              </a:rPr>
              <a:t>„Neue“ Wege einer Lern- und Prüfungskultur</a:t>
            </a:r>
            <a:endParaRPr lang="de-AT" b="1" dirty="0">
              <a:solidFill>
                <a:schemeClr val="tx1">
                  <a:lumMod val="95000"/>
                  <a:lumOff val="5000"/>
                </a:schemeClr>
              </a:solidFill>
            </a:endParaRPr>
          </a:p>
        </p:txBody>
      </p:sp>
      <p:pic>
        <p:nvPicPr>
          <p:cNvPr id="4" name="Grafik 3" descr="Bildergebnis für leistungsfeststellung">
            <a:hlinkClick r:id="rId2"/>
          </p:cNvPr>
          <p:cNvPicPr/>
          <p:nvPr/>
        </p:nvPicPr>
        <p:blipFill>
          <a:blip r:embed="rId3" cstate="print"/>
          <a:srcRect/>
          <a:stretch>
            <a:fillRect/>
          </a:stretch>
        </p:blipFill>
        <p:spPr bwMode="auto">
          <a:xfrm>
            <a:off x="5940152" y="404664"/>
            <a:ext cx="3203848" cy="3384376"/>
          </a:xfrm>
          <a:prstGeom prst="rect">
            <a:avLst/>
          </a:prstGeom>
          <a:noFill/>
          <a:ln w="9525">
            <a:noFill/>
            <a:miter lim="800000"/>
            <a:headEnd/>
            <a:tailEnd/>
          </a:ln>
        </p:spPr>
      </p:pic>
      <p:sp>
        <p:nvSpPr>
          <p:cNvPr id="5" name="Fußzeilenplatzhalter 4"/>
          <p:cNvSpPr>
            <a:spLocks noGrp="1"/>
          </p:cNvSpPr>
          <p:nvPr>
            <p:ph type="ftr" sz="quarter" idx="11"/>
          </p:nvPr>
        </p:nvSpPr>
        <p:spPr>
          <a:xfrm>
            <a:off x="5724128" y="6237313"/>
            <a:ext cx="3419872" cy="620688"/>
          </a:xfrm>
        </p:spPr>
        <p:txBody>
          <a:bodyPr/>
          <a:lstStyle/>
          <a:p>
            <a:pPr algn="r"/>
            <a:r>
              <a:rPr lang="de-AT" dirty="0" smtClean="0"/>
              <a:t>Leistungsfeststellung/Leistungsbeurteilung in GW, Dr. Johanna Eidenberger</a:t>
            </a:r>
            <a:endParaRPr lang="de-AT" dirty="0"/>
          </a:p>
        </p:txBody>
      </p:sp>
    </p:spTree>
    <p:extLst>
      <p:ext uri="{BB962C8B-B14F-4D97-AF65-F5344CB8AC3E}">
        <p14:creationId xmlns:p14="http://schemas.microsoft.com/office/powerpoint/2010/main" val="2005461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endParaRPr lang="de-AT" dirty="0"/>
          </a:p>
        </p:txBody>
      </p:sp>
      <p:sp>
        <p:nvSpPr>
          <p:cNvPr id="5" name="Inhaltsplatzhalter 4"/>
          <p:cNvSpPr>
            <a:spLocks noGrp="1"/>
          </p:cNvSpPr>
          <p:nvPr>
            <p:ph idx="1"/>
          </p:nvPr>
        </p:nvSpPr>
        <p:spPr>
          <a:xfrm>
            <a:off x="0" y="1340768"/>
            <a:ext cx="8686800" cy="5184576"/>
          </a:xfrm>
        </p:spPr>
        <p:txBody>
          <a:bodyPr>
            <a:normAutofit/>
          </a:bodyPr>
          <a:lstStyle/>
          <a:p>
            <a:pPr marL="514350" indent="-334963">
              <a:buFont typeface="+mj-lt"/>
              <a:buAutoNum type="arabicParenR"/>
            </a:pPr>
            <a:r>
              <a:rPr lang="de-AT" b="1" dirty="0" smtClean="0"/>
              <a:t>  Mitarbeit</a:t>
            </a:r>
          </a:p>
          <a:p>
            <a:pPr lvl="1">
              <a:lnSpc>
                <a:spcPct val="150000"/>
              </a:lnSpc>
              <a:spcBef>
                <a:spcPts val="1200"/>
              </a:spcBef>
              <a:buNone/>
            </a:pPr>
            <a:r>
              <a:rPr lang="de-AT" dirty="0" smtClean="0"/>
              <a:t>Erfasst den Gesamtbereich der Unterrichtsarbeit:  </a:t>
            </a:r>
            <a:r>
              <a:rPr lang="de-AT" b="1" dirty="0" smtClean="0"/>
              <a:t>mündliche, schriftliche, praktische </a:t>
            </a:r>
            <a:r>
              <a:rPr lang="de-AT" dirty="0" smtClean="0"/>
              <a:t>und</a:t>
            </a:r>
          </a:p>
          <a:p>
            <a:pPr lvl="1">
              <a:lnSpc>
                <a:spcPct val="150000"/>
              </a:lnSpc>
              <a:spcBef>
                <a:spcPts val="1200"/>
              </a:spcBef>
              <a:buNone/>
            </a:pPr>
            <a:r>
              <a:rPr lang="de-AT" b="1" dirty="0"/>
              <a:t>  </a:t>
            </a:r>
            <a:r>
              <a:rPr lang="de-AT" b="1" dirty="0" smtClean="0"/>
              <a:t>  grafische</a:t>
            </a:r>
            <a:r>
              <a:rPr lang="de-AT" dirty="0" smtClean="0"/>
              <a:t> Leistungen, Leistungen im </a:t>
            </a:r>
          </a:p>
          <a:p>
            <a:pPr lvl="1">
              <a:lnSpc>
                <a:spcPct val="150000"/>
              </a:lnSpc>
              <a:spcBef>
                <a:spcPts val="1200"/>
              </a:spcBef>
              <a:buNone/>
            </a:pPr>
            <a:r>
              <a:rPr lang="de-AT" dirty="0"/>
              <a:t> </a:t>
            </a:r>
            <a:r>
              <a:rPr lang="de-AT" dirty="0" smtClean="0"/>
              <a:t>   Zusammenhang mit der </a:t>
            </a:r>
            <a:r>
              <a:rPr lang="de-AT" b="1" dirty="0" smtClean="0"/>
              <a:t>Sicherung des Unterrichtsertrages  </a:t>
            </a:r>
            <a:r>
              <a:rPr lang="de-AT" dirty="0" smtClean="0"/>
              <a:t>(Hausübungen)  &amp;</a:t>
            </a:r>
          </a:p>
          <a:p>
            <a:pPr lvl="1">
              <a:lnSpc>
                <a:spcPct val="150000"/>
              </a:lnSpc>
              <a:spcBef>
                <a:spcPts val="1200"/>
              </a:spcBef>
              <a:buNone/>
            </a:pPr>
            <a:r>
              <a:rPr lang="de-AT" dirty="0" smtClean="0"/>
              <a:t>    die E</a:t>
            </a:r>
            <a:r>
              <a:rPr lang="de-AT" b="1" dirty="0" smtClean="0"/>
              <a:t>rarbeitung neuer Lehrstoffe</a:t>
            </a:r>
            <a:endParaRPr lang="de-AT" b="1" dirty="0"/>
          </a:p>
        </p:txBody>
      </p:sp>
      <p:sp>
        <p:nvSpPr>
          <p:cNvPr id="6" name="Titel 2"/>
          <p:cNvSpPr txBox="1">
            <a:spLocks/>
          </p:cNvSpPr>
          <p:nvPr/>
        </p:nvSpPr>
        <p:spPr>
          <a:xfrm>
            <a:off x="0" y="0"/>
            <a:ext cx="9144000" cy="1080120"/>
          </a:xfrm>
          <a:prstGeom prst="rect">
            <a:avLst/>
          </a:prstGeom>
          <a:solidFill>
            <a:schemeClr val="accent6">
              <a:lumMod val="75000"/>
            </a:schemeClr>
          </a:solidFill>
          <a:ln w="38100">
            <a:solidFill>
              <a:schemeClr val="accent6">
                <a:lumMod val="50000"/>
              </a:schemeClr>
            </a:solidFill>
          </a:ln>
        </p:spPr>
        <p:txBody>
          <a:bodyPr vert="horz" lIns="91440" tIns="45720" rIns="91440" bIns="45720" rtlCol="0" anchor="ctr">
            <a:norm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de-AT" sz="2800" b="1" i="0" u="none" strike="noStrike" kern="1200" cap="none" spc="0" normalizeH="0" baseline="0" noProof="0" dirty="0" smtClean="0">
                <a:ln>
                  <a:noFill/>
                </a:ln>
                <a:solidFill>
                  <a:schemeClr val="tx1"/>
                </a:solidFill>
                <a:effectLst/>
                <a:uLnTx/>
                <a:uFillTx/>
                <a:latin typeface="Arial Black" pitchFamily="34" charset="0"/>
                <a:ea typeface="+mj-ea"/>
                <a:cs typeface="Arial" pitchFamily="34" charset="0"/>
              </a:rPr>
              <a:t>Lernkontrollen im </a:t>
            </a:r>
            <a:br>
              <a:rPr kumimoji="0" lang="de-AT" sz="2800" b="1" i="0" u="none" strike="noStrike" kern="1200" cap="none" spc="0" normalizeH="0" baseline="0" noProof="0" dirty="0" smtClean="0">
                <a:ln>
                  <a:noFill/>
                </a:ln>
                <a:solidFill>
                  <a:schemeClr val="tx1"/>
                </a:solidFill>
                <a:effectLst/>
                <a:uLnTx/>
                <a:uFillTx/>
                <a:latin typeface="Arial Black" pitchFamily="34" charset="0"/>
                <a:ea typeface="+mj-ea"/>
                <a:cs typeface="Arial" pitchFamily="34" charset="0"/>
              </a:rPr>
            </a:br>
            <a:r>
              <a:rPr kumimoji="0" lang="de-AT" sz="2800" b="1" i="0" u="none" strike="noStrike" kern="1200" cap="none" spc="0" normalizeH="0" baseline="0" noProof="0" dirty="0" smtClean="0">
                <a:ln>
                  <a:noFill/>
                </a:ln>
                <a:solidFill>
                  <a:schemeClr val="tx1"/>
                </a:solidFill>
                <a:effectLst/>
                <a:uLnTx/>
                <a:uFillTx/>
                <a:latin typeface="Arial Black" pitchFamily="34" charset="0"/>
                <a:ea typeface="+mj-ea"/>
                <a:cs typeface="Arial" pitchFamily="34" charset="0"/>
              </a:rPr>
              <a:t>Geographie und Wirtschaftskundeunterricht</a:t>
            </a:r>
            <a:endParaRPr kumimoji="0" lang="de-AT" sz="2800" b="1" i="0" u="none" strike="noStrike" kern="1200" cap="none" spc="0" normalizeH="0" baseline="0" noProof="0" dirty="0">
              <a:ln>
                <a:noFill/>
              </a:ln>
              <a:solidFill>
                <a:schemeClr val="tx1"/>
              </a:solidFill>
              <a:effectLst/>
              <a:uLnTx/>
              <a:uFillTx/>
              <a:latin typeface="Arial Black" pitchFamily="34" charset="0"/>
              <a:ea typeface="+mj-ea"/>
              <a:cs typeface="Arial" pitchFamily="34" charset="0"/>
            </a:endParaRPr>
          </a:p>
        </p:txBody>
      </p:sp>
      <p:pic>
        <p:nvPicPr>
          <p:cNvPr id="7" name="Grafik 6" descr="Bildergebnis für leistungsfeststellung comics">
            <a:hlinkClick r:id="rId2" tgtFrame="&quot;_blank&quot;"/>
          </p:cNvPr>
          <p:cNvPicPr/>
          <p:nvPr/>
        </p:nvPicPr>
        <p:blipFill>
          <a:blip r:embed="rId3" cstate="print"/>
          <a:srcRect/>
          <a:stretch>
            <a:fillRect/>
          </a:stretch>
        </p:blipFill>
        <p:spPr bwMode="auto">
          <a:xfrm>
            <a:off x="6516216" y="2780928"/>
            <a:ext cx="2381250" cy="3743325"/>
          </a:xfrm>
          <a:prstGeom prst="rect">
            <a:avLst/>
          </a:prstGeom>
          <a:noFill/>
          <a:ln w="9525">
            <a:noFill/>
            <a:miter lim="800000"/>
            <a:headEnd/>
            <a:tailEnd/>
          </a:ln>
        </p:spPr>
      </p:pic>
      <p:sp>
        <p:nvSpPr>
          <p:cNvPr id="9" name="Fußzeilenplatzhalter 6"/>
          <p:cNvSpPr>
            <a:spLocks noGrp="1"/>
          </p:cNvSpPr>
          <p:nvPr>
            <p:ph type="ftr" sz="quarter" idx="11"/>
          </p:nvPr>
        </p:nvSpPr>
        <p:spPr>
          <a:xfrm>
            <a:off x="3275856" y="6346016"/>
            <a:ext cx="3464024" cy="365125"/>
          </a:xfrm>
        </p:spPr>
        <p:txBody>
          <a:bodyPr/>
          <a:lstStyle/>
          <a:p>
            <a:r>
              <a:rPr lang="de-AT" smtClean="0"/>
              <a:t>Leistungsfeststellung/Leistungsbeurteilung </a:t>
            </a:r>
            <a:r>
              <a:rPr lang="de-AT" dirty="0" smtClean="0"/>
              <a:t>in GW, </a:t>
            </a:r>
          </a:p>
          <a:p>
            <a:r>
              <a:rPr lang="de-AT" dirty="0" smtClean="0"/>
              <a:t>Dr. Johanna Eidenberger</a:t>
            </a:r>
            <a:endParaRPr lang="de-AT"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endParaRPr lang="de-AT" dirty="0"/>
          </a:p>
        </p:txBody>
      </p:sp>
      <p:sp>
        <p:nvSpPr>
          <p:cNvPr id="5" name="Inhaltsplatzhalter 4"/>
          <p:cNvSpPr>
            <a:spLocks noGrp="1"/>
          </p:cNvSpPr>
          <p:nvPr>
            <p:ph idx="1"/>
          </p:nvPr>
        </p:nvSpPr>
        <p:spPr>
          <a:xfrm>
            <a:off x="0" y="1600200"/>
            <a:ext cx="8686800" cy="5257800"/>
          </a:xfrm>
        </p:spPr>
        <p:txBody>
          <a:bodyPr>
            <a:normAutofit fontScale="92500" lnSpcReduction="20000"/>
          </a:bodyPr>
          <a:lstStyle/>
          <a:p>
            <a:pPr marL="514350" indent="-334963">
              <a:spcAft>
                <a:spcPts val="1200"/>
              </a:spcAft>
              <a:buNone/>
            </a:pPr>
            <a:r>
              <a:rPr lang="de-AT" b="1" dirty="0" smtClean="0"/>
              <a:t>2) Mündliche Prüfungen</a:t>
            </a:r>
          </a:p>
          <a:p>
            <a:pPr marL="514350" indent="-334963">
              <a:buClr>
                <a:schemeClr val="accent6">
                  <a:lumMod val="50000"/>
                </a:schemeClr>
              </a:buClr>
              <a:buFont typeface="Wingdings" pitchFamily="2" charset="2"/>
              <a:buChar char="v"/>
            </a:pPr>
            <a:r>
              <a:rPr lang="de-AT" b="1" dirty="0"/>
              <a:t>	</a:t>
            </a:r>
            <a:r>
              <a:rPr lang="de-AT" dirty="0" smtClean="0"/>
              <a:t>Nur wenn </a:t>
            </a:r>
            <a:r>
              <a:rPr lang="de-AT" b="1" dirty="0" smtClean="0"/>
              <a:t>unbedingt notwendig</a:t>
            </a:r>
          </a:p>
          <a:p>
            <a:pPr marL="514350" indent="-324000">
              <a:buClr>
                <a:schemeClr val="accent6">
                  <a:lumMod val="50000"/>
                </a:schemeClr>
              </a:buClr>
              <a:buFont typeface="Wingdings" pitchFamily="2" charset="2"/>
              <a:buChar char="v"/>
            </a:pPr>
            <a:r>
              <a:rPr lang="de-AT" b="1" dirty="0"/>
              <a:t>	</a:t>
            </a:r>
            <a:r>
              <a:rPr lang="de-AT" dirty="0" smtClean="0"/>
              <a:t>Unabhängig vom Leistungsstand in jedem  </a:t>
            </a:r>
          </a:p>
          <a:p>
            <a:pPr marL="514350" indent="-324000">
              <a:lnSpc>
                <a:spcPct val="110000"/>
              </a:lnSpc>
              <a:buClr>
                <a:schemeClr val="accent6">
                  <a:lumMod val="50000"/>
                </a:schemeClr>
              </a:buClr>
              <a:buNone/>
            </a:pPr>
            <a:r>
              <a:rPr lang="de-AT" dirty="0"/>
              <a:t> </a:t>
            </a:r>
            <a:r>
              <a:rPr lang="de-AT" dirty="0" smtClean="0"/>
              <a:t> 		Semester </a:t>
            </a:r>
            <a:r>
              <a:rPr lang="de-AT" b="1" dirty="0" smtClean="0"/>
              <a:t>eine mündliche Prüfung auf</a:t>
            </a:r>
          </a:p>
          <a:p>
            <a:pPr marL="514350" indent="-324000">
              <a:lnSpc>
                <a:spcPct val="110000"/>
              </a:lnSpc>
              <a:buClr>
                <a:schemeClr val="accent6">
                  <a:lumMod val="50000"/>
                </a:schemeClr>
              </a:buClr>
              <a:buNone/>
            </a:pPr>
            <a:r>
              <a:rPr lang="de-AT" b="1" dirty="0" smtClean="0"/>
              <a:t>     	Schülerwunsch</a:t>
            </a:r>
            <a:endParaRPr lang="de-AT" dirty="0" smtClean="0"/>
          </a:p>
          <a:p>
            <a:pPr marL="514350" indent="-334963">
              <a:buClr>
                <a:schemeClr val="accent6">
                  <a:lumMod val="50000"/>
                </a:schemeClr>
              </a:buClr>
              <a:buFont typeface="Wingdings" pitchFamily="2" charset="2"/>
              <a:buChar char="v"/>
            </a:pPr>
            <a:r>
              <a:rPr lang="de-AT" dirty="0"/>
              <a:t> </a:t>
            </a:r>
            <a:r>
              <a:rPr lang="de-AT" dirty="0" smtClean="0"/>
              <a:t>   Mindestens </a:t>
            </a:r>
            <a:r>
              <a:rPr lang="de-AT" b="1" dirty="0" smtClean="0"/>
              <a:t>zwei voneinander unabhängige </a:t>
            </a:r>
          </a:p>
          <a:p>
            <a:pPr marL="514350" indent="-334963">
              <a:buClr>
                <a:schemeClr val="accent6">
                  <a:lumMod val="50000"/>
                </a:schemeClr>
              </a:buClr>
              <a:buNone/>
            </a:pPr>
            <a:r>
              <a:rPr lang="de-AT" b="1" dirty="0"/>
              <a:t> </a:t>
            </a:r>
            <a:r>
              <a:rPr lang="de-AT" b="1" dirty="0" smtClean="0"/>
              <a:t>        Fragen</a:t>
            </a:r>
            <a:r>
              <a:rPr lang="de-AT" dirty="0" smtClean="0"/>
              <a:t>, maximal </a:t>
            </a:r>
            <a:r>
              <a:rPr lang="de-AT" b="1" dirty="0" smtClean="0"/>
              <a:t>10 Minuten</a:t>
            </a:r>
          </a:p>
          <a:p>
            <a:pPr marL="514350" indent="-334963">
              <a:buClr>
                <a:schemeClr val="accent6">
                  <a:lumMod val="50000"/>
                </a:schemeClr>
              </a:buClr>
              <a:buFont typeface="Wingdings" pitchFamily="2" charset="2"/>
              <a:buChar char="v"/>
            </a:pPr>
            <a:r>
              <a:rPr lang="de-AT" dirty="0"/>
              <a:t> </a:t>
            </a:r>
            <a:r>
              <a:rPr lang="de-AT" dirty="0" smtClean="0"/>
              <a:t>    Auf </a:t>
            </a:r>
            <a:r>
              <a:rPr lang="de-AT" b="1" dirty="0" smtClean="0"/>
              <a:t>neuere Stoffgebiete </a:t>
            </a:r>
            <a:r>
              <a:rPr lang="de-AT" dirty="0" smtClean="0"/>
              <a:t>eingehen</a:t>
            </a:r>
          </a:p>
          <a:p>
            <a:pPr marL="514350" indent="-334963">
              <a:buClr>
                <a:schemeClr val="accent6">
                  <a:lumMod val="50000"/>
                </a:schemeClr>
              </a:buClr>
              <a:buFont typeface="Wingdings" pitchFamily="2" charset="2"/>
              <a:buChar char="v"/>
            </a:pPr>
            <a:r>
              <a:rPr lang="de-AT" dirty="0" smtClean="0"/>
              <a:t>     </a:t>
            </a:r>
            <a:r>
              <a:rPr lang="de-AT" b="1" dirty="0" smtClean="0"/>
              <a:t>Bekanntgabe der Note </a:t>
            </a:r>
            <a:r>
              <a:rPr lang="de-AT" dirty="0" smtClean="0"/>
              <a:t>spätestens am Ende der </a:t>
            </a:r>
          </a:p>
          <a:p>
            <a:pPr marL="514350" indent="-334963">
              <a:buClr>
                <a:schemeClr val="accent6">
                  <a:lumMod val="50000"/>
                </a:schemeClr>
              </a:buClr>
              <a:buNone/>
            </a:pPr>
            <a:r>
              <a:rPr lang="de-AT" dirty="0"/>
              <a:t> </a:t>
            </a:r>
            <a:r>
              <a:rPr lang="de-AT" dirty="0" smtClean="0"/>
              <a:t>     	Stunde</a:t>
            </a:r>
          </a:p>
        </p:txBody>
      </p:sp>
      <p:sp>
        <p:nvSpPr>
          <p:cNvPr id="6" name="Titel 2"/>
          <p:cNvSpPr txBox="1">
            <a:spLocks/>
          </p:cNvSpPr>
          <p:nvPr/>
        </p:nvSpPr>
        <p:spPr>
          <a:xfrm>
            <a:off x="0" y="0"/>
            <a:ext cx="9144000" cy="1080120"/>
          </a:xfrm>
          <a:prstGeom prst="rect">
            <a:avLst/>
          </a:prstGeom>
          <a:solidFill>
            <a:schemeClr val="accent6">
              <a:lumMod val="75000"/>
            </a:schemeClr>
          </a:solidFill>
          <a:ln w="38100">
            <a:solidFill>
              <a:schemeClr val="accent6">
                <a:lumMod val="50000"/>
              </a:schemeClr>
            </a:solidFill>
          </a:ln>
        </p:spPr>
        <p:txBody>
          <a:bodyPr vert="horz" lIns="91440" tIns="45720" rIns="91440" bIns="45720" rtlCol="0" anchor="ctr">
            <a:norm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de-AT" sz="2800" b="1" i="0" u="none" strike="noStrike" kern="1200" cap="none" spc="0" normalizeH="0" baseline="0" noProof="0" dirty="0" smtClean="0">
                <a:ln>
                  <a:noFill/>
                </a:ln>
                <a:solidFill>
                  <a:schemeClr val="tx1"/>
                </a:solidFill>
                <a:effectLst/>
                <a:uLnTx/>
                <a:uFillTx/>
                <a:latin typeface="Arial Black" pitchFamily="34" charset="0"/>
                <a:ea typeface="+mj-ea"/>
                <a:cs typeface="Arial" pitchFamily="34" charset="0"/>
              </a:rPr>
              <a:t>Lernkontrollen im </a:t>
            </a:r>
            <a:br>
              <a:rPr kumimoji="0" lang="de-AT" sz="2800" b="1" i="0" u="none" strike="noStrike" kern="1200" cap="none" spc="0" normalizeH="0" baseline="0" noProof="0" dirty="0" smtClean="0">
                <a:ln>
                  <a:noFill/>
                </a:ln>
                <a:solidFill>
                  <a:schemeClr val="tx1"/>
                </a:solidFill>
                <a:effectLst/>
                <a:uLnTx/>
                <a:uFillTx/>
                <a:latin typeface="Arial Black" pitchFamily="34" charset="0"/>
                <a:ea typeface="+mj-ea"/>
                <a:cs typeface="Arial" pitchFamily="34" charset="0"/>
              </a:rPr>
            </a:br>
            <a:r>
              <a:rPr kumimoji="0" lang="de-AT" sz="2800" b="1" i="0" u="none" strike="noStrike" kern="1200" cap="none" spc="0" normalizeH="0" baseline="0" noProof="0" dirty="0" smtClean="0">
                <a:ln>
                  <a:noFill/>
                </a:ln>
                <a:solidFill>
                  <a:schemeClr val="tx1"/>
                </a:solidFill>
                <a:effectLst/>
                <a:uLnTx/>
                <a:uFillTx/>
                <a:latin typeface="Arial Black" pitchFamily="34" charset="0"/>
                <a:ea typeface="+mj-ea"/>
                <a:cs typeface="Arial" pitchFamily="34" charset="0"/>
              </a:rPr>
              <a:t>Geographie und Wirtschaftskundeunterricht</a:t>
            </a:r>
            <a:endParaRPr kumimoji="0" lang="de-AT" sz="2800" b="1" i="0" u="none" strike="noStrike" kern="1200" cap="none" spc="0" normalizeH="0" baseline="0" noProof="0" dirty="0">
              <a:ln>
                <a:noFill/>
              </a:ln>
              <a:solidFill>
                <a:schemeClr val="tx1"/>
              </a:solidFill>
              <a:effectLst/>
              <a:uLnTx/>
              <a:uFillTx/>
              <a:latin typeface="Arial Black" pitchFamily="34" charset="0"/>
              <a:ea typeface="+mj-ea"/>
              <a:cs typeface="Arial" pitchFamily="34" charset="0"/>
            </a:endParaRPr>
          </a:p>
        </p:txBody>
      </p:sp>
      <p:sp>
        <p:nvSpPr>
          <p:cNvPr id="8" name="Fußzeilenplatzhalter 6"/>
          <p:cNvSpPr>
            <a:spLocks noGrp="1"/>
          </p:cNvSpPr>
          <p:nvPr>
            <p:ph type="ftr" sz="quarter" idx="11"/>
          </p:nvPr>
        </p:nvSpPr>
        <p:spPr>
          <a:xfrm>
            <a:off x="3124200" y="6237312"/>
            <a:ext cx="3464024" cy="365125"/>
          </a:xfrm>
        </p:spPr>
        <p:txBody>
          <a:bodyPr/>
          <a:lstStyle/>
          <a:p>
            <a:r>
              <a:rPr lang="de-AT" dirty="0" smtClean="0"/>
              <a:t>Leistungsfeststellung/Leistungsbeurteilung in GW, </a:t>
            </a:r>
          </a:p>
          <a:p>
            <a:r>
              <a:rPr lang="de-AT" dirty="0" smtClean="0"/>
              <a:t>Dr. Johanna Eidenberger</a:t>
            </a:r>
            <a:endParaRPr lang="de-AT"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
                                            <p:txEl>
                                              <p:pRg st="8" end="8"/>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endParaRPr lang="de-AT" dirty="0"/>
          </a:p>
        </p:txBody>
      </p:sp>
      <p:sp>
        <p:nvSpPr>
          <p:cNvPr id="5" name="Inhaltsplatzhalter 4"/>
          <p:cNvSpPr>
            <a:spLocks noGrp="1"/>
          </p:cNvSpPr>
          <p:nvPr>
            <p:ph idx="1"/>
          </p:nvPr>
        </p:nvSpPr>
        <p:spPr>
          <a:xfrm>
            <a:off x="457200" y="1600200"/>
            <a:ext cx="8229600" cy="5069160"/>
          </a:xfrm>
        </p:spPr>
        <p:txBody>
          <a:bodyPr>
            <a:normAutofit fontScale="92500" lnSpcReduction="10000"/>
          </a:bodyPr>
          <a:lstStyle/>
          <a:p>
            <a:pPr marL="514350" indent="-514350">
              <a:spcAft>
                <a:spcPts val="1200"/>
              </a:spcAft>
              <a:buAutoNum type="arabicParenR" startAt="3"/>
            </a:pPr>
            <a:r>
              <a:rPr lang="de-AT" b="1" dirty="0" smtClean="0"/>
              <a:t>Schriftliche Überprüfungen</a:t>
            </a:r>
          </a:p>
          <a:p>
            <a:pPr marL="514350" indent="-514350">
              <a:buClr>
                <a:schemeClr val="accent6">
                  <a:lumMod val="50000"/>
                </a:schemeClr>
              </a:buClr>
              <a:buFont typeface="Wingdings" pitchFamily="2" charset="2"/>
              <a:buChar char="v"/>
            </a:pPr>
            <a:r>
              <a:rPr lang="de-AT" dirty="0"/>
              <a:t>	N</a:t>
            </a:r>
            <a:r>
              <a:rPr lang="de-AT" dirty="0" smtClean="0"/>
              <a:t>ur wenn </a:t>
            </a:r>
            <a:r>
              <a:rPr lang="de-AT" b="1" dirty="0" smtClean="0"/>
              <a:t>unbedingt notwendig</a:t>
            </a:r>
          </a:p>
          <a:p>
            <a:pPr marL="514350" indent="-514350">
              <a:buClr>
                <a:schemeClr val="accent6">
                  <a:lumMod val="50000"/>
                </a:schemeClr>
              </a:buClr>
              <a:buFont typeface="Wingdings" pitchFamily="2" charset="2"/>
              <a:buChar char="v"/>
            </a:pPr>
            <a:endParaRPr lang="de-AT" sz="1000" b="1" dirty="0" smtClean="0"/>
          </a:p>
          <a:p>
            <a:pPr marL="514350" indent="-514350">
              <a:buClr>
                <a:schemeClr val="accent6">
                  <a:lumMod val="50000"/>
                </a:schemeClr>
              </a:buClr>
              <a:buFont typeface="Wingdings" pitchFamily="2" charset="2"/>
              <a:buChar char="v"/>
            </a:pPr>
            <a:r>
              <a:rPr lang="de-AT" dirty="0"/>
              <a:t>	</a:t>
            </a:r>
            <a:r>
              <a:rPr lang="de-AT" dirty="0" smtClean="0"/>
              <a:t>„</a:t>
            </a:r>
            <a:r>
              <a:rPr lang="de-AT" b="1" dirty="0" smtClean="0"/>
              <a:t>Lernzielkontrollen</a:t>
            </a:r>
            <a:r>
              <a:rPr lang="de-AT" dirty="0" smtClean="0"/>
              <a:t>“ sind </a:t>
            </a:r>
          </a:p>
          <a:p>
            <a:pPr marL="514350" indent="-514350">
              <a:buClr>
                <a:schemeClr val="accent6">
                  <a:lumMod val="50000"/>
                </a:schemeClr>
              </a:buClr>
              <a:buNone/>
            </a:pPr>
            <a:r>
              <a:rPr lang="de-AT" dirty="0"/>
              <a:t>	</a:t>
            </a:r>
            <a:r>
              <a:rPr lang="de-AT" dirty="0" smtClean="0"/>
              <a:t>	rechtlich betrachtet </a:t>
            </a:r>
            <a:r>
              <a:rPr lang="de-AT" b="1" dirty="0" smtClean="0"/>
              <a:t>Tests</a:t>
            </a:r>
            <a:r>
              <a:rPr lang="de-AT" dirty="0" smtClean="0"/>
              <a:t>! </a:t>
            </a:r>
          </a:p>
          <a:p>
            <a:pPr marL="514350" indent="-514350">
              <a:buClr>
                <a:schemeClr val="accent6">
                  <a:lumMod val="50000"/>
                </a:schemeClr>
              </a:buClr>
              <a:buNone/>
            </a:pPr>
            <a:endParaRPr lang="de-AT" sz="1100" dirty="0" smtClean="0"/>
          </a:p>
          <a:p>
            <a:pPr marL="514350" indent="-514350">
              <a:buClr>
                <a:schemeClr val="accent6">
                  <a:lumMod val="50000"/>
                </a:schemeClr>
              </a:buClr>
              <a:buFont typeface="Wingdings" pitchFamily="2" charset="2"/>
              <a:buChar char="v"/>
            </a:pPr>
            <a:r>
              <a:rPr lang="de-AT" dirty="0"/>
              <a:t>	</a:t>
            </a:r>
            <a:r>
              <a:rPr lang="de-AT" dirty="0" smtClean="0"/>
              <a:t>Nicht länger als </a:t>
            </a:r>
            <a:r>
              <a:rPr lang="de-AT" b="1" dirty="0" smtClean="0"/>
              <a:t>15 Minuten </a:t>
            </a:r>
            <a:r>
              <a:rPr lang="de-AT" dirty="0" smtClean="0"/>
              <a:t>– im Semester </a:t>
            </a:r>
          </a:p>
          <a:p>
            <a:pPr marL="514350" indent="-514350">
              <a:buClr>
                <a:schemeClr val="accent6">
                  <a:lumMod val="50000"/>
                </a:schemeClr>
              </a:buClr>
              <a:buNone/>
            </a:pPr>
            <a:r>
              <a:rPr lang="de-AT" dirty="0"/>
              <a:t>	</a:t>
            </a:r>
            <a:r>
              <a:rPr lang="de-AT" dirty="0" smtClean="0"/>
              <a:t>	höchstens </a:t>
            </a:r>
            <a:r>
              <a:rPr lang="de-AT" b="1" dirty="0" smtClean="0"/>
              <a:t>30 Minuten</a:t>
            </a:r>
          </a:p>
          <a:p>
            <a:pPr marL="514350" indent="-514350">
              <a:buClr>
                <a:schemeClr val="accent6">
                  <a:lumMod val="50000"/>
                </a:schemeClr>
              </a:buClr>
              <a:buNone/>
            </a:pPr>
            <a:endParaRPr lang="de-AT" sz="1100" b="1" dirty="0" smtClean="0"/>
          </a:p>
          <a:p>
            <a:pPr marL="514350" indent="-514350">
              <a:buClr>
                <a:schemeClr val="accent6">
                  <a:lumMod val="50000"/>
                </a:schemeClr>
              </a:buClr>
              <a:buFont typeface="Wingdings" pitchFamily="2" charset="2"/>
              <a:buChar char="v"/>
            </a:pPr>
            <a:r>
              <a:rPr lang="de-AT" dirty="0"/>
              <a:t>	</a:t>
            </a:r>
            <a:r>
              <a:rPr lang="de-AT" b="1" dirty="0" smtClean="0"/>
              <a:t>Wiederholung</a:t>
            </a:r>
            <a:r>
              <a:rPr lang="de-AT" dirty="0" smtClean="0"/>
              <a:t>, wenn mehr als </a:t>
            </a:r>
            <a:r>
              <a:rPr lang="de-AT" b="1" dirty="0" smtClean="0"/>
              <a:t>50% „Nicht </a:t>
            </a:r>
          </a:p>
          <a:p>
            <a:pPr marL="514350" indent="-514350">
              <a:buClr>
                <a:schemeClr val="accent6">
                  <a:lumMod val="50000"/>
                </a:schemeClr>
              </a:buClr>
              <a:buNone/>
            </a:pPr>
            <a:r>
              <a:rPr lang="de-AT" b="1" dirty="0"/>
              <a:t>	</a:t>
            </a:r>
            <a:r>
              <a:rPr lang="de-AT" b="1" dirty="0" smtClean="0"/>
              <a:t>	genügend“</a:t>
            </a:r>
            <a:r>
              <a:rPr lang="de-AT" dirty="0" smtClean="0"/>
              <a:t>, bessere Leistung gilt </a:t>
            </a:r>
          </a:p>
          <a:p>
            <a:pPr marL="514350" indent="-514350">
              <a:buClr>
                <a:schemeClr val="accent6">
                  <a:lumMod val="50000"/>
                </a:schemeClr>
              </a:buClr>
              <a:buFont typeface="Wingdings" pitchFamily="2" charset="2"/>
              <a:buChar char="v"/>
            </a:pPr>
            <a:endParaRPr lang="de-AT" b="1" dirty="0"/>
          </a:p>
        </p:txBody>
      </p:sp>
      <p:sp>
        <p:nvSpPr>
          <p:cNvPr id="6" name="Titel 2"/>
          <p:cNvSpPr txBox="1">
            <a:spLocks/>
          </p:cNvSpPr>
          <p:nvPr/>
        </p:nvSpPr>
        <p:spPr>
          <a:xfrm>
            <a:off x="0" y="332656"/>
            <a:ext cx="9144000" cy="1080120"/>
          </a:xfrm>
          <a:prstGeom prst="rect">
            <a:avLst/>
          </a:prstGeom>
          <a:solidFill>
            <a:schemeClr val="accent6">
              <a:lumMod val="75000"/>
            </a:schemeClr>
          </a:solidFill>
          <a:ln w="38100">
            <a:solidFill>
              <a:schemeClr val="accent6">
                <a:lumMod val="50000"/>
              </a:schemeClr>
            </a:solidFill>
          </a:ln>
        </p:spPr>
        <p:txBody>
          <a:bodyPr vert="horz" lIns="91440" tIns="45720" rIns="91440" bIns="45720" rtlCol="0" anchor="ctr">
            <a:norm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de-AT" sz="2800" b="1" i="0" u="none" strike="noStrike" kern="1200" cap="none" spc="0" normalizeH="0" baseline="0" noProof="0" dirty="0" smtClean="0">
                <a:ln>
                  <a:noFill/>
                </a:ln>
                <a:solidFill>
                  <a:schemeClr val="tx1"/>
                </a:solidFill>
                <a:effectLst/>
                <a:uLnTx/>
                <a:uFillTx/>
                <a:latin typeface="Arial Black" pitchFamily="34" charset="0"/>
                <a:ea typeface="+mj-ea"/>
                <a:cs typeface="Arial" pitchFamily="34" charset="0"/>
              </a:rPr>
              <a:t>Lernkontrollen im </a:t>
            </a:r>
            <a:br>
              <a:rPr kumimoji="0" lang="de-AT" sz="2800" b="1" i="0" u="none" strike="noStrike" kern="1200" cap="none" spc="0" normalizeH="0" baseline="0" noProof="0" dirty="0" smtClean="0">
                <a:ln>
                  <a:noFill/>
                </a:ln>
                <a:solidFill>
                  <a:schemeClr val="tx1"/>
                </a:solidFill>
                <a:effectLst/>
                <a:uLnTx/>
                <a:uFillTx/>
                <a:latin typeface="Arial Black" pitchFamily="34" charset="0"/>
                <a:ea typeface="+mj-ea"/>
                <a:cs typeface="Arial" pitchFamily="34" charset="0"/>
              </a:rPr>
            </a:br>
            <a:r>
              <a:rPr kumimoji="0" lang="de-AT" sz="2800" b="1" i="0" u="none" strike="noStrike" kern="1200" cap="none" spc="0" normalizeH="0" baseline="0" noProof="0" dirty="0" smtClean="0">
                <a:ln>
                  <a:noFill/>
                </a:ln>
                <a:solidFill>
                  <a:schemeClr val="tx1"/>
                </a:solidFill>
                <a:effectLst/>
                <a:uLnTx/>
                <a:uFillTx/>
                <a:latin typeface="Arial Black" pitchFamily="34" charset="0"/>
                <a:ea typeface="+mj-ea"/>
                <a:cs typeface="Arial" pitchFamily="34" charset="0"/>
              </a:rPr>
              <a:t>Geographie und Wirtschaftskundeunterricht</a:t>
            </a:r>
            <a:endParaRPr kumimoji="0" lang="de-AT" sz="2800" b="1" i="0" u="none" strike="noStrike" kern="1200" cap="none" spc="0" normalizeH="0" baseline="0" noProof="0" dirty="0">
              <a:ln>
                <a:noFill/>
              </a:ln>
              <a:solidFill>
                <a:schemeClr val="tx1"/>
              </a:solidFill>
              <a:effectLst/>
              <a:uLnTx/>
              <a:uFillTx/>
              <a:latin typeface="Arial Black" pitchFamily="34" charset="0"/>
              <a:ea typeface="+mj-ea"/>
              <a:cs typeface="Arial" pitchFamily="34" charset="0"/>
            </a:endParaRPr>
          </a:p>
        </p:txBody>
      </p:sp>
      <p:pic>
        <p:nvPicPr>
          <p:cNvPr id="7" name="Grafik 6" descr="Bildergebnis für leistungsfeststellung comics">
            <a:hlinkClick r:id="rId2" tgtFrame="&quot;_blank&quot;"/>
          </p:cNvPr>
          <p:cNvPicPr/>
          <p:nvPr/>
        </p:nvPicPr>
        <p:blipFill>
          <a:blip r:embed="rId3" cstate="print"/>
          <a:srcRect/>
          <a:stretch>
            <a:fillRect/>
          </a:stretch>
        </p:blipFill>
        <p:spPr bwMode="auto">
          <a:xfrm>
            <a:off x="7020272" y="1556792"/>
            <a:ext cx="1905000" cy="1905000"/>
          </a:xfrm>
          <a:prstGeom prst="rect">
            <a:avLst/>
          </a:prstGeom>
          <a:noFill/>
          <a:ln w="9525">
            <a:noFill/>
            <a:miter lim="800000"/>
            <a:headEnd/>
            <a:tailEnd/>
          </a:ln>
        </p:spPr>
      </p:pic>
      <p:sp>
        <p:nvSpPr>
          <p:cNvPr id="9" name="Textfeld 8"/>
          <p:cNvSpPr txBox="1"/>
          <p:nvPr/>
        </p:nvSpPr>
        <p:spPr>
          <a:xfrm>
            <a:off x="6695728" y="3429000"/>
            <a:ext cx="2448272" cy="553998"/>
          </a:xfrm>
          <a:prstGeom prst="rect">
            <a:avLst/>
          </a:prstGeom>
          <a:noFill/>
        </p:spPr>
        <p:txBody>
          <a:bodyPr wrap="square" rtlCol="0">
            <a:spAutoFit/>
          </a:bodyPr>
          <a:lstStyle/>
          <a:p>
            <a:r>
              <a:rPr lang="de-AT" sz="1200" dirty="0" smtClean="0">
                <a:hlinkClick r:id="rId4"/>
              </a:rPr>
              <a:t>Niedersächsischer Bildungsserver</a:t>
            </a:r>
            <a:endParaRPr lang="de-AT" sz="1200" dirty="0" smtClean="0"/>
          </a:p>
          <a:p>
            <a:endParaRPr lang="de-AT" dirty="0"/>
          </a:p>
        </p:txBody>
      </p:sp>
      <p:sp>
        <p:nvSpPr>
          <p:cNvPr id="10" name="Fußzeilenplatzhalter 6"/>
          <p:cNvSpPr>
            <a:spLocks noGrp="1"/>
          </p:cNvSpPr>
          <p:nvPr>
            <p:ph type="ftr" sz="quarter" idx="11"/>
          </p:nvPr>
        </p:nvSpPr>
        <p:spPr>
          <a:xfrm>
            <a:off x="3131840" y="6351423"/>
            <a:ext cx="3464024" cy="365125"/>
          </a:xfrm>
        </p:spPr>
        <p:txBody>
          <a:bodyPr/>
          <a:lstStyle/>
          <a:p>
            <a:r>
              <a:rPr lang="de-AT" smtClean="0"/>
              <a:t>Leistungsfeststellung/Leistungsbeurteilung </a:t>
            </a:r>
            <a:r>
              <a:rPr lang="de-AT" dirty="0" smtClean="0"/>
              <a:t>in GW, </a:t>
            </a:r>
          </a:p>
          <a:p>
            <a:r>
              <a:rPr lang="de-AT" dirty="0" smtClean="0"/>
              <a:t>Dr. Johanna Eidenberger</a:t>
            </a:r>
            <a:endParaRPr lang="de-AT"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to="" calcmode="lin" valueType="num">
                                      <p:cBhvr>
                                        <p:cTn id="7" dur="1" fill="hold"/>
                                        <p:tgtEl>
                                          <p:spTgt spid="5">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5">
                                            <p:txEl>
                                              <p:pRg st="3" end="3"/>
                                            </p:txEl>
                                          </p:spTgt>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5">
                                            <p:txEl>
                                              <p:pRg st="6" end="6"/>
                                            </p:txEl>
                                          </p:spTgt>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5">
                                            <p:txEl>
                                              <p:pRg st="9" end="9"/>
                                            </p:txEl>
                                          </p:spTgt>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platzhalter 3"/>
          <p:cNvSpPr>
            <a:spLocks noGrp="1"/>
          </p:cNvSpPr>
          <p:nvPr>
            <p:ph type="body" idx="1"/>
          </p:nvPr>
        </p:nvSpPr>
        <p:spPr>
          <a:xfrm>
            <a:off x="323528" y="1556792"/>
            <a:ext cx="8640960" cy="4608512"/>
          </a:xfrm>
          <a:solidFill>
            <a:schemeClr val="accent6">
              <a:lumMod val="60000"/>
              <a:lumOff val="40000"/>
            </a:schemeClr>
          </a:solidFill>
        </p:spPr>
        <p:txBody>
          <a:bodyPr>
            <a:noAutofit/>
          </a:bodyPr>
          <a:lstStyle/>
          <a:p>
            <a:pPr>
              <a:lnSpc>
                <a:spcPct val="150000"/>
              </a:lnSpc>
            </a:pPr>
            <a:r>
              <a:rPr lang="de-AT" sz="2800" b="1" dirty="0" smtClean="0">
                <a:solidFill>
                  <a:schemeClr val="tx1"/>
                </a:solidFill>
                <a:latin typeface="Arial" pitchFamily="34" charset="0"/>
                <a:cs typeface="Arial" pitchFamily="34" charset="0"/>
              </a:rPr>
              <a:t>„Die Feststellung der Mitarbeit ist in jedem Unterrichtsgegenstand durchzuführen und kann, sofern lehrplanmäßig keine Schularbeiten vorgesehen sind, sogar </a:t>
            </a:r>
            <a:r>
              <a:rPr lang="de-AT" sz="2800" b="1" dirty="0" smtClean="0">
                <a:solidFill>
                  <a:schemeClr val="tx2">
                    <a:lumMod val="50000"/>
                  </a:schemeClr>
                </a:solidFill>
                <a:latin typeface="Arial" pitchFamily="34" charset="0"/>
                <a:cs typeface="Arial" pitchFamily="34" charset="0"/>
              </a:rPr>
              <a:t>alleinige Grundlage einer Semester- oder Jahresbeurteilung </a:t>
            </a:r>
            <a:r>
              <a:rPr lang="de-AT" sz="2800" b="1" dirty="0" smtClean="0">
                <a:solidFill>
                  <a:schemeClr val="tx1"/>
                </a:solidFill>
                <a:latin typeface="Arial" pitchFamily="34" charset="0"/>
                <a:cs typeface="Arial" pitchFamily="34" charset="0"/>
              </a:rPr>
              <a:t>sein. Sie ist den anderen Formen der Leistungsfeststellung außerdem gleichwertig“ (</a:t>
            </a:r>
            <a:r>
              <a:rPr lang="de-AT" sz="2800" b="1" dirty="0" err="1" smtClean="0">
                <a:solidFill>
                  <a:schemeClr val="tx1"/>
                </a:solidFill>
                <a:latin typeface="Arial" pitchFamily="34" charset="0"/>
                <a:cs typeface="Arial" pitchFamily="34" charset="0"/>
              </a:rPr>
              <a:t>Neuweg</a:t>
            </a:r>
            <a:r>
              <a:rPr lang="de-AT" sz="2800" b="1" dirty="0" smtClean="0">
                <a:solidFill>
                  <a:schemeClr val="tx1"/>
                </a:solidFill>
                <a:latin typeface="Arial" pitchFamily="34" charset="0"/>
                <a:cs typeface="Arial" pitchFamily="34" charset="0"/>
              </a:rPr>
              <a:t>, 2014, S. 27).</a:t>
            </a:r>
            <a:endParaRPr lang="de-AT" sz="2800" b="1" dirty="0">
              <a:solidFill>
                <a:schemeClr val="tx1"/>
              </a:solidFill>
              <a:latin typeface="Arial" pitchFamily="34" charset="0"/>
              <a:cs typeface="Arial" pitchFamily="34" charset="0"/>
            </a:endParaRPr>
          </a:p>
        </p:txBody>
      </p:sp>
      <p:sp>
        <p:nvSpPr>
          <p:cNvPr id="5" name="Titel 4"/>
          <p:cNvSpPr>
            <a:spLocks noGrp="1"/>
          </p:cNvSpPr>
          <p:nvPr>
            <p:ph type="title"/>
          </p:nvPr>
        </p:nvSpPr>
        <p:spPr>
          <a:xfrm>
            <a:off x="755576" y="260648"/>
            <a:ext cx="7772400" cy="836713"/>
          </a:xfrm>
        </p:spPr>
        <p:txBody>
          <a:bodyPr/>
          <a:lstStyle/>
          <a:p>
            <a:pPr algn="r"/>
            <a:r>
              <a:rPr lang="de-AT" dirty="0" smtClean="0">
                <a:latin typeface="Berlin Sans FB Demi" pitchFamily="34" charset="0"/>
              </a:rPr>
              <a:t>WICHTIG</a:t>
            </a:r>
            <a:endParaRPr lang="de-AT" dirty="0">
              <a:latin typeface="Berlin Sans FB Demi" pitchFamily="34" charset="0"/>
            </a:endParaRPr>
          </a:p>
        </p:txBody>
      </p:sp>
      <p:sp>
        <p:nvSpPr>
          <p:cNvPr id="7" name="Fußzeilenplatzhalter 6"/>
          <p:cNvSpPr>
            <a:spLocks noGrp="1"/>
          </p:cNvSpPr>
          <p:nvPr>
            <p:ph type="ftr" sz="quarter" idx="11"/>
          </p:nvPr>
        </p:nvSpPr>
        <p:spPr>
          <a:xfrm>
            <a:off x="3131840" y="6442172"/>
            <a:ext cx="3464024" cy="365125"/>
          </a:xfrm>
        </p:spPr>
        <p:txBody>
          <a:bodyPr/>
          <a:lstStyle/>
          <a:p>
            <a:r>
              <a:rPr lang="de-AT" smtClean="0"/>
              <a:t>Leistungsfeststellung/Leistungsbeurteilung </a:t>
            </a:r>
            <a:r>
              <a:rPr lang="de-AT" dirty="0" smtClean="0"/>
              <a:t>in GW, </a:t>
            </a:r>
          </a:p>
          <a:p>
            <a:r>
              <a:rPr lang="de-AT" dirty="0" smtClean="0"/>
              <a:t>Dr. Johanna Eidenberger</a:t>
            </a:r>
            <a:endParaRPr lang="de-AT"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0" y="0"/>
            <a:ext cx="9144000" cy="764704"/>
          </a:xfrm>
          <a:solidFill>
            <a:srgbClr val="CC6600"/>
          </a:solidFill>
        </p:spPr>
        <p:txBody>
          <a:bodyPr>
            <a:normAutofit/>
          </a:bodyPr>
          <a:lstStyle/>
          <a:p>
            <a:pPr algn="r"/>
            <a:r>
              <a:rPr lang="de-AT" sz="2800" b="1" dirty="0" smtClean="0">
                <a:latin typeface="Arial Black" pitchFamily="34" charset="0"/>
              </a:rPr>
              <a:t>Mögliche Schwierigkeiten</a:t>
            </a:r>
            <a:endParaRPr lang="de-AT" sz="2800" b="1" dirty="0">
              <a:latin typeface="Arial Black" pitchFamily="34" charset="0"/>
            </a:endParaRPr>
          </a:p>
        </p:txBody>
      </p:sp>
      <p:sp>
        <p:nvSpPr>
          <p:cNvPr id="5" name="Inhaltsplatzhalter 4"/>
          <p:cNvSpPr>
            <a:spLocks noGrp="1"/>
          </p:cNvSpPr>
          <p:nvPr>
            <p:ph sz="half" idx="1"/>
          </p:nvPr>
        </p:nvSpPr>
        <p:spPr/>
        <p:txBody>
          <a:bodyPr/>
          <a:lstStyle/>
          <a:p>
            <a:r>
              <a:rPr lang="de-AT" b="1" dirty="0" smtClean="0"/>
              <a:t>Affektive Lernziele -</a:t>
            </a:r>
          </a:p>
          <a:p>
            <a:pPr>
              <a:buNone/>
            </a:pPr>
            <a:r>
              <a:rPr lang="de-AT" dirty="0" smtClean="0"/>
              <a:t>	je höhe die Komplexität, desto schwieriger wird die Kontrolle!</a:t>
            </a:r>
          </a:p>
          <a:p>
            <a:endParaRPr lang="de-AT" b="1" dirty="0" smtClean="0"/>
          </a:p>
          <a:p>
            <a:r>
              <a:rPr lang="de-AT" b="1" dirty="0" smtClean="0"/>
              <a:t>Kontrolle kognitiver Lernziele</a:t>
            </a:r>
            <a:r>
              <a:rPr lang="de-AT" dirty="0" smtClean="0"/>
              <a:t> - Erkennen und Einsehen</a:t>
            </a:r>
            <a:endParaRPr lang="de-AT" dirty="0"/>
          </a:p>
        </p:txBody>
      </p:sp>
      <p:sp>
        <p:nvSpPr>
          <p:cNvPr id="6" name="Inhaltsplatzhalter 5"/>
          <p:cNvSpPr>
            <a:spLocks noGrp="1"/>
          </p:cNvSpPr>
          <p:nvPr>
            <p:ph sz="half" idx="2"/>
          </p:nvPr>
        </p:nvSpPr>
        <p:spPr>
          <a:xfrm>
            <a:off x="4933950" y="1447800"/>
            <a:ext cx="4030538" cy="4572000"/>
          </a:xfrm>
        </p:spPr>
        <p:txBody>
          <a:bodyPr/>
          <a:lstStyle/>
          <a:p>
            <a:r>
              <a:rPr lang="de-AT" b="1" dirty="0" smtClean="0"/>
              <a:t>Leistungsfeststellung soll</a:t>
            </a:r>
          </a:p>
          <a:p>
            <a:pPr>
              <a:buNone/>
            </a:pPr>
            <a:endParaRPr lang="de-AT" dirty="0" smtClean="0"/>
          </a:p>
          <a:p>
            <a:pPr marL="273050" indent="357188">
              <a:buFont typeface="Arial" pitchFamily="34" charset="0"/>
              <a:buChar char="•"/>
            </a:pPr>
            <a:r>
              <a:rPr lang="de-AT" dirty="0" smtClean="0"/>
              <a:t>	objektiv</a:t>
            </a:r>
          </a:p>
          <a:p>
            <a:pPr marL="273050" indent="357188">
              <a:buFont typeface="Arial" pitchFamily="34" charset="0"/>
              <a:buChar char="•"/>
            </a:pPr>
            <a:r>
              <a:rPr lang="de-AT" dirty="0" smtClean="0"/>
              <a:t>	nachprüfbar</a:t>
            </a:r>
          </a:p>
          <a:p>
            <a:pPr marL="273050" indent="357188">
              <a:buFont typeface="Arial" pitchFamily="34" charset="0"/>
              <a:buChar char="•"/>
            </a:pPr>
            <a:r>
              <a:rPr lang="de-AT" dirty="0" smtClean="0"/>
              <a:t>	valide</a:t>
            </a:r>
          </a:p>
          <a:p>
            <a:pPr marL="273050" indent="357188">
              <a:buFont typeface="Arial" pitchFamily="34" charset="0"/>
              <a:buChar char="•"/>
            </a:pPr>
            <a:r>
              <a:rPr lang="de-AT" dirty="0" smtClean="0"/>
              <a:t>	</a:t>
            </a:r>
            <a:r>
              <a:rPr lang="de-AT" dirty="0" err="1" smtClean="0"/>
              <a:t>reliabel</a:t>
            </a:r>
            <a:endParaRPr lang="de-AT" dirty="0" smtClean="0"/>
          </a:p>
          <a:p>
            <a:pPr marL="273050" indent="357188">
              <a:buFont typeface="Arial" pitchFamily="34" charset="0"/>
              <a:buChar char="•"/>
            </a:pPr>
            <a:r>
              <a:rPr lang="de-AT" dirty="0" smtClean="0"/>
              <a:t>	ökonomisch sein</a:t>
            </a:r>
            <a:endParaRPr lang="de-AT" dirty="0"/>
          </a:p>
        </p:txBody>
      </p:sp>
      <p:sp>
        <p:nvSpPr>
          <p:cNvPr id="7" name="Textfeld 6"/>
          <p:cNvSpPr txBox="1"/>
          <p:nvPr/>
        </p:nvSpPr>
        <p:spPr>
          <a:xfrm>
            <a:off x="395536" y="6453336"/>
            <a:ext cx="3744416" cy="369332"/>
          </a:xfrm>
          <a:prstGeom prst="rect">
            <a:avLst/>
          </a:prstGeom>
          <a:noFill/>
        </p:spPr>
        <p:txBody>
          <a:bodyPr wrap="square" rtlCol="0">
            <a:spAutoFit/>
          </a:bodyPr>
          <a:lstStyle/>
          <a:p>
            <a:r>
              <a:rPr lang="de-AT" dirty="0" smtClean="0"/>
              <a:t>Aus: </a:t>
            </a:r>
            <a:r>
              <a:rPr lang="de-AT" dirty="0" err="1" smtClean="0"/>
              <a:t>Rinschede</a:t>
            </a:r>
            <a:r>
              <a:rPr lang="de-AT" dirty="0" smtClean="0"/>
              <a:t>  2007, S. 395ff</a:t>
            </a:r>
            <a:endParaRPr lang="de-AT" dirty="0"/>
          </a:p>
        </p:txBody>
      </p:sp>
      <p:sp>
        <p:nvSpPr>
          <p:cNvPr id="9" name="Fußzeilenplatzhalter 6"/>
          <p:cNvSpPr>
            <a:spLocks noGrp="1"/>
          </p:cNvSpPr>
          <p:nvPr>
            <p:ph type="ftr" sz="quarter" idx="11"/>
          </p:nvPr>
        </p:nvSpPr>
        <p:spPr>
          <a:xfrm>
            <a:off x="5217207" y="6337771"/>
            <a:ext cx="3464024" cy="365125"/>
          </a:xfrm>
        </p:spPr>
        <p:txBody>
          <a:bodyPr/>
          <a:lstStyle/>
          <a:p>
            <a:r>
              <a:rPr lang="de-AT" smtClean="0"/>
              <a:t>Leistungsfeststellung/Leistungsbeurteilung </a:t>
            </a:r>
            <a:r>
              <a:rPr lang="de-AT" dirty="0" smtClean="0"/>
              <a:t>in GW, </a:t>
            </a:r>
          </a:p>
          <a:p>
            <a:r>
              <a:rPr lang="de-AT" dirty="0" smtClean="0"/>
              <a:t>Dr. Johanna Eidenberger</a:t>
            </a:r>
            <a:endParaRPr lang="de-AT"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0"/>
            <a:ext cx="9144000" cy="634082"/>
          </a:xfrm>
          <a:solidFill>
            <a:schemeClr val="accent6">
              <a:lumMod val="75000"/>
            </a:schemeClr>
          </a:solidFill>
        </p:spPr>
        <p:txBody>
          <a:bodyPr>
            <a:normAutofit fontScale="90000"/>
          </a:bodyPr>
          <a:lstStyle/>
          <a:p>
            <a:pPr algn="r"/>
            <a:r>
              <a:rPr lang="de-AT" sz="2800" b="1" dirty="0" smtClean="0">
                <a:latin typeface="Arial Black" pitchFamily="34" charset="0"/>
              </a:rPr>
              <a:t>Direkte und indirekte mündliche Lernkontrolle</a:t>
            </a:r>
            <a:endParaRPr lang="de-AT" sz="2800" b="1" dirty="0">
              <a:latin typeface="Arial Black" pitchFamily="34" charset="0"/>
            </a:endParaRPr>
          </a:p>
        </p:txBody>
      </p:sp>
      <p:sp>
        <p:nvSpPr>
          <p:cNvPr id="3" name="Textplatzhalter 2"/>
          <p:cNvSpPr>
            <a:spLocks noGrp="1"/>
          </p:cNvSpPr>
          <p:nvPr>
            <p:ph sz="half" idx="1"/>
          </p:nvPr>
        </p:nvSpPr>
        <p:spPr>
          <a:xfrm>
            <a:off x="251520" y="1124744"/>
            <a:ext cx="4244280" cy="5001419"/>
          </a:xfrm>
        </p:spPr>
        <p:txBody>
          <a:bodyPr>
            <a:normAutofit fontScale="62500" lnSpcReduction="20000"/>
          </a:bodyPr>
          <a:lstStyle/>
          <a:p>
            <a:r>
              <a:rPr lang="de-AT" sz="3800" b="1" dirty="0" smtClean="0"/>
              <a:t>Indirekte:</a:t>
            </a:r>
          </a:p>
          <a:p>
            <a:endParaRPr lang="de-AT" sz="2400" b="1" dirty="0" smtClean="0"/>
          </a:p>
          <a:p>
            <a:pPr>
              <a:buNone/>
            </a:pPr>
            <a:r>
              <a:rPr lang="de-AT" sz="2400" dirty="0" smtClean="0"/>
              <a:t>	</a:t>
            </a:r>
            <a:r>
              <a:rPr lang="de-AT" sz="3800" dirty="0" smtClean="0"/>
              <a:t>beinhaltet </a:t>
            </a:r>
            <a:r>
              <a:rPr lang="de-AT" sz="3800" b="1" dirty="0" smtClean="0"/>
              <a:t>jede Schüleräußerung </a:t>
            </a:r>
            <a:r>
              <a:rPr lang="de-AT" sz="3800" dirty="0" smtClean="0"/>
              <a:t>im Unterrichtsverlauf –</a:t>
            </a:r>
          </a:p>
          <a:p>
            <a:pPr>
              <a:buNone/>
            </a:pPr>
            <a:endParaRPr lang="de-AT" sz="3800" dirty="0" smtClean="0"/>
          </a:p>
          <a:p>
            <a:pPr>
              <a:buNone/>
            </a:pPr>
            <a:r>
              <a:rPr lang="de-AT" sz="3800" dirty="0" smtClean="0"/>
              <a:t>		Unterrichtsgespräche</a:t>
            </a:r>
          </a:p>
          <a:p>
            <a:pPr>
              <a:buNone/>
            </a:pPr>
            <a:r>
              <a:rPr lang="de-AT" sz="3800" dirty="0" smtClean="0"/>
              <a:t>		Berichte</a:t>
            </a:r>
          </a:p>
          <a:p>
            <a:pPr>
              <a:buNone/>
            </a:pPr>
            <a:r>
              <a:rPr lang="de-AT" sz="3800" dirty="0" smtClean="0"/>
              <a:t>		Rollenspiele</a:t>
            </a:r>
          </a:p>
          <a:p>
            <a:pPr>
              <a:buNone/>
            </a:pPr>
            <a:r>
              <a:rPr lang="de-AT" sz="3800" dirty="0" smtClean="0"/>
              <a:t>		….</a:t>
            </a:r>
            <a:endParaRPr lang="de-AT" sz="3800" dirty="0"/>
          </a:p>
        </p:txBody>
      </p:sp>
      <p:sp>
        <p:nvSpPr>
          <p:cNvPr id="7" name="Inhaltsplatzhalter 6"/>
          <p:cNvSpPr>
            <a:spLocks noGrp="1"/>
          </p:cNvSpPr>
          <p:nvPr>
            <p:ph sz="half" idx="2"/>
          </p:nvPr>
        </p:nvSpPr>
        <p:spPr>
          <a:xfrm>
            <a:off x="4499992" y="1052736"/>
            <a:ext cx="4464496" cy="4967064"/>
          </a:xfrm>
        </p:spPr>
        <p:txBody>
          <a:bodyPr>
            <a:normAutofit fontScale="62500" lnSpcReduction="20000"/>
          </a:bodyPr>
          <a:lstStyle/>
          <a:p>
            <a:r>
              <a:rPr lang="de-AT" sz="3800" b="1" dirty="0" smtClean="0"/>
              <a:t>Direkte:</a:t>
            </a:r>
          </a:p>
          <a:p>
            <a:endParaRPr lang="de-AT" sz="3300" b="1" dirty="0" smtClean="0"/>
          </a:p>
          <a:p>
            <a:pPr>
              <a:buNone/>
            </a:pPr>
            <a:r>
              <a:rPr lang="de-AT" dirty="0" smtClean="0"/>
              <a:t>	</a:t>
            </a:r>
            <a:r>
              <a:rPr lang="de-AT" sz="3800" dirty="0" smtClean="0"/>
              <a:t>Hier liegt bereits eine </a:t>
            </a:r>
            <a:r>
              <a:rPr lang="de-AT" sz="3800" b="1" dirty="0" smtClean="0"/>
              <a:t>Kontrollsituation</a:t>
            </a:r>
            <a:r>
              <a:rPr lang="de-AT" sz="3800" dirty="0" smtClean="0"/>
              <a:t> vor!</a:t>
            </a:r>
          </a:p>
          <a:p>
            <a:pPr>
              <a:buNone/>
            </a:pPr>
            <a:endParaRPr lang="de-AT" sz="3800" dirty="0" smtClean="0"/>
          </a:p>
          <a:p>
            <a:pPr marL="273050" indent="266700">
              <a:buFont typeface="Wingdings" pitchFamily="2" charset="2"/>
              <a:buChar char="§"/>
            </a:pPr>
            <a:r>
              <a:rPr lang="de-AT" sz="3800" dirty="0" smtClean="0"/>
              <a:t>Unterrichtsbeiträge</a:t>
            </a:r>
          </a:p>
          <a:p>
            <a:pPr marL="273050" indent="266700">
              <a:buFont typeface="Wingdings" pitchFamily="2" charset="2"/>
              <a:buChar char="§"/>
            </a:pPr>
            <a:r>
              <a:rPr lang="de-AT" sz="3800" dirty="0" smtClean="0"/>
              <a:t>Kurzreferate/Präsentationen</a:t>
            </a:r>
          </a:p>
          <a:p>
            <a:pPr marL="273050" indent="266700">
              <a:buFont typeface="Wingdings" pitchFamily="2" charset="2"/>
              <a:buChar char="§"/>
            </a:pPr>
            <a:r>
              <a:rPr lang="de-AT" sz="3800" dirty="0" smtClean="0"/>
              <a:t>Wiederholungen am  </a:t>
            </a:r>
          </a:p>
          <a:p>
            <a:pPr marL="273050" indent="266700">
              <a:buNone/>
            </a:pPr>
            <a:r>
              <a:rPr lang="de-AT" sz="3800" dirty="0" smtClean="0"/>
              <a:t>Unterrichtsbeginn</a:t>
            </a:r>
          </a:p>
          <a:p>
            <a:pPr marL="273050" indent="266700">
              <a:buFont typeface="Wingdings" pitchFamily="2" charset="2"/>
              <a:buChar char="§"/>
            </a:pPr>
            <a:r>
              <a:rPr lang="de-AT" sz="3800" dirty="0" smtClean="0"/>
              <a:t>Protokoll der letzten Stunde</a:t>
            </a:r>
          </a:p>
          <a:p>
            <a:pPr marL="273050" indent="266700">
              <a:buFont typeface="Wingdings" pitchFamily="2" charset="2"/>
              <a:buChar char="§"/>
            </a:pPr>
            <a:r>
              <a:rPr lang="de-AT" sz="3800" dirty="0" smtClean="0"/>
              <a:t>Einleitendes </a:t>
            </a:r>
          </a:p>
          <a:p>
            <a:pPr marL="273050" indent="266700">
              <a:buNone/>
            </a:pPr>
            <a:r>
              <a:rPr lang="de-AT" sz="3800" dirty="0" smtClean="0"/>
              <a:t>Wiederholungsgespräch</a:t>
            </a:r>
          </a:p>
        </p:txBody>
      </p:sp>
      <p:sp>
        <p:nvSpPr>
          <p:cNvPr id="8" name="Textfeld 7"/>
          <p:cNvSpPr txBox="1"/>
          <p:nvPr/>
        </p:nvSpPr>
        <p:spPr>
          <a:xfrm>
            <a:off x="395536" y="6453336"/>
            <a:ext cx="3744416" cy="369332"/>
          </a:xfrm>
          <a:prstGeom prst="rect">
            <a:avLst/>
          </a:prstGeom>
          <a:noFill/>
        </p:spPr>
        <p:txBody>
          <a:bodyPr wrap="square" rtlCol="0">
            <a:spAutoFit/>
          </a:bodyPr>
          <a:lstStyle/>
          <a:p>
            <a:r>
              <a:rPr lang="de-AT" dirty="0" smtClean="0"/>
              <a:t>Aus: </a:t>
            </a:r>
            <a:r>
              <a:rPr lang="de-AT" dirty="0" err="1" smtClean="0"/>
              <a:t>Rinschede</a:t>
            </a:r>
            <a:r>
              <a:rPr lang="de-AT" dirty="0" smtClean="0"/>
              <a:t>  2007, S. 401ff</a:t>
            </a:r>
            <a:endParaRPr lang="de-AT" dirty="0"/>
          </a:p>
        </p:txBody>
      </p:sp>
      <p:sp>
        <p:nvSpPr>
          <p:cNvPr id="10" name="Fußzeilenplatzhalter 6"/>
          <p:cNvSpPr txBox="1">
            <a:spLocks/>
          </p:cNvSpPr>
          <p:nvPr/>
        </p:nvSpPr>
        <p:spPr>
          <a:xfrm>
            <a:off x="5364088" y="6364539"/>
            <a:ext cx="3464024" cy="365125"/>
          </a:xfrm>
          <a:prstGeom prst="rect">
            <a:avLst/>
          </a:prstGeom>
        </p:spPr>
        <p:txBody>
          <a:bodyPr vert="horz" lIns="91440" tIns="45720" rIns="91440" bIns="45720" rtlCol="0" anchor="ctr"/>
          <a:lstStyle>
            <a:defPPr>
              <a:defRPr lang="de-DE"/>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AT" smtClean="0"/>
              <a:t>Leistungsfeststellung/Leistungsbeurteilung in GW, </a:t>
            </a:r>
          </a:p>
          <a:p>
            <a:r>
              <a:rPr lang="de-AT" smtClean="0"/>
              <a:t>Dr. Johanna Eidenberger</a:t>
            </a:r>
            <a:endParaRPr lang="de-AT"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7">
                                            <p:txEl>
                                              <p:pRg st="6" end="6"/>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7">
                                            <p:txEl>
                                              <p:pRg st="9" end="9"/>
                                            </p:txEl>
                                          </p:spTgt>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7">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4" descr="ildergebnis für hirn">
            <a:hlinkClick r:id="rId2"/>
          </p:cNvPr>
          <p:cNvSpPr>
            <a:spLocks noChangeAspect="1" noChangeArrowheads="1"/>
          </p:cNvSpPr>
          <p:nvPr/>
        </p:nvSpPr>
        <p:spPr bwMode="auto">
          <a:xfrm>
            <a:off x="0" y="857250"/>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de-DE" sz="1350"/>
          </a:p>
        </p:txBody>
      </p:sp>
      <p:pic>
        <p:nvPicPr>
          <p:cNvPr id="1032" name="Picture 8" descr="ildergebnis für hirn">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711" y="3146767"/>
            <a:ext cx="4400550" cy="2200275"/>
          </a:xfrm>
          <a:prstGeom prst="rect">
            <a:avLst/>
          </a:prstGeom>
          <a:noFill/>
          <a:extLst>
            <a:ext uri="{909E8E84-426E-40DD-AFC4-6F175D3DCCD1}">
              <a14:hiddenFill xmlns:a14="http://schemas.microsoft.com/office/drawing/2010/main">
                <a:solidFill>
                  <a:srgbClr val="FFFFFF"/>
                </a:solidFill>
              </a14:hiddenFill>
            </a:ext>
          </a:extLst>
        </p:spPr>
      </p:pic>
      <p:sp>
        <p:nvSpPr>
          <p:cNvPr id="9" name="Titel 1"/>
          <p:cNvSpPr txBox="1">
            <a:spLocks/>
          </p:cNvSpPr>
          <p:nvPr/>
        </p:nvSpPr>
        <p:spPr>
          <a:xfrm>
            <a:off x="147711" y="857250"/>
            <a:ext cx="8915400" cy="1466557"/>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path path="circle">
              <a:fillToRect l="100000" b="100000"/>
            </a:path>
            <a:tileRect t="-100000" r="-100000"/>
          </a:gradFill>
        </p:spPr>
        <p:txBody>
          <a:bodyPr vert="horz" lIns="68580" tIns="34290" rIns="68580" bIns="3429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de-DE" sz="4500" b="1" dirty="0">
                <a:latin typeface="Arial" charset="0"/>
                <a:ea typeface="Arial" charset="0"/>
                <a:cs typeface="Arial" charset="0"/>
              </a:rPr>
              <a:t>Neurobiologische Erkenntnisse zum Lernen</a:t>
            </a:r>
            <a:endParaRPr lang="de-DE" sz="4500" b="1" dirty="0">
              <a:latin typeface="Arial" charset="0"/>
              <a:ea typeface="Arial" charset="0"/>
              <a:cs typeface="Arial" charset="0"/>
            </a:endParaRPr>
          </a:p>
        </p:txBody>
      </p:sp>
      <p:pic>
        <p:nvPicPr>
          <p:cNvPr id="11" name="Picture 10" descr="ildergebnis für hirn">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93470" y="2417927"/>
            <a:ext cx="3969642" cy="29291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000964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path path="circle">
              <a:fillToRect l="100000" b="100000"/>
            </a:path>
            <a:tileRect t="-100000" r="-100000"/>
          </a:gradFill>
        </p:spPr>
        <p:txBody>
          <a:bodyPr>
            <a:normAutofit fontScale="90000"/>
          </a:bodyPr>
          <a:lstStyle/>
          <a:p>
            <a:pPr algn="ctr"/>
            <a:r>
              <a:rPr lang="de-DE" b="1" dirty="0" smtClean="0">
                <a:latin typeface="Arial" charset="0"/>
                <a:ea typeface="Arial" charset="0"/>
                <a:cs typeface="Arial" charset="0"/>
              </a:rPr>
              <a:t>Wahrnehmung als Basisfunktion individueller Lebenstätigkeit</a:t>
            </a:r>
            <a:endParaRPr lang="de-DE" b="1" dirty="0">
              <a:latin typeface="Arial" charset="0"/>
              <a:ea typeface="Arial" charset="0"/>
              <a:cs typeface="Arial" charset="0"/>
            </a:endParaRPr>
          </a:p>
        </p:txBody>
      </p:sp>
      <p:sp>
        <p:nvSpPr>
          <p:cNvPr id="3" name="Inhaltsplatzhalter 2"/>
          <p:cNvSpPr>
            <a:spLocks noGrp="1"/>
          </p:cNvSpPr>
          <p:nvPr>
            <p:ph idx="1"/>
          </p:nvPr>
        </p:nvSpPr>
        <p:spPr/>
        <p:txBody>
          <a:bodyPr/>
          <a:lstStyle/>
          <a:p>
            <a:r>
              <a:rPr lang="de-DE" dirty="0" smtClean="0"/>
              <a:t>Wahrnehmung im Vollzug</a:t>
            </a:r>
          </a:p>
          <a:p>
            <a:endParaRPr lang="de-DE" sz="600" dirty="0"/>
          </a:p>
          <a:p>
            <a:r>
              <a:rPr lang="de-DE" dirty="0" smtClean="0"/>
              <a:t>Wahrnehmung als Ergebnis</a:t>
            </a:r>
          </a:p>
          <a:p>
            <a:endParaRPr lang="de-DE" sz="600" dirty="0"/>
          </a:p>
          <a:p>
            <a:pPr marL="0" indent="0">
              <a:buNone/>
            </a:pPr>
            <a:r>
              <a:rPr lang="de-DE" b="1" dirty="0" smtClean="0"/>
              <a:t>Wahrnehmung ist eine </a:t>
            </a:r>
            <a:r>
              <a:rPr lang="de-DE" b="1" dirty="0"/>
              <a:t>T</a:t>
            </a:r>
            <a:r>
              <a:rPr lang="de-DE" b="1" dirty="0" smtClean="0"/>
              <a:t>ätigkeit des Gehirns!</a:t>
            </a:r>
          </a:p>
          <a:p>
            <a:pPr marL="0" indent="0">
              <a:buNone/>
            </a:pPr>
            <a:endParaRPr lang="de-DE" b="1" dirty="0"/>
          </a:p>
          <a:p>
            <a:pPr marL="0" indent="0">
              <a:buNone/>
            </a:pPr>
            <a:r>
              <a:rPr lang="de-DE" b="1" dirty="0" smtClean="0"/>
              <a:t>Wahrnehmung</a:t>
            </a:r>
          </a:p>
          <a:p>
            <a:pPr marL="0" indent="0">
              <a:buNone/>
            </a:pPr>
            <a:r>
              <a:rPr lang="de-DE" b="1" dirty="0"/>
              <a:t> </a:t>
            </a:r>
            <a:r>
              <a:rPr lang="de-DE" b="1" dirty="0" smtClean="0"/>
              <a:t>    ein Konstruktionsprozess und ihre Ergebnisse sind die Konstrukte</a:t>
            </a:r>
          </a:p>
          <a:p>
            <a:pPr marL="0" indent="0">
              <a:buNone/>
            </a:pPr>
            <a:endParaRPr lang="de-DE" dirty="0"/>
          </a:p>
        </p:txBody>
      </p:sp>
    </p:spTree>
    <p:extLst>
      <p:ext uri="{BB962C8B-B14F-4D97-AF65-F5344CB8AC3E}">
        <p14:creationId xmlns:p14="http://schemas.microsoft.com/office/powerpoint/2010/main" val="133692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circle(in)">
                                      <p:cBhvr>
                                        <p:cTn id="17" dur="20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circle(in)">
                                      <p:cBhvr>
                                        <p:cTn id="22" dur="2000"/>
                                        <p:tgtEl>
                                          <p:spTgt spid="3">
                                            <p:txEl>
                                              <p:pRg st="6" end="6"/>
                                            </p:txEl>
                                          </p:spTgt>
                                        </p:tgtEl>
                                      </p:cBhvr>
                                    </p:animEffect>
                                  </p:childTnLst>
                                </p:cTn>
                              </p:par>
                              <p:par>
                                <p:cTn id="23" presetID="6" presetClass="entr" presetSubtype="16"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Effect transition="in" filter="circle(in)">
                                      <p:cBhvr>
                                        <p:cTn id="25"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639366" y="954717"/>
            <a:ext cx="7886700" cy="620481"/>
          </a:xfr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path path="circle">
              <a:fillToRect l="100000" b="100000"/>
            </a:path>
            <a:tileRect t="-100000" r="-100000"/>
          </a:gradFill>
        </p:spPr>
        <p:txBody>
          <a:bodyPr>
            <a:normAutofit fontScale="90000"/>
          </a:bodyPr>
          <a:lstStyle/>
          <a:p>
            <a:pPr algn="ctr"/>
            <a:r>
              <a:rPr lang="de-DE" b="1" dirty="0" smtClean="0"/>
              <a:t>Struktur des Wahrnehmungsvorgangs</a:t>
            </a:r>
            <a:endParaRPr lang="de-DE" b="1" dirty="0"/>
          </a:p>
        </p:txBody>
      </p:sp>
      <p:pic>
        <p:nvPicPr>
          <p:cNvPr id="2" name="Bild 1"/>
          <p:cNvPicPr>
            <a:picLocks noChangeAspect="1"/>
          </p:cNvPicPr>
          <p:nvPr/>
        </p:nvPicPr>
        <p:blipFill>
          <a:blip r:embed="rId3"/>
          <a:stretch>
            <a:fillRect/>
          </a:stretch>
        </p:blipFill>
        <p:spPr>
          <a:xfrm rot="10800000">
            <a:off x="0" y="1725217"/>
            <a:ext cx="7160650" cy="4275533"/>
          </a:xfrm>
          <a:prstGeom prst="rect">
            <a:avLst/>
          </a:prstGeom>
        </p:spPr>
      </p:pic>
      <p:sp>
        <p:nvSpPr>
          <p:cNvPr id="5" name="Textfeld 4"/>
          <p:cNvSpPr txBox="1"/>
          <p:nvPr/>
        </p:nvSpPr>
        <p:spPr>
          <a:xfrm>
            <a:off x="7167793" y="5226635"/>
            <a:ext cx="1997198" cy="369332"/>
          </a:xfrm>
          <a:prstGeom prst="rect">
            <a:avLst/>
          </a:prstGeom>
          <a:noFill/>
        </p:spPr>
        <p:txBody>
          <a:bodyPr wrap="square" rtlCol="0">
            <a:spAutoFit/>
          </a:bodyPr>
          <a:lstStyle/>
          <a:p>
            <a:r>
              <a:rPr lang="de-DE" sz="1050" b="1" dirty="0"/>
              <a:t>Abb. 1: Wahrnehmungsvorgang</a:t>
            </a:r>
          </a:p>
          <a:p>
            <a:r>
              <a:rPr lang="de-DE" sz="750" dirty="0" err="1"/>
              <a:t>Kron</a:t>
            </a:r>
            <a:r>
              <a:rPr lang="de-DE" sz="750" dirty="0"/>
              <a:t>/Jürgens/</a:t>
            </a:r>
            <a:r>
              <a:rPr lang="de-DE" sz="750" dirty="0" err="1"/>
              <a:t>Standop</a:t>
            </a:r>
            <a:r>
              <a:rPr lang="de-DE" sz="750" dirty="0"/>
              <a:t>, 2014, S. 183 </a:t>
            </a:r>
            <a:endParaRPr lang="de-DE" sz="750" dirty="0"/>
          </a:p>
        </p:txBody>
      </p:sp>
    </p:spTree>
    <p:extLst>
      <p:ext uri="{BB962C8B-B14F-4D97-AF65-F5344CB8AC3E}">
        <p14:creationId xmlns:p14="http://schemas.microsoft.com/office/powerpoint/2010/main" val="84391465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983384"/>
            <a:ext cx="7886700" cy="548951"/>
          </a:xfr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path path="circle">
              <a:fillToRect l="100000" b="100000"/>
            </a:path>
            <a:tileRect t="-100000" r="-100000"/>
          </a:gradFill>
        </p:spPr>
        <p:txBody>
          <a:bodyPr>
            <a:normAutofit fontScale="90000"/>
          </a:bodyPr>
          <a:lstStyle/>
          <a:p>
            <a:pPr algn="ctr"/>
            <a:r>
              <a:rPr lang="de-DE" b="1" dirty="0" smtClean="0"/>
              <a:t>Neuronales Netz</a:t>
            </a:r>
            <a:endParaRPr lang="de-DE" b="1" dirty="0"/>
          </a:p>
        </p:txBody>
      </p:sp>
      <p:sp>
        <p:nvSpPr>
          <p:cNvPr id="3" name="Inhaltsplatzhalter 2"/>
          <p:cNvSpPr>
            <a:spLocks noGrp="1"/>
          </p:cNvSpPr>
          <p:nvPr>
            <p:ph idx="1"/>
          </p:nvPr>
        </p:nvSpPr>
        <p:spPr>
          <a:xfrm>
            <a:off x="628650" y="1650207"/>
            <a:ext cx="7886700" cy="4350544"/>
          </a:xfrm>
        </p:spPr>
        <p:txBody>
          <a:bodyPr>
            <a:normAutofit fontScale="70000" lnSpcReduction="20000"/>
          </a:bodyPr>
          <a:lstStyle/>
          <a:p>
            <a:pPr marL="0" indent="0">
              <a:buNone/>
            </a:pPr>
            <a:r>
              <a:rPr lang="de-DE" b="1" dirty="0" smtClean="0"/>
              <a:t>Wahrnehmungsprozess: </a:t>
            </a:r>
          </a:p>
          <a:p>
            <a:r>
              <a:rPr lang="de-DE" dirty="0" smtClean="0"/>
              <a:t>Umweltreize werden über Sinnesrezeptoren in innere Erregungszustände transformiert</a:t>
            </a:r>
            <a:endParaRPr lang="de-DE" dirty="0"/>
          </a:p>
          <a:p>
            <a:r>
              <a:rPr lang="de-DE" dirty="0" smtClean="0"/>
              <a:t>Sinneszellen „feuern“ mit unterschiedlicher Intensität pro Zeiteinheit ihre Informationen ab</a:t>
            </a:r>
          </a:p>
          <a:p>
            <a:r>
              <a:rPr lang="de-DE" dirty="0" smtClean="0"/>
              <a:t>Informationen werden im Hirn weiterverarbeitet</a:t>
            </a:r>
          </a:p>
          <a:p>
            <a:r>
              <a:rPr lang="de-DE" dirty="0" smtClean="0"/>
              <a:t>Hirn entschlüsselt durch differenzierte Prozesse die Informationen</a:t>
            </a:r>
          </a:p>
          <a:p>
            <a:r>
              <a:rPr lang="de-DE" dirty="0" smtClean="0"/>
              <a:t>Aktivierung der vorhandenen neuronalen Netze</a:t>
            </a:r>
          </a:p>
          <a:p>
            <a:r>
              <a:rPr lang="de-DE" dirty="0" smtClean="0"/>
              <a:t>Die neuen Signale werden eingeordnet</a:t>
            </a:r>
          </a:p>
          <a:p>
            <a:r>
              <a:rPr lang="de-DE" dirty="0" smtClean="0"/>
              <a:t>Alte und neue Informationen werden miteinander vermischt – verschiedene Netzwerke bearbeiten diese und fügen sie zusammen</a:t>
            </a:r>
            <a:endParaRPr lang="de-DE" dirty="0"/>
          </a:p>
        </p:txBody>
      </p:sp>
    </p:spTree>
    <p:extLst>
      <p:ext uri="{BB962C8B-B14F-4D97-AF65-F5344CB8AC3E}">
        <p14:creationId xmlns:p14="http://schemas.microsoft.com/office/powerpoint/2010/main" val="818991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ircle(in)">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ircle(in)">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circle(in)">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circle(in)">
                                      <p:cBhvr>
                                        <p:cTn id="32" dur="2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circle(in)">
                                      <p:cBhvr>
                                        <p:cTn id="37" dur="20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circle(in)">
                                      <p:cBhvr>
                                        <p:cTn id="42"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descr="Bildergebnis für geographie">
            <a:hlinkClick r:id="rId2" tgtFrame="&quot;_blank&quot;"/>
          </p:cNvPr>
          <p:cNvPicPr/>
          <p:nvPr/>
        </p:nvPicPr>
        <p:blipFill>
          <a:blip r:embed="rId3" cstate="print">
            <a:lum bright="3000" contrast="-33000"/>
          </a:blip>
          <a:srcRect/>
          <a:stretch>
            <a:fillRect/>
          </a:stretch>
        </p:blipFill>
        <p:spPr bwMode="auto">
          <a:xfrm>
            <a:off x="0" y="0"/>
            <a:ext cx="9144000" cy="6858000"/>
          </a:xfrm>
          <a:prstGeom prst="rect">
            <a:avLst/>
          </a:prstGeom>
          <a:noFill/>
          <a:ln w="9525">
            <a:noFill/>
            <a:miter lim="800000"/>
            <a:headEnd/>
            <a:tailEnd/>
          </a:ln>
        </p:spPr>
      </p:pic>
      <p:sp>
        <p:nvSpPr>
          <p:cNvPr id="2" name="Titel 1"/>
          <p:cNvSpPr>
            <a:spLocks noGrp="1"/>
          </p:cNvSpPr>
          <p:nvPr>
            <p:ph type="title"/>
          </p:nvPr>
        </p:nvSpPr>
        <p:spPr>
          <a:xfrm>
            <a:off x="0" y="0"/>
            <a:ext cx="9144000" cy="850106"/>
          </a:xfrm>
        </p:spPr>
        <p:txBody>
          <a:bodyPr>
            <a:normAutofit/>
          </a:bodyPr>
          <a:lstStyle/>
          <a:p>
            <a:pPr algn="r"/>
            <a:r>
              <a:rPr lang="de-AT" sz="2800" dirty="0" smtClean="0">
                <a:latin typeface="Arial Black" pitchFamily="34" charset="0"/>
              </a:rPr>
              <a:t>Gliederung</a:t>
            </a:r>
            <a:endParaRPr lang="de-AT" sz="2800" dirty="0">
              <a:latin typeface="Arial Black" pitchFamily="34" charset="0"/>
            </a:endParaRPr>
          </a:p>
        </p:txBody>
      </p:sp>
      <p:sp>
        <p:nvSpPr>
          <p:cNvPr id="3" name="Inhaltsplatzhalter 2"/>
          <p:cNvSpPr>
            <a:spLocks noGrp="1"/>
          </p:cNvSpPr>
          <p:nvPr>
            <p:ph idx="1"/>
          </p:nvPr>
        </p:nvSpPr>
        <p:spPr>
          <a:xfrm>
            <a:off x="0" y="1600200"/>
            <a:ext cx="9144000" cy="4525963"/>
          </a:xfrm>
        </p:spPr>
        <p:txBody>
          <a:bodyPr/>
          <a:lstStyle/>
          <a:p>
            <a:pPr indent="-73025">
              <a:spcAft>
                <a:spcPts val="1200"/>
              </a:spcAft>
              <a:buNone/>
            </a:pPr>
            <a:r>
              <a:rPr lang="de-AT" b="1" dirty="0" smtClean="0"/>
              <a:t>A) 	Leistungsfeststellung – Leistungsbeurteilung</a:t>
            </a:r>
          </a:p>
          <a:p>
            <a:pPr marL="900113" indent="-630238" defTabSz="900113">
              <a:spcAft>
                <a:spcPts val="1200"/>
              </a:spcAft>
              <a:buAutoNum type="alphaUcParenR" startAt="2"/>
            </a:pPr>
            <a:r>
              <a:rPr lang="de-AT" b="1" dirty="0" smtClean="0"/>
              <a:t>Lernkontrollen im Geographie- und  Wirtschaftskundeunterricht</a:t>
            </a:r>
          </a:p>
          <a:p>
            <a:pPr marL="900113" indent="-630238" defTabSz="900113">
              <a:spcAft>
                <a:spcPts val="1200"/>
              </a:spcAft>
              <a:buAutoNum type="alphaUcParenR" startAt="2"/>
            </a:pPr>
            <a:r>
              <a:rPr lang="de-AT" b="1" dirty="0" smtClean="0"/>
              <a:t>Subjektives </a:t>
            </a:r>
            <a:r>
              <a:rPr lang="de-AT" b="1" dirty="0" err="1" smtClean="0"/>
              <a:t>Kartographien</a:t>
            </a:r>
            <a:endParaRPr lang="de-AT" b="1" dirty="0" smtClean="0"/>
          </a:p>
          <a:p>
            <a:pPr marL="900113" indent="-630238" defTabSz="900113">
              <a:spcAft>
                <a:spcPts val="1200"/>
              </a:spcAft>
              <a:buAutoNum type="alphaUcParenR" startAt="2"/>
            </a:pPr>
            <a:r>
              <a:rPr lang="de-AT" b="1" dirty="0" smtClean="0"/>
              <a:t>Praktisches Beispiel: Großlandschaften Österreichs</a:t>
            </a:r>
          </a:p>
          <a:p>
            <a:pPr marL="900113" indent="-630238" defTabSz="900113">
              <a:buAutoNum type="alphaUcParenR" startAt="2"/>
            </a:pPr>
            <a:endParaRPr lang="de-AT" dirty="0"/>
          </a:p>
        </p:txBody>
      </p:sp>
      <p:sp>
        <p:nvSpPr>
          <p:cNvPr id="5" name="Fußzeilenplatzhalter 4"/>
          <p:cNvSpPr>
            <a:spLocks noGrp="1"/>
          </p:cNvSpPr>
          <p:nvPr>
            <p:ph type="ftr" sz="quarter" idx="11"/>
          </p:nvPr>
        </p:nvSpPr>
        <p:spPr/>
        <p:txBody>
          <a:bodyPr/>
          <a:lstStyle/>
          <a:p>
            <a:r>
              <a:rPr lang="de-AT" dirty="0" smtClean="0"/>
              <a:t>Leistungsfeststellung/Leistungsbeurteilung in GW, Dr. Johanna Eidenberger</a:t>
            </a:r>
            <a:endParaRPr lang="de-AT"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1131094"/>
            <a:ext cx="7886700" cy="770683"/>
          </a:xfr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path path="circle">
              <a:fillToRect l="100000" b="100000"/>
            </a:path>
            <a:tileRect t="-100000" r="-100000"/>
          </a:gradFill>
        </p:spPr>
        <p:txBody>
          <a:bodyPr/>
          <a:lstStyle/>
          <a:p>
            <a:pPr algn="ctr"/>
            <a:r>
              <a:rPr lang="de-DE" b="1" dirty="0" smtClean="0">
                <a:latin typeface="Arial" charset="0"/>
                <a:ea typeface="Arial" charset="0"/>
                <a:cs typeface="Arial" charset="0"/>
              </a:rPr>
              <a:t>Beteiligungen</a:t>
            </a:r>
            <a:endParaRPr lang="de-DE" b="1" dirty="0">
              <a:latin typeface="Arial" charset="0"/>
              <a:ea typeface="Arial" charset="0"/>
              <a:cs typeface="Arial" charset="0"/>
            </a:endParaRPr>
          </a:p>
        </p:txBody>
      </p:sp>
      <p:sp>
        <p:nvSpPr>
          <p:cNvPr id="3" name="Inhaltsplatzhalter 2"/>
          <p:cNvSpPr>
            <a:spLocks noGrp="1"/>
          </p:cNvSpPr>
          <p:nvPr>
            <p:ph idx="1"/>
          </p:nvPr>
        </p:nvSpPr>
        <p:spPr/>
        <p:txBody>
          <a:bodyPr>
            <a:normAutofit fontScale="92500"/>
          </a:bodyPr>
          <a:lstStyle/>
          <a:p>
            <a:r>
              <a:rPr lang="de-DE" dirty="0" smtClean="0"/>
              <a:t>Emotionen, Affekte und Motivationen und</a:t>
            </a:r>
          </a:p>
          <a:p>
            <a:endParaRPr lang="de-DE" sz="600" dirty="0"/>
          </a:p>
          <a:p>
            <a:r>
              <a:rPr lang="de-DE" dirty="0"/>
              <a:t>d</a:t>
            </a:r>
            <a:r>
              <a:rPr lang="de-DE" dirty="0" smtClean="0"/>
              <a:t>ie damit verbundene Aufmerksamkeit des </a:t>
            </a:r>
            <a:r>
              <a:rPr lang="de-DE" dirty="0" err="1" smtClean="0"/>
              <a:t>Indi</a:t>
            </a:r>
            <a:r>
              <a:rPr lang="de-AT" dirty="0" err="1" smtClean="0"/>
              <a:t>viduums</a:t>
            </a:r>
            <a:endParaRPr lang="de-AT" dirty="0" smtClean="0"/>
          </a:p>
          <a:p>
            <a:endParaRPr lang="de-AT" sz="600" dirty="0"/>
          </a:p>
          <a:p>
            <a:r>
              <a:rPr lang="de-AT" dirty="0" smtClean="0"/>
              <a:t>Gedächtnisinhalte = Erinnerungen (inklusive ihrer Bewertungen und Bedeutungszuweisungen)</a:t>
            </a:r>
          </a:p>
          <a:p>
            <a:endParaRPr lang="de-AT" dirty="0" smtClean="0"/>
          </a:p>
          <a:p>
            <a:pPr marL="0" indent="0">
              <a:buNone/>
            </a:pPr>
            <a:r>
              <a:rPr lang="de-AT" dirty="0" smtClean="0">
                <a:sym typeface="Wingdings"/>
              </a:rPr>
              <a:t>	 </a:t>
            </a:r>
            <a:r>
              <a:rPr lang="de-AT" b="1" dirty="0" smtClean="0">
                <a:sym typeface="Wingdings"/>
              </a:rPr>
              <a:t>diese kanalisieren die zukünftigen Wahrnehmungen</a:t>
            </a:r>
            <a:endParaRPr lang="de-DE" b="1" dirty="0"/>
          </a:p>
        </p:txBody>
      </p:sp>
    </p:spTree>
    <p:extLst>
      <p:ext uri="{BB962C8B-B14F-4D97-AF65-F5344CB8AC3E}">
        <p14:creationId xmlns:p14="http://schemas.microsoft.com/office/powerpoint/2010/main" val="1349516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circle(in)">
                                      <p:cBhvr>
                                        <p:cTn id="17" dur="20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circle(in)">
                                      <p:cBhvr>
                                        <p:cTn id="22"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path path="circle">
              <a:fillToRect l="100000" b="100000"/>
            </a:path>
            <a:tileRect t="-100000" r="-100000"/>
          </a:gradFill>
        </p:spPr>
        <p:txBody>
          <a:bodyPr/>
          <a:lstStyle/>
          <a:p>
            <a:pPr algn="ctr"/>
            <a:r>
              <a:rPr lang="de-DE" b="1" dirty="0" smtClean="0">
                <a:latin typeface="Arial" charset="0"/>
                <a:ea typeface="Arial" charset="0"/>
                <a:cs typeface="Arial" charset="0"/>
              </a:rPr>
              <a:t>Schlussfolgerungen</a:t>
            </a:r>
            <a:endParaRPr lang="de-DE" b="1" dirty="0">
              <a:latin typeface="Arial" charset="0"/>
              <a:ea typeface="Arial" charset="0"/>
              <a:cs typeface="Arial" charset="0"/>
            </a:endParaRPr>
          </a:p>
        </p:txBody>
      </p:sp>
      <p:sp>
        <p:nvSpPr>
          <p:cNvPr id="3" name="Inhaltsplatzhalter 2"/>
          <p:cNvSpPr>
            <a:spLocks noGrp="1"/>
          </p:cNvSpPr>
          <p:nvPr>
            <p:ph idx="1"/>
          </p:nvPr>
        </p:nvSpPr>
        <p:spPr/>
        <p:txBody>
          <a:bodyPr>
            <a:normAutofit fontScale="85000" lnSpcReduction="10000"/>
          </a:bodyPr>
          <a:lstStyle/>
          <a:p>
            <a:r>
              <a:rPr lang="de-DE" dirty="0" smtClean="0"/>
              <a:t>Konstrukte sind somit subjektiv bedeutsame Lerninhalte</a:t>
            </a:r>
          </a:p>
          <a:p>
            <a:endParaRPr lang="de-DE" sz="600" dirty="0"/>
          </a:p>
          <a:p>
            <a:r>
              <a:rPr lang="de-DE" dirty="0" smtClean="0"/>
              <a:t>Lernen versteht sich als aktive, konstruktive Tätigkeit</a:t>
            </a:r>
          </a:p>
          <a:p>
            <a:endParaRPr lang="de-DE" sz="600" dirty="0"/>
          </a:p>
          <a:p>
            <a:r>
              <a:rPr lang="de-DE" dirty="0" smtClean="0"/>
              <a:t>Lerninhalte werden von den Lernenden individuell konstruiert</a:t>
            </a:r>
          </a:p>
          <a:p>
            <a:endParaRPr lang="de-DE" sz="600" dirty="0"/>
          </a:p>
          <a:p>
            <a:r>
              <a:rPr lang="de-DE" dirty="0" smtClean="0"/>
              <a:t>Lernsituationen müssen für konstruktives </a:t>
            </a:r>
            <a:r>
              <a:rPr lang="de-DE" dirty="0" err="1" smtClean="0"/>
              <a:t>Tätigsein</a:t>
            </a:r>
            <a:r>
              <a:rPr lang="de-DE" dirty="0" smtClean="0"/>
              <a:t> angelegt werden</a:t>
            </a:r>
          </a:p>
          <a:p>
            <a:endParaRPr lang="de-DE" sz="600" dirty="0"/>
          </a:p>
          <a:p>
            <a:r>
              <a:rPr lang="de-DE" dirty="0" smtClean="0"/>
              <a:t>Lehrplananweisungen müssen so transformiert werden, damit situatives Lehren und Lernen möglich ist</a:t>
            </a:r>
            <a:endParaRPr lang="de-DE" dirty="0"/>
          </a:p>
        </p:txBody>
      </p:sp>
    </p:spTree>
    <p:extLst>
      <p:ext uri="{BB962C8B-B14F-4D97-AF65-F5344CB8AC3E}">
        <p14:creationId xmlns:p14="http://schemas.microsoft.com/office/powerpoint/2010/main" val="1172964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circle(in)">
                                      <p:cBhvr>
                                        <p:cTn id="17" dur="20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circle(in)">
                                      <p:cBhvr>
                                        <p:cTn id="22" dur="20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circle(in)">
                                      <p:cBhvr>
                                        <p:cTn id="27" dur="2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1131094"/>
            <a:ext cx="7886700" cy="622972"/>
          </a:xfr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path path="circle">
              <a:fillToRect l="100000" b="100000"/>
            </a:path>
            <a:tileRect t="-100000" r="-100000"/>
          </a:gradFill>
        </p:spPr>
        <p:txBody>
          <a:bodyPr>
            <a:normAutofit fontScale="90000"/>
          </a:bodyPr>
          <a:lstStyle/>
          <a:p>
            <a:pPr algn="ctr"/>
            <a:r>
              <a:rPr lang="de-DE" b="1" dirty="0" smtClean="0"/>
              <a:t>Lerntechniken im Unterricht</a:t>
            </a:r>
            <a:endParaRPr lang="de-DE" b="1" dirty="0"/>
          </a:p>
        </p:txBody>
      </p:sp>
      <p:sp>
        <p:nvSpPr>
          <p:cNvPr id="3" name="Inhaltsplatzhalter 2"/>
          <p:cNvSpPr>
            <a:spLocks noGrp="1"/>
          </p:cNvSpPr>
          <p:nvPr>
            <p:ph idx="1"/>
          </p:nvPr>
        </p:nvSpPr>
        <p:spPr>
          <a:xfrm>
            <a:off x="628650" y="1880675"/>
            <a:ext cx="7886700" cy="3882683"/>
          </a:xfrm>
        </p:spPr>
        <p:txBody>
          <a:bodyPr>
            <a:normAutofit fontScale="62500" lnSpcReduction="20000"/>
          </a:bodyPr>
          <a:lstStyle/>
          <a:p>
            <a:r>
              <a:rPr lang="de-DE" dirty="0" smtClean="0"/>
              <a:t>Mündliches und schriftliches Wiederholen</a:t>
            </a:r>
          </a:p>
          <a:p>
            <a:r>
              <a:rPr lang="de-DE" dirty="0" smtClean="0"/>
              <a:t>Gruppieren und Organisieren von Inhalten und bestimmten Techniken oder Fertigkeiten</a:t>
            </a:r>
          </a:p>
          <a:p>
            <a:r>
              <a:rPr lang="de-DE" dirty="0" smtClean="0"/>
              <a:t>Codieren von Wissensinhalten und bestimmten Fertigkeiten nach binomischen Merkmalen: klein – groß, lang – kurz</a:t>
            </a:r>
          </a:p>
          <a:p>
            <a:r>
              <a:rPr lang="de-DE" dirty="0" smtClean="0"/>
              <a:t>Um- und Weiterverarbeitung von Informationen durch das Herausarbeiten von Oberbegriffen</a:t>
            </a:r>
          </a:p>
          <a:p>
            <a:r>
              <a:rPr lang="de-DE" dirty="0" smtClean="0"/>
              <a:t>Gliederung und Strukturierung längerer Texte oder Gedankengänge</a:t>
            </a:r>
          </a:p>
          <a:p>
            <a:r>
              <a:rPr lang="de-DE" dirty="0" smtClean="0"/>
              <a:t>Herausfiltern und Speichern von Hauptideen (Schlüsselbegriffe suchen)</a:t>
            </a:r>
          </a:p>
          <a:p>
            <a:r>
              <a:rPr lang="de-DE" dirty="0" smtClean="0"/>
              <a:t>Hilfestellungen beim Reproduzieren von komplexen Sachverhalten (Begriffe, Bilder, Vorstellungen, ...)</a:t>
            </a:r>
            <a:endParaRPr lang="de-DE" dirty="0"/>
          </a:p>
        </p:txBody>
      </p:sp>
    </p:spTree>
    <p:extLst>
      <p:ext uri="{BB962C8B-B14F-4D97-AF65-F5344CB8AC3E}">
        <p14:creationId xmlns:p14="http://schemas.microsoft.com/office/powerpoint/2010/main" val="1509333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ircle(in)">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ircle(in)">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circle(in)">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circle(in)">
                                      <p:cBhvr>
                                        <p:cTn id="32" dur="2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circle(in)">
                                      <p:cBhvr>
                                        <p:cTn id="37"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1131094"/>
            <a:ext cx="7886700" cy="601870"/>
          </a:xfr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path path="circle">
              <a:fillToRect l="100000" b="100000"/>
            </a:path>
            <a:tileRect t="-100000" r="-100000"/>
          </a:gradFill>
        </p:spPr>
        <p:txBody>
          <a:bodyPr>
            <a:normAutofit fontScale="90000"/>
          </a:bodyPr>
          <a:lstStyle/>
          <a:p>
            <a:pPr algn="ctr"/>
            <a:r>
              <a:rPr lang="de-DE" b="1" dirty="0" smtClean="0">
                <a:latin typeface="Arial" charset="0"/>
                <a:ea typeface="Arial" charset="0"/>
                <a:cs typeface="Arial" charset="0"/>
              </a:rPr>
              <a:t>Drei Formen des Gedächtnisses</a:t>
            </a:r>
            <a:endParaRPr lang="de-DE" b="1" dirty="0">
              <a:latin typeface="Arial" charset="0"/>
              <a:ea typeface="Arial" charset="0"/>
              <a:cs typeface="Arial" charset="0"/>
            </a:endParaRPr>
          </a:p>
        </p:txBody>
      </p:sp>
      <p:sp>
        <p:nvSpPr>
          <p:cNvPr id="3" name="Inhaltsplatzhalter 2"/>
          <p:cNvSpPr>
            <a:spLocks noGrp="1"/>
          </p:cNvSpPr>
          <p:nvPr>
            <p:ph idx="1"/>
          </p:nvPr>
        </p:nvSpPr>
        <p:spPr>
          <a:xfrm>
            <a:off x="94957" y="1859573"/>
            <a:ext cx="9049043" cy="4062046"/>
          </a:xfrm>
        </p:spPr>
        <p:txBody>
          <a:bodyPr>
            <a:normAutofit fontScale="70000" lnSpcReduction="20000"/>
          </a:bodyPr>
          <a:lstStyle/>
          <a:p>
            <a:r>
              <a:rPr lang="de-DE" dirty="0" smtClean="0"/>
              <a:t>Sensorisches Gedächtnis – reizspezifische Erregung für nur ein paar Sekunden, durch Verknüpfung (sensorisches Gedächtnis) kann eben Erlebtes wiedergegeben werden. </a:t>
            </a:r>
          </a:p>
          <a:p>
            <a:endParaRPr lang="de-DE" sz="600" dirty="0"/>
          </a:p>
          <a:p>
            <a:r>
              <a:rPr lang="de-DE" dirty="0" smtClean="0"/>
              <a:t>Kurzzeitgedächtnis = Arbeitsgedächtnis – dient dem Behalten und Verarbeiten aktueller Informationen </a:t>
            </a:r>
            <a:r>
              <a:rPr lang="de-DE" dirty="0" smtClean="0">
                <a:sym typeface="Wingdings"/>
              </a:rPr>
              <a:t> WISSEN</a:t>
            </a:r>
          </a:p>
          <a:p>
            <a:endParaRPr lang="de-DE" sz="600" dirty="0"/>
          </a:p>
          <a:p>
            <a:r>
              <a:rPr lang="de-DE" dirty="0" smtClean="0"/>
              <a:t>Langzeitgedächtnis, hat eine sehr große Speicherkapazität, übernimmt vom Kurzzeitgedächtnis Gelerntes und stellt es, wenn nötig, zur Verfügung = </a:t>
            </a:r>
            <a:r>
              <a:rPr lang="de-DE" b="1" dirty="0" smtClean="0"/>
              <a:t>Konsolidierung</a:t>
            </a:r>
          </a:p>
          <a:p>
            <a:pPr marL="703660" indent="-66675">
              <a:buFont typeface="Wingdings" charset="2"/>
              <a:buChar char="Ø"/>
            </a:pPr>
            <a:r>
              <a:rPr lang="de-DE" b="1" dirty="0" smtClean="0"/>
              <a:t> </a:t>
            </a:r>
            <a:r>
              <a:rPr lang="de-DE" dirty="0" smtClean="0"/>
              <a:t>kann durch Anwendung von Lerntechniken unterstützt werden</a:t>
            </a:r>
          </a:p>
          <a:p>
            <a:pPr marL="703660" indent="-66675">
              <a:buFont typeface="Wingdings" charset="2"/>
              <a:buChar char="Ø"/>
            </a:pPr>
            <a:r>
              <a:rPr lang="de-DE" b="1" dirty="0"/>
              <a:t> </a:t>
            </a:r>
            <a:r>
              <a:rPr lang="de-DE" dirty="0" smtClean="0"/>
              <a:t>nur bewusst registrierte Wahrnehmungen gelangen ins  </a:t>
            </a:r>
          </a:p>
          <a:p>
            <a:pPr marL="636985" indent="0">
              <a:buNone/>
            </a:pPr>
            <a:r>
              <a:rPr lang="de-DE" dirty="0"/>
              <a:t> </a:t>
            </a:r>
            <a:r>
              <a:rPr lang="de-DE" dirty="0" smtClean="0"/>
              <a:t>   Langzeitgedächtnis</a:t>
            </a:r>
            <a:r>
              <a:rPr lang="de-DE" b="1" dirty="0"/>
              <a:t>	</a:t>
            </a:r>
          </a:p>
        </p:txBody>
      </p:sp>
    </p:spTree>
    <p:extLst>
      <p:ext uri="{BB962C8B-B14F-4D97-AF65-F5344CB8AC3E}">
        <p14:creationId xmlns:p14="http://schemas.microsoft.com/office/powerpoint/2010/main" val="622933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circle(in)">
                                      <p:cBhvr>
                                        <p:cTn id="17" dur="20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circle(in)">
                                      <p:cBhvr>
                                        <p:cTn id="22" dur="20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circle(in)">
                                      <p:cBhvr>
                                        <p:cTn id="27" dur="2000"/>
                                        <p:tgtEl>
                                          <p:spTgt spid="3">
                                            <p:txEl>
                                              <p:pRg st="6" end="6"/>
                                            </p:txEl>
                                          </p:spTgt>
                                        </p:tgtEl>
                                      </p:cBhvr>
                                    </p:animEffect>
                                  </p:childTnLst>
                                </p:cTn>
                              </p:par>
                              <p:par>
                                <p:cTn id="28" presetID="6" presetClass="entr" presetSubtype="16" fill="hold" grpId="0" nodeType="with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circle(in)">
                                      <p:cBhvr>
                                        <p:cTn id="30"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platzhalter 4"/>
          <p:cNvSpPr>
            <a:spLocks noGrp="1"/>
          </p:cNvSpPr>
          <p:nvPr>
            <p:ph type="body" idx="1"/>
          </p:nvPr>
        </p:nvSpPr>
        <p:spPr/>
        <p:txBody>
          <a:bodyPr>
            <a:normAutofit/>
          </a:bodyPr>
          <a:lstStyle/>
          <a:p>
            <a:r>
              <a:rPr lang="de-DE" sz="1200" dirty="0">
                <a:solidFill>
                  <a:schemeClr val="tx1"/>
                </a:solidFill>
              </a:rPr>
              <a:t>Literatur: </a:t>
            </a:r>
            <a:r>
              <a:rPr lang="de-DE" sz="1200" dirty="0" err="1">
                <a:solidFill>
                  <a:schemeClr val="tx1"/>
                </a:solidFill>
              </a:rPr>
              <a:t>Kron</a:t>
            </a:r>
            <a:r>
              <a:rPr lang="de-DE" sz="1200" dirty="0">
                <a:solidFill>
                  <a:schemeClr val="tx1"/>
                </a:solidFill>
              </a:rPr>
              <a:t>, F.W, Jürgens, E., </a:t>
            </a:r>
            <a:r>
              <a:rPr lang="de-DE" sz="1200" dirty="0" err="1">
                <a:solidFill>
                  <a:schemeClr val="tx1"/>
                </a:solidFill>
              </a:rPr>
              <a:t>Standop</a:t>
            </a:r>
            <a:r>
              <a:rPr lang="de-DE" sz="1200" dirty="0">
                <a:solidFill>
                  <a:schemeClr val="tx1"/>
                </a:solidFill>
              </a:rPr>
              <a:t>, J. (2014). Grundwissen Didaktik. 6., überarbeitete Auflage. München, Basel: Ernst Reinhardt Verlag</a:t>
            </a:r>
            <a:endParaRPr lang="de-DE" sz="1200" dirty="0">
              <a:solidFill>
                <a:schemeClr val="tx1"/>
              </a:solidFill>
            </a:endParaRPr>
          </a:p>
        </p:txBody>
      </p:sp>
      <p:pic>
        <p:nvPicPr>
          <p:cNvPr id="2050" name="Picture 2" descr="ildergebnis für hirn">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86864" y="923014"/>
            <a:ext cx="1751428" cy="1751428"/>
          </a:xfrm>
          <a:prstGeom prst="rect">
            <a:avLst/>
          </a:prstGeom>
          <a:noFill/>
          <a:extLst>
            <a:ext uri="{909E8E84-426E-40DD-AFC4-6F175D3DCCD1}">
              <a14:hiddenFill xmlns:a14="http://schemas.microsoft.com/office/drawing/2010/main">
                <a:solidFill>
                  <a:srgbClr val="FFFFFF"/>
                </a:solidFill>
              </a14:hiddenFill>
            </a:ext>
          </a:extLst>
        </p:spPr>
      </p:pic>
      <p:sp>
        <p:nvSpPr>
          <p:cNvPr id="6" name="Rechteck 5"/>
          <p:cNvSpPr/>
          <p:nvPr/>
        </p:nvSpPr>
        <p:spPr>
          <a:xfrm>
            <a:off x="5407666" y="2407564"/>
            <a:ext cx="2670924" cy="207749"/>
          </a:xfrm>
          <a:prstGeom prst="rect">
            <a:avLst/>
          </a:prstGeom>
        </p:spPr>
        <p:txBody>
          <a:bodyPr wrap="none">
            <a:spAutoFit/>
          </a:bodyPr>
          <a:lstStyle/>
          <a:p>
            <a:r>
              <a:rPr lang="de-DE" sz="750" dirty="0"/>
              <a:t>https://</a:t>
            </a:r>
            <a:r>
              <a:rPr lang="de-DE" sz="750" dirty="0" err="1"/>
              <a:t>www.spreadshirt.de</a:t>
            </a:r>
            <a:r>
              <a:rPr lang="de-DE" sz="750" dirty="0"/>
              <a:t>/rennendes+hirn+tasse-D13924168</a:t>
            </a:r>
            <a:endParaRPr lang="de-DE" sz="750" dirty="0"/>
          </a:p>
        </p:txBody>
      </p:sp>
      <p:sp>
        <p:nvSpPr>
          <p:cNvPr id="2" name="Titel 1"/>
          <p:cNvSpPr>
            <a:spLocks noGrp="1"/>
          </p:cNvSpPr>
          <p:nvPr>
            <p:ph type="title"/>
          </p:nvPr>
        </p:nvSpPr>
        <p:spPr/>
        <p:txBody>
          <a:bodyPr/>
          <a:lstStyle/>
          <a:p>
            <a:endParaRPr lang="de-DE"/>
          </a:p>
        </p:txBody>
      </p:sp>
    </p:spTree>
    <p:extLst>
      <p:ext uri="{BB962C8B-B14F-4D97-AF65-F5344CB8AC3E}">
        <p14:creationId xmlns:p14="http://schemas.microsoft.com/office/powerpoint/2010/main" val="40319038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descr="http://www.sozialraum.de/assets/images/methoden/Daum_ABB_1.png"/>
          <p:cNvPicPr/>
          <p:nvPr/>
        </p:nvPicPr>
        <p:blipFill>
          <a:blip r:embed="rId2" cstate="print">
            <a:lum bright="42000"/>
          </a:blip>
          <a:srcRect/>
          <a:stretch>
            <a:fillRect/>
          </a:stretch>
        </p:blipFill>
        <p:spPr bwMode="auto">
          <a:xfrm>
            <a:off x="0" y="0"/>
            <a:ext cx="8892480" cy="6669360"/>
          </a:xfrm>
          <a:prstGeom prst="rect">
            <a:avLst/>
          </a:prstGeom>
          <a:noFill/>
          <a:ln w="9525">
            <a:noFill/>
            <a:miter lim="800000"/>
            <a:headEnd/>
            <a:tailEnd/>
          </a:ln>
        </p:spPr>
      </p:pic>
      <p:sp>
        <p:nvSpPr>
          <p:cNvPr id="2" name="Titel 1"/>
          <p:cNvSpPr>
            <a:spLocks noGrp="1"/>
          </p:cNvSpPr>
          <p:nvPr>
            <p:ph type="ctrTitle"/>
          </p:nvPr>
        </p:nvSpPr>
        <p:spPr/>
        <p:txBody>
          <a:bodyPr/>
          <a:lstStyle/>
          <a:p>
            <a:r>
              <a:rPr lang="de-AT" dirty="0" smtClean="0">
                <a:latin typeface="Arial Black" pitchFamily="34" charset="0"/>
              </a:rPr>
              <a:t>Subjektive Kartographie</a:t>
            </a:r>
            <a:endParaRPr lang="de-AT" dirty="0">
              <a:latin typeface="Arial Black" pitchFamily="34" charset="0"/>
            </a:endParaRPr>
          </a:p>
        </p:txBody>
      </p:sp>
      <p:sp>
        <p:nvSpPr>
          <p:cNvPr id="3" name="Untertitel 2"/>
          <p:cNvSpPr>
            <a:spLocks noGrp="1"/>
          </p:cNvSpPr>
          <p:nvPr>
            <p:ph type="subTitle" idx="1"/>
          </p:nvPr>
        </p:nvSpPr>
        <p:spPr>
          <a:xfrm>
            <a:off x="539552" y="3886200"/>
            <a:ext cx="8208912" cy="1752600"/>
          </a:xfrm>
        </p:spPr>
        <p:txBody>
          <a:bodyPr>
            <a:normAutofit/>
          </a:bodyPr>
          <a:lstStyle/>
          <a:p>
            <a:r>
              <a:rPr lang="de-AT" sz="3600" b="1" dirty="0" smtClean="0">
                <a:solidFill>
                  <a:srgbClr val="0070C0"/>
                </a:solidFill>
                <a:latin typeface="Arial Black" pitchFamily="34" charset="0"/>
              </a:rPr>
              <a:t>Ein Vertraut werden mit dem eigenen Lebensraum</a:t>
            </a:r>
            <a:endParaRPr lang="de-AT" sz="3600" b="1" dirty="0">
              <a:solidFill>
                <a:srgbClr val="0070C0"/>
              </a:solidFill>
              <a:latin typeface="Arial Black" pitchFamily="34" charset="0"/>
            </a:endParaRPr>
          </a:p>
        </p:txBody>
      </p:sp>
      <p:sp>
        <p:nvSpPr>
          <p:cNvPr id="6" name="Fußzeilenplatzhalter 6"/>
          <p:cNvSpPr>
            <a:spLocks noGrp="1"/>
          </p:cNvSpPr>
          <p:nvPr>
            <p:ph type="ftr" sz="quarter" idx="11"/>
          </p:nvPr>
        </p:nvSpPr>
        <p:spPr>
          <a:xfrm>
            <a:off x="3124200" y="6237312"/>
            <a:ext cx="3464024" cy="365125"/>
          </a:xfrm>
        </p:spPr>
        <p:txBody>
          <a:bodyPr/>
          <a:lstStyle/>
          <a:p>
            <a:r>
              <a:rPr lang="de-AT" smtClean="0"/>
              <a:t>Leistungsfeststellung/Leistungsbeurteilung </a:t>
            </a:r>
            <a:r>
              <a:rPr lang="de-AT" dirty="0" smtClean="0"/>
              <a:t>in GW, </a:t>
            </a:r>
          </a:p>
          <a:p>
            <a:r>
              <a:rPr lang="de-AT" dirty="0" smtClean="0"/>
              <a:t>Dr. Johanna Eidenberger</a:t>
            </a:r>
            <a:endParaRPr lang="de-AT"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0"/>
            <a:ext cx="9144000" cy="908720"/>
          </a:xfrm>
          <a:solidFill>
            <a:schemeClr val="accent3">
              <a:lumMod val="60000"/>
              <a:lumOff val="40000"/>
            </a:schemeClr>
          </a:solidFill>
        </p:spPr>
        <p:txBody>
          <a:bodyPr>
            <a:normAutofit/>
          </a:bodyPr>
          <a:lstStyle/>
          <a:p>
            <a:pPr algn="r"/>
            <a:r>
              <a:rPr lang="de-AT" sz="3600" dirty="0" smtClean="0">
                <a:latin typeface="Arial Black" pitchFamily="34" charset="0"/>
              </a:rPr>
              <a:t>Raumaneignung</a:t>
            </a:r>
            <a:endParaRPr lang="de-AT" sz="3600" dirty="0">
              <a:latin typeface="Arial Black" pitchFamily="34" charset="0"/>
            </a:endParaRPr>
          </a:p>
        </p:txBody>
      </p:sp>
      <p:sp>
        <p:nvSpPr>
          <p:cNvPr id="5" name="Textplatzhalter 4"/>
          <p:cNvSpPr>
            <a:spLocks noGrp="1"/>
          </p:cNvSpPr>
          <p:nvPr>
            <p:ph type="body" idx="1"/>
          </p:nvPr>
        </p:nvSpPr>
        <p:spPr>
          <a:xfrm>
            <a:off x="395536" y="1340768"/>
            <a:ext cx="4040188" cy="978123"/>
          </a:xfrm>
        </p:spPr>
        <p:txBody>
          <a:bodyPr>
            <a:normAutofit fontScale="92500" lnSpcReduction="20000"/>
          </a:bodyPr>
          <a:lstStyle/>
          <a:p>
            <a:endParaRPr lang="de-AT" dirty="0" smtClean="0"/>
          </a:p>
          <a:p>
            <a:r>
              <a:rPr lang="de-AT" dirty="0" smtClean="0"/>
              <a:t>Raumwissenschaftliches Paradigma</a:t>
            </a:r>
          </a:p>
          <a:p>
            <a:endParaRPr lang="de-AT" dirty="0"/>
          </a:p>
        </p:txBody>
      </p:sp>
      <p:sp>
        <p:nvSpPr>
          <p:cNvPr id="3" name="Inhaltsplatzhalter 2"/>
          <p:cNvSpPr>
            <a:spLocks noGrp="1"/>
          </p:cNvSpPr>
          <p:nvPr>
            <p:ph sz="half" idx="2"/>
          </p:nvPr>
        </p:nvSpPr>
        <p:spPr>
          <a:xfrm>
            <a:off x="457200" y="2174875"/>
            <a:ext cx="8219256" cy="3951288"/>
          </a:xfrm>
        </p:spPr>
        <p:txBody>
          <a:bodyPr/>
          <a:lstStyle/>
          <a:p>
            <a:pPr>
              <a:buFont typeface="Wingdings" pitchFamily="2" charset="2"/>
              <a:buChar char="Ø"/>
            </a:pPr>
            <a:r>
              <a:rPr lang="de-AT" dirty="0" smtClean="0"/>
              <a:t>Wie macht sich der Mensch</a:t>
            </a:r>
          </a:p>
          <a:p>
            <a:pPr>
              <a:buNone/>
            </a:pPr>
            <a:r>
              <a:rPr lang="de-AT" dirty="0"/>
              <a:t> </a:t>
            </a:r>
            <a:r>
              <a:rPr lang="de-AT" dirty="0" smtClean="0"/>
              <a:t>    „Räumliches“ verfügbar?</a:t>
            </a:r>
          </a:p>
          <a:p>
            <a:pPr>
              <a:buFont typeface="Wingdings" pitchFamily="2" charset="2"/>
              <a:buChar char="Ø"/>
            </a:pPr>
            <a:endParaRPr lang="de-AT" dirty="0"/>
          </a:p>
          <a:p>
            <a:pPr>
              <a:buFont typeface="Wingdings" pitchFamily="2" charset="2"/>
              <a:buChar char="Ø"/>
            </a:pPr>
            <a:r>
              <a:rPr lang="de-AT" dirty="0" smtClean="0"/>
              <a:t>Wie eigenen sich Menschen</a:t>
            </a:r>
          </a:p>
          <a:p>
            <a:pPr>
              <a:buNone/>
            </a:pPr>
            <a:r>
              <a:rPr lang="de-AT" dirty="0"/>
              <a:t> </a:t>
            </a:r>
            <a:r>
              <a:rPr lang="de-AT" dirty="0" smtClean="0"/>
              <a:t>    den Raum an?</a:t>
            </a:r>
          </a:p>
          <a:p>
            <a:pPr>
              <a:buFont typeface="Wingdings" pitchFamily="2" charset="2"/>
              <a:buChar char="Ø"/>
            </a:pPr>
            <a:endParaRPr lang="de-AT" dirty="0"/>
          </a:p>
          <a:p>
            <a:pPr>
              <a:buFont typeface="Wingdings" pitchFamily="2" charset="2"/>
              <a:buChar char="Ø"/>
            </a:pPr>
            <a:r>
              <a:rPr lang="de-AT" dirty="0" smtClean="0"/>
              <a:t>Regeln bestimmen das </a:t>
            </a:r>
          </a:p>
          <a:p>
            <a:pPr>
              <a:buNone/>
            </a:pPr>
            <a:r>
              <a:rPr lang="de-AT" dirty="0"/>
              <a:t> </a:t>
            </a:r>
            <a:r>
              <a:rPr lang="de-AT" dirty="0" smtClean="0"/>
              <a:t>    Verhalten!</a:t>
            </a:r>
            <a:endParaRPr lang="de-AT" dirty="0"/>
          </a:p>
        </p:txBody>
      </p:sp>
      <p:sp>
        <p:nvSpPr>
          <p:cNvPr id="6" name="Textplatzhalter 5"/>
          <p:cNvSpPr>
            <a:spLocks noGrp="1"/>
          </p:cNvSpPr>
          <p:nvPr>
            <p:ph type="body" sz="quarter" idx="3"/>
          </p:nvPr>
        </p:nvSpPr>
        <p:spPr>
          <a:xfrm>
            <a:off x="4645025" y="1196752"/>
            <a:ext cx="4041775" cy="978123"/>
          </a:xfrm>
        </p:spPr>
        <p:txBody>
          <a:bodyPr/>
          <a:lstStyle/>
          <a:p>
            <a:r>
              <a:rPr lang="de-AT" dirty="0" smtClean="0"/>
              <a:t>Handlungstheoretisches Paradigma</a:t>
            </a:r>
            <a:endParaRPr lang="de-AT" dirty="0"/>
          </a:p>
        </p:txBody>
      </p:sp>
      <p:sp>
        <p:nvSpPr>
          <p:cNvPr id="7" name="Inhaltsplatzhalter 6"/>
          <p:cNvSpPr>
            <a:spLocks noGrp="1"/>
          </p:cNvSpPr>
          <p:nvPr>
            <p:ph sz="quarter" idx="4"/>
          </p:nvPr>
        </p:nvSpPr>
        <p:spPr/>
        <p:txBody>
          <a:bodyPr/>
          <a:lstStyle/>
          <a:p>
            <a:endParaRPr lang="de-AT" dirty="0"/>
          </a:p>
        </p:txBody>
      </p:sp>
      <p:pic>
        <p:nvPicPr>
          <p:cNvPr id="8" name="Grafik 7" descr="http://www.spektrum.de/lexika/images/geogr/raum1.jpg"/>
          <p:cNvPicPr/>
          <p:nvPr/>
        </p:nvPicPr>
        <p:blipFill>
          <a:blip r:embed="rId2" cstate="print"/>
          <a:srcRect b="21524"/>
          <a:stretch>
            <a:fillRect/>
          </a:stretch>
        </p:blipFill>
        <p:spPr bwMode="auto">
          <a:xfrm>
            <a:off x="4644008" y="2204864"/>
            <a:ext cx="4499992" cy="3672408"/>
          </a:xfrm>
          <a:prstGeom prst="rect">
            <a:avLst/>
          </a:prstGeom>
          <a:noFill/>
          <a:ln w="9525">
            <a:noFill/>
            <a:miter lim="800000"/>
            <a:headEnd/>
            <a:tailEnd/>
          </a:ln>
        </p:spPr>
      </p:pic>
      <p:sp>
        <p:nvSpPr>
          <p:cNvPr id="10" name="Fußzeilenplatzhalter 6"/>
          <p:cNvSpPr>
            <a:spLocks noGrp="1"/>
          </p:cNvSpPr>
          <p:nvPr>
            <p:ph type="ftr" sz="quarter" idx="11"/>
          </p:nvPr>
        </p:nvSpPr>
        <p:spPr>
          <a:xfrm>
            <a:off x="2911996" y="6381328"/>
            <a:ext cx="3464024" cy="365125"/>
          </a:xfrm>
        </p:spPr>
        <p:txBody>
          <a:bodyPr/>
          <a:lstStyle/>
          <a:p>
            <a:r>
              <a:rPr lang="de-AT" smtClean="0"/>
              <a:t>Leistungsfeststellung/Leistungsbeurteilung </a:t>
            </a:r>
            <a:r>
              <a:rPr lang="de-AT" dirty="0" smtClean="0"/>
              <a:t>in GW, </a:t>
            </a:r>
          </a:p>
          <a:p>
            <a:r>
              <a:rPr lang="de-AT" dirty="0" smtClean="0"/>
              <a:t>Dr. Johanna Eidenberger</a:t>
            </a:r>
            <a:endParaRPr lang="de-AT"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500" fill="hold"/>
                                        <p:tgtEl>
                                          <p:spTgt spid="8"/>
                                        </p:tgtEl>
                                        <p:attrNameLst>
                                          <p:attrName>ppt_x</p:attrName>
                                        </p:attrNameLst>
                                      </p:cBhvr>
                                      <p:tavLst>
                                        <p:tav tm="0">
                                          <p:val>
                                            <p:strVal val="#ppt_x"/>
                                          </p:val>
                                        </p:tav>
                                        <p:tav tm="100000">
                                          <p:val>
                                            <p:strVal val="#ppt_x"/>
                                          </p:val>
                                        </p:tav>
                                      </p:tavLst>
                                    </p:anim>
                                    <p:anim calcmode="lin" valueType="num">
                                      <p:cBhvr additive="base">
                                        <p:cTn id="3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0"/>
            <a:ext cx="9144000" cy="1143000"/>
          </a:xfrm>
          <a:solidFill>
            <a:schemeClr val="accent3">
              <a:lumMod val="60000"/>
              <a:lumOff val="40000"/>
            </a:schemeClr>
          </a:solidFill>
        </p:spPr>
        <p:txBody>
          <a:bodyPr>
            <a:noAutofit/>
          </a:bodyPr>
          <a:lstStyle/>
          <a:p>
            <a:pPr algn="r"/>
            <a:r>
              <a:rPr lang="de-AT" sz="3600" b="1" dirty="0" smtClean="0">
                <a:latin typeface="Arial Black" pitchFamily="34" charset="0"/>
              </a:rPr>
              <a:t>Raumaneignung durch subjektives Kartographieren</a:t>
            </a:r>
            <a:endParaRPr lang="de-AT" sz="3600" b="1" dirty="0">
              <a:latin typeface="Arial Black" pitchFamily="34" charset="0"/>
            </a:endParaRPr>
          </a:p>
        </p:txBody>
      </p:sp>
      <p:sp>
        <p:nvSpPr>
          <p:cNvPr id="3" name="Inhaltsplatzhalter 2"/>
          <p:cNvSpPr>
            <a:spLocks noGrp="1"/>
          </p:cNvSpPr>
          <p:nvPr>
            <p:ph sz="half" idx="1"/>
          </p:nvPr>
        </p:nvSpPr>
        <p:spPr/>
        <p:txBody>
          <a:bodyPr>
            <a:normAutofit fontScale="92500" lnSpcReduction="10000"/>
          </a:bodyPr>
          <a:lstStyle/>
          <a:p>
            <a:endParaRPr lang="de-AT" dirty="0" smtClean="0"/>
          </a:p>
          <a:p>
            <a:endParaRPr lang="de-AT" dirty="0"/>
          </a:p>
          <a:p>
            <a:r>
              <a:rPr lang="de-AT" sz="3500" b="1" dirty="0" smtClean="0"/>
              <a:t>Subjektives Kartographieren ist intensive Form der Raum- und Weltaneignung</a:t>
            </a:r>
            <a:endParaRPr lang="de-AT" sz="3500" b="1" dirty="0"/>
          </a:p>
        </p:txBody>
      </p:sp>
      <p:sp>
        <p:nvSpPr>
          <p:cNvPr id="4" name="Inhaltsplatzhalter 3"/>
          <p:cNvSpPr>
            <a:spLocks noGrp="1"/>
          </p:cNvSpPr>
          <p:nvPr>
            <p:ph sz="half" idx="2"/>
          </p:nvPr>
        </p:nvSpPr>
        <p:spPr/>
        <p:txBody>
          <a:bodyPr>
            <a:normAutofit fontScale="92500" lnSpcReduction="10000"/>
          </a:bodyPr>
          <a:lstStyle/>
          <a:p>
            <a:r>
              <a:rPr lang="de-AT" dirty="0" smtClean="0"/>
              <a:t>Kinder vollziehen dies bereits im Vorschulalter  </a:t>
            </a:r>
          </a:p>
          <a:p>
            <a:r>
              <a:rPr lang="de-AT" dirty="0" smtClean="0"/>
              <a:t>Graffiti</a:t>
            </a:r>
          </a:p>
          <a:p>
            <a:endParaRPr lang="de-AT" dirty="0" smtClean="0"/>
          </a:p>
          <a:p>
            <a:pPr>
              <a:buFont typeface="Wingdings"/>
              <a:buChar char="à"/>
            </a:pPr>
            <a:r>
              <a:rPr lang="de-AT" b="1" dirty="0" smtClean="0">
                <a:sym typeface="Wingdings" pitchFamily="2" charset="2"/>
              </a:rPr>
              <a:t>Aktive Auseinandersetzung mit der Welt</a:t>
            </a:r>
          </a:p>
          <a:p>
            <a:pPr>
              <a:buNone/>
            </a:pPr>
            <a:endParaRPr lang="de-AT" dirty="0" smtClean="0"/>
          </a:p>
          <a:p>
            <a:r>
              <a:rPr lang="de-AT" dirty="0" err="1" smtClean="0"/>
              <a:t>Jekel</a:t>
            </a:r>
            <a:r>
              <a:rPr lang="de-AT" dirty="0" smtClean="0"/>
              <a:t> (2008) bezeichnet dies als </a:t>
            </a:r>
            <a:r>
              <a:rPr lang="de-AT" i="1" dirty="0" smtClean="0"/>
              <a:t>Mapping  im öffentlichen Raum</a:t>
            </a:r>
            <a:endParaRPr lang="de-AT" i="1" dirty="0"/>
          </a:p>
        </p:txBody>
      </p:sp>
      <p:sp>
        <p:nvSpPr>
          <p:cNvPr id="6" name="Fußzeilenplatzhalter 6"/>
          <p:cNvSpPr>
            <a:spLocks noGrp="1"/>
          </p:cNvSpPr>
          <p:nvPr>
            <p:ph type="ftr" sz="quarter" idx="11"/>
          </p:nvPr>
        </p:nvSpPr>
        <p:spPr>
          <a:xfrm>
            <a:off x="3131840" y="6309320"/>
            <a:ext cx="3464024" cy="365125"/>
          </a:xfrm>
        </p:spPr>
        <p:txBody>
          <a:bodyPr/>
          <a:lstStyle/>
          <a:p>
            <a:r>
              <a:rPr lang="de-AT" smtClean="0"/>
              <a:t>Leistungsfeststellung/Leistungsbeurteilung </a:t>
            </a:r>
            <a:r>
              <a:rPr lang="de-AT" dirty="0" smtClean="0"/>
              <a:t>in GW, </a:t>
            </a:r>
          </a:p>
          <a:p>
            <a:r>
              <a:rPr lang="de-AT" dirty="0" smtClean="0"/>
              <a:t>Dr. Johanna Eidenberger</a:t>
            </a:r>
            <a:endParaRPr lang="de-AT"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a:xfrm>
            <a:off x="0" y="0"/>
            <a:ext cx="9144000" cy="1143000"/>
          </a:xfrm>
          <a:solidFill>
            <a:schemeClr val="accent3">
              <a:lumMod val="60000"/>
              <a:lumOff val="40000"/>
            </a:schemeClr>
          </a:solidFill>
        </p:spPr>
        <p:txBody>
          <a:bodyPr>
            <a:normAutofit fontScale="90000"/>
          </a:bodyPr>
          <a:lstStyle/>
          <a:p>
            <a:pPr algn="r"/>
            <a:r>
              <a:rPr lang="de-AT" sz="3600" b="1" dirty="0" smtClean="0">
                <a:latin typeface="Arial Black" pitchFamily="34" charset="0"/>
              </a:rPr>
              <a:t>Raum wird individuell konstruiert und dadurch </a:t>
            </a:r>
            <a:r>
              <a:rPr lang="de-AT" sz="3600" b="1" dirty="0" err="1" smtClean="0">
                <a:latin typeface="Arial Black" pitchFamily="34" charset="0"/>
              </a:rPr>
              <a:t>aneigbar</a:t>
            </a:r>
            <a:endParaRPr lang="de-AT" sz="3600" b="1" dirty="0">
              <a:latin typeface="Arial Black" pitchFamily="34" charset="0"/>
            </a:endParaRPr>
          </a:p>
        </p:txBody>
      </p:sp>
      <p:sp>
        <p:nvSpPr>
          <p:cNvPr id="6" name="Inhaltsplatzhalter 5"/>
          <p:cNvSpPr>
            <a:spLocks noGrp="1"/>
          </p:cNvSpPr>
          <p:nvPr>
            <p:ph idx="1"/>
          </p:nvPr>
        </p:nvSpPr>
        <p:spPr/>
        <p:txBody>
          <a:bodyPr/>
          <a:lstStyle/>
          <a:p>
            <a:r>
              <a:rPr lang="de-AT" dirty="0" smtClean="0"/>
              <a:t>„Ein gewandeltes raumtheoretisches bzw. raumdidaktisches Verständnis wendet sich deshalb ab von </a:t>
            </a:r>
            <a:r>
              <a:rPr lang="de-AT" dirty="0" err="1" smtClean="0"/>
              <a:t>ontologisierenden</a:t>
            </a:r>
            <a:r>
              <a:rPr lang="de-AT" dirty="0" smtClean="0"/>
              <a:t> Zugriffen wie Stadt, Region, Quartier und fokussiert nun </a:t>
            </a:r>
            <a:r>
              <a:rPr lang="de-AT" i="1" dirty="0" smtClean="0"/>
              <a:t>soziale Praxen </a:t>
            </a:r>
            <a:r>
              <a:rPr lang="de-AT" dirty="0" smtClean="0"/>
              <a:t> wie Regionalisierung, Globalisierung oder Urbanisierung – das heißt Praxen, die Sozialwelt allererst hervorbringen.“ </a:t>
            </a:r>
            <a:r>
              <a:rPr lang="de-AT" sz="1800" dirty="0" smtClean="0"/>
              <a:t>(Daum, Egbert, 2011, S. 21)</a:t>
            </a:r>
            <a:endParaRPr lang="de-AT" sz="1800" dirty="0"/>
          </a:p>
        </p:txBody>
      </p:sp>
      <p:sp>
        <p:nvSpPr>
          <p:cNvPr id="7" name="Fußzeilenplatzhalter 6"/>
          <p:cNvSpPr>
            <a:spLocks noGrp="1"/>
          </p:cNvSpPr>
          <p:nvPr>
            <p:ph type="ftr" sz="quarter" idx="11"/>
          </p:nvPr>
        </p:nvSpPr>
        <p:spPr>
          <a:xfrm>
            <a:off x="3124200" y="6237312"/>
            <a:ext cx="3464024" cy="365125"/>
          </a:xfrm>
        </p:spPr>
        <p:txBody>
          <a:bodyPr/>
          <a:lstStyle/>
          <a:p>
            <a:r>
              <a:rPr lang="de-AT" smtClean="0"/>
              <a:t>Leistungsfeststellung/Leistungsbeurteilung </a:t>
            </a:r>
            <a:r>
              <a:rPr lang="de-AT" dirty="0" smtClean="0"/>
              <a:t>in GW, </a:t>
            </a:r>
          </a:p>
          <a:p>
            <a:r>
              <a:rPr lang="de-AT" dirty="0" smtClean="0"/>
              <a:t>Dr. Johanna Eidenberger</a:t>
            </a:r>
            <a:endParaRPr lang="de-AT"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0"/>
            <a:ext cx="9144000" cy="908720"/>
          </a:xfrm>
          <a:solidFill>
            <a:schemeClr val="accent3">
              <a:lumMod val="60000"/>
              <a:lumOff val="40000"/>
            </a:schemeClr>
          </a:solidFill>
        </p:spPr>
        <p:txBody>
          <a:bodyPr>
            <a:normAutofit/>
          </a:bodyPr>
          <a:lstStyle/>
          <a:p>
            <a:pPr algn="r"/>
            <a:r>
              <a:rPr lang="de-AT" sz="3600" dirty="0" smtClean="0">
                <a:latin typeface="Arial Black" pitchFamily="34" charset="0"/>
              </a:rPr>
              <a:t>Kinder zeichnen „ihre“ Welt</a:t>
            </a:r>
            <a:endParaRPr lang="de-AT" sz="3600" dirty="0">
              <a:latin typeface="Arial Black" pitchFamily="34" charset="0"/>
            </a:endParaRPr>
          </a:p>
        </p:txBody>
      </p:sp>
      <p:pic>
        <p:nvPicPr>
          <p:cNvPr id="4" name="Inhaltsplatzhalter 3" descr="http://www.sozialraum.de/assets/images/methoden/Daum_ABB_1.png"/>
          <p:cNvPicPr>
            <a:picLocks noGrp="1"/>
          </p:cNvPicPr>
          <p:nvPr>
            <p:ph idx="1"/>
          </p:nvPr>
        </p:nvPicPr>
        <p:blipFill>
          <a:blip r:embed="rId2" cstate="print"/>
          <a:srcRect/>
          <a:stretch>
            <a:fillRect/>
          </a:stretch>
        </p:blipFill>
        <p:spPr bwMode="auto">
          <a:xfrm>
            <a:off x="899592" y="1484784"/>
            <a:ext cx="7272808" cy="4536504"/>
          </a:xfrm>
          <a:prstGeom prst="rect">
            <a:avLst/>
          </a:prstGeom>
          <a:noFill/>
          <a:ln w="9525">
            <a:noFill/>
            <a:miter lim="800000"/>
            <a:headEnd/>
            <a:tailEnd/>
          </a:ln>
        </p:spPr>
      </p:pic>
      <p:sp>
        <p:nvSpPr>
          <p:cNvPr id="5" name="Textfeld 4"/>
          <p:cNvSpPr txBox="1"/>
          <p:nvPr/>
        </p:nvSpPr>
        <p:spPr>
          <a:xfrm>
            <a:off x="539552" y="5877272"/>
            <a:ext cx="8352928" cy="369332"/>
          </a:xfrm>
          <a:prstGeom prst="rect">
            <a:avLst/>
          </a:prstGeom>
          <a:noFill/>
        </p:spPr>
        <p:txBody>
          <a:bodyPr wrap="square" rtlCol="0">
            <a:spAutoFit/>
          </a:bodyPr>
          <a:lstStyle/>
          <a:p>
            <a:r>
              <a:rPr lang="de-AT" b="1" dirty="0" smtClean="0"/>
              <a:t>Sarina sieht ihre Welt mit den Freundinnen und Freunden in nächster Umgebung</a:t>
            </a:r>
            <a:endParaRPr lang="de-AT" b="1" dirty="0"/>
          </a:p>
        </p:txBody>
      </p:sp>
      <p:sp>
        <p:nvSpPr>
          <p:cNvPr id="7" name="Fußzeilenplatzhalter 6"/>
          <p:cNvSpPr>
            <a:spLocks noGrp="1"/>
          </p:cNvSpPr>
          <p:nvPr>
            <p:ph type="ftr" sz="quarter" idx="11"/>
          </p:nvPr>
        </p:nvSpPr>
        <p:spPr>
          <a:xfrm>
            <a:off x="3131840" y="6414789"/>
            <a:ext cx="3464024" cy="365125"/>
          </a:xfrm>
        </p:spPr>
        <p:txBody>
          <a:bodyPr/>
          <a:lstStyle/>
          <a:p>
            <a:r>
              <a:rPr lang="de-AT" smtClean="0"/>
              <a:t>Leistungsfeststellung/Leistungsbeurteilung </a:t>
            </a:r>
            <a:r>
              <a:rPr lang="de-AT" dirty="0" smtClean="0"/>
              <a:t>in GW, </a:t>
            </a:r>
          </a:p>
          <a:p>
            <a:r>
              <a:rPr lang="de-AT" dirty="0" smtClean="0"/>
              <a:t>Dr. Johanna Eidenberger</a:t>
            </a:r>
            <a:endParaRPr lang="de-AT"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0"/>
            <a:ext cx="9144000" cy="1143000"/>
          </a:xfrm>
          <a:solidFill>
            <a:schemeClr val="accent2">
              <a:lumMod val="60000"/>
              <a:lumOff val="40000"/>
            </a:schemeClr>
          </a:solidFill>
        </p:spPr>
        <p:txBody>
          <a:bodyPr>
            <a:noAutofit/>
          </a:bodyPr>
          <a:lstStyle/>
          <a:p>
            <a:pPr algn="r"/>
            <a:r>
              <a:rPr lang="de-AT" sz="2800" b="1" dirty="0" smtClean="0">
                <a:latin typeface="Arial Black" pitchFamily="34" charset="0"/>
              </a:rPr>
              <a:t>Grundsätzlich unterscheidet man zwischen folgenden Arten der Leistungsfeststellung</a:t>
            </a:r>
            <a:endParaRPr lang="de-AT" sz="2800" b="1" dirty="0">
              <a:latin typeface="Arial Black" pitchFamily="34" charset="0"/>
            </a:endParaRPr>
          </a:p>
        </p:txBody>
      </p:sp>
      <p:sp>
        <p:nvSpPr>
          <p:cNvPr id="3" name="Textplatzhalter 2"/>
          <p:cNvSpPr>
            <a:spLocks noGrp="1"/>
          </p:cNvSpPr>
          <p:nvPr>
            <p:ph type="body" idx="1"/>
          </p:nvPr>
        </p:nvSpPr>
        <p:spPr>
          <a:xfrm>
            <a:off x="251520" y="1447800"/>
            <a:ext cx="4396680" cy="762000"/>
          </a:xfrm>
        </p:spPr>
        <p:txBody>
          <a:bodyPr>
            <a:normAutofit lnSpcReduction="10000"/>
          </a:bodyPr>
          <a:lstStyle/>
          <a:p>
            <a:r>
              <a:rPr lang="de-AT" dirty="0" smtClean="0">
                <a:solidFill>
                  <a:schemeClr val="accent2">
                    <a:lumMod val="75000"/>
                  </a:schemeClr>
                </a:solidFill>
                <a:latin typeface="Arial Black" pitchFamily="34" charset="0"/>
              </a:rPr>
              <a:t>Informationsfeststellung = formativ</a:t>
            </a:r>
            <a:endParaRPr lang="de-AT" dirty="0">
              <a:solidFill>
                <a:schemeClr val="accent2">
                  <a:lumMod val="75000"/>
                </a:schemeClr>
              </a:solidFill>
              <a:latin typeface="Arial Black" pitchFamily="34" charset="0"/>
            </a:endParaRPr>
          </a:p>
        </p:txBody>
      </p:sp>
      <p:sp>
        <p:nvSpPr>
          <p:cNvPr id="4" name="Inhaltsplatzhalter 3"/>
          <p:cNvSpPr>
            <a:spLocks noGrp="1"/>
          </p:cNvSpPr>
          <p:nvPr>
            <p:ph sz="half" idx="2"/>
          </p:nvPr>
        </p:nvSpPr>
        <p:spPr>
          <a:xfrm>
            <a:off x="0" y="2564904"/>
            <a:ext cx="3733800" cy="3886200"/>
          </a:xfrm>
        </p:spPr>
        <p:txBody>
          <a:bodyPr>
            <a:normAutofit/>
          </a:bodyPr>
          <a:lstStyle/>
          <a:p>
            <a:r>
              <a:rPr lang="de-AT" dirty="0" smtClean="0"/>
              <a:t>Festgestellte Leistung dient allein der Information über den Leistungsstand, sowohl für die/den Schüler/in als auch für die/den Lehrerin/Lehrer</a:t>
            </a:r>
          </a:p>
          <a:p>
            <a:r>
              <a:rPr lang="de-AT" dirty="0" smtClean="0"/>
              <a:t>Leistungen werden nicht für die Beurteilung herangezogen</a:t>
            </a:r>
            <a:endParaRPr lang="de-AT" dirty="0"/>
          </a:p>
        </p:txBody>
      </p:sp>
      <p:sp>
        <p:nvSpPr>
          <p:cNvPr id="5" name="Textplatzhalter 4"/>
          <p:cNvSpPr>
            <a:spLocks noGrp="1"/>
          </p:cNvSpPr>
          <p:nvPr>
            <p:ph type="body" sz="quarter" idx="3"/>
          </p:nvPr>
        </p:nvSpPr>
        <p:spPr>
          <a:xfrm>
            <a:off x="4860032" y="1844824"/>
            <a:ext cx="4283968" cy="762000"/>
          </a:xfrm>
        </p:spPr>
        <p:txBody>
          <a:bodyPr>
            <a:noAutofit/>
          </a:bodyPr>
          <a:lstStyle/>
          <a:p>
            <a:r>
              <a:rPr lang="de-AT" dirty="0" smtClean="0">
                <a:solidFill>
                  <a:schemeClr val="accent2">
                    <a:lumMod val="75000"/>
                  </a:schemeClr>
                </a:solidFill>
                <a:latin typeface="Arial Black" pitchFamily="34" charset="0"/>
              </a:rPr>
              <a:t>Rechtsfehlerfreie Leistungsfeststellung = </a:t>
            </a:r>
            <a:r>
              <a:rPr lang="de-AT" dirty="0" err="1" smtClean="0">
                <a:solidFill>
                  <a:schemeClr val="accent2">
                    <a:lumMod val="75000"/>
                  </a:schemeClr>
                </a:solidFill>
                <a:latin typeface="Arial Black" pitchFamily="34" charset="0"/>
              </a:rPr>
              <a:t>summativ</a:t>
            </a:r>
            <a:endParaRPr lang="de-AT" dirty="0">
              <a:solidFill>
                <a:schemeClr val="accent2">
                  <a:lumMod val="75000"/>
                </a:schemeClr>
              </a:solidFill>
              <a:latin typeface="Arial Black" pitchFamily="34" charset="0"/>
            </a:endParaRPr>
          </a:p>
        </p:txBody>
      </p:sp>
      <p:sp>
        <p:nvSpPr>
          <p:cNvPr id="6" name="Inhaltsplatzhalter 5"/>
          <p:cNvSpPr>
            <a:spLocks noGrp="1"/>
          </p:cNvSpPr>
          <p:nvPr>
            <p:ph sz="quarter" idx="4"/>
          </p:nvPr>
        </p:nvSpPr>
        <p:spPr>
          <a:xfrm>
            <a:off x="4932040" y="3140968"/>
            <a:ext cx="4032448" cy="3886200"/>
          </a:xfrm>
        </p:spPr>
        <p:txBody>
          <a:bodyPr>
            <a:normAutofit/>
          </a:bodyPr>
          <a:lstStyle/>
          <a:p>
            <a:r>
              <a:rPr lang="de-AT" dirty="0" smtClean="0"/>
              <a:t>Im Zuge der </a:t>
            </a:r>
            <a:r>
              <a:rPr lang="de-AT" dirty="0" err="1" smtClean="0"/>
              <a:t>summativen</a:t>
            </a:r>
            <a:r>
              <a:rPr lang="de-AT" dirty="0" smtClean="0"/>
              <a:t> Leistungsfeststellung werden beurteilungsrelevante Daten (Punkte, Noten,..) aufgezeichnet und in die Berechnung der Gesamtnote miteinbezogen</a:t>
            </a:r>
            <a:endParaRPr lang="de-AT" dirty="0"/>
          </a:p>
        </p:txBody>
      </p:sp>
      <p:sp>
        <p:nvSpPr>
          <p:cNvPr id="7" name="Fußzeilenplatzhalter 6"/>
          <p:cNvSpPr>
            <a:spLocks noGrp="1"/>
          </p:cNvSpPr>
          <p:nvPr>
            <p:ph type="ftr" sz="quarter" idx="11"/>
          </p:nvPr>
        </p:nvSpPr>
        <p:spPr>
          <a:xfrm>
            <a:off x="3124200" y="6237312"/>
            <a:ext cx="3464024" cy="365125"/>
          </a:xfrm>
        </p:spPr>
        <p:txBody>
          <a:bodyPr/>
          <a:lstStyle/>
          <a:p>
            <a:r>
              <a:rPr lang="de-AT" smtClean="0"/>
              <a:t>Leistungsfeststellung/Leistungsbeurteilung </a:t>
            </a:r>
            <a:r>
              <a:rPr lang="de-AT" dirty="0" smtClean="0"/>
              <a:t>in GW, </a:t>
            </a:r>
          </a:p>
          <a:p>
            <a:r>
              <a:rPr lang="de-AT" dirty="0" smtClean="0"/>
              <a:t>Dr. Johanna Eidenberger</a:t>
            </a:r>
            <a:endParaRPr lang="de-AT" dirty="0"/>
          </a:p>
        </p:txBody>
      </p:sp>
    </p:spTree>
    <p:extLst>
      <p:ext uri="{BB962C8B-B14F-4D97-AF65-F5344CB8AC3E}">
        <p14:creationId xmlns:p14="http://schemas.microsoft.com/office/powerpoint/2010/main" val="259327948"/>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P spid="5" grpId="0" build="p"/>
      <p:bldP spid="6"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0"/>
            <a:ext cx="9144000" cy="1052736"/>
          </a:xfrm>
          <a:solidFill>
            <a:schemeClr val="accent3">
              <a:lumMod val="60000"/>
              <a:lumOff val="40000"/>
            </a:schemeClr>
          </a:solidFill>
        </p:spPr>
        <p:txBody>
          <a:bodyPr>
            <a:normAutofit/>
          </a:bodyPr>
          <a:lstStyle/>
          <a:p>
            <a:pPr algn="r"/>
            <a:r>
              <a:rPr lang="de-AT" sz="3600" dirty="0" smtClean="0">
                <a:latin typeface="Arial Black" pitchFamily="34" charset="0"/>
              </a:rPr>
              <a:t>Kinder zeichnen „ihre“ Welt</a:t>
            </a:r>
            <a:endParaRPr lang="de-AT" sz="3600" dirty="0">
              <a:latin typeface="Arial Black" pitchFamily="34" charset="0"/>
            </a:endParaRPr>
          </a:p>
        </p:txBody>
      </p:sp>
      <p:pic>
        <p:nvPicPr>
          <p:cNvPr id="7" name="Inhaltsplatzhalter 6" descr="http://www.sozialraum.de/assets/images/methoden/Daum_ABB_3.png"/>
          <p:cNvPicPr>
            <a:picLocks noGrp="1"/>
          </p:cNvPicPr>
          <p:nvPr>
            <p:ph idx="1"/>
          </p:nvPr>
        </p:nvPicPr>
        <p:blipFill>
          <a:blip r:embed="rId2" cstate="print"/>
          <a:srcRect/>
          <a:stretch>
            <a:fillRect/>
          </a:stretch>
        </p:blipFill>
        <p:spPr bwMode="auto">
          <a:xfrm>
            <a:off x="827584" y="1484784"/>
            <a:ext cx="7200800" cy="4392488"/>
          </a:xfrm>
          <a:prstGeom prst="rect">
            <a:avLst/>
          </a:prstGeom>
          <a:noFill/>
          <a:ln w="9525">
            <a:noFill/>
            <a:miter lim="800000"/>
            <a:headEnd/>
            <a:tailEnd/>
          </a:ln>
        </p:spPr>
      </p:pic>
      <p:sp>
        <p:nvSpPr>
          <p:cNvPr id="5" name="Textfeld 4"/>
          <p:cNvSpPr txBox="1"/>
          <p:nvPr/>
        </p:nvSpPr>
        <p:spPr>
          <a:xfrm>
            <a:off x="395536" y="5949280"/>
            <a:ext cx="8352928" cy="369332"/>
          </a:xfrm>
          <a:prstGeom prst="rect">
            <a:avLst/>
          </a:prstGeom>
          <a:noFill/>
        </p:spPr>
        <p:txBody>
          <a:bodyPr wrap="square" rtlCol="0">
            <a:spAutoFit/>
          </a:bodyPr>
          <a:lstStyle/>
          <a:p>
            <a:r>
              <a:rPr lang="de-AT" b="1" dirty="0" smtClean="0"/>
              <a:t>Lasse sieht seine Welt schon als global </a:t>
            </a:r>
            <a:r>
              <a:rPr lang="de-AT" b="1" dirty="0" err="1" smtClean="0"/>
              <a:t>player</a:t>
            </a:r>
            <a:endParaRPr lang="de-AT" b="1" dirty="0"/>
          </a:p>
        </p:txBody>
      </p:sp>
      <p:sp>
        <p:nvSpPr>
          <p:cNvPr id="8" name="Fußzeilenplatzhalter 6"/>
          <p:cNvSpPr>
            <a:spLocks noGrp="1"/>
          </p:cNvSpPr>
          <p:nvPr>
            <p:ph type="ftr" sz="quarter" idx="11"/>
          </p:nvPr>
        </p:nvSpPr>
        <p:spPr>
          <a:xfrm>
            <a:off x="3131840" y="6458101"/>
            <a:ext cx="3464024" cy="365125"/>
          </a:xfrm>
        </p:spPr>
        <p:txBody>
          <a:bodyPr/>
          <a:lstStyle/>
          <a:p>
            <a:r>
              <a:rPr lang="de-AT" smtClean="0"/>
              <a:t>Leistungsfeststellung/Leistungsbeurteilung </a:t>
            </a:r>
            <a:r>
              <a:rPr lang="de-AT" dirty="0" smtClean="0"/>
              <a:t>in GW, </a:t>
            </a:r>
          </a:p>
          <a:p>
            <a:r>
              <a:rPr lang="de-AT" dirty="0" smtClean="0"/>
              <a:t>Dr. Johanna Eidenberger</a:t>
            </a:r>
            <a:endParaRPr lang="de-AT"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0"/>
            <a:ext cx="9144000" cy="908720"/>
          </a:xfrm>
          <a:solidFill>
            <a:schemeClr val="accent3">
              <a:lumMod val="60000"/>
              <a:lumOff val="40000"/>
            </a:schemeClr>
          </a:solidFill>
        </p:spPr>
        <p:txBody>
          <a:bodyPr>
            <a:normAutofit/>
          </a:bodyPr>
          <a:lstStyle/>
          <a:p>
            <a:pPr algn="r"/>
            <a:r>
              <a:rPr lang="de-AT" sz="3600" dirty="0" smtClean="0">
                <a:latin typeface="Arial Black" pitchFamily="34" charset="0"/>
              </a:rPr>
              <a:t>Kinder zeichnen „ihre“ Welt</a:t>
            </a:r>
            <a:endParaRPr lang="de-AT" sz="3600" dirty="0">
              <a:latin typeface="Arial Black" pitchFamily="34" charset="0"/>
            </a:endParaRPr>
          </a:p>
        </p:txBody>
      </p:sp>
      <p:sp>
        <p:nvSpPr>
          <p:cNvPr id="6" name="Inhaltsplatzhalter 5"/>
          <p:cNvSpPr>
            <a:spLocks noGrp="1"/>
          </p:cNvSpPr>
          <p:nvPr>
            <p:ph idx="1"/>
          </p:nvPr>
        </p:nvSpPr>
        <p:spPr/>
        <p:txBody>
          <a:bodyPr/>
          <a:lstStyle/>
          <a:p>
            <a:r>
              <a:rPr lang="de-AT" dirty="0" smtClean="0"/>
              <a:t>Kinder zeichnen „IHRE“ Welt und reflektieren somit „</a:t>
            </a:r>
            <a:r>
              <a:rPr lang="de-AT" i="1" dirty="0" smtClean="0"/>
              <a:t>Geographie des eigenen Lebens</a:t>
            </a:r>
            <a:r>
              <a:rPr lang="de-AT" dirty="0" smtClean="0"/>
              <a:t>“, ein Stück Heimat, mit der sie vertraut sind. </a:t>
            </a:r>
          </a:p>
          <a:p>
            <a:r>
              <a:rPr lang="de-AT" dirty="0" smtClean="0"/>
              <a:t>Durch die Darstellung von Warenströmen (Nahrung, Kleidung, etc.) wird den Kindern das Ferne vertraut, das Interesse für Fremdes geweckt und sie öffnen sich für das Andersartige.</a:t>
            </a:r>
            <a:endParaRPr lang="de-AT" dirty="0"/>
          </a:p>
        </p:txBody>
      </p:sp>
      <p:sp>
        <p:nvSpPr>
          <p:cNvPr id="8" name="Rechteck 7"/>
          <p:cNvSpPr/>
          <p:nvPr/>
        </p:nvSpPr>
        <p:spPr>
          <a:xfrm>
            <a:off x="827584" y="5877272"/>
            <a:ext cx="2751074" cy="369332"/>
          </a:xfrm>
          <a:prstGeom prst="rect">
            <a:avLst/>
          </a:prstGeom>
        </p:spPr>
        <p:txBody>
          <a:bodyPr wrap="none">
            <a:spAutoFit/>
          </a:bodyPr>
          <a:lstStyle/>
          <a:p>
            <a:r>
              <a:rPr lang="de-AT" dirty="0"/>
              <a:t>(Daum, Egbert, 2011, S. </a:t>
            </a:r>
            <a:r>
              <a:rPr lang="de-AT" dirty="0" smtClean="0"/>
              <a:t>24)</a:t>
            </a:r>
            <a:endParaRPr lang="de-AT" dirty="0"/>
          </a:p>
        </p:txBody>
      </p:sp>
      <p:sp>
        <p:nvSpPr>
          <p:cNvPr id="7" name="Fußzeilenplatzhalter 6"/>
          <p:cNvSpPr>
            <a:spLocks noGrp="1"/>
          </p:cNvSpPr>
          <p:nvPr>
            <p:ph type="ftr" sz="quarter" idx="11"/>
          </p:nvPr>
        </p:nvSpPr>
        <p:spPr>
          <a:xfrm>
            <a:off x="3131840" y="6452518"/>
            <a:ext cx="3464024" cy="365125"/>
          </a:xfrm>
        </p:spPr>
        <p:txBody>
          <a:bodyPr/>
          <a:lstStyle/>
          <a:p>
            <a:r>
              <a:rPr lang="de-AT" smtClean="0"/>
              <a:t>Leistungsfeststellung/Leistungsbeurteilung </a:t>
            </a:r>
            <a:r>
              <a:rPr lang="de-AT" dirty="0" smtClean="0"/>
              <a:t>in GW, </a:t>
            </a:r>
          </a:p>
          <a:p>
            <a:r>
              <a:rPr lang="de-AT" dirty="0" smtClean="0"/>
              <a:t>Dr. Johanna Eidenberger</a:t>
            </a:r>
            <a:endParaRPr lang="de-AT"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nhaltsplatzhalter 5"/>
          <p:cNvSpPr>
            <a:spLocks noGrp="1"/>
          </p:cNvSpPr>
          <p:nvPr>
            <p:ph idx="1"/>
          </p:nvPr>
        </p:nvSpPr>
        <p:spPr/>
        <p:txBody>
          <a:bodyPr>
            <a:normAutofit fontScale="77500" lnSpcReduction="20000"/>
          </a:bodyPr>
          <a:lstStyle/>
          <a:p>
            <a:r>
              <a:rPr lang="de-AT" dirty="0" smtClean="0"/>
              <a:t>Kinder stellen dabei ihre Welt so dar, wie sie für sie in Erscheinung tritt.</a:t>
            </a:r>
          </a:p>
          <a:p>
            <a:endParaRPr lang="de-AT" dirty="0" smtClean="0"/>
          </a:p>
          <a:p>
            <a:r>
              <a:rPr lang="de-AT" dirty="0" smtClean="0"/>
              <a:t>Individuell Wichtiges wird hervorgehoben und weckt die Neugierde!</a:t>
            </a:r>
          </a:p>
          <a:p>
            <a:endParaRPr lang="de-AT" dirty="0" smtClean="0"/>
          </a:p>
          <a:p>
            <a:r>
              <a:rPr lang="de-AT" dirty="0" smtClean="0"/>
              <a:t>Jedes Kind wird zum Kartographen, produziert </a:t>
            </a:r>
            <a:r>
              <a:rPr lang="de-AT" i="1" dirty="0" smtClean="0"/>
              <a:t>Karten einer subjektiven Vermessung der Welt.</a:t>
            </a:r>
            <a:endParaRPr lang="de-AT" dirty="0"/>
          </a:p>
          <a:p>
            <a:endParaRPr lang="de-AT" dirty="0" smtClean="0"/>
          </a:p>
          <a:p>
            <a:r>
              <a:rPr lang="de-AT" dirty="0" smtClean="0"/>
              <a:t>Nach Daum (2011) sind „</a:t>
            </a:r>
            <a:r>
              <a:rPr lang="de-AT" b="1" dirty="0" smtClean="0"/>
              <a:t>Karten nicht länger Spiegel ‚objektiver‘ Gegebenheit, sondern vielmehr Medium und Ziel praktischer Auseinandersetzung</a:t>
            </a:r>
            <a:r>
              <a:rPr lang="de-AT" dirty="0" smtClean="0"/>
              <a:t>.“</a:t>
            </a:r>
            <a:endParaRPr lang="de-AT" dirty="0"/>
          </a:p>
          <a:p>
            <a:pPr>
              <a:buNone/>
            </a:pPr>
            <a:r>
              <a:rPr lang="de-AT" sz="1500" dirty="0" smtClean="0"/>
              <a:t>	(Daum, Egbert, 2011, S. 30)</a:t>
            </a:r>
            <a:endParaRPr lang="de-AT" sz="1500" dirty="0"/>
          </a:p>
        </p:txBody>
      </p:sp>
      <p:sp>
        <p:nvSpPr>
          <p:cNvPr id="4" name="Titel 1"/>
          <p:cNvSpPr txBox="1">
            <a:spLocks/>
          </p:cNvSpPr>
          <p:nvPr/>
        </p:nvSpPr>
        <p:spPr>
          <a:xfrm>
            <a:off x="0" y="0"/>
            <a:ext cx="9144000" cy="908720"/>
          </a:xfrm>
          <a:prstGeom prst="rect">
            <a:avLst/>
          </a:prstGeom>
          <a:solidFill>
            <a:schemeClr val="accent3">
              <a:lumMod val="60000"/>
              <a:lumOff val="40000"/>
            </a:schemeClr>
          </a:solidFill>
        </p:spPr>
        <p:txBody>
          <a:bodyPr vert="horz" lIns="91440" tIns="45720" rIns="91440" bIns="45720" rtlCol="0" anchor="ctr">
            <a:norm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de-AT" sz="3600" b="0" i="0" u="none" strike="noStrike" kern="1200" cap="none" spc="0" normalizeH="0" baseline="0" noProof="0" dirty="0" smtClean="0">
                <a:ln>
                  <a:noFill/>
                </a:ln>
                <a:solidFill>
                  <a:schemeClr val="tx1"/>
                </a:solidFill>
                <a:effectLst/>
                <a:uLnTx/>
                <a:uFillTx/>
                <a:latin typeface="Arial Black" pitchFamily="34" charset="0"/>
                <a:ea typeface="+mj-ea"/>
                <a:cs typeface="+mj-cs"/>
              </a:rPr>
              <a:t>Kinder zeichnen „ihre“ Welt</a:t>
            </a:r>
            <a:endParaRPr kumimoji="0" lang="de-AT" sz="3600" b="0" i="0" u="none" strike="noStrike" kern="1200" cap="none" spc="0" normalizeH="0" baseline="0" noProof="0" dirty="0">
              <a:ln>
                <a:noFill/>
              </a:ln>
              <a:solidFill>
                <a:schemeClr val="tx1"/>
              </a:solidFill>
              <a:effectLst/>
              <a:uLnTx/>
              <a:uFillTx/>
              <a:latin typeface="Arial Black" pitchFamily="34" charset="0"/>
              <a:ea typeface="+mj-ea"/>
              <a:cs typeface="+mj-cs"/>
            </a:endParaRPr>
          </a:p>
        </p:txBody>
      </p:sp>
      <p:sp>
        <p:nvSpPr>
          <p:cNvPr id="5" name="Titel 4"/>
          <p:cNvSpPr>
            <a:spLocks noGrp="1"/>
          </p:cNvSpPr>
          <p:nvPr>
            <p:ph type="title"/>
          </p:nvPr>
        </p:nvSpPr>
        <p:spPr/>
        <p:txBody>
          <a:bodyPr/>
          <a:lstStyle/>
          <a:p>
            <a:endParaRPr lang="de-AT" dirty="0"/>
          </a:p>
        </p:txBody>
      </p:sp>
      <p:sp>
        <p:nvSpPr>
          <p:cNvPr id="8" name="Fußzeilenplatzhalter 6"/>
          <p:cNvSpPr>
            <a:spLocks noGrp="1"/>
          </p:cNvSpPr>
          <p:nvPr>
            <p:ph type="ftr" sz="quarter" idx="11"/>
          </p:nvPr>
        </p:nvSpPr>
        <p:spPr>
          <a:xfrm>
            <a:off x="3131840" y="6312505"/>
            <a:ext cx="3464024" cy="365125"/>
          </a:xfrm>
        </p:spPr>
        <p:txBody>
          <a:bodyPr/>
          <a:lstStyle/>
          <a:p>
            <a:r>
              <a:rPr lang="de-AT" smtClean="0"/>
              <a:t>Leistungsfeststellung/Leistungsbeurteilung </a:t>
            </a:r>
            <a:r>
              <a:rPr lang="de-AT" dirty="0" smtClean="0"/>
              <a:t>in GW, </a:t>
            </a:r>
          </a:p>
          <a:p>
            <a:r>
              <a:rPr lang="de-AT" dirty="0" smtClean="0"/>
              <a:t>Dr. Johanna Eidenberger</a:t>
            </a:r>
            <a:endParaRPr lang="de-AT"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nhaltsplatzhalter 5"/>
          <p:cNvSpPr>
            <a:spLocks noGrp="1"/>
          </p:cNvSpPr>
          <p:nvPr>
            <p:ph idx="1"/>
          </p:nvPr>
        </p:nvSpPr>
        <p:spPr/>
        <p:txBody>
          <a:bodyPr>
            <a:normAutofit lnSpcReduction="10000"/>
          </a:bodyPr>
          <a:lstStyle/>
          <a:p>
            <a:r>
              <a:rPr lang="de-AT" dirty="0" smtClean="0"/>
              <a:t>Subjektives Kartographieren stellt an das Individuum eine große Herausforderung, auf die in der neuen Lernkultur nicht verzichtet werden darf!</a:t>
            </a:r>
          </a:p>
          <a:p>
            <a:r>
              <a:rPr lang="de-AT" dirty="0" smtClean="0"/>
              <a:t>Nicht die „stumme“ Karte sondern das „leere“ Blatt Papier findet dabei Verwendung.</a:t>
            </a:r>
          </a:p>
          <a:p>
            <a:endParaRPr lang="de-AT" dirty="0" smtClean="0"/>
          </a:p>
          <a:p>
            <a:pPr>
              <a:buNone/>
            </a:pPr>
            <a:r>
              <a:rPr lang="de-AT" b="1" dirty="0" smtClean="0">
                <a:sym typeface="Wingdings" pitchFamily="2" charset="2"/>
              </a:rPr>
              <a:t> </a:t>
            </a:r>
            <a:r>
              <a:rPr lang="de-AT" b="1" dirty="0" smtClean="0"/>
              <a:t>Selber herausfinden, was wichtig und </a:t>
            </a:r>
            <a:r>
              <a:rPr lang="de-AT" b="1" dirty="0" err="1" smtClean="0"/>
              <a:t>eintragenswert</a:t>
            </a:r>
            <a:r>
              <a:rPr lang="de-AT" b="1" dirty="0" smtClean="0"/>
              <a:t> erscheint! </a:t>
            </a:r>
          </a:p>
          <a:p>
            <a:endParaRPr lang="de-AT" sz="1500" dirty="0"/>
          </a:p>
          <a:p>
            <a:endParaRPr lang="de-AT" sz="1500" dirty="0"/>
          </a:p>
        </p:txBody>
      </p:sp>
      <p:sp>
        <p:nvSpPr>
          <p:cNvPr id="5" name="Titel 1"/>
          <p:cNvSpPr>
            <a:spLocks noGrp="1"/>
          </p:cNvSpPr>
          <p:nvPr>
            <p:ph type="title"/>
          </p:nvPr>
        </p:nvSpPr>
        <p:spPr>
          <a:xfrm>
            <a:off x="0" y="0"/>
            <a:ext cx="9144000" cy="1143000"/>
          </a:xfrm>
          <a:solidFill>
            <a:schemeClr val="accent3">
              <a:lumMod val="60000"/>
              <a:lumOff val="40000"/>
            </a:schemeClr>
          </a:solidFill>
        </p:spPr>
        <p:txBody>
          <a:bodyPr>
            <a:normAutofit/>
          </a:bodyPr>
          <a:lstStyle/>
          <a:p>
            <a:pPr algn="r"/>
            <a:r>
              <a:rPr lang="de-AT" sz="3600" dirty="0" smtClean="0">
                <a:latin typeface="Arial Black" pitchFamily="34" charset="0"/>
              </a:rPr>
              <a:t>Kinder zeichnen „ihre“ Welt</a:t>
            </a:r>
            <a:endParaRPr lang="de-AT" sz="3600" dirty="0">
              <a:latin typeface="Arial Black" pitchFamily="34" charset="0"/>
            </a:endParaRPr>
          </a:p>
        </p:txBody>
      </p:sp>
      <p:sp>
        <p:nvSpPr>
          <p:cNvPr id="7" name="Fußzeilenplatzhalter 6"/>
          <p:cNvSpPr>
            <a:spLocks noGrp="1"/>
          </p:cNvSpPr>
          <p:nvPr>
            <p:ph type="ftr" sz="quarter" idx="11"/>
          </p:nvPr>
        </p:nvSpPr>
        <p:spPr>
          <a:xfrm>
            <a:off x="3131840" y="6400800"/>
            <a:ext cx="3464024" cy="365125"/>
          </a:xfrm>
        </p:spPr>
        <p:txBody>
          <a:bodyPr/>
          <a:lstStyle/>
          <a:p>
            <a:r>
              <a:rPr lang="de-AT" smtClean="0"/>
              <a:t>Leistungsfeststellung/Leistungsbeurteilung </a:t>
            </a:r>
            <a:r>
              <a:rPr lang="de-AT" dirty="0" smtClean="0"/>
              <a:t>in GW, </a:t>
            </a:r>
          </a:p>
          <a:p>
            <a:r>
              <a:rPr lang="de-AT" dirty="0" smtClean="0"/>
              <a:t>Dr. Johanna Eidenberger</a:t>
            </a:r>
            <a:endParaRPr lang="de-AT"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274638"/>
            <a:ext cx="9144000" cy="1930226"/>
          </a:xfrm>
          <a:solidFill>
            <a:schemeClr val="accent3">
              <a:lumMod val="60000"/>
              <a:lumOff val="40000"/>
            </a:schemeClr>
          </a:solidFill>
        </p:spPr>
        <p:txBody>
          <a:bodyPr>
            <a:normAutofit/>
          </a:bodyPr>
          <a:lstStyle/>
          <a:p>
            <a:r>
              <a:rPr lang="de-AT" sz="3600" b="1" dirty="0" smtClean="0">
                <a:latin typeface="Arial Black" pitchFamily="34" charset="0"/>
              </a:rPr>
              <a:t>Was benötigen Schülerinnen und Schüler, um eine gewünschte Fähigkeit zu entwickeln?</a:t>
            </a:r>
            <a:endParaRPr lang="de-AT" sz="3600" b="1" dirty="0">
              <a:latin typeface="Arial Black" pitchFamily="34" charset="0"/>
            </a:endParaRPr>
          </a:p>
        </p:txBody>
      </p:sp>
      <p:sp>
        <p:nvSpPr>
          <p:cNvPr id="3" name="Inhaltsplatzhalter 2"/>
          <p:cNvSpPr>
            <a:spLocks noGrp="1"/>
          </p:cNvSpPr>
          <p:nvPr>
            <p:ph idx="1"/>
          </p:nvPr>
        </p:nvSpPr>
        <p:spPr>
          <a:xfrm>
            <a:off x="457200" y="2348880"/>
            <a:ext cx="8229600" cy="4248472"/>
          </a:xfrm>
        </p:spPr>
        <p:txBody>
          <a:bodyPr>
            <a:normAutofit fontScale="92500" lnSpcReduction="10000"/>
          </a:bodyPr>
          <a:lstStyle/>
          <a:p>
            <a:pPr marL="0" indent="0" algn="just">
              <a:buNone/>
            </a:pPr>
            <a:r>
              <a:rPr lang="de-AT" dirty="0" smtClean="0"/>
              <a:t>„Entscheidend ist, wie die Lernenden selbst den Lerngegenstand erfahren. Wir können die Schülerinnen und Schüler nicht zwingen zu lernen, aber wir können ihnen die besten Lerngelegenheiten anbieten. Daher erwarten wir von den Lehrkräften, die Reaktionen ihrer Schülerschaft einzubeziehen, die Situation anzupassen und damit den Lerngegenstand sinnvoller zu gestalten.“</a:t>
            </a:r>
          </a:p>
          <a:p>
            <a:pPr marL="0" indent="0">
              <a:buNone/>
            </a:pPr>
            <a:r>
              <a:rPr lang="de-AT" sz="1600" dirty="0" smtClean="0"/>
              <a:t>(Lo, </a:t>
            </a:r>
            <a:r>
              <a:rPr lang="de-AT" sz="1600" dirty="0" err="1" smtClean="0"/>
              <a:t>Mun</a:t>
            </a:r>
            <a:r>
              <a:rPr lang="de-AT" sz="1600" dirty="0" smtClean="0"/>
              <a:t> Ling 2015, S 54)</a:t>
            </a:r>
            <a:endParaRPr lang="de-AT" sz="1600" dirty="0"/>
          </a:p>
        </p:txBody>
      </p:sp>
      <p:sp>
        <p:nvSpPr>
          <p:cNvPr id="5" name="Fußzeilenplatzhalter 6"/>
          <p:cNvSpPr>
            <a:spLocks noGrp="1"/>
          </p:cNvSpPr>
          <p:nvPr>
            <p:ph type="ftr" sz="quarter" idx="11"/>
          </p:nvPr>
        </p:nvSpPr>
        <p:spPr>
          <a:xfrm>
            <a:off x="3124200" y="6237312"/>
            <a:ext cx="3464024" cy="365125"/>
          </a:xfrm>
        </p:spPr>
        <p:txBody>
          <a:bodyPr/>
          <a:lstStyle/>
          <a:p>
            <a:r>
              <a:rPr lang="de-AT" smtClean="0"/>
              <a:t>Leistungsfeststellung/Leistungsbeurteilung </a:t>
            </a:r>
            <a:r>
              <a:rPr lang="de-AT" dirty="0" smtClean="0"/>
              <a:t>in GW, </a:t>
            </a:r>
          </a:p>
          <a:p>
            <a:r>
              <a:rPr lang="de-AT" dirty="0" smtClean="0"/>
              <a:t>Dr. Johanna Eidenberger</a:t>
            </a:r>
            <a:endParaRPr lang="de-AT"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79512" y="0"/>
            <a:ext cx="8964488" cy="1475656"/>
          </a:xfrm>
        </p:spPr>
        <p:txBody>
          <a:bodyPr>
            <a:normAutofit fontScale="90000"/>
          </a:bodyPr>
          <a:lstStyle/>
          <a:p>
            <a:r>
              <a:rPr lang="de-AT" sz="4000" b="1" dirty="0" smtClean="0">
                <a:latin typeface="Arial Black" pitchFamily="34" charset="0"/>
              </a:rPr>
              <a:t>„Wir wollen die Neugier in unseren Kindern wecken und nicht stillen“ </a:t>
            </a:r>
            <a:r>
              <a:rPr lang="de-AT" sz="3200" b="1" dirty="0" smtClean="0"/>
              <a:t/>
            </a:r>
            <a:br>
              <a:rPr lang="de-AT" sz="3200" b="1" dirty="0" smtClean="0"/>
            </a:br>
            <a:r>
              <a:rPr lang="de-AT" sz="2000" dirty="0" smtClean="0"/>
              <a:t>(OÖ-Nachrichten, Biochemikerin </a:t>
            </a:r>
            <a:r>
              <a:rPr lang="de-AT" sz="2000" dirty="0" err="1" smtClean="0"/>
              <a:t>Renèe</a:t>
            </a:r>
            <a:r>
              <a:rPr lang="de-AT" sz="2000" dirty="0" smtClean="0"/>
              <a:t> Schroeder, UNI-Professorin, Samstag, 05.11.2016)</a:t>
            </a:r>
            <a:endParaRPr lang="de-AT" sz="3200" b="1" dirty="0"/>
          </a:p>
        </p:txBody>
      </p:sp>
      <p:sp>
        <p:nvSpPr>
          <p:cNvPr id="3" name="Inhaltsplatzhalter 2"/>
          <p:cNvSpPr>
            <a:spLocks noGrp="1"/>
          </p:cNvSpPr>
          <p:nvPr>
            <p:ph idx="1"/>
          </p:nvPr>
        </p:nvSpPr>
        <p:spPr>
          <a:xfrm>
            <a:off x="323528" y="1916832"/>
            <a:ext cx="8568952" cy="4572000"/>
          </a:xfrm>
          <a:gradFill flip="none" rotWithShape="1">
            <a:gsLst>
              <a:gs pos="0">
                <a:schemeClr val="accent3">
                  <a:lumMod val="60000"/>
                  <a:lumOff val="40000"/>
                  <a:shade val="30000"/>
                  <a:satMod val="115000"/>
                </a:schemeClr>
              </a:gs>
              <a:gs pos="50000">
                <a:schemeClr val="accent3">
                  <a:lumMod val="60000"/>
                  <a:lumOff val="40000"/>
                  <a:shade val="67500"/>
                  <a:satMod val="115000"/>
                </a:schemeClr>
              </a:gs>
              <a:gs pos="100000">
                <a:schemeClr val="accent3">
                  <a:lumMod val="60000"/>
                  <a:lumOff val="40000"/>
                  <a:shade val="100000"/>
                  <a:satMod val="115000"/>
                </a:schemeClr>
              </a:gs>
            </a:gsLst>
            <a:path path="circle">
              <a:fillToRect l="50000" t="50000" r="50000" b="50000"/>
            </a:path>
            <a:tileRect/>
          </a:gradFill>
          <a:effectLst>
            <a:glow rad="101600">
              <a:schemeClr val="accent1">
                <a:satMod val="175000"/>
                <a:alpha val="40000"/>
              </a:schemeClr>
            </a:glow>
          </a:effectLst>
        </p:spPr>
        <p:txBody>
          <a:bodyPr>
            <a:normAutofit fontScale="85000" lnSpcReduction="10000"/>
          </a:bodyPr>
          <a:lstStyle/>
          <a:p>
            <a:pPr>
              <a:buFont typeface="Wingdings" pitchFamily="2" charset="2"/>
              <a:buChar char="Ø"/>
            </a:pPr>
            <a:r>
              <a:rPr lang="de-AT" dirty="0" smtClean="0"/>
              <a:t>Schüler/innen wollen nicht mit Fakten zugedröhnt werden, sondern wissen, wie es zu den Fakten kommt. Dann bleiben sie interessiert und vor allen Dingen neugierig!</a:t>
            </a:r>
          </a:p>
          <a:p>
            <a:pPr>
              <a:buFont typeface="Wingdings" pitchFamily="2" charset="2"/>
              <a:buChar char="Ø"/>
            </a:pPr>
            <a:r>
              <a:rPr lang="de-AT" i="1" dirty="0" smtClean="0"/>
              <a:t>Nehmen wir an, man lehrt die Kinder, dass die Erde rund ist. Ein Faktum, </a:t>
            </a:r>
            <a:r>
              <a:rPr lang="de-AT" i="1" dirty="0" err="1" smtClean="0"/>
              <a:t>pasta</a:t>
            </a:r>
            <a:r>
              <a:rPr lang="de-AT" i="1" dirty="0" smtClean="0"/>
              <a:t>. Begeistern werde ich sie, wenn ich erzähle, wie es dazu gekommen ist, dass man weiß, dass die Erde rund ist. Aufwändiger, aber viel interessanter!</a:t>
            </a:r>
          </a:p>
          <a:p>
            <a:pPr>
              <a:buFont typeface="Wingdings" pitchFamily="2" charset="2"/>
              <a:buChar char="Ø"/>
            </a:pPr>
            <a:r>
              <a:rPr lang="de-AT" dirty="0" smtClean="0"/>
              <a:t>Eine ideale Bildung erfolgt dann, wenn Kinder im Unterricht nicht zum Nachplappern, sondern zum kritischen Denken erzogen werden.</a:t>
            </a:r>
            <a:endParaRPr lang="de-AT" dirty="0"/>
          </a:p>
        </p:txBody>
      </p:sp>
      <p:sp>
        <p:nvSpPr>
          <p:cNvPr id="5" name="Fußzeilenplatzhalter 6"/>
          <p:cNvSpPr>
            <a:spLocks noGrp="1"/>
          </p:cNvSpPr>
          <p:nvPr>
            <p:ph type="ftr" sz="quarter" idx="11"/>
          </p:nvPr>
        </p:nvSpPr>
        <p:spPr>
          <a:xfrm>
            <a:off x="3131840" y="6492875"/>
            <a:ext cx="3464024" cy="365125"/>
          </a:xfrm>
        </p:spPr>
        <p:txBody>
          <a:bodyPr/>
          <a:lstStyle/>
          <a:p>
            <a:r>
              <a:rPr lang="de-AT" smtClean="0"/>
              <a:t>Leistungsfeststellung/Leistungsbeurteilung </a:t>
            </a:r>
            <a:r>
              <a:rPr lang="de-AT" dirty="0" smtClean="0"/>
              <a:t>in GW, </a:t>
            </a:r>
          </a:p>
          <a:p>
            <a:r>
              <a:rPr lang="de-AT" dirty="0" smtClean="0"/>
              <a:t>Dr. Johanna Eidenberger</a:t>
            </a:r>
            <a:endParaRPr lang="de-AT"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0"/>
            <a:ext cx="9144000" cy="894730"/>
          </a:xfrm>
          <a:solidFill>
            <a:srgbClr val="CC6600"/>
          </a:solidFill>
        </p:spPr>
        <p:txBody>
          <a:bodyPr>
            <a:normAutofit/>
          </a:bodyPr>
          <a:lstStyle/>
          <a:p>
            <a:pPr algn="r"/>
            <a:r>
              <a:rPr lang="de-AT" b="1" dirty="0" smtClean="0">
                <a:solidFill>
                  <a:schemeClr val="tx2">
                    <a:lumMod val="50000"/>
                  </a:schemeClr>
                </a:solidFill>
                <a:latin typeface="Berlin Sans FB Demi" pitchFamily="34" charset="0"/>
              </a:rPr>
              <a:t>Großlandschaften Österreichs</a:t>
            </a:r>
            <a:endParaRPr lang="de-AT" b="1" dirty="0">
              <a:solidFill>
                <a:schemeClr val="tx2">
                  <a:lumMod val="50000"/>
                </a:schemeClr>
              </a:solidFill>
              <a:latin typeface="Berlin Sans FB Demi" pitchFamily="34" charset="0"/>
            </a:endParaRPr>
          </a:p>
        </p:txBody>
      </p:sp>
      <p:sp>
        <p:nvSpPr>
          <p:cNvPr id="3" name="Inhaltsplatzhalter 2"/>
          <p:cNvSpPr>
            <a:spLocks noGrp="1"/>
          </p:cNvSpPr>
          <p:nvPr>
            <p:ph idx="1"/>
          </p:nvPr>
        </p:nvSpPr>
        <p:spPr>
          <a:xfrm>
            <a:off x="0" y="1447800"/>
            <a:ext cx="8686800" cy="4572000"/>
          </a:xfrm>
        </p:spPr>
        <p:txBody>
          <a:bodyPr>
            <a:normAutofit/>
          </a:bodyPr>
          <a:lstStyle/>
          <a:p>
            <a:r>
              <a:rPr lang="de-AT" sz="2400" b="1" dirty="0" smtClean="0"/>
              <a:t>Subjektives</a:t>
            </a:r>
          </a:p>
          <a:p>
            <a:pPr>
              <a:buNone/>
            </a:pPr>
            <a:r>
              <a:rPr lang="de-AT" sz="2400" b="1" dirty="0" smtClean="0"/>
              <a:t>	 Kartographieren</a:t>
            </a:r>
          </a:p>
          <a:p>
            <a:pPr>
              <a:buNone/>
            </a:pPr>
            <a:endParaRPr lang="de-AT" sz="2400" b="1" dirty="0" smtClean="0"/>
          </a:p>
          <a:p>
            <a:pPr>
              <a:buNone/>
            </a:pPr>
            <a:endParaRPr lang="de-AT" sz="2400" b="1" dirty="0" smtClean="0"/>
          </a:p>
          <a:p>
            <a:r>
              <a:rPr lang="de-AT" sz="2400" b="1" dirty="0" smtClean="0"/>
              <a:t>Eine etwas andere </a:t>
            </a:r>
          </a:p>
          <a:p>
            <a:pPr>
              <a:buNone/>
            </a:pPr>
            <a:r>
              <a:rPr lang="de-AT" sz="2400" b="1" dirty="0" smtClean="0"/>
              <a:t>	Unterrichtsgestaltung</a:t>
            </a:r>
          </a:p>
          <a:p>
            <a:pPr>
              <a:buNone/>
            </a:pPr>
            <a:r>
              <a:rPr lang="de-AT" sz="2400" b="1" dirty="0" smtClean="0"/>
              <a:t>	und Überprüfung</a:t>
            </a:r>
            <a:endParaRPr lang="de-AT" sz="2400" b="1" dirty="0"/>
          </a:p>
        </p:txBody>
      </p:sp>
      <p:pic>
        <p:nvPicPr>
          <p:cNvPr id="4" name="Grafik 3" descr="Bildergebnis für großlandschaften österreich">
            <a:hlinkClick r:id="rId2" tgtFrame="&quot;_blank&quot;"/>
          </p:cNvPr>
          <p:cNvPicPr/>
          <p:nvPr/>
        </p:nvPicPr>
        <p:blipFill>
          <a:blip r:embed="rId3" cstate="print">
            <a:lum bright="-36000" contrast="35000"/>
          </a:blip>
          <a:srcRect/>
          <a:stretch>
            <a:fillRect/>
          </a:stretch>
        </p:blipFill>
        <p:spPr bwMode="auto">
          <a:xfrm>
            <a:off x="3347864" y="1052736"/>
            <a:ext cx="5796136" cy="4752528"/>
          </a:xfrm>
          <a:prstGeom prst="rect">
            <a:avLst/>
          </a:prstGeom>
          <a:noFill/>
          <a:ln w="9525">
            <a:noFill/>
            <a:miter lim="800000"/>
            <a:headEnd/>
            <a:tailEnd/>
          </a:ln>
        </p:spPr>
      </p:pic>
      <p:sp>
        <p:nvSpPr>
          <p:cNvPr id="6" name="Fußzeilenplatzhalter 6"/>
          <p:cNvSpPr>
            <a:spLocks noGrp="1"/>
          </p:cNvSpPr>
          <p:nvPr>
            <p:ph type="ftr" sz="quarter" idx="11"/>
          </p:nvPr>
        </p:nvSpPr>
        <p:spPr>
          <a:xfrm>
            <a:off x="3131840" y="6358334"/>
            <a:ext cx="3464024" cy="365125"/>
          </a:xfrm>
        </p:spPr>
        <p:txBody>
          <a:bodyPr/>
          <a:lstStyle/>
          <a:p>
            <a:r>
              <a:rPr lang="de-AT" smtClean="0"/>
              <a:t>Leistungsfeststellung/Leistungsbeurteilung </a:t>
            </a:r>
            <a:r>
              <a:rPr lang="de-AT" dirty="0" smtClean="0"/>
              <a:t>in GW, </a:t>
            </a:r>
          </a:p>
          <a:p>
            <a:r>
              <a:rPr lang="de-AT" dirty="0" smtClean="0"/>
              <a:t>Dr. Johanna Eidenberger</a:t>
            </a:r>
            <a:endParaRPr lang="de-AT"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0"/>
            <a:ext cx="9144000" cy="980728"/>
          </a:xfrm>
          <a:solidFill>
            <a:srgbClr val="CC6600"/>
          </a:solidFill>
        </p:spPr>
        <p:txBody>
          <a:bodyPr>
            <a:normAutofit/>
          </a:bodyPr>
          <a:lstStyle/>
          <a:p>
            <a:pPr algn="r"/>
            <a:r>
              <a:rPr lang="de-AT" sz="3600" dirty="0" smtClean="0">
                <a:solidFill>
                  <a:schemeClr val="tx2">
                    <a:lumMod val="50000"/>
                  </a:schemeClr>
                </a:solidFill>
                <a:latin typeface="Arial Black" pitchFamily="34" charset="0"/>
              </a:rPr>
              <a:t>1. Unterrichtssequenz</a:t>
            </a:r>
            <a:endParaRPr lang="de-AT" sz="3600" dirty="0">
              <a:solidFill>
                <a:schemeClr val="tx2">
                  <a:lumMod val="50000"/>
                </a:schemeClr>
              </a:solidFill>
              <a:latin typeface="Arial Black" pitchFamily="34" charset="0"/>
            </a:endParaRPr>
          </a:p>
        </p:txBody>
      </p:sp>
      <p:sp>
        <p:nvSpPr>
          <p:cNvPr id="3" name="Inhaltsplatzhalter 2"/>
          <p:cNvSpPr>
            <a:spLocks noGrp="1"/>
          </p:cNvSpPr>
          <p:nvPr>
            <p:ph idx="1"/>
          </p:nvPr>
        </p:nvSpPr>
        <p:spPr/>
        <p:txBody>
          <a:bodyPr>
            <a:normAutofit fontScale="92500" lnSpcReduction="20000"/>
          </a:bodyPr>
          <a:lstStyle/>
          <a:p>
            <a:pPr lvl="0"/>
            <a:r>
              <a:rPr lang="de-AT" dirty="0" smtClean="0"/>
              <a:t>Die Form Österreichs vorstellen und grafisch darstellen können.</a:t>
            </a:r>
          </a:p>
          <a:p>
            <a:pPr lvl="0"/>
            <a:r>
              <a:rPr lang="de-AT" dirty="0" smtClean="0"/>
              <a:t>Individuelle Eindrücke, Erkenntnisse, Erlebnisse bildhaft in die Österreichskizze eintragen (zeichnen, beschreiben)</a:t>
            </a:r>
          </a:p>
          <a:p>
            <a:pPr lvl="0"/>
            <a:r>
              <a:rPr lang="de-AT" dirty="0" smtClean="0"/>
              <a:t>Die Arbeiten der Mitschüler/innen begutachten, ergänzen, …</a:t>
            </a:r>
          </a:p>
          <a:p>
            <a:pPr lvl="0"/>
            <a:r>
              <a:rPr lang="de-AT" dirty="0" smtClean="0"/>
              <a:t>Grobeinteilung nach österreichischen „Kriterien“ durchführen </a:t>
            </a:r>
            <a:r>
              <a:rPr lang="de-AT" dirty="0" smtClean="0">
                <a:sym typeface="Wingdings" pitchFamily="2" charset="2"/>
              </a:rPr>
              <a:t></a:t>
            </a:r>
            <a:r>
              <a:rPr lang="de-AT" dirty="0" smtClean="0"/>
              <a:t> Diskussion</a:t>
            </a:r>
          </a:p>
          <a:p>
            <a:pPr lvl="0"/>
            <a:r>
              <a:rPr lang="de-AT" dirty="0" smtClean="0"/>
              <a:t>Bilder von </a:t>
            </a:r>
            <a:r>
              <a:rPr lang="de-AT" dirty="0" smtClean="0">
                <a:hlinkClick r:id="rId2" action="ppaction://hlinkfile"/>
              </a:rPr>
              <a:t>Österreich</a:t>
            </a:r>
            <a:endParaRPr lang="de-AT" dirty="0" smtClean="0"/>
          </a:p>
          <a:p>
            <a:endParaRPr lang="de-AT" dirty="0"/>
          </a:p>
        </p:txBody>
      </p:sp>
      <p:sp>
        <p:nvSpPr>
          <p:cNvPr id="5" name="Fußzeilenplatzhalter 6"/>
          <p:cNvSpPr>
            <a:spLocks noGrp="1"/>
          </p:cNvSpPr>
          <p:nvPr>
            <p:ph type="ftr" sz="quarter" idx="11"/>
          </p:nvPr>
        </p:nvSpPr>
        <p:spPr>
          <a:xfrm>
            <a:off x="3124200" y="6237312"/>
            <a:ext cx="3464024" cy="365125"/>
          </a:xfrm>
        </p:spPr>
        <p:txBody>
          <a:bodyPr/>
          <a:lstStyle/>
          <a:p>
            <a:r>
              <a:rPr lang="de-AT" smtClean="0"/>
              <a:t>Leistungsfeststellung/Leistungsbeurteilung </a:t>
            </a:r>
            <a:r>
              <a:rPr lang="de-AT" dirty="0" smtClean="0"/>
              <a:t>in GW, </a:t>
            </a:r>
          </a:p>
          <a:p>
            <a:r>
              <a:rPr lang="de-AT" dirty="0" smtClean="0"/>
              <a:t>Dr. Johanna Eidenberger</a:t>
            </a:r>
            <a:endParaRPr lang="de-AT"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0"/>
            <a:ext cx="9144000" cy="980728"/>
          </a:xfrm>
          <a:solidFill>
            <a:srgbClr val="CC6600"/>
          </a:solidFill>
        </p:spPr>
        <p:txBody>
          <a:bodyPr>
            <a:normAutofit/>
          </a:bodyPr>
          <a:lstStyle/>
          <a:p>
            <a:pPr algn="r"/>
            <a:r>
              <a:rPr lang="de-AT" sz="3600" dirty="0" smtClean="0">
                <a:latin typeface="Arial Black" pitchFamily="34" charset="0"/>
              </a:rPr>
              <a:t>2. Unterrichtssequenz</a:t>
            </a:r>
            <a:endParaRPr lang="de-AT" sz="3600" dirty="0">
              <a:latin typeface="Arial Black" pitchFamily="34" charset="0"/>
            </a:endParaRPr>
          </a:p>
        </p:txBody>
      </p:sp>
      <p:sp>
        <p:nvSpPr>
          <p:cNvPr id="3" name="Inhaltsplatzhalter 2"/>
          <p:cNvSpPr>
            <a:spLocks noGrp="1"/>
          </p:cNvSpPr>
          <p:nvPr>
            <p:ph idx="1"/>
          </p:nvPr>
        </p:nvSpPr>
        <p:spPr/>
        <p:txBody>
          <a:bodyPr>
            <a:normAutofit fontScale="85000" lnSpcReduction="10000"/>
          </a:bodyPr>
          <a:lstStyle/>
          <a:p>
            <a:r>
              <a:rPr lang="de-AT" dirty="0" smtClean="0"/>
              <a:t>Großlandschaften zuordnen!</a:t>
            </a:r>
          </a:p>
          <a:p>
            <a:pPr lvl="0"/>
            <a:r>
              <a:rPr lang="de-AT" dirty="0" smtClean="0"/>
              <a:t>Fotos selber aussuchen lassen </a:t>
            </a:r>
            <a:r>
              <a:rPr lang="de-AT" dirty="0" smtClean="0">
                <a:sym typeface="Wingdings"/>
              </a:rPr>
              <a:t></a:t>
            </a:r>
            <a:r>
              <a:rPr lang="de-AT" dirty="0" smtClean="0"/>
              <a:t> Interesse bekunden</a:t>
            </a:r>
          </a:p>
          <a:p>
            <a:pPr lvl="0"/>
            <a:r>
              <a:rPr lang="de-AT" dirty="0" smtClean="0"/>
              <a:t>Landschaftsmerkmale werden räumlich richtig gelegt und die Bilder werden zugeordnet, weitere Eigenschaften dazugeschrieben (linierte Zettel)</a:t>
            </a:r>
          </a:p>
          <a:p>
            <a:pPr lvl="0"/>
            <a:r>
              <a:rPr lang="de-AT" dirty="0" smtClean="0"/>
              <a:t>Physische Karte: Gruppeneinteilung (ziehen), Bilder und Beschreibungen zuordnen können</a:t>
            </a:r>
          </a:p>
          <a:p>
            <a:pPr lvl="0"/>
            <a:r>
              <a:rPr lang="de-AT" dirty="0" smtClean="0"/>
              <a:t>Einzeichnen der Großlandschaften in die eigene Karte und mindestens drei Merkmale dazuschreiben</a:t>
            </a:r>
          </a:p>
          <a:p>
            <a:pPr lvl="0"/>
            <a:r>
              <a:rPr lang="de-AT" dirty="0" smtClean="0"/>
              <a:t>Eigene Städte/… den Großlandschaften zuordnen</a:t>
            </a:r>
          </a:p>
          <a:p>
            <a:endParaRPr lang="de-AT" dirty="0"/>
          </a:p>
        </p:txBody>
      </p:sp>
      <p:sp>
        <p:nvSpPr>
          <p:cNvPr id="5" name="Fußzeilenplatzhalter 6"/>
          <p:cNvSpPr>
            <a:spLocks noGrp="1"/>
          </p:cNvSpPr>
          <p:nvPr>
            <p:ph type="ftr" sz="quarter" idx="11"/>
          </p:nvPr>
        </p:nvSpPr>
        <p:spPr>
          <a:xfrm>
            <a:off x="3124200" y="6237312"/>
            <a:ext cx="3464024" cy="365125"/>
          </a:xfrm>
        </p:spPr>
        <p:txBody>
          <a:bodyPr/>
          <a:lstStyle/>
          <a:p>
            <a:r>
              <a:rPr lang="de-AT" smtClean="0"/>
              <a:t>Leistungsfeststellung/Leistungsbeurteilung </a:t>
            </a:r>
            <a:r>
              <a:rPr lang="de-AT" dirty="0" smtClean="0"/>
              <a:t>in GW, </a:t>
            </a:r>
          </a:p>
          <a:p>
            <a:r>
              <a:rPr lang="de-AT" dirty="0" smtClean="0"/>
              <a:t>Dr. Johanna Eidenberger</a:t>
            </a:r>
            <a:endParaRPr lang="de-AT"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0"/>
            <a:ext cx="9144000" cy="908720"/>
          </a:xfrm>
          <a:solidFill>
            <a:srgbClr val="CC6600"/>
          </a:solidFill>
        </p:spPr>
        <p:txBody>
          <a:bodyPr>
            <a:normAutofit/>
          </a:bodyPr>
          <a:lstStyle/>
          <a:p>
            <a:r>
              <a:rPr lang="de-AT" sz="3600" dirty="0" smtClean="0">
                <a:latin typeface="Arial Black" pitchFamily="34" charset="0"/>
              </a:rPr>
              <a:t>3. Unterrichtssequenz</a:t>
            </a:r>
            <a:endParaRPr lang="de-AT" sz="3600" dirty="0">
              <a:latin typeface="Arial Black" pitchFamily="34" charset="0"/>
            </a:endParaRPr>
          </a:p>
        </p:txBody>
      </p:sp>
      <p:pic>
        <p:nvPicPr>
          <p:cNvPr id="2050" name="Picture 2"/>
          <p:cNvPicPr>
            <a:picLocks noGrp="1" noChangeAspect="1" noChangeArrowheads="1"/>
          </p:cNvPicPr>
          <p:nvPr>
            <p:ph idx="1"/>
          </p:nvPr>
        </p:nvPicPr>
        <p:blipFill>
          <a:blip r:embed="rId2" cstate="print"/>
          <a:srcRect t="31343"/>
          <a:stretch>
            <a:fillRect/>
          </a:stretch>
        </p:blipFill>
        <p:spPr bwMode="auto">
          <a:xfrm>
            <a:off x="240570" y="1628800"/>
            <a:ext cx="8903430" cy="4680520"/>
          </a:xfrm>
          <a:prstGeom prst="rect">
            <a:avLst/>
          </a:prstGeom>
          <a:noFill/>
          <a:ln w="9525">
            <a:noFill/>
            <a:miter lim="800000"/>
            <a:headEnd/>
            <a:tailEnd/>
          </a:ln>
        </p:spPr>
      </p:pic>
      <p:sp>
        <p:nvSpPr>
          <p:cNvPr id="5" name="Textfeld 4"/>
          <p:cNvSpPr txBox="1"/>
          <p:nvPr/>
        </p:nvSpPr>
        <p:spPr>
          <a:xfrm>
            <a:off x="251520" y="1268760"/>
            <a:ext cx="4464496" cy="461665"/>
          </a:xfrm>
          <a:prstGeom prst="rect">
            <a:avLst/>
          </a:prstGeom>
          <a:noFill/>
        </p:spPr>
        <p:txBody>
          <a:bodyPr wrap="square" rtlCol="0">
            <a:spAutoFit/>
          </a:bodyPr>
          <a:lstStyle/>
          <a:p>
            <a:r>
              <a:rPr lang="de-AT" sz="2400" b="1" dirty="0" smtClean="0">
                <a:solidFill>
                  <a:schemeClr val="accent6">
                    <a:lumMod val="50000"/>
                  </a:schemeClr>
                </a:solidFill>
                <a:hlinkClick r:id="rId3" action="ppaction://hlinkfile"/>
              </a:rPr>
              <a:t>Arbeitsblatt</a:t>
            </a:r>
            <a:endParaRPr lang="de-AT" sz="2400" b="1" dirty="0">
              <a:solidFill>
                <a:schemeClr val="accent6">
                  <a:lumMod val="50000"/>
                </a:schemeClr>
              </a:solidFill>
            </a:endParaRPr>
          </a:p>
        </p:txBody>
      </p:sp>
      <p:sp>
        <p:nvSpPr>
          <p:cNvPr id="6" name="Fußzeilenplatzhalter 6"/>
          <p:cNvSpPr>
            <a:spLocks noGrp="1"/>
          </p:cNvSpPr>
          <p:nvPr>
            <p:ph type="ftr" sz="quarter" idx="11"/>
          </p:nvPr>
        </p:nvSpPr>
        <p:spPr>
          <a:xfrm>
            <a:off x="3131840" y="6385108"/>
            <a:ext cx="3464024" cy="365125"/>
          </a:xfrm>
        </p:spPr>
        <p:txBody>
          <a:bodyPr/>
          <a:lstStyle/>
          <a:p>
            <a:r>
              <a:rPr lang="de-AT" smtClean="0"/>
              <a:t>Leistungsfeststellung/Leistungsbeurteilung </a:t>
            </a:r>
            <a:r>
              <a:rPr lang="de-AT" dirty="0" smtClean="0"/>
              <a:t>in GW, </a:t>
            </a:r>
          </a:p>
          <a:p>
            <a:r>
              <a:rPr lang="de-AT" dirty="0" smtClean="0"/>
              <a:t>Dr. Johanna Eidenberger</a:t>
            </a:r>
            <a:endParaRPr lang="de-AT"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0"/>
            <a:ext cx="9144000" cy="836712"/>
          </a:xfrm>
          <a:solidFill>
            <a:schemeClr val="accent2">
              <a:lumMod val="60000"/>
              <a:lumOff val="40000"/>
            </a:schemeClr>
          </a:solidFill>
        </p:spPr>
        <p:txBody>
          <a:bodyPr>
            <a:normAutofit/>
          </a:bodyPr>
          <a:lstStyle/>
          <a:p>
            <a:pPr algn="r"/>
            <a:r>
              <a:rPr lang="de-AT" sz="2800" dirty="0" smtClean="0">
                <a:latin typeface="Arial Black" pitchFamily="34" charset="0"/>
              </a:rPr>
              <a:t>Informationsfeststellungen</a:t>
            </a:r>
            <a:endParaRPr lang="de-AT" sz="2800" dirty="0">
              <a:latin typeface="Arial Black" pitchFamily="34" charset="0"/>
            </a:endParaRPr>
          </a:p>
        </p:txBody>
      </p:sp>
      <p:sp>
        <p:nvSpPr>
          <p:cNvPr id="3" name="Inhaltsplatzhalter 2"/>
          <p:cNvSpPr>
            <a:spLocks noGrp="1"/>
          </p:cNvSpPr>
          <p:nvPr>
            <p:ph idx="1"/>
          </p:nvPr>
        </p:nvSpPr>
        <p:spPr>
          <a:xfrm>
            <a:off x="251520" y="1052736"/>
            <a:ext cx="8712968" cy="5400600"/>
          </a:xfrm>
        </p:spPr>
        <p:txBody>
          <a:bodyPr>
            <a:normAutofit fontScale="92500"/>
          </a:bodyPr>
          <a:lstStyle/>
          <a:p>
            <a:pPr>
              <a:buClr>
                <a:schemeClr val="accent2">
                  <a:lumMod val="75000"/>
                </a:schemeClr>
              </a:buClr>
              <a:buNone/>
            </a:pPr>
            <a:r>
              <a:rPr lang="de-AT" sz="3000" b="1" dirty="0" smtClean="0">
                <a:solidFill>
                  <a:schemeClr val="accent2">
                    <a:lumMod val="50000"/>
                  </a:schemeClr>
                </a:solidFill>
                <a:latin typeface="Arial Black" pitchFamily="34" charset="0"/>
              </a:rPr>
              <a:t>Verstärkter Einsatz wäre wünschenswert! </a:t>
            </a:r>
          </a:p>
          <a:p>
            <a:pPr>
              <a:buClr>
                <a:schemeClr val="accent2">
                  <a:lumMod val="75000"/>
                </a:schemeClr>
              </a:buClr>
              <a:buFont typeface="Wingdings" pitchFamily="2" charset="2"/>
              <a:buChar char="§"/>
            </a:pPr>
            <a:r>
              <a:rPr lang="de-AT" dirty="0" smtClean="0"/>
              <a:t>Schüler/in weiß besser, worauf es ankommt!</a:t>
            </a:r>
          </a:p>
          <a:p>
            <a:pPr>
              <a:buClr>
                <a:schemeClr val="accent2">
                  <a:lumMod val="75000"/>
                </a:schemeClr>
              </a:buClr>
              <a:buFont typeface="Wingdings" pitchFamily="2" charset="2"/>
              <a:buChar char="§"/>
            </a:pPr>
            <a:r>
              <a:rPr lang="de-AT" dirty="0" smtClean="0"/>
              <a:t>Klarheit über Prüfungsanforderungen reduziert die Prüfungsangst!</a:t>
            </a:r>
          </a:p>
          <a:p>
            <a:pPr>
              <a:buClr>
                <a:schemeClr val="accent2">
                  <a:lumMod val="75000"/>
                </a:schemeClr>
              </a:buClr>
              <a:buFont typeface="Wingdings" pitchFamily="2" charset="2"/>
              <a:buChar char="§"/>
            </a:pPr>
            <a:r>
              <a:rPr lang="de-AT" dirty="0" smtClean="0"/>
              <a:t>Sie geben Feedback über die Qualität und den Erfolg der Lernanstrengung! </a:t>
            </a:r>
          </a:p>
          <a:p>
            <a:pPr>
              <a:buClr>
                <a:schemeClr val="accent2">
                  <a:lumMod val="75000"/>
                </a:schemeClr>
              </a:buClr>
              <a:buFont typeface="Wingdings" pitchFamily="2" charset="2"/>
              <a:buChar char="§"/>
            </a:pPr>
            <a:r>
              <a:rPr lang="de-AT" b="1" dirty="0" smtClean="0">
                <a:solidFill>
                  <a:schemeClr val="accent2">
                    <a:lumMod val="75000"/>
                  </a:schemeClr>
                </a:solidFill>
              </a:rPr>
              <a:t>Aus Fehlern lernt man!</a:t>
            </a:r>
          </a:p>
          <a:p>
            <a:pPr>
              <a:buClr>
                <a:schemeClr val="accent2">
                  <a:lumMod val="75000"/>
                </a:schemeClr>
              </a:buClr>
              <a:buFont typeface="Wingdings" pitchFamily="2" charset="2"/>
              <a:buChar char="§"/>
            </a:pPr>
            <a:r>
              <a:rPr lang="de-AT" dirty="0" smtClean="0"/>
              <a:t>Lösungen bereitstellen und Lernhinweise geben!</a:t>
            </a:r>
          </a:p>
          <a:p>
            <a:pPr>
              <a:buClr>
                <a:schemeClr val="accent2">
                  <a:lumMod val="75000"/>
                </a:schemeClr>
              </a:buClr>
              <a:buFont typeface="Wingdings" pitchFamily="2" charset="2"/>
              <a:buChar char="§"/>
            </a:pPr>
            <a:r>
              <a:rPr lang="de-AT" dirty="0" smtClean="0"/>
              <a:t>Gibt auch Rückschlüsse auf die Qualität der Instruktion!</a:t>
            </a:r>
            <a:endParaRPr lang="de-AT" dirty="0"/>
          </a:p>
        </p:txBody>
      </p:sp>
      <p:sp>
        <p:nvSpPr>
          <p:cNvPr id="5" name="Fußzeilenplatzhalter 6"/>
          <p:cNvSpPr>
            <a:spLocks noGrp="1"/>
          </p:cNvSpPr>
          <p:nvPr>
            <p:ph type="ftr" sz="quarter" idx="11"/>
          </p:nvPr>
        </p:nvSpPr>
        <p:spPr>
          <a:xfrm>
            <a:off x="3124200" y="6237312"/>
            <a:ext cx="3464024" cy="365125"/>
          </a:xfrm>
        </p:spPr>
        <p:txBody>
          <a:bodyPr/>
          <a:lstStyle/>
          <a:p>
            <a:r>
              <a:rPr lang="de-AT" smtClean="0"/>
              <a:t>Leistungsfeststellung/Leistungsbeurteilung </a:t>
            </a:r>
            <a:r>
              <a:rPr lang="de-AT" dirty="0" smtClean="0"/>
              <a:t>in GW, </a:t>
            </a:r>
          </a:p>
          <a:p>
            <a:r>
              <a:rPr lang="de-AT" dirty="0" smtClean="0"/>
              <a:t>Dr. Johanna Eidenberger</a:t>
            </a:r>
            <a:endParaRPr lang="de-AT"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p:cNvSpPr>
            <a:spLocks noGrp="1"/>
          </p:cNvSpPr>
          <p:nvPr>
            <p:ph type="ftr" sz="quarter" idx="11"/>
          </p:nvPr>
        </p:nvSpPr>
        <p:spPr/>
        <p:txBody>
          <a:bodyPr/>
          <a:lstStyle/>
          <a:p>
            <a:r>
              <a:rPr lang="de-AT" smtClean="0"/>
              <a:t>Fortbildung: Leistungsfeststellung/Leistungsbeurteilung in GW, Dr. Johanna Eidenberger</a:t>
            </a:r>
            <a:endParaRPr lang="de-AT"/>
          </a:p>
        </p:txBody>
      </p:sp>
      <p:pic>
        <p:nvPicPr>
          <p:cNvPr id="1026" name="Picture 2" descr="Bildergebnis für hirnhälften aufgaben">
            <a:hlinkClick r:id="rId2"/>
          </p:cNvPr>
          <p:cNvPicPr>
            <a:picLocks noChangeAspect="1" noChangeArrowheads="1"/>
          </p:cNvPicPr>
          <p:nvPr/>
        </p:nvPicPr>
        <p:blipFill>
          <a:blip r:embed="rId3" cstate="print"/>
          <a:srcRect/>
          <a:stretch>
            <a:fillRect/>
          </a:stretch>
        </p:blipFill>
        <p:spPr bwMode="auto">
          <a:xfrm>
            <a:off x="1" y="25532"/>
            <a:ext cx="9144000" cy="6858000"/>
          </a:xfrm>
          <a:prstGeom prst="rect">
            <a:avLst/>
          </a:prstGeom>
          <a:noFill/>
        </p:spPr>
      </p:pic>
      <p:sp>
        <p:nvSpPr>
          <p:cNvPr id="4" name="Textfeld 3"/>
          <p:cNvSpPr txBox="1"/>
          <p:nvPr/>
        </p:nvSpPr>
        <p:spPr>
          <a:xfrm>
            <a:off x="0" y="6581001"/>
            <a:ext cx="4860032" cy="276999"/>
          </a:xfrm>
          <a:prstGeom prst="rect">
            <a:avLst/>
          </a:prstGeom>
          <a:noFill/>
        </p:spPr>
        <p:txBody>
          <a:bodyPr wrap="square" rtlCol="0">
            <a:spAutoFit/>
          </a:bodyPr>
          <a:lstStyle/>
          <a:p>
            <a:r>
              <a:rPr lang="de-AT" sz="1200" i="1" dirty="0" smtClean="0"/>
              <a:t>http://www.wandtattoo.de/motive/musik/wirkung-von-musik.html</a:t>
            </a:r>
            <a:endParaRPr lang="de-AT" sz="1200" i="1" dirty="0"/>
          </a:p>
        </p:txBody>
      </p:sp>
      <p:sp>
        <p:nvSpPr>
          <p:cNvPr id="5" name="Textfeld 4"/>
          <p:cNvSpPr txBox="1"/>
          <p:nvPr/>
        </p:nvSpPr>
        <p:spPr>
          <a:xfrm>
            <a:off x="0" y="1"/>
            <a:ext cx="9144000" cy="954107"/>
          </a:xfrm>
          <a:prstGeom prst="rect">
            <a:avLst/>
          </a:prstGeom>
          <a:gradFill>
            <a:gsLst>
              <a:gs pos="0">
                <a:schemeClr val="accent6">
                  <a:lumMod val="75000"/>
                </a:schemeClr>
              </a:gs>
              <a:gs pos="50000">
                <a:schemeClr val="accent1">
                  <a:tint val="44500"/>
                  <a:satMod val="160000"/>
                </a:schemeClr>
              </a:gs>
              <a:gs pos="100000">
                <a:schemeClr val="accent1">
                  <a:tint val="23500"/>
                  <a:satMod val="160000"/>
                </a:schemeClr>
              </a:gs>
            </a:gsLst>
            <a:lin ang="5400000" scaled="0"/>
          </a:gradFill>
        </p:spPr>
        <p:txBody>
          <a:bodyPr wrap="square" rtlCol="0">
            <a:spAutoFit/>
          </a:bodyPr>
          <a:lstStyle/>
          <a:p>
            <a:pPr algn="ctr"/>
            <a:r>
              <a:rPr lang="de-AT" sz="2800" b="1" dirty="0" smtClean="0"/>
              <a:t>Linke                                    und                                  rechte</a:t>
            </a:r>
          </a:p>
          <a:p>
            <a:pPr algn="ctr"/>
            <a:r>
              <a:rPr lang="de-AT" sz="2800" b="1" dirty="0" smtClean="0"/>
              <a:t> Hemisphäre unseres Gehirns!</a:t>
            </a:r>
            <a:endParaRPr lang="de-AT" sz="2800" b="1"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descr="Bildergebnis für leistungsfeststellung comics">
            <a:hlinkClick r:id="rId2" tgtFrame="&quot;_blank&quot;"/>
          </p:cNvPr>
          <p:cNvPicPr/>
          <p:nvPr/>
        </p:nvPicPr>
        <p:blipFill>
          <a:blip r:embed="rId3" cstate="print"/>
          <a:srcRect/>
          <a:stretch>
            <a:fillRect/>
          </a:stretch>
        </p:blipFill>
        <p:spPr bwMode="auto">
          <a:xfrm>
            <a:off x="2123728" y="2420888"/>
            <a:ext cx="4559300" cy="3746500"/>
          </a:xfrm>
          <a:prstGeom prst="rect">
            <a:avLst/>
          </a:prstGeom>
          <a:noFill/>
          <a:ln w="9525">
            <a:noFill/>
            <a:miter lim="800000"/>
            <a:headEnd/>
            <a:tailEnd/>
          </a:ln>
        </p:spPr>
      </p:pic>
      <p:sp>
        <p:nvSpPr>
          <p:cNvPr id="3" name="Titel 2"/>
          <p:cNvSpPr>
            <a:spLocks noGrp="1"/>
          </p:cNvSpPr>
          <p:nvPr>
            <p:ph type="title"/>
          </p:nvPr>
        </p:nvSpPr>
        <p:spPr>
          <a:xfrm>
            <a:off x="251520" y="332656"/>
            <a:ext cx="8640960" cy="2160240"/>
          </a:xfrm>
          <a:solidFill>
            <a:srgbClr val="CC6600"/>
          </a:solidFill>
        </p:spPr>
        <p:txBody>
          <a:bodyPr>
            <a:noAutofit/>
          </a:bodyPr>
          <a:lstStyle/>
          <a:p>
            <a:r>
              <a:rPr lang="de-AT" sz="3600" dirty="0" smtClean="0">
                <a:solidFill>
                  <a:schemeClr val="tx1"/>
                </a:solidFill>
                <a:latin typeface="Arial Black" pitchFamily="34" charset="0"/>
              </a:rPr>
              <a:t>Ich bedanke mich herzlich für Ihre Aufmerksamkeit und freue mich über Fragen, Rückmeldungen, …</a:t>
            </a:r>
            <a:endParaRPr lang="de-AT" sz="3600" dirty="0">
              <a:solidFill>
                <a:schemeClr val="tx1"/>
              </a:solidFill>
              <a:latin typeface="Arial Black" pitchFamily="34" charset="0"/>
            </a:endParaRPr>
          </a:p>
        </p:txBody>
      </p:sp>
      <p:sp>
        <p:nvSpPr>
          <p:cNvPr id="5" name="Textfeld 4"/>
          <p:cNvSpPr txBox="1"/>
          <p:nvPr/>
        </p:nvSpPr>
        <p:spPr>
          <a:xfrm>
            <a:off x="251520" y="6381328"/>
            <a:ext cx="3024336" cy="276999"/>
          </a:xfrm>
          <a:prstGeom prst="rect">
            <a:avLst/>
          </a:prstGeom>
          <a:noFill/>
        </p:spPr>
        <p:txBody>
          <a:bodyPr wrap="square" rtlCol="0">
            <a:spAutoFit/>
          </a:bodyPr>
          <a:lstStyle/>
          <a:p>
            <a:r>
              <a:rPr lang="de-AT" sz="1200" i="1" dirty="0" smtClean="0"/>
              <a:t>Aus. www.Onlinecampus_Virtuelle_PH</a:t>
            </a:r>
            <a:endParaRPr lang="de-AT" sz="1200" i="1" dirty="0"/>
          </a:p>
        </p:txBody>
      </p:sp>
      <p:sp>
        <p:nvSpPr>
          <p:cNvPr id="7" name="Fußzeilenplatzhalter 6"/>
          <p:cNvSpPr>
            <a:spLocks noGrp="1"/>
          </p:cNvSpPr>
          <p:nvPr>
            <p:ph type="ftr" sz="quarter" idx="11"/>
          </p:nvPr>
        </p:nvSpPr>
        <p:spPr>
          <a:xfrm>
            <a:off x="3124200" y="6237312"/>
            <a:ext cx="3464024" cy="365125"/>
          </a:xfrm>
        </p:spPr>
        <p:txBody>
          <a:bodyPr/>
          <a:lstStyle/>
          <a:p>
            <a:r>
              <a:rPr lang="de-AT" smtClean="0"/>
              <a:t>Leistungsfeststellung/Leistungsbeurteilung </a:t>
            </a:r>
            <a:r>
              <a:rPr lang="de-AT" dirty="0" smtClean="0"/>
              <a:t>in GW, </a:t>
            </a:r>
          </a:p>
          <a:p>
            <a:r>
              <a:rPr lang="de-AT" dirty="0" smtClean="0"/>
              <a:t>Dr. Johanna Eidenberger</a:t>
            </a:r>
            <a:endParaRPr lang="de-AT"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AT" sz="2800" dirty="0" smtClean="0"/>
              <a:t>Literaturverzeichnis</a:t>
            </a:r>
            <a:endParaRPr lang="de-AT" sz="2800" dirty="0"/>
          </a:p>
        </p:txBody>
      </p:sp>
      <p:sp>
        <p:nvSpPr>
          <p:cNvPr id="3" name="Inhaltsplatzhalter 2"/>
          <p:cNvSpPr>
            <a:spLocks noGrp="1"/>
          </p:cNvSpPr>
          <p:nvPr>
            <p:ph idx="1"/>
          </p:nvPr>
        </p:nvSpPr>
        <p:spPr/>
        <p:txBody>
          <a:bodyPr>
            <a:normAutofit/>
          </a:bodyPr>
          <a:lstStyle/>
          <a:p>
            <a:r>
              <a:rPr lang="de-AT" sz="1400" dirty="0" smtClean="0"/>
              <a:t>Daum, Egbert (Hrsg.) (2011): Subjektive Kartographie und Subjektives Kartographieren – Ein Überblick . BIS-Verlag, Oldenburg</a:t>
            </a:r>
          </a:p>
          <a:p>
            <a:pPr>
              <a:buNone/>
            </a:pPr>
            <a:r>
              <a:rPr lang="de-AT" sz="1400" dirty="0" smtClean="0"/>
              <a:t>         Auch im Web: </a:t>
            </a:r>
            <a:r>
              <a:rPr lang="de-AT" sz="1400" dirty="0" smtClean="0">
                <a:hlinkClick r:id="rId2"/>
              </a:rPr>
              <a:t>http://www.sozialraum.de/subjektives-kartographieren.php</a:t>
            </a:r>
            <a:r>
              <a:rPr lang="de-AT" sz="1400" dirty="0" smtClean="0"/>
              <a:t> (4.11.2016)</a:t>
            </a:r>
          </a:p>
          <a:p>
            <a:pPr>
              <a:buNone/>
            </a:pPr>
            <a:endParaRPr lang="de-AT" sz="1400" dirty="0"/>
          </a:p>
          <a:p>
            <a:r>
              <a:rPr lang="de-AT" sz="1400" dirty="0" smtClean="0"/>
              <a:t>Dürr, Heiner  (2001): Lexikon der Geographie. Raumwissenschaft. </a:t>
            </a:r>
            <a:r>
              <a:rPr lang="de-AT" sz="1400" dirty="0"/>
              <a:t>Copyright 2001 Spektrum Akademischer Verlag, </a:t>
            </a:r>
            <a:r>
              <a:rPr lang="de-AT" sz="1400" dirty="0" smtClean="0"/>
              <a:t>Heidelberg. Web: </a:t>
            </a:r>
            <a:r>
              <a:rPr lang="de-AT" sz="1400" dirty="0" smtClean="0">
                <a:hlinkClick r:id="rId3"/>
              </a:rPr>
              <a:t>http://www.spektrum.de/lexikon/geographie/raumwissenschaft/6469</a:t>
            </a:r>
            <a:r>
              <a:rPr lang="de-AT" sz="1400" dirty="0" smtClean="0"/>
              <a:t> (04.11.2016)</a:t>
            </a:r>
          </a:p>
          <a:p>
            <a:r>
              <a:rPr lang="de-AT" sz="1400" dirty="0" err="1" smtClean="0"/>
              <a:t>Jekel</a:t>
            </a:r>
            <a:r>
              <a:rPr lang="de-AT" sz="1400" dirty="0" smtClean="0"/>
              <a:t>, Thomas (2008): Die Macht der Karten und die Macht der Kinder – Versuch einer Begründung des Lernens mit  Geoinformationen. In: Dobler, K. u.a. (Hrsg.): </a:t>
            </a:r>
            <a:r>
              <a:rPr lang="de-AT" sz="1400" dirty="0" err="1" smtClean="0"/>
              <a:t>kind:macht:raum</a:t>
            </a:r>
            <a:r>
              <a:rPr lang="de-AT" sz="1400" dirty="0" smtClean="0"/>
              <a:t>. Heidelberg, S. 62-75</a:t>
            </a:r>
          </a:p>
          <a:p>
            <a:r>
              <a:rPr lang="de-AT" sz="1400" dirty="0" smtClean="0"/>
              <a:t>Lo, </a:t>
            </a:r>
            <a:r>
              <a:rPr lang="de-AT" sz="1400" dirty="0" err="1" smtClean="0"/>
              <a:t>Mun</a:t>
            </a:r>
            <a:r>
              <a:rPr lang="de-AT" sz="1400" dirty="0" smtClean="0"/>
              <a:t> Ling (2015): Lernen durch Variation. Implementierung der Variationstheorie in Schule und Bildungsforschung. Aus dem Englischen von Gabriele Isak und Peter Posch. </a:t>
            </a:r>
            <a:r>
              <a:rPr lang="de-AT" sz="1400" dirty="0" err="1" smtClean="0"/>
              <a:t>Waxmann</a:t>
            </a:r>
            <a:r>
              <a:rPr lang="de-AT" sz="1400" dirty="0" smtClean="0"/>
              <a:t>, Münster-New York</a:t>
            </a:r>
          </a:p>
          <a:p>
            <a:endParaRPr lang="de-AT" sz="1400" dirty="0"/>
          </a:p>
        </p:txBody>
      </p:sp>
      <p:sp>
        <p:nvSpPr>
          <p:cNvPr id="5" name="Fußzeilenplatzhalter 6"/>
          <p:cNvSpPr>
            <a:spLocks noGrp="1"/>
          </p:cNvSpPr>
          <p:nvPr>
            <p:ph type="ftr" sz="quarter" idx="11"/>
          </p:nvPr>
        </p:nvSpPr>
        <p:spPr>
          <a:xfrm>
            <a:off x="3124200" y="6237312"/>
            <a:ext cx="3464024" cy="365125"/>
          </a:xfrm>
        </p:spPr>
        <p:txBody>
          <a:bodyPr/>
          <a:lstStyle/>
          <a:p>
            <a:r>
              <a:rPr lang="de-AT" smtClean="0"/>
              <a:t>Leistungsfeststellung/Leistungsbeurteilung </a:t>
            </a:r>
            <a:r>
              <a:rPr lang="de-AT" dirty="0" smtClean="0"/>
              <a:t>in GW, </a:t>
            </a:r>
          </a:p>
          <a:p>
            <a:r>
              <a:rPr lang="de-AT" dirty="0" smtClean="0"/>
              <a:t>Dr. Johanna Eidenberger</a:t>
            </a:r>
            <a:endParaRPr lang="de-AT"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251520" y="980728"/>
            <a:ext cx="8892480" cy="5145435"/>
          </a:xfrm>
        </p:spPr>
        <p:txBody>
          <a:bodyPr>
            <a:normAutofit lnSpcReduction="10000"/>
          </a:bodyPr>
          <a:lstStyle/>
          <a:p>
            <a:pPr>
              <a:spcAft>
                <a:spcPts val="600"/>
              </a:spcAft>
              <a:buClr>
                <a:schemeClr val="accent2">
                  <a:lumMod val="75000"/>
                </a:schemeClr>
              </a:buClr>
            </a:pPr>
            <a:r>
              <a:rPr lang="de-AT" dirty="0" smtClean="0"/>
              <a:t>Bildungs- und Lehraufgaben gemäß Lehrplan und nur jene Lehrstoffe, die bis zum Zeitpunkt der Leistungsfeststellung behandelt worden sind.</a:t>
            </a:r>
          </a:p>
          <a:p>
            <a:pPr>
              <a:spcAft>
                <a:spcPts val="600"/>
              </a:spcAft>
              <a:buClr>
                <a:schemeClr val="accent2">
                  <a:lumMod val="75000"/>
                </a:schemeClr>
              </a:buClr>
            </a:pPr>
            <a:r>
              <a:rPr lang="de-AT" dirty="0" smtClean="0"/>
              <a:t>Neben Mitarbeitsfeststellung und Schularbeiten nur so viele andere Leistungsfeststellungen wie unbedingt notwendig!</a:t>
            </a:r>
          </a:p>
          <a:p>
            <a:pPr>
              <a:spcAft>
                <a:spcPts val="600"/>
              </a:spcAft>
              <a:buClr>
                <a:schemeClr val="accent2">
                  <a:lumMod val="75000"/>
                </a:schemeClr>
              </a:buClr>
            </a:pPr>
            <a:r>
              <a:rPr lang="de-AT" dirty="0" smtClean="0"/>
              <a:t>Sorgfältige Auswahl der zu prüfenden Ziele und Inhalte unter dem Aspekt der Bedeutsamkeit.</a:t>
            </a:r>
          </a:p>
          <a:p>
            <a:pPr>
              <a:spcAft>
                <a:spcPts val="600"/>
              </a:spcAft>
              <a:buClr>
                <a:schemeClr val="accent2">
                  <a:lumMod val="75000"/>
                </a:schemeClr>
              </a:buClr>
            </a:pPr>
            <a:r>
              <a:rPr lang="de-AT" dirty="0" smtClean="0"/>
              <a:t>Enge Abstimmung von Unterricht und Prüfungsanforderungen.</a:t>
            </a:r>
            <a:endParaRPr lang="de-AT" dirty="0"/>
          </a:p>
        </p:txBody>
      </p:sp>
      <p:sp>
        <p:nvSpPr>
          <p:cNvPr id="5" name="Titel 3"/>
          <p:cNvSpPr>
            <a:spLocks noGrp="1"/>
          </p:cNvSpPr>
          <p:nvPr>
            <p:ph type="title"/>
          </p:nvPr>
        </p:nvSpPr>
        <p:spPr>
          <a:xfrm>
            <a:off x="0" y="0"/>
            <a:ext cx="9144000" cy="764704"/>
          </a:xfrm>
          <a:solidFill>
            <a:schemeClr val="accent2">
              <a:lumMod val="60000"/>
              <a:lumOff val="40000"/>
            </a:schemeClr>
          </a:solidFill>
        </p:spPr>
        <p:txBody>
          <a:bodyPr>
            <a:normAutofit/>
          </a:bodyPr>
          <a:lstStyle/>
          <a:p>
            <a:pPr algn="r"/>
            <a:r>
              <a:rPr lang="de-AT" sz="2800" dirty="0" smtClean="0">
                <a:latin typeface="Arial Black" pitchFamily="34" charset="0"/>
              </a:rPr>
              <a:t>Grundsätze der Leistungsfeststellung</a:t>
            </a:r>
            <a:endParaRPr lang="de-AT" sz="2800" dirty="0">
              <a:latin typeface="Arial Black" pitchFamily="34" charset="0"/>
            </a:endParaRPr>
          </a:p>
        </p:txBody>
      </p:sp>
      <p:sp>
        <p:nvSpPr>
          <p:cNvPr id="6" name="Fußzeilenplatzhalter 6"/>
          <p:cNvSpPr>
            <a:spLocks noGrp="1"/>
          </p:cNvSpPr>
          <p:nvPr>
            <p:ph type="ftr" sz="quarter" idx="11"/>
          </p:nvPr>
        </p:nvSpPr>
        <p:spPr>
          <a:xfrm>
            <a:off x="3124200" y="6237312"/>
            <a:ext cx="3464024" cy="365125"/>
          </a:xfrm>
        </p:spPr>
        <p:txBody>
          <a:bodyPr/>
          <a:lstStyle/>
          <a:p>
            <a:r>
              <a:rPr lang="de-AT" smtClean="0"/>
              <a:t>Leistungsfeststellung/Leistungsbeurteilung </a:t>
            </a:r>
            <a:r>
              <a:rPr lang="de-AT" dirty="0" smtClean="0"/>
              <a:t>in GW, </a:t>
            </a:r>
          </a:p>
          <a:p>
            <a:r>
              <a:rPr lang="de-AT" dirty="0" smtClean="0"/>
              <a:t>Dr. Johanna Eidenberger</a:t>
            </a:r>
            <a:endParaRPr lang="de-AT"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0" y="0"/>
            <a:ext cx="9144000" cy="692696"/>
          </a:xfrm>
          <a:solidFill>
            <a:schemeClr val="accent2">
              <a:lumMod val="60000"/>
              <a:lumOff val="40000"/>
            </a:schemeClr>
          </a:solidFill>
        </p:spPr>
        <p:txBody>
          <a:bodyPr>
            <a:normAutofit/>
          </a:bodyPr>
          <a:lstStyle/>
          <a:p>
            <a:pPr algn="r"/>
            <a:r>
              <a:rPr lang="de-AT" sz="2800" dirty="0" smtClean="0">
                <a:latin typeface="Arial Black" pitchFamily="34" charset="0"/>
              </a:rPr>
              <a:t>Probleme bei der Leistungsfeststellung</a:t>
            </a:r>
            <a:endParaRPr lang="de-AT" sz="2800" dirty="0">
              <a:latin typeface="Arial Black" pitchFamily="34" charset="0"/>
            </a:endParaRPr>
          </a:p>
        </p:txBody>
      </p:sp>
      <p:sp>
        <p:nvSpPr>
          <p:cNvPr id="5" name="Textplatzhalter 4"/>
          <p:cNvSpPr>
            <a:spLocks noGrp="1"/>
          </p:cNvSpPr>
          <p:nvPr>
            <p:ph type="body" idx="1"/>
          </p:nvPr>
        </p:nvSpPr>
        <p:spPr/>
        <p:txBody>
          <a:bodyPr>
            <a:normAutofit fontScale="92500" lnSpcReduction="20000"/>
          </a:bodyPr>
          <a:lstStyle/>
          <a:p>
            <a:r>
              <a:rPr lang="de-AT" dirty="0" smtClean="0"/>
              <a:t>Punktuelle Leistungsfeststellungen</a:t>
            </a:r>
            <a:endParaRPr lang="de-AT" dirty="0"/>
          </a:p>
        </p:txBody>
      </p:sp>
      <p:sp>
        <p:nvSpPr>
          <p:cNvPr id="6" name="Inhaltsplatzhalter 5"/>
          <p:cNvSpPr>
            <a:spLocks noGrp="1"/>
          </p:cNvSpPr>
          <p:nvPr>
            <p:ph sz="half" idx="2"/>
          </p:nvPr>
        </p:nvSpPr>
        <p:spPr/>
        <p:txBody>
          <a:bodyPr>
            <a:normAutofit fontScale="92500" lnSpcReduction="10000"/>
          </a:bodyPr>
          <a:lstStyle/>
          <a:p>
            <a:r>
              <a:rPr lang="de-AT" dirty="0" smtClean="0"/>
              <a:t>Tests und Schularbeiten</a:t>
            </a:r>
          </a:p>
          <a:p>
            <a:r>
              <a:rPr lang="de-AT" dirty="0" smtClean="0"/>
              <a:t>Unterbrechen den Lehr- und Lernprozess</a:t>
            </a:r>
          </a:p>
          <a:p>
            <a:r>
              <a:rPr lang="de-AT" dirty="0" smtClean="0"/>
              <a:t>Stellen eine Momentaufnahme dar</a:t>
            </a:r>
          </a:p>
          <a:p>
            <a:r>
              <a:rPr lang="de-AT" dirty="0" smtClean="0"/>
              <a:t>Aufgaben haben nicht immer denselben Schwierigkeitsgrad, führen aber immer zu einer Note</a:t>
            </a:r>
          </a:p>
          <a:p>
            <a:pPr marL="0" indent="0">
              <a:buNone/>
            </a:pPr>
            <a:r>
              <a:rPr lang="de-AT" dirty="0"/>
              <a:t> </a:t>
            </a:r>
            <a:r>
              <a:rPr lang="de-AT" dirty="0" smtClean="0"/>
              <a:t>     „gleichwertig“? - sollte in den Aufzeichnungen ersichtlich sein</a:t>
            </a:r>
            <a:endParaRPr lang="de-AT" dirty="0"/>
          </a:p>
        </p:txBody>
      </p:sp>
      <p:sp>
        <p:nvSpPr>
          <p:cNvPr id="7" name="Textplatzhalter 6"/>
          <p:cNvSpPr>
            <a:spLocks noGrp="1"/>
          </p:cNvSpPr>
          <p:nvPr>
            <p:ph type="body" sz="quarter" idx="3"/>
          </p:nvPr>
        </p:nvSpPr>
        <p:spPr/>
        <p:txBody>
          <a:bodyPr>
            <a:normAutofit fontScale="92500" lnSpcReduction="20000"/>
          </a:bodyPr>
          <a:lstStyle/>
          <a:p>
            <a:r>
              <a:rPr lang="de-AT" dirty="0" smtClean="0"/>
              <a:t>Unterrichtbegleitende Leistungsfeststellungen</a:t>
            </a:r>
            <a:endParaRPr lang="de-AT" dirty="0"/>
          </a:p>
        </p:txBody>
      </p:sp>
      <p:sp>
        <p:nvSpPr>
          <p:cNvPr id="8" name="Inhaltsplatzhalter 7"/>
          <p:cNvSpPr>
            <a:spLocks noGrp="1"/>
          </p:cNvSpPr>
          <p:nvPr>
            <p:ph sz="quarter" idx="4"/>
          </p:nvPr>
        </p:nvSpPr>
        <p:spPr/>
        <p:txBody>
          <a:bodyPr>
            <a:normAutofit/>
          </a:bodyPr>
          <a:lstStyle/>
          <a:p>
            <a:r>
              <a:rPr lang="de-AT" sz="2200" dirty="0" smtClean="0"/>
              <a:t>Mitarbeitsbeobachtungen werden häufig mit Verhaltensbeobachtungen vermischt</a:t>
            </a:r>
          </a:p>
          <a:p>
            <a:r>
              <a:rPr lang="de-AT" sz="2200" dirty="0" smtClean="0"/>
              <a:t>Mitarbeitsbeobachtungen über rein reproduktive Äußerungen (Bankabfragen, Handheben,..) sind wertlos</a:t>
            </a:r>
            <a:endParaRPr lang="de-AT" sz="2200" dirty="0"/>
          </a:p>
        </p:txBody>
      </p:sp>
      <p:sp>
        <p:nvSpPr>
          <p:cNvPr id="10" name="Fußzeilenplatzhalter 6"/>
          <p:cNvSpPr>
            <a:spLocks noGrp="1"/>
          </p:cNvSpPr>
          <p:nvPr>
            <p:ph type="ftr" sz="quarter" idx="11"/>
          </p:nvPr>
        </p:nvSpPr>
        <p:spPr>
          <a:xfrm>
            <a:off x="3124200" y="6237312"/>
            <a:ext cx="3464024" cy="365125"/>
          </a:xfrm>
        </p:spPr>
        <p:txBody>
          <a:bodyPr/>
          <a:lstStyle/>
          <a:p>
            <a:r>
              <a:rPr lang="de-AT" smtClean="0"/>
              <a:t>Leistungsfeststellung/Leistungsbeurteilung </a:t>
            </a:r>
            <a:r>
              <a:rPr lang="de-AT" dirty="0" smtClean="0"/>
              <a:t>in GW, </a:t>
            </a:r>
          </a:p>
          <a:p>
            <a:r>
              <a:rPr lang="de-AT" dirty="0" smtClean="0"/>
              <a:t>Dr. Johanna Eidenberger</a:t>
            </a:r>
            <a:endParaRPr lang="de-AT" dirty="0"/>
          </a:p>
        </p:txBody>
      </p:sp>
    </p:spTree>
    <p:extLst>
      <p:ext uri="{BB962C8B-B14F-4D97-AF65-F5344CB8AC3E}">
        <p14:creationId xmlns:p14="http://schemas.microsoft.com/office/powerpoint/2010/main" val="24835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8"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a:xfrm>
            <a:off x="0" y="0"/>
            <a:ext cx="9144000" cy="692696"/>
          </a:xfrm>
          <a:solidFill>
            <a:schemeClr val="accent2">
              <a:lumMod val="60000"/>
              <a:lumOff val="40000"/>
            </a:schemeClr>
          </a:solidFill>
        </p:spPr>
        <p:txBody>
          <a:bodyPr>
            <a:noAutofit/>
          </a:bodyPr>
          <a:lstStyle/>
          <a:p>
            <a:pPr algn="r"/>
            <a:r>
              <a:rPr lang="de-AT" sz="2800" dirty="0" smtClean="0">
                <a:latin typeface="Arial Black" pitchFamily="34" charset="0"/>
              </a:rPr>
              <a:t>Anforderungen an die Leistungsbeurteilung</a:t>
            </a:r>
            <a:endParaRPr lang="de-AT" sz="2800" dirty="0">
              <a:latin typeface="Arial Black" pitchFamily="34" charset="0"/>
            </a:endParaRPr>
          </a:p>
        </p:txBody>
      </p:sp>
      <p:sp>
        <p:nvSpPr>
          <p:cNvPr id="8" name="Inhaltsplatzhalter 7"/>
          <p:cNvSpPr>
            <a:spLocks noGrp="1"/>
          </p:cNvSpPr>
          <p:nvPr>
            <p:ph idx="1"/>
          </p:nvPr>
        </p:nvSpPr>
        <p:spPr>
          <a:xfrm>
            <a:off x="457200" y="980728"/>
            <a:ext cx="8229600" cy="5877272"/>
          </a:xfrm>
        </p:spPr>
        <p:txBody>
          <a:bodyPr>
            <a:normAutofit fontScale="92500" lnSpcReduction="20000"/>
          </a:bodyPr>
          <a:lstStyle/>
          <a:p>
            <a:pPr>
              <a:spcAft>
                <a:spcPts val="1200"/>
              </a:spcAft>
              <a:buClr>
                <a:schemeClr val="accent2">
                  <a:lumMod val="75000"/>
                </a:schemeClr>
              </a:buClr>
              <a:buFont typeface="Wingdings" pitchFamily="2" charset="2"/>
              <a:buChar char="§"/>
            </a:pPr>
            <a:r>
              <a:rPr lang="de-AT" sz="2800" dirty="0" smtClean="0"/>
              <a:t>Leistung der Schüler/innen ist </a:t>
            </a:r>
            <a:r>
              <a:rPr lang="de-AT" sz="2800" b="1" dirty="0" smtClean="0"/>
              <a:t>kompetenzorientiert </a:t>
            </a:r>
            <a:r>
              <a:rPr lang="de-AT" sz="2800" dirty="0" smtClean="0"/>
              <a:t>zu beurteilen</a:t>
            </a:r>
          </a:p>
          <a:p>
            <a:pPr>
              <a:spcAft>
                <a:spcPts val="1200"/>
              </a:spcAft>
              <a:buClr>
                <a:schemeClr val="accent2">
                  <a:lumMod val="75000"/>
                </a:schemeClr>
              </a:buClr>
              <a:buFont typeface="Wingdings" pitchFamily="2" charset="2"/>
              <a:buChar char="§"/>
            </a:pPr>
            <a:r>
              <a:rPr lang="de-AT" sz="2800" dirty="0" smtClean="0"/>
              <a:t>Aufgaben, die zur Beurteilung herangezogen werden, sollen das </a:t>
            </a:r>
            <a:r>
              <a:rPr lang="de-AT" sz="2800" b="1" dirty="0" smtClean="0"/>
              <a:t>gesamte Leistungsspektrum </a:t>
            </a:r>
            <a:r>
              <a:rPr lang="de-AT" sz="2800" dirty="0" smtClean="0"/>
              <a:t>abbilden (</a:t>
            </a:r>
            <a:r>
              <a:rPr lang="de-AT" sz="2800" dirty="0"/>
              <a:t>E</a:t>
            </a:r>
            <a:r>
              <a:rPr lang="de-AT" sz="2800" dirty="0" smtClean="0"/>
              <a:t>igenständigkeit, Transfer von Wissen und Können auf neuartige Aufgaben, etc.) </a:t>
            </a:r>
          </a:p>
          <a:p>
            <a:pPr>
              <a:spcAft>
                <a:spcPts val="1200"/>
              </a:spcAft>
              <a:buClr>
                <a:schemeClr val="accent2">
                  <a:lumMod val="75000"/>
                </a:schemeClr>
              </a:buClr>
              <a:buFont typeface="Wingdings" pitchFamily="2" charset="2"/>
              <a:buChar char="§"/>
            </a:pPr>
            <a:r>
              <a:rPr lang="de-AT" sz="2800" dirty="0" smtClean="0"/>
              <a:t>Kriterien für die Beurteilung müssen </a:t>
            </a:r>
            <a:r>
              <a:rPr lang="de-AT" sz="2800" b="1" dirty="0" smtClean="0"/>
              <a:t>transparent</a:t>
            </a:r>
            <a:r>
              <a:rPr lang="de-AT" sz="2800" dirty="0" smtClean="0"/>
              <a:t> sein</a:t>
            </a:r>
          </a:p>
          <a:p>
            <a:pPr>
              <a:spcAft>
                <a:spcPts val="1200"/>
              </a:spcAft>
              <a:buClr>
                <a:schemeClr val="accent2">
                  <a:lumMod val="75000"/>
                </a:schemeClr>
              </a:buClr>
              <a:buFont typeface="Wingdings" pitchFamily="2" charset="2"/>
              <a:buChar char="§"/>
            </a:pPr>
            <a:r>
              <a:rPr lang="de-AT" sz="2800" dirty="0" smtClean="0"/>
              <a:t>Die Prüfungsanforderungen müssen in </a:t>
            </a:r>
            <a:r>
              <a:rPr lang="de-AT" sz="2800" b="1" dirty="0" smtClean="0"/>
              <a:t>engem Zusammenhang mit dem Unterricht</a:t>
            </a:r>
            <a:r>
              <a:rPr lang="de-AT" sz="2800" dirty="0" smtClean="0"/>
              <a:t> sein</a:t>
            </a:r>
          </a:p>
          <a:p>
            <a:pPr>
              <a:spcAft>
                <a:spcPts val="1200"/>
              </a:spcAft>
              <a:buClr>
                <a:schemeClr val="accent2">
                  <a:lumMod val="75000"/>
                </a:schemeClr>
              </a:buClr>
              <a:buFont typeface="Wingdings" pitchFamily="2" charset="2"/>
              <a:buChar char="§"/>
            </a:pPr>
            <a:r>
              <a:rPr lang="de-AT" sz="2800" b="1" dirty="0" smtClean="0"/>
              <a:t>Gleichmäßige Verteilung </a:t>
            </a:r>
            <a:r>
              <a:rPr lang="de-AT" sz="2800" dirty="0" smtClean="0"/>
              <a:t>auf das gesamte Unterrichtsjahr</a:t>
            </a:r>
          </a:p>
          <a:p>
            <a:pPr>
              <a:spcAft>
                <a:spcPts val="1200"/>
              </a:spcAft>
              <a:buClr>
                <a:schemeClr val="accent2">
                  <a:lumMod val="75000"/>
                </a:schemeClr>
              </a:buClr>
              <a:buFont typeface="Wingdings" pitchFamily="2" charset="2"/>
              <a:buChar char="§"/>
            </a:pPr>
            <a:r>
              <a:rPr lang="de-AT" sz="2800" dirty="0" smtClean="0"/>
              <a:t>Alle Formen der Leistungsfeststellung sind </a:t>
            </a:r>
            <a:r>
              <a:rPr lang="de-AT" sz="2800" b="1" dirty="0" smtClean="0"/>
              <a:t>gleichwertig</a:t>
            </a:r>
            <a:r>
              <a:rPr lang="de-AT" sz="2800" dirty="0" smtClean="0"/>
              <a:t>, </a:t>
            </a:r>
            <a:r>
              <a:rPr lang="de-AT" sz="2800" b="1" dirty="0" smtClean="0"/>
              <a:t>Anzahl, Stoffumfang, Schwierigkeitsgrad und Zeitpunkt </a:t>
            </a:r>
            <a:r>
              <a:rPr lang="de-AT" sz="2800" dirty="0" smtClean="0"/>
              <a:t>sind zu berücksichtigen.</a:t>
            </a:r>
            <a:endParaRPr lang="de-AT" sz="2800" dirty="0"/>
          </a:p>
        </p:txBody>
      </p:sp>
      <p:sp>
        <p:nvSpPr>
          <p:cNvPr id="5" name="Fußzeilenplatzhalter 6"/>
          <p:cNvSpPr>
            <a:spLocks noGrp="1"/>
          </p:cNvSpPr>
          <p:nvPr>
            <p:ph type="ftr" sz="quarter" idx="11"/>
          </p:nvPr>
        </p:nvSpPr>
        <p:spPr>
          <a:xfrm>
            <a:off x="5658623" y="6381328"/>
            <a:ext cx="3464024" cy="365125"/>
          </a:xfrm>
        </p:spPr>
        <p:txBody>
          <a:bodyPr/>
          <a:lstStyle/>
          <a:p>
            <a:r>
              <a:rPr lang="de-AT" smtClean="0"/>
              <a:t>Leistungsfeststellung/Leistungsbeurteilung </a:t>
            </a:r>
            <a:r>
              <a:rPr lang="de-AT" dirty="0" smtClean="0"/>
              <a:t>in GW, </a:t>
            </a:r>
          </a:p>
          <a:p>
            <a:r>
              <a:rPr lang="de-AT" dirty="0" smtClean="0"/>
              <a:t>Dr. Johanna Eidenberger</a:t>
            </a:r>
            <a:endParaRPr lang="de-AT" dirty="0"/>
          </a:p>
        </p:txBody>
      </p:sp>
    </p:spTree>
    <p:extLst>
      <p:ext uri="{BB962C8B-B14F-4D97-AF65-F5344CB8AC3E}">
        <p14:creationId xmlns:p14="http://schemas.microsoft.com/office/powerpoint/2010/main" val="1796874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0"/>
            <a:ext cx="9144000" cy="980728"/>
          </a:xfrm>
          <a:solidFill>
            <a:schemeClr val="accent2">
              <a:lumMod val="60000"/>
              <a:lumOff val="40000"/>
            </a:schemeClr>
          </a:solidFill>
        </p:spPr>
        <p:txBody>
          <a:bodyPr>
            <a:normAutofit/>
          </a:bodyPr>
          <a:lstStyle/>
          <a:p>
            <a:pPr algn="r"/>
            <a:r>
              <a:rPr lang="de-AT" sz="2800" dirty="0" smtClean="0">
                <a:latin typeface="Arial Black" pitchFamily="34" charset="0"/>
              </a:rPr>
              <a:t>Kritische Überlegungen zur gängigen Beurteilungspraxis</a:t>
            </a:r>
            <a:endParaRPr lang="de-AT" sz="2800" dirty="0">
              <a:latin typeface="Arial Black" pitchFamily="34" charset="0"/>
            </a:endParaRPr>
          </a:p>
        </p:txBody>
      </p:sp>
      <p:sp>
        <p:nvSpPr>
          <p:cNvPr id="4" name="Abgerundetes Rechteck 3"/>
          <p:cNvSpPr/>
          <p:nvPr/>
        </p:nvSpPr>
        <p:spPr>
          <a:xfrm>
            <a:off x="179512" y="2132856"/>
            <a:ext cx="8784976" cy="331236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3" name="Inhaltsplatzhalter 2"/>
          <p:cNvSpPr>
            <a:spLocks noGrp="1"/>
          </p:cNvSpPr>
          <p:nvPr>
            <p:ph idx="1"/>
          </p:nvPr>
        </p:nvSpPr>
        <p:spPr>
          <a:xfrm>
            <a:off x="251520" y="1052736"/>
            <a:ext cx="8712968" cy="5805264"/>
          </a:xfrm>
        </p:spPr>
        <p:txBody>
          <a:bodyPr>
            <a:normAutofit fontScale="55000" lnSpcReduction="20000"/>
          </a:bodyPr>
          <a:lstStyle/>
          <a:p>
            <a:pPr>
              <a:spcAft>
                <a:spcPts val="1200"/>
              </a:spcAft>
              <a:buNone/>
            </a:pPr>
            <a:r>
              <a:rPr lang="de-AT" b="1" dirty="0" smtClean="0">
                <a:latin typeface="Arial" pitchFamily="34" charset="0"/>
                <a:cs typeface="Arial" pitchFamily="34" charset="0"/>
              </a:rPr>
              <a:t>Ist die Durchschnittswertbildung gerecht?</a:t>
            </a:r>
          </a:p>
          <a:p>
            <a:pPr marL="0" indent="0">
              <a:spcAft>
                <a:spcPts val="1200"/>
              </a:spcAft>
              <a:buClr>
                <a:schemeClr val="accent2">
                  <a:lumMod val="75000"/>
                </a:schemeClr>
              </a:buClr>
              <a:buNone/>
            </a:pPr>
            <a:r>
              <a:rPr lang="de-AT" b="1" dirty="0" smtClean="0">
                <a:latin typeface="Arial" pitchFamily="34" charset="0"/>
                <a:cs typeface="Arial" pitchFamily="34" charset="0"/>
              </a:rPr>
              <a:t>Einzelne Noten werden auf das gesamte Schuljahr verteilt aufgezeichnet, am Ende wird eine Note daraus errechnet: </a:t>
            </a:r>
          </a:p>
          <a:p>
            <a:pPr marL="0" indent="0">
              <a:spcAft>
                <a:spcPts val="600"/>
              </a:spcAft>
              <a:buClr>
                <a:schemeClr val="accent2">
                  <a:lumMod val="75000"/>
                </a:schemeClr>
              </a:buClr>
              <a:buFont typeface="Wingdings" pitchFamily="2" charset="2"/>
              <a:buChar char="§"/>
            </a:pPr>
            <a:r>
              <a:rPr lang="de-AT" dirty="0" smtClean="0">
                <a:solidFill>
                  <a:schemeClr val="bg1"/>
                </a:solidFill>
                <a:latin typeface="Arial" pitchFamily="34" charset="0"/>
                <a:cs typeface="Arial" pitchFamily="34" charset="0"/>
              </a:rPr>
              <a:t>    </a:t>
            </a:r>
            <a:r>
              <a:rPr lang="de-AT" b="1" i="1" dirty="0" smtClean="0">
                <a:solidFill>
                  <a:schemeClr val="bg1"/>
                </a:solidFill>
                <a:latin typeface="Arial" pitchFamily="34" charset="0"/>
                <a:cs typeface="Arial" pitchFamily="34" charset="0"/>
              </a:rPr>
              <a:t>Bildet sie den IST-Stand der Leistungen der Schülerin, des Schülers ab?</a:t>
            </a:r>
          </a:p>
          <a:p>
            <a:pPr marL="0" indent="0">
              <a:spcAft>
                <a:spcPts val="600"/>
              </a:spcAft>
              <a:buClr>
                <a:schemeClr val="accent2">
                  <a:lumMod val="75000"/>
                </a:schemeClr>
              </a:buClr>
              <a:buFont typeface="Wingdings" pitchFamily="2" charset="2"/>
              <a:buChar char="§"/>
            </a:pPr>
            <a:endParaRPr lang="de-AT" sz="1300" b="1" i="1" dirty="0">
              <a:solidFill>
                <a:schemeClr val="bg1"/>
              </a:solidFill>
              <a:latin typeface="Arial" pitchFamily="34" charset="0"/>
              <a:cs typeface="Arial" pitchFamily="34" charset="0"/>
            </a:endParaRPr>
          </a:p>
          <a:p>
            <a:pPr marL="0" indent="0">
              <a:spcAft>
                <a:spcPts val="600"/>
              </a:spcAft>
              <a:buClr>
                <a:schemeClr val="accent2">
                  <a:lumMod val="75000"/>
                </a:schemeClr>
              </a:buClr>
              <a:buFont typeface="Wingdings" pitchFamily="2" charset="2"/>
              <a:buChar char="§"/>
            </a:pPr>
            <a:r>
              <a:rPr lang="de-AT" b="1" i="1" dirty="0" smtClean="0">
                <a:solidFill>
                  <a:schemeClr val="bg1"/>
                </a:solidFill>
                <a:latin typeface="Arial" pitchFamily="34" charset="0"/>
                <a:cs typeface="Arial" pitchFamily="34" charset="0"/>
              </a:rPr>
              <a:t>    Ist jede der aufgezeichneten Noten gleich viel wert?</a:t>
            </a:r>
          </a:p>
          <a:p>
            <a:pPr marL="0" indent="0">
              <a:spcAft>
                <a:spcPts val="600"/>
              </a:spcAft>
              <a:buClr>
                <a:schemeClr val="accent2">
                  <a:lumMod val="75000"/>
                </a:schemeClr>
              </a:buClr>
              <a:buFont typeface="Wingdings" pitchFamily="2" charset="2"/>
              <a:buChar char="§"/>
            </a:pPr>
            <a:endParaRPr lang="de-AT" sz="1500" b="1" i="1" dirty="0" smtClean="0">
              <a:solidFill>
                <a:schemeClr val="bg1"/>
              </a:solidFill>
              <a:latin typeface="Arial" pitchFamily="34" charset="0"/>
              <a:cs typeface="Arial" pitchFamily="34" charset="0"/>
            </a:endParaRPr>
          </a:p>
          <a:p>
            <a:pPr marL="0" indent="0">
              <a:spcAft>
                <a:spcPts val="600"/>
              </a:spcAft>
              <a:buClr>
                <a:schemeClr val="accent2">
                  <a:lumMod val="75000"/>
                </a:schemeClr>
              </a:buClr>
              <a:buFont typeface="Wingdings" pitchFamily="2" charset="2"/>
              <a:buChar char="§"/>
            </a:pPr>
            <a:r>
              <a:rPr lang="de-AT" b="1" i="1" dirty="0" smtClean="0">
                <a:solidFill>
                  <a:schemeClr val="bg1"/>
                </a:solidFill>
                <a:latin typeface="Arial" pitchFamily="34" charset="0"/>
                <a:cs typeface="Arial" pitchFamily="34" charset="0"/>
              </a:rPr>
              <a:t>    Ist es gerecht, dass ein Durchschnittswert von 3,41 zu einem  </a:t>
            </a:r>
          </a:p>
          <a:p>
            <a:pPr marL="0" indent="0">
              <a:spcAft>
                <a:spcPts val="600"/>
              </a:spcAft>
              <a:buClr>
                <a:schemeClr val="accent2">
                  <a:lumMod val="75000"/>
                </a:schemeClr>
              </a:buClr>
              <a:buNone/>
            </a:pPr>
            <a:r>
              <a:rPr lang="de-AT" b="1" i="1" dirty="0" smtClean="0">
                <a:solidFill>
                  <a:schemeClr val="bg1"/>
                </a:solidFill>
                <a:latin typeface="Arial" pitchFamily="34" charset="0"/>
                <a:cs typeface="Arial" pitchFamily="34" charset="0"/>
              </a:rPr>
              <a:t>     „Befriedigend“ und 3,62 zu einem „Genügend“  führt?</a:t>
            </a:r>
          </a:p>
          <a:p>
            <a:pPr marL="0" indent="0">
              <a:spcAft>
                <a:spcPts val="600"/>
              </a:spcAft>
              <a:buClr>
                <a:schemeClr val="accent2">
                  <a:lumMod val="75000"/>
                </a:schemeClr>
              </a:buClr>
              <a:buNone/>
            </a:pPr>
            <a:endParaRPr lang="de-AT" sz="1500" b="1" i="1" dirty="0" smtClean="0">
              <a:solidFill>
                <a:schemeClr val="bg1"/>
              </a:solidFill>
              <a:latin typeface="Arial" pitchFamily="34" charset="0"/>
              <a:cs typeface="Arial" pitchFamily="34" charset="0"/>
            </a:endParaRPr>
          </a:p>
          <a:p>
            <a:pPr marL="0" indent="0">
              <a:spcAft>
                <a:spcPts val="600"/>
              </a:spcAft>
              <a:buClr>
                <a:schemeClr val="accent2">
                  <a:lumMod val="75000"/>
                </a:schemeClr>
              </a:buClr>
              <a:buFont typeface="Wingdings" pitchFamily="2" charset="2"/>
              <a:buChar char="§"/>
            </a:pPr>
            <a:r>
              <a:rPr lang="de-AT" b="1" i="1" dirty="0" smtClean="0">
                <a:solidFill>
                  <a:schemeClr val="bg1"/>
                </a:solidFill>
                <a:latin typeface="Arial" pitchFamily="34" charset="0"/>
                <a:cs typeface="Arial" pitchFamily="34" charset="0"/>
              </a:rPr>
              <a:t>    Normalverteilung der Schulnoten?</a:t>
            </a:r>
          </a:p>
          <a:p>
            <a:pPr marL="0" indent="0">
              <a:spcAft>
                <a:spcPts val="600"/>
              </a:spcAft>
              <a:buClr>
                <a:schemeClr val="accent2">
                  <a:lumMod val="75000"/>
                </a:schemeClr>
              </a:buClr>
              <a:buFont typeface="Wingdings" pitchFamily="2" charset="2"/>
              <a:buChar char="§"/>
            </a:pPr>
            <a:endParaRPr lang="de-AT" sz="1500" b="1" i="1" dirty="0" smtClean="0">
              <a:solidFill>
                <a:schemeClr val="bg1"/>
              </a:solidFill>
              <a:latin typeface="Arial" pitchFamily="34" charset="0"/>
              <a:cs typeface="Arial" pitchFamily="34" charset="0"/>
            </a:endParaRPr>
          </a:p>
          <a:p>
            <a:pPr marL="0" indent="0">
              <a:spcAft>
                <a:spcPts val="600"/>
              </a:spcAft>
              <a:buClr>
                <a:schemeClr val="accent2">
                  <a:lumMod val="75000"/>
                </a:schemeClr>
              </a:buClr>
              <a:buFont typeface="Wingdings" pitchFamily="2" charset="2"/>
              <a:buChar char="§"/>
            </a:pPr>
            <a:r>
              <a:rPr lang="de-AT" b="1" i="1" dirty="0" smtClean="0">
                <a:solidFill>
                  <a:schemeClr val="bg1"/>
                </a:solidFill>
                <a:latin typeface="Arial" pitchFamily="34" charset="0"/>
                <a:cs typeface="Arial" pitchFamily="34" charset="0"/>
              </a:rPr>
              <a:t>    Problem  bei der „Berechnung“ von Einzelnoten zur Gesamtnote! </a:t>
            </a:r>
            <a:r>
              <a:rPr lang="de-AT" b="1" i="1" dirty="0" smtClean="0">
                <a:solidFill>
                  <a:schemeClr val="bg1"/>
                </a:solidFill>
                <a:latin typeface="Arial" pitchFamily="34" charset="0"/>
                <a:cs typeface="Arial" pitchFamily="34" charset="0"/>
                <a:sym typeface="Wingdings" pitchFamily="2" charset="2"/>
              </a:rPr>
              <a:t>  </a:t>
            </a:r>
          </a:p>
          <a:p>
            <a:pPr marL="0" indent="0">
              <a:spcAft>
                <a:spcPts val="600"/>
              </a:spcAft>
              <a:buClr>
                <a:schemeClr val="accent2">
                  <a:lumMod val="75000"/>
                </a:schemeClr>
              </a:buClr>
              <a:buNone/>
            </a:pPr>
            <a:r>
              <a:rPr lang="de-AT" b="1" i="1" dirty="0" smtClean="0">
                <a:solidFill>
                  <a:schemeClr val="bg1"/>
                </a:solidFill>
                <a:latin typeface="Arial" pitchFamily="34" charset="0"/>
                <a:cs typeface="Arial" pitchFamily="34" charset="0"/>
                <a:sym typeface="Wingdings" pitchFamily="2" charset="2"/>
              </a:rPr>
              <a:t>      Mittelwert? Durchschnitt?</a:t>
            </a:r>
            <a:endParaRPr lang="de-AT" b="1" i="1" dirty="0" smtClean="0">
              <a:solidFill>
                <a:schemeClr val="bg1"/>
              </a:solidFill>
              <a:latin typeface="Arial" pitchFamily="34" charset="0"/>
              <a:cs typeface="Arial" pitchFamily="34" charset="0"/>
            </a:endParaRPr>
          </a:p>
          <a:p>
            <a:pPr marL="0" indent="0">
              <a:buNone/>
            </a:pPr>
            <a:endParaRPr lang="de-AT" dirty="0" smtClean="0">
              <a:latin typeface="Arial" pitchFamily="34" charset="0"/>
              <a:cs typeface="Arial" pitchFamily="34" charset="0"/>
            </a:endParaRPr>
          </a:p>
          <a:p>
            <a:pPr marL="0" indent="0">
              <a:buNone/>
            </a:pPr>
            <a:r>
              <a:rPr lang="de-AT" b="1" dirty="0" smtClean="0">
                <a:latin typeface="Arial" pitchFamily="34" charset="0"/>
                <a:cs typeface="Arial" pitchFamily="34" charset="0"/>
              </a:rPr>
              <a:t>„In die Definition der Beurteilungsstufen sind hochgradig unbestimmte Rechtsbegriffe eingeflossen, die dem Lehrer weitreichende Interpretationsspielräume geben</a:t>
            </a:r>
            <a:r>
              <a:rPr lang="de-AT" b="1" i="1" dirty="0" smtClean="0">
                <a:latin typeface="Arial" pitchFamily="34" charset="0"/>
                <a:cs typeface="Arial" pitchFamily="34" charset="0"/>
              </a:rPr>
              <a:t>.“ </a:t>
            </a:r>
            <a:r>
              <a:rPr lang="de-AT" sz="1500" i="1" dirty="0" smtClean="0">
                <a:latin typeface="Arial" pitchFamily="34" charset="0"/>
                <a:cs typeface="Arial" pitchFamily="34" charset="0"/>
              </a:rPr>
              <a:t>(</a:t>
            </a:r>
            <a:r>
              <a:rPr lang="de-AT" sz="1500" i="1" dirty="0" err="1" smtClean="0">
                <a:latin typeface="Arial" pitchFamily="34" charset="0"/>
                <a:cs typeface="Arial" pitchFamily="34" charset="0"/>
              </a:rPr>
              <a:t>Neuweg</a:t>
            </a:r>
            <a:r>
              <a:rPr lang="de-AT" sz="1500" i="1" dirty="0" smtClean="0">
                <a:latin typeface="Arial" pitchFamily="34" charset="0"/>
                <a:cs typeface="Arial" pitchFamily="34" charset="0"/>
              </a:rPr>
              <a:t>, G.H. 2014, S. 74)</a:t>
            </a:r>
            <a:endParaRPr lang="de-AT" sz="1500" i="1" dirty="0">
              <a:latin typeface="Arial" pitchFamily="34" charset="0"/>
              <a:cs typeface="Arial" pitchFamily="34" charset="0"/>
            </a:endParaRPr>
          </a:p>
        </p:txBody>
      </p:sp>
      <p:sp>
        <p:nvSpPr>
          <p:cNvPr id="6" name="Fußzeilenplatzhalter 6"/>
          <p:cNvSpPr>
            <a:spLocks noGrp="1"/>
          </p:cNvSpPr>
          <p:nvPr>
            <p:ph type="ftr" sz="quarter" idx="11"/>
          </p:nvPr>
        </p:nvSpPr>
        <p:spPr>
          <a:xfrm>
            <a:off x="5486815" y="6414789"/>
            <a:ext cx="3464024" cy="365125"/>
          </a:xfrm>
        </p:spPr>
        <p:txBody>
          <a:bodyPr/>
          <a:lstStyle/>
          <a:p>
            <a:r>
              <a:rPr lang="de-AT" smtClean="0"/>
              <a:t>Leistungsfeststellung/Leistungsbeurteilung </a:t>
            </a:r>
            <a:r>
              <a:rPr lang="de-AT" dirty="0" smtClean="0"/>
              <a:t>in GW, </a:t>
            </a:r>
          </a:p>
          <a:p>
            <a:r>
              <a:rPr lang="de-AT" dirty="0" smtClean="0"/>
              <a:t>Dr. Johanna Eidenberger</a:t>
            </a:r>
            <a:endParaRPr lang="de-AT" dirty="0"/>
          </a:p>
        </p:txBody>
      </p:sp>
      <p:pic>
        <p:nvPicPr>
          <p:cNvPr id="8" name="Bild 7"/>
          <p:cNvPicPr>
            <a:picLocks noChangeAspect="1"/>
          </p:cNvPicPr>
          <p:nvPr/>
        </p:nvPicPr>
        <p:blipFill>
          <a:blip r:embed="rId2"/>
          <a:stretch>
            <a:fillRect/>
          </a:stretch>
        </p:blipFill>
        <p:spPr>
          <a:xfrm>
            <a:off x="4788024" y="3933056"/>
            <a:ext cx="936104" cy="648338"/>
          </a:xfrm>
          <a:prstGeom prst="rect">
            <a:avLst/>
          </a:prstGeom>
        </p:spPr>
      </p:pic>
    </p:spTree>
    <p:extLst>
      <p:ext uri="{BB962C8B-B14F-4D97-AF65-F5344CB8AC3E}">
        <p14:creationId xmlns:p14="http://schemas.microsoft.com/office/powerpoint/2010/main" val="301572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11" end="11"/>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274638"/>
            <a:ext cx="9144000" cy="1143000"/>
          </a:xfrm>
        </p:spPr>
        <p:txBody>
          <a:bodyPr>
            <a:normAutofit fontScale="90000"/>
          </a:bodyPr>
          <a:lstStyle/>
          <a:p>
            <a:r>
              <a:rPr lang="de-AT" sz="2700" b="1" dirty="0" smtClean="0"/>
              <a:t>Zusammenfassend:</a:t>
            </a:r>
            <a:r>
              <a:rPr lang="de-AT" dirty="0" smtClean="0"/>
              <a:t/>
            </a:r>
            <a:br>
              <a:rPr lang="de-AT" dirty="0" smtClean="0"/>
            </a:br>
            <a:r>
              <a:rPr lang="de-AT" b="1" dirty="0" smtClean="0"/>
              <a:t>3 Praxen der Leistungsbeurteilung:</a:t>
            </a:r>
            <a:endParaRPr lang="de-AT" dirty="0"/>
          </a:p>
        </p:txBody>
      </p:sp>
      <p:graphicFrame>
        <p:nvGraphicFramePr>
          <p:cNvPr id="3" name="Diagramm 2"/>
          <p:cNvGraphicFramePr/>
          <p:nvPr>
            <p:extLst>
              <p:ext uri="{D42A27DB-BD31-4B8C-83A1-F6EECF244321}">
                <p14:modId xmlns:p14="http://schemas.microsoft.com/office/powerpoint/2010/main" val="343298223"/>
              </p:ext>
            </p:extLst>
          </p:nvPr>
        </p:nvGraphicFramePr>
        <p:xfrm>
          <a:off x="-1044624" y="1700808"/>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feld 3"/>
          <p:cNvSpPr txBox="1"/>
          <p:nvPr/>
        </p:nvSpPr>
        <p:spPr>
          <a:xfrm>
            <a:off x="4211960" y="1412776"/>
            <a:ext cx="4752528" cy="1477328"/>
          </a:xfrm>
          <a:prstGeom prst="rect">
            <a:avLst/>
          </a:prstGeom>
          <a:noFill/>
        </p:spPr>
        <p:txBody>
          <a:bodyPr wrap="square" rtlCol="0">
            <a:spAutoFit/>
          </a:bodyPr>
          <a:lstStyle/>
          <a:p>
            <a:pPr fontAlgn="base">
              <a:spcBef>
                <a:spcPct val="0"/>
              </a:spcBef>
              <a:spcAft>
                <a:spcPct val="0"/>
              </a:spcAft>
            </a:pPr>
            <a:r>
              <a:rPr lang="de-AT" b="1" dirty="0" smtClean="0">
                <a:solidFill>
                  <a:srgbClr val="9BBB59">
                    <a:lumMod val="75000"/>
                  </a:srgbClr>
                </a:solidFill>
                <a:cs typeface="Arial" charset="0"/>
              </a:rPr>
              <a:t>Informationsfeststellung</a:t>
            </a:r>
          </a:p>
          <a:p>
            <a:pPr fontAlgn="base">
              <a:spcBef>
                <a:spcPct val="0"/>
              </a:spcBef>
              <a:spcAft>
                <a:spcPct val="0"/>
              </a:spcAft>
            </a:pPr>
            <a:r>
              <a:rPr lang="de-AT" dirty="0" smtClean="0">
                <a:solidFill>
                  <a:prstClr val="black"/>
                </a:solidFill>
                <a:cs typeface="Arial" charset="0"/>
              </a:rPr>
              <a:t>Werkzeuge: sämtliche Vorerhebungen, Check-Tests und Aufgaben zu Teilfertigkeiten, die relevant für Ziel sind.</a:t>
            </a:r>
          </a:p>
          <a:p>
            <a:pPr fontAlgn="base">
              <a:spcBef>
                <a:spcPct val="0"/>
              </a:spcBef>
              <a:spcAft>
                <a:spcPct val="0"/>
              </a:spcAft>
            </a:pPr>
            <a:endParaRPr lang="de-AT" dirty="0">
              <a:solidFill>
                <a:prstClr val="black"/>
              </a:solidFill>
              <a:cs typeface="Arial" charset="0"/>
            </a:endParaRPr>
          </a:p>
        </p:txBody>
      </p:sp>
      <p:sp>
        <p:nvSpPr>
          <p:cNvPr id="5" name="Textfeld 4"/>
          <p:cNvSpPr txBox="1"/>
          <p:nvPr/>
        </p:nvSpPr>
        <p:spPr>
          <a:xfrm>
            <a:off x="4283968" y="3068960"/>
            <a:ext cx="4536504" cy="1477328"/>
          </a:xfrm>
          <a:prstGeom prst="rect">
            <a:avLst/>
          </a:prstGeom>
          <a:noFill/>
        </p:spPr>
        <p:txBody>
          <a:bodyPr wrap="square" rtlCol="0">
            <a:spAutoFit/>
          </a:bodyPr>
          <a:lstStyle/>
          <a:p>
            <a:pPr fontAlgn="base">
              <a:spcBef>
                <a:spcPct val="0"/>
              </a:spcBef>
              <a:spcAft>
                <a:spcPct val="0"/>
              </a:spcAft>
            </a:pPr>
            <a:r>
              <a:rPr lang="de-AT" b="1" dirty="0">
                <a:solidFill>
                  <a:srgbClr val="4BACC6">
                    <a:lumMod val="75000"/>
                  </a:srgbClr>
                </a:solidFill>
                <a:cs typeface="Arial" charset="0"/>
              </a:rPr>
              <a:t>Leistungsfeststellung &amp; Leistungsbeurteilung</a:t>
            </a:r>
          </a:p>
          <a:p>
            <a:pPr fontAlgn="base">
              <a:spcBef>
                <a:spcPct val="0"/>
              </a:spcBef>
              <a:spcAft>
                <a:spcPct val="0"/>
              </a:spcAft>
            </a:pPr>
            <a:r>
              <a:rPr lang="de-AT" dirty="0" smtClean="0">
                <a:solidFill>
                  <a:prstClr val="black"/>
                </a:solidFill>
                <a:cs typeface="Arial" charset="0"/>
              </a:rPr>
              <a:t>Werkzeuge: Aufgaben, die die erzielte Kompetenz sichtbar machen;  Kriterien, Beurteilungsraster und Skalen; Aufzeichnungstabellen und Profile.</a:t>
            </a:r>
            <a:endParaRPr lang="de-AT" dirty="0">
              <a:solidFill>
                <a:prstClr val="black"/>
              </a:solidFill>
              <a:cs typeface="Arial" charset="0"/>
            </a:endParaRPr>
          </a:p>
        </p:txBody>
      </p:sp>
      <p:sp>
        <p:nvSpPr>
          <p:cNvPr id="6" name="Textfeld 5"/>
          <p:cNvSpPr txBox="1"/>
          <p:nvPr/>
        </p:nvSpPr>
        <p:spPr>
          <a:xfrm>
            <a:off x="4211960" y="4941168"/>
            <a:ext cx="4680520" cy="1200329"/>
          </a:xfrm>
          <a:prstGeom prst="rect">
            <a:avLst/>
          </a:prstGeom>
          <a:noFill/>
        </p:spPr>
        <p:txBody>
          <a:bodyPr wrap="square" rtlCol="0">
            <a:spAutoFit/>
          </a:bodyPr>
          <a:lstStyle/>
          <a:p>
            <a:pPr fontAlgn="base">
              <a:spcBef>
                <a:spcPct val="0"/>
              </a:spcBef>
              <a:spcAft>
                <a:spcPct val="0"/>
              </a:spcAft>
            </a:pPr>
            <a:r>
              <a:rPr lang="de-AT" b="1" dirty="0" smtClean="0">
                <a:solidFill>
                  <a:srgbClr val="8064A2">
                    <a:lumMod val="75000"/>
                  </a:srgbClr>
                </a:solidFill>
                <a:cs typeface="Arial" charset="0"/>
              </a:rPr>
              <a:t>Benotung</a:t>
            </a:r>
          </a:p>
          <a:p>
            <a:pPr fontAlgn="base">
              <a:spcBef>
                <a:spcPct val="0"/>
              </a:spcBef>
              <a:spcAft>
                <a:spcPct val="0"/>
              </a:spcAft>
            </a:pPr>
            <a:r>
              <a:rPr lang="de-AT" dirty="0" smtClean="0">
                <a:solidFill>
                  <a:prstClr val="black"/>
                </a:solidFill>
                <a:cs typeface="Arial" charset="0"/>
              </a:rPr>
              <a:t>Werkzeuge: Entscheidungsgrundlage für die Interpretation der Aufzeichnungen; Notenskala mit Beschreibungen.</a:t>
            </a:r>
            <a:endParaRPr lang="de-AT" dirty="0">
              <a:solidFill>
                <a:prstClr val="black"/>
              </a:solidFill>
              <a:cs typeface="Arial" charset="0"/>
            </a:endParaRPr>
          </a:p>
        </p:txBody>
      </p:sp>
      <p:sp>
        <p:nvSpPr>
          <p:cNvPr id="7" name="Textfeld 6"/>
          <p:cNvSpPr txBox="1"/>
          <p:nvPr/>
        </p:nvSpPr>
        <p:spPr>
          <a:xfrm>
            <a:off x="0" y="6165304"/>
            <a:ext cx="9144000" cy="646331"/>
          </a:xfrm>
          <a:prstGeom prst="rect">
            <a:avLst/>
          </a:prstGeom>
          <a:noFill/>
        </p:spPr>
        <p:txBody>
          <a:bodyPr wrap="square" rtlCol="0">
            <a:spAutoFit/>
          </a:bodyPr>
          <a:lstStyle/>
          <a:p>
            <a:r>
              <a:rPr lang="de-AT" sz="1200" i="1" dirty="0" smtClean="0"/>
              <a:t>Aus: Zentrum für lernende Schulen, </a:t>
            </a:r>
          </a:p>
          <a:p>
            <a:r>
              <a:rPr lang="de-AT" sz="1200" i="1" dirty="0" smtClean="0"/>
              <a:t>NMS Entwicklungsbegleitung</a:t>
            </a:r>
          </a:p>
          <a:p>
            <a:r>
              <a:rPr lang="de-AT" sz="1200" i="1" dirty="0" smtClean="0"/>
              <a:t>http://slideplayer.org/slide/877358/</a:t>
            </a:r>
            <a:endParaRPr lang="de-AT" sz="1200" i="1" dirty="0"/>
          </a:p>
        </p:txBody>
      </p:sp>
      <p:sp>
        <p:nvSpPr>
          <p:cNvPr id="9" name="Fußzeilenplatzhalter 6"/>
          <p:cNvSpPr>
            <a:spLocks noGrp="1"/>
          </p:cNvSpPr>
          <p:nvPr>
            <p:ph type="ftr" sz="quarter" idx="11"/>
          </p:nvPr>
        </p:nvSpPr>
        <p:spPr>
          <a:xfrm>
            <a:off x="3124200" y="6237312"/>
            <a:ext cx="3464024" cy="365125"/>
          </a:xfrm>
        </p:spPr>
        <p:txBody>
          <a:bodyPr/>
          <a:lstStyle/>
          <a:p>
            <a:r>
              <a:rPr lang="de-AT" smtClean="0"/>
              <a:t>Leistungsfeststellung/Leistungsbeurteilung </a:t>
            </a:r>
            <a:r>
              <a:rPr lang="de-AT" dirty="0" smtClean="0"/>
              <a:t>in GW, </a:t>
            </a:r>
          </a:p>
          <a:p>
            <a:r>
              <a:rPr lang="de-AT" dirty="0" smtClean="0"/>
              <a:t>Dr. Johanna Eidenberger</a:t>
            </a:r>
            <a:endParaRPr lang="de-AT" dirty="0"/>
          </a:p>
        </p:txBody>
      </p:sp>
    </p:spTree>
    <p:extLst>
      <p:ext uri="{BB962C8B-B14F-4D97-AF65-F5344CB8AC3E}">
        <p14:creationId xmlns:p14="http://schemas.microsoft.com/office/powerpoint/2010/main" val="279191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P spid="4" grpId="0"/>
      <p:bldP spid="5" grpId="0"/>
      <p:bldP spid="6" grpId="0"/>
    </p:bldLst>
  </p:timing>
</p:sld>
</file>

<file path=ppt/theme/theme1.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2578</Words>
  <Application>Microsoft Macintosh PowerPoint</Application>
  <PresentationFormat>Bildschirmpräsentation (4:3)</PresentationFormat>
  <Paragraphs>367</Paragraphs>
  <Slides>42</Slides>
  <Notes>6</Notes>
  <HiddenSlides>0</HiddenSlides>
  <MMClips>0</MMClips>
  <ScaleCrop>false</ScaleCrop>
  <HeadingPairs>
    <vt:vector size="6" baseType="variant">
      <vt:variant>
        <vt:lpstr>Verwendete Schriftarten</vt:lpstr>
      </vt:variant>
      <vt:variant>
        <vt:i4>5</vt:i4>
      </vt:variant>
      <vt:variant>
        <vt:lpstr>Design</vt:lpstr>
      </vt:variant>
      <vt:variant>
        <vt:i4>2</vt:i4>
      </vt:variant>
      <vt:variant>
        <vt:lpstr>Folientitel</vt:lpstr>
      </vt:variant>
      <vt:variant>
        <vt:i4>42</vt:i4>
      </vt:variant>
    </vt:vector>
  </HeadingPairs>
  <TitlesOfParts>
    <vt:vector size="49" baseType="lpstr">
      <vt:lpstr>Arial Black</vt:lpstr>
      <vt:lpstr>Berlin Sans FB Demi</vt:lpstr>
      <vt:lpstr>Calibri</vt:lpstr>
      <vt:lpstr>Wingdings</vt:lpstr>
      <vt:lpstr>arial</vt:lpstr>
      <vt:lpstr>Larissa-Design</vt:lpstr>
      <vt:lpstr>1_Larissa-Design</vt:lpstr>
      <vt:lpstr>Leistungsfeststellung -      Leistungsbeurteilung   in der Praxis</vt:lpstr>
      <vt:lpstr>Gliederung</vt:lpstr>
      <vt:lpstr>Grundsätzlich unterscheidet man zwischen folgenden Arten der Leistungsfeststellung</vt:lpstr>
      <vt:lpstr>Informationsfeststellungen</vt:lpstr>
      <vt:lpstr>Grundsätze der Leistungsfeststellung</vt:lpstr>
      <vt:lpstr>Probleme bei der Leistungsfeststellung</vt:lpstr>
      <vt:lpstr>Anforderungen an die Leistungsbeurteilung</vt:lpstr>
      <vt:lpstr>Kritische Überlegungen zur gängigen Beurteilungspraxis</vt:lpstr>
      <vt:lpstr>Zusammenfassend: 3 Praxen der Leistungsbeurteilung:</vt:lpstr>
      <vt:lpstr>PowerPoint-Präsentation</vt:lpstr>
      <vt:lpstr>PowerPoint-Präsentation</vt:lpstr>
      <vt:lpstr>PowerPoint-Präsentation</vt:lpstr>
      <vt:lpstr>WICHTIG</vt:lpstr>
      <vt:lpstr>Mögliche Schwierigkeiten</vt:lpstr>
      <vt:lpstr>Direkte und indirekte mündliche Lernkontrolle</vt:lpstr>
      <vt:lpstr>PowerPoint-Präsentation</vt:lpstr>
      <vt:lpstr>Wahrnehmung als Basisfunktion individueller Lebenstätigkeit</vt:lpstr>
      <vt:lpstr>Struktur des Wahrnehmungsvorgangs</vt:lpstr>
      <vt:lpstr>Neuronales Netz</vt:lpstr>
      <vt:lpstr>Beteiligungen</vt:lpstr>
      <vt:lpstr>Schlussfolgerungen</vt:lpstr>
      <vt:lpstr>Lerntechniken im Unterricht</vt:lpstr>
      <vt:lpstr>Drei Formen des Gedächtnisses</vt:lpstr>
      <vt:lpstr>PowerPoint-Präsentation</vt:lpstr>
      <vt:lpstr>Subjektive Kartographie</vt:lpstr>
      <vt:lpstr>Raumaneignung</vt:lpstr>
      <vt:lpstr>Raumaneignung durch subjektives Kartographieren</vt:lpstr>
      <vt:lpstr>Raum wird individuell konstruiert und dadurch aneigbar</vt:lpstr>
      <vt:lpstr>Kinder zeichnen „ihre“ Welt</vt:lpstr>
      <vt:lpstr>Kinder zeichnen „ihre“ Welt</vt:lpstr>
      <vt:lpstr>Kinder zeichnen „ihre“ Welt</vt:lpstr>
      <vt:lpstr>PowerPoint-Präsentation</vt:lpstr>
      <vt:lpstr>Kinder zeichnen „ihre“ Welt</vt:lpstr>
      <vt:lpstr>Was benötigen Schülerinnen und Schüler, um eine gewünschte Fähigkeit zu entwickeln?</vt:lpstr>
      <vt:lpstr>„Wir wollen die Neugier in unseren Kindern wecken und nicht stillen“  (OÖ-Nachrichten, Biochemikerin Renèe Schroeder, UNI-Professorin, Samstag, 05.11.2016)</vt:lpstr>
      <vt:lpstr>Großlandschaften Österreichs</vt:lpstr>
      <vt:lpstr>1. Unterrichtssequenz</vt:lpstr>
      <vt:lpstr>2. Unterrichtssequenz</vt:lpstr>
      <vt:lpstr>3. Unterrichtssequenz</vt:lpstr>
      <vt:lpstr>PowerPoint-Präsentation</vt:lpstr>
      <vt:lpstr>Ich bedanke mich herzlich für Ihre Aufmerksamkeit und freue mich über Fragen, Rückmeldungen, …</vt:lpstr>
      <vt:lpstr>Literaturverzeichnis</vt:lpstr>
    </vt:vector>
  </TitlesOfParts>
  <LinksUpToDate>false</LinksUpToDate>
  <SharedDoc>false</SharedDoc>
  <HyperlinksChanged>false</HyperlinksChanged>
  <AppVersion>15.0024</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Leistungsbeurteilung in der Praxis</dc:title>
  <dc:creator>Michi</dc:creator>
  <cp:lastModifiedBy>Microsoft Office-Anwender</cp:lastModifiedBy>
  <cp:revision>91</cp:revision>
  <dcterms:created xsi:type="dcterms:W3CDTF">2012-11-02T17:20:26Z</dcterms:created>
  <dcterms:modified xsi:type="dcterms:W3CDTF">2020-05-11T20:48:26Z</dcterms:modified>
</cp:coreProperties>
</file>