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6" r:id="rId2"/>
    <p:sldId id="257" r:id="rId3"/>
    <p:sldId id="258" r:id="rId4"/>
    <p:sldId id="259" r:id="rId5"/>
    <p:sldId id="267" r:id="rId6"/>
    <p:sldId id="268" r:id="rId7"/>
    <p:sldId id="269" r:id="rId8"/>
    <p:sldId id="270" r:id="rId9"/>
    <p:sldId id="271" r:id="rId10"/>
    <p:sldId id="278" r:id="rId11"/>
    <p:sldId id="292" r:id="rId12"/>
    <p:sldId id="302" r:id="rId13"/>
    <p:sldId id="303" r:id="rId14"/>
    <p:sldId id="272" r:id="rId15"/>
    <p:sldId id="273" r:id="rId16"/>
    <p:sldId id="274" r:id="rId17"/>
    <p:sldId id="275" r:id="rId18"/>
    <p:sldId id="276" r:id="rId19"/>
    <p:sldId id="277" r:id="rId20"/>
    <p:sldId id="280" r:id="rId21"/>
    <p:sldId id="291" r:id="rId22"/>
    <p:sldId id="293" r:id="rId23"/>
    <p:sldId id="294" r:id="rId24"/>
    <p:sldId id="295" r:id="rId25"/>
    <p:sldId id="296" r:id="rId26"/>
    <p:sldId id="283" r:id="rId27"/>
    <p:sldId id="304" r:id="rId28"/>
    <p:sldId id="305" r:id="rId29"/>
    <p:sldId id="306" r:id="rId30"/>
    <p:sldId id="307" r:id="rId31"/>
    <p:sldId id="308" r:id="rId32"/>
    <p:sldId id="309" r:id="rId33"/>
    <p:sldId id="310" r:id="rId34"/>
    <p:sldId id="297" r:id="rId35"/>
    <p:sldId id="298" r:id="rId36"/>
    <p:sldId id="299" r:id="rId37"/>
    <p:sldId id="315" r:id="rId38"/>
    <p:sldId id="313" r:id="rId39"/>
    <p:sldId id="314" r:id="rId40"/>
    <p:sldId id="311" r:id="rId41"/>
    <p:sldId id="316" r:id="rId42"/>
    <p:sldId id="312" r:id="rId43"/>
    <p:sldId id="300" r:id="rId44"/>
    <p:sldId id="285" r:id="rId45"/>
    <p:sldId id="287" r:id="rId46"/>
    <p:sldId id="286" r:id="rId47"/>
    <p:sldId id="317" r:id="rId4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ristian Sitte" initials="C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2" autoAdjust="0"/>
    <p:restoredTop sz="94638" autoAdjust="0"/>
  </p:normalViewPr>
  <p:slideViewPr>
    <p:cSldViewPr snapToGrid="0">
      <p:cViewPr varScale="1">
        <p:scale>
          <a:sx n="61" d="100"/>
          <a:sy n="61" d="100"/>
        </p:scale>
        <p:origin x="-134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C50588-69CF-4C71-94CE-3E7D24C63ADD}" type="datetimeFigureOut">
              <a:rPr lang="de-DE" smtClean="0"/>
              <a:pPr/>
              <a:t>02.10.2020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638B2C-11DB-4BB6-9416-2C3E3669782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4046065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AT" dirty="0" smtClean="0"/>
              <a:t>…die FD als Integrationsfeld deutlich machen soll</a:t>
            </a:r>
          </a:p>
          <a:p>
            <a:r>
              <a:rPr lang="de-AT" dirty="0" smtClean="0"/>
              <a:t>Das – soll sie nicht in abgehobene Theorien abgleiten, Nutzen und Akzeptanz bei </a:t>
            </a:r>
            <a:r>
              <a:rPr lang="de-AT" dirty="0" err="1" smtClean="0"/>
              <a:t>LuL</a:t>
            </a:r>
            <a:r>
              <a:rPr lang="de-AT" dirty="0" smtClean="0"/>
              <a:t> (nach ihrer Erstausbildung !)  haben eben auf diesen ZWEI Beinen stehen </a:t>
            </a:r>
            <a:r>
              <a:rPr lang="de-AT" dirty="0" err="1" smtClean="0"/>
              <a:t>muß</a:t>
            </a:r>
            <a:r>
              <a:rPr lang="de-AT" dirty="0" smtClean="0"/>
              <a:t> :</a:t>
            </a:r>
          </a:p>
          <a:p>
            <a:r>
              <a:rPr lang="de-AT" dirty="0" smtClean="0"/>
              <a:t>Ich kann diese</a:t>
            </a:r>
            <a:r>
              <a:rPr lang="de-AT" baseline="0" dirty="0" smtClean="0"/>
              <a:t> Notwendigkeit </a:t>
            </a:r>
            <a:r>
              <a:rPr lang="de-AT" dirty="0" smtClean="0"/>
              <a:t> aus meinem</a:t>
            </a:r>
            <a:r>
              <a:rPr lang="de-AT" baseline="0" dirty="0" smtClean="0"/>
              <a:t> Curriculum durchaus belegen …..   HAK/HAS…AHS + 17j </a:t>
            </a:r>
            <a:r>
              <a:rPr lang="de-AT" baseline="0" dirty="0" err="1" smtClean="0"/>
              <a:t>Wr</a:t>
            </a:r>
            <a:r>
              <a:rPr lang="de-AT" baseline="0" dirty="0" smtClean="0"/>
              <a:t>- HS…(wegen </a:t>
            </a:r>
            <a:r>
              <a:rPr lang="de-AT" baseline="0" dirty="0" err="1" smtClean="0"/>
              <a:t>PädaK</a:t>
            </a:r>
            <a:r>
              <a:rPr lang="de-AT" baseline="0" dirty="0" smtClean="0"/>
              <a:t>) + FD-Dissertation (&amp; Schrifttum     &gt;&gt;&gt; das seine breite aus der reflektierten Praxiserfahrung schöpfte…und </a:t>
            </a:r>
            <a:r>
              <a:rPr lang="de-AT" baseline="0" dirty="0" err="1" smtClean="0"/>
              <a:t>nachgewisesnermaßen</a:t>
            </a:r>
            <a:r>
              <a:rPr lang="de-AT" baseline="0" dirty="0" smtClean="0"/>
              <a:t>  bei den „</a:t>
            </a:r>
            <a:r>
              <a:rPr lang="de-AT" baseline="0" dirty="0" err="1" smtClean="0"/>
              <a:t>earliy-adapters</a:t>
            </a:r>
            <a:r>
              <a:rPr lang="de-AT" baseline="0" dirty="0" smtClean="0"/>
              <a:t>   anzusiedeln ist 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F8355-25A8-44CD-A39A-D69BF4E325C2}" type="slidenum">
              <a:rPr lang="de-AT" smtClean="0"/>
              <a:pPr/>
              <a:t>2</a:t>
            </a:fld>
            <a:endParaRPr lang="de-AT"/>
          </a:p>
        </p:txBody>
      </p:sp>
    </p:spTree>
    <p:extLst>
      <p:ext uri="{BB962C8B-B14F-4D97-AF65-F5344CB8AC3E}">
        <p14:creationId xmlns="" xmlns:p14="http://schemas.microsoft.com/office/powerpoint/2010/main" val="1248193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A7922-1E94-492C-B919-669D4335471A}" type="datetimeFigureOut">
              <a:rPr lang="de-DE" smtClean="0"/>
              <a:pPr/>
              <a:t>02.10.2020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13461-04EE-4B2E-A5B5-750F61678CD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794419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A7922-1E94-492C-B919-669D4335471A}" type="datetimeFigureOut">
              <a:rPr lang="de-DE" smtClean="0"/>
              <a:pPr/>
              <a:t>02.10.2020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13461-04EE-4B2E-A5B5-750F61678CD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452199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A7922-1E94-492C-B919-669D4335471A}" type="datetimeFigureOut">
              <a:rPr lang="de-DE" smtClean="0"/>
              <a:pPr/>
              <a:t>02.10.2020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13461-04EE-4B2E-A5B5-750F61678CD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816810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A7922-1E94-492C-B919-669D4335471A}" type="datetimeFigureOut">
              <a:rPr lang="de-DE" smtClean="0"/>
              <a:pPr/>
              <a:t>02.10.2020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13461-04EE-4B2E-A5B5-750F61678CD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244250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A7922-1E94-492C-B919-669D4335471A}" type="datetimeFigureOut">
              <a:rPr lang="de-DE" smtClean="0"/>
              <a:pPr/>
              <a:t>02.10.2020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13461-04EE-4B2E-A5B5-750F61678CD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774370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A7922-1E94-492C-B919-669D4335471A}" type="datetimeFigureOut">
              <a:rPr lang="de-DE" smtClean="0"/>
              <a:pPr/>
              <a:t>02.10.2020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13461-04EE-4B2E-A5B5-750F61678CD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57080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A7922-1E94-492C-B919-669D4335471A}" type="datetimeFigureOut">
              <a:rPr lang="de-DE" smtClean="0"/>
              <a:pPr/>
              <a:t>02.10.2020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13461-04EE-4B2E-A5B5-750F61678CD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226053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A7922-1E94-492C-B919-669D4335471A}" type="datetimeFigureOut">
              <a:rPr lang="de-DE" smtClean="0"/>
              <a:pPr/>
              <a:t>02.10.2020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13461-04EE-4B2E-A5B5-750F61678CD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133231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A7922-1E94-492C-B919-669D4335471A}" type="datetimeFigureOut">
              <a:rPr lang="de-DE" smtClean="0"/>
              <a:pPr/>
              <a:t>02.10.2020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13461-04EE-4B2E-A5B5-750F61678CD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680857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A7922-1E94-492C-B919-669D4335471A}" type="datetimeFigureOut">
              <a:rPr lang="de-DE" smtClean="0"/>
              <a:pPr/>
              <a:t>02.10.2020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13461-04EE-4B2E-A5B5-750F61678CD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851782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A7922-1E94-492C-B919-669D4335471A}" type="datetimeFigureOut">
              <a:rPr lang="de-DE" smtClean="0"/>
              <a:pPr/>
              <a:t>02.10.2020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13461-04EE-4B2E-A5B5-750F61678CD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257148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AA7922-1E94-492C-B919-669D4335471A}" type="datetimeFigureOut">
              <a:rPr lang="de-DE" smtClean="0"/>
              <a:pPr/>
              <a:t>02.10.2020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113461-04EE-4B2E-A5B5-750F61678CD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99881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ipaed.jku.at/wip-team/" TargetMode="External"/><Relationship Id="rId2" Type="http://schemas.openxmlformats.org/officeDocument/2006/relationships/hyperlink" Target="http://fachportal.ph-noe.ac.at/gwk/studium-gwk/lehrveranstaltungen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uacademy.at/gwb/course/view.php?id=926" TargetMode="External"/><Relationship Id="rId2" Type="http://schemas.openxmlformats.org/officeDocument/2006/relationships/hyperlink" Target="http://www.univie.ac.at/geographie/fachdidaktik/VirtuelleFachdidaktikBibliothek/LP_VERGLEICH_LPgw_2004_2015_Semestrierung_oktober.pdf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eduacademy.at/gwb/course/view.php?id=389" TargetMode="External"/><Relationship Id="rId4" Type="http://schemas.openxmlformats.org/officeDocument/2006/relationships/hyperlink" Target="https://de.wikipedia.org/wiki/Geographie_und_Wirtschaftskunde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e.wikipedia.org/wiki/Geographie_und_Wirtschaftskunde" TargetMode="External"/><Relationship Id="rId2" Type="http://schemas.openxmlformats.org/officeDocument/2006/relationships/hyperlink" Target="http://www.gw-unterricht.at/pdf/gwu_140_18_38_hedtke.pdf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eduacademy.at/gwb/course/view.php?id=389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homepage.univie.ac.at/Christian.Sitte/FD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homepage.univie.ac.at/Christian.Sitte/FD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homepage.univie.ac.at/Christian.Sitte/FD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homepage.univie.ac.at/Christian.Sitte/FD/PSsozialformen&amp;medien03/Fotos/Bildarbeit_Reisbauer_ChS.jpg" TargetMode="External"/><Relationship Id="rId2" Type="http://schemas.openxmlformats.org/officeDocument/2006/relationships/hyperlink" Target="http://www.univie.ac.at/geographie/fachdidaktik/Handbuch_MGW_16_2001/Seite233-247.pdf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edugroup.at/fileadmin/DAM/Gegenstandsportale/Geographie_und_Wirtschaftskunde/Dateien/MATURAfragen_Diagramme2014_02.pdf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ugroup.at/praxis/portale/geographie-und-wirtschaftskunde/fachdidaktik-lehrplan/didaktik/kompetenzorientierter-gw-unterricht/detail/maturafragen-2014-in-geographie-u-wirtschaftskunde-im-bereich-des-ssr-fuer-wien.html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web.archive.org/web/20151110120240/http:/daten.schule.at/dl/9969/img/Coy_Nachhaltigkeit_GWU107.pdf" TargetMode="Externa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4.lernplattform.schule.at/gwk/mod/folder/view.php?id=3840" TargetMode="External"/><Relationship Id="rId2" Type="http://schemas.openxmlformats.org/officeDocument/2006/relationships/hyperlink" Target="http://homepage.univie.ac.at/Christian.Sitte/Dissinhalt.htm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nivie.ac.at/geographie/fachdidaktik/Handbuch_MGW_16_2001/Seite157-169.pdf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homepage.univie.ac.at/christian.sitte/FD/GWU1bis80.htm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vie.ac.at/geographie/fachdidaktik/Handbuch_MGW_16_2001/Seite223-232.pdf" TargetMode="External"/><Relationship Id="rId2" Type="http://schemas.openxmlformats.org/officeDocument/2006/relationships/hyperlink" Target="http://www.eduhi.at/gegenstand/geographie/index.php?TITEL=Lehrpl%E4ne&amp;kthid=1489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univie.ac.at/geographie/ifgr/stzw/lehramt/fachdidaktik/home/Virtuell/POLITIK1.HTM" TargetMode="External"/><Relationship Id="rId5" Type="http://schemas.openxmlformats.org/officeDocument/2006/relationships/hyperlink" Target="http://homepage.univie.ac.at/Christian.Sitte/Lpahsoberstufe/index.htm" TargetMode="External"/><Relationship Id="rId4" Type="http://schemas.openxmlformats.org/officeDocument/2006/relationships/hyperlink" Target="http://www.univie.ac.at/geographie/fachdidaktik/FD/LEHRPLAN_2000_SI/LP_2000_GW_Doku.htm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892417"/>
          </a:xfrm>
        </p:spPr>
        <p:txBody>
          <a:bodyPr>
            <a:normAutofit/>
          </a:bodyPr>
          <a:lstStyle/>
          <a:p>
            <a:pPr algn="l"/>
            <a:r>
              <a:rPr lang="de-DE" sz="4800" dirty="0" smtClean="0"/>
              <a:t>Fachdidaktik Ökonomische Bildung</a:t>
            </a:r>
            <a:endParaRPr lang="de-DE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8827" y="3602038"/>
            <a:ext cx="10697228" cy="1655762"/>
          </a:xfrm>
        </p:spPr>
        <p:txBody>
          <a:bodyPr>
            <a:normAutofit fontScale="85000" lnSpcReduction="20000"/>
          </a:bodyPr>
          <a:lstStyle/>
          <a:p>
            <a:r>
              <a:rPr lang="de-DE" dirty="0" smtClean="0"/>
              <a:t>LV  -  E i n s t i e g</a:t>
            </a:r>
            <a:endParaRPr lang="de-DE" dirty="0" smtClean="0"/>
          </a:p>
          <a:p>
            <a:r>
              <a:rPr lang="de-DE" dirty="0" smtClean="0"/>
              <a:t>WS  2020</a:t>
            </a:r>
          </a:p>
          <a:p>
            <a:r>
              <a:rPr lang="de-DE" dirty="0" smtClean="0">
                <a:hlinkClick r:id="rId2"/>
              </a:rPr>
              <a:t>Dr.  Christian  S i t </a:t>
            </a:r>
            <a:r>
              <a:rPr lang="de-DE" dirty="0" err="1" smtClean="0">
                <a:hlinkClick r:id="rId2"/>
              </a:rPr>
              <a:t>t</a:t>
            </a:r>
            <a:r>
              <a:rPr lang="de-DE" dirty="0" smtClean="0">
                <a:hlinkClick r:id="rId2"/>
              </a:rPr>
              <a:t> e       </a:t>
            </a:r>
            <a:r>
              <a:rPr lang="de-DE" sz="1800" i="1" dirty="0" smtClean="0">
                <a:hlinkClick r:id="rId2"/>
              </a:rPr>
              <a:t>( PH-Noe )</a:t>
            </a:r>
            <a:r>
              <a:rPr lang="de-DE" i="1" dirty="0" smtClean="0"/>
              <a:t> </a:t>
            </a:r>
          </a:p>
          <a:p>
            <a:endParaRPr lang="de-DE" sz="1200" dirty="0" smtClean="0"/>
          </a:p>
          <a:p>
            <a:r>
              <a:rPr lang="de-DE" sz="2000" dirty="0" smtClean="0"/>
              <a:t>Univ. Lektor  an der PH-Linz  / </a:t>
            </a:r>
            <a:r>
              <a:rPr lang="de-DE" sz="2000" dirty="0" smtClean="0">
                <a:hlinkClick r:id="rId3"/>
              </a:rPr>
              <a:t>JKU         http://wipaed.jku.at/wip-team/</a:t>
            </a:r>
            <a:r>
              <a:rPr lang="de-DE" sz="1600" dirty="0" smtClean="0">
                <a:hlinkClick r:id="rId3"/>
              </a:rPr>
              <a:t> </a:t>
            </a:r>
            <a:endParaRPr lang="de-DE" sz="1600" dirty="0"/>
          </a:p>
        </p:txBody>
      </p:sp>
    </p:spTree>
    <p:extLst>
      <p:ext uri="{BB962C8B-B14F-4D97-AF65-F5344CB8AC3E}">
        <p14:creationId xmlns="" xmlns:p14="http://schemas.microsoft.com/office/powerpoint/2010/main" val="261925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628945"/>
          </a:xfrm>
        </p:spPr>
        <p:txBody>
          <a:bodyPr>
            <a:normAutofit fontScale="90000"/>
          </a:bodyPr>
          <a:lstStyle/>
          <a:p>
            <a:pPr algn="l"/>
            <a:r>
              <a:rPr lang="de-AT" sz="4000" b="1" dirty="0" smtClean="0"/>
              <a:t>….  und H E U T E …..</a:t>
            </a:r>
            <a:endParaRPr lang="de-AT" sz="4000" b="1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1890793"/>
            <a:ext cx="9144000" cy="3367007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de-AT" sz="4200" dirty="0" smtClean="0"/>
              <a:t>Stichworte: </a:t>
            </a:r>
            <a:r>
              <a:rPr lang="de-AT" sz="4200" b="1" dirty="0" smtClean="0"/>
              <a:t>Kompetenzen         &amp;        Konzepte  :</a:t>
            </a:r>
          </a:p>
          <a:p>
            <a:pPr algn="l"/>
            <a:endParaRPr lang="de-AT" dirty="0" smtClean="0"/>
          </a:p>
          <a:p>
            <a:pPr algn="l"/>
            <a:endParaRPr lang="de-AT" dirty="0" smtClean="0"/>
          </a:p>
          <a:p>
            <a:pPr algn="l"/>
            <a:r>
              <a:rPr lang="de-AT" sz="3400" b="1" dirty="0" smtClean="0"/>
              <a:t>LP 2016   </a:t>
            </a:r>
            <a:r>
              <a:rPr lang="de-AT" sz="3100" dirty="0" smtClean="0"/>
              <a:t>(einige Veränderungen LP 2004 für die AHS-Oberstufe) </a:t>
            </a:r>
            <a:r>
              <a:rPr lang="de-AT" sz="3100" dirty="0" smtClean="0">
                <a:hlinkClick r:id="rId2"/>
              </a:rPr>
              <a:t>&gt;&gt;</a:t>
            </a:r>
            <a:endParaRPr lang="de-AT" sz="3100" dirty="0" smtClean="0"/>
          </a:p>
          <a:p>
            <a:pPr algn="l"/>
            <a:r>
              <a:rPr lang="de-AT" dirty="0" smtClean="0"/>
              <a:t>.</a:t>
            </a:r>
          </a:p>
          <a:p>
            <a:pPr algn="l"/>
            <a:r>
              <a:rPr lang="de-AT" sz="3400" b="1" dirty="0" smtClean="0"/>
              <a:t>LP 22  </a:t>
            </a:r>
            <a:r>
              <a:rPr lang="de-AT" sz="3400" dirty="0" smtClean="0"/>
              <a:t>derzeitiger LP-Entwurf  ausgehend v. LP 2000 der S I  </a:t>
            </a:r>
            <a:r>
              <a:rPr lang="de-AT" sz="3400" dirty="0" smtClean="0">
                <a:hlinkClick r:id="rId3"/>
              </a:rPr>
              <a:t>&gt;&gt;&gt;</a:t>
            </a:r>
            <a:endParaRPr lang="de-AT" sz="3400" dirty="0" smtClean="0"/>
          </a:p>
          <a:p>
            <a:pPr algn="l"/>
            <a:endParaRPr lang="de-AT" dirty="0" smtClean="0"/>
          </a:p>
          <a:p>
            <a:pPr algn="l"/>
            <a:endParaRPr lang="de-AT" dirty="0" smtClean="0"/>
          </a:p>
          <a:p>
            <a:pPr algn="l"/>
            <a:r>
              <a:rPr lang="de-AT" sz="2000" i="1" dirty="0" smtClean="0"/>
              <a:t>Vgl. bei </a:t>
            </a:r>
            <a:r>
              <a:rPr lang="de-AT" sz="2000" i="1" dirty="0" smtClean="0">
                <a:hlinkClick r:id="rId4"/>
              </a:rPr>
              <a:t>https://de.wikipedia.org/wiki/Geographie_und_Wirtschaftskunde</a:t>
            </a:r>
            <a:r>
              <a:rPr lang="de-AT" sz="2000" i="1" dirty="0" smtClean="0"/>
              <a:t>  &gt;&gt;&gt;</a:t>
            </a:r>
          </a:p>
          <a:p>
            <a:pPr algn="l"/>
            <a:r>
              <a:rPr lang="de-AT" sz="2000" i="1" dirty="0" err="1" smtClean="0"/>
              <a:t>Bzw</a:t>
            </a:r>
            <a:r>
              <a:rPr lang="de-AT" sz="2000" i="1" dirty="0" smtClean="0"/>
              <a:t> </a:t>
            </a:r>
            <a:r>
              <a:rPr lang="de-AT" sz="2000" b="1" i="1" dirty="0" smtClean="0">
                <a:hlinkClick r:id="rId5"/>
              </a:rPr>
              <a:t>auf ihrer FD 1 – Einführungs-Webseite  &gt;&gt;&gt;&gt;&gt;&gt;&gt;&gt;&gt;&gt;&gt;&gt;&gt; </a:t>
            </a:r>
            <a:endParaRPr lang="de-AT" sz="2000" b="1" i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628945"/>
          </a:xfrm>
        </p:spPr>
        <p:txBody>
          <a:bodyPr>
            <a:normAutofit fontScale="90000"/>
          </a:bodyPr>
          <a:lstStyle/>
          <a:p>
            <a:pPr algn="l"/>
            <a:r>
              <a:rPr lang="de-AT" sz="4000" b="1" dirty="0" smtClean="0"/>
              <a:t>….  und H E U T E …..</a:t>
            </a:r>
            <a:endParaRPr lang="de-AT" sz="4000" b="1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1890793"/>
            <a:ext cx="9144000" cy="3998563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de-AT" dirty="0" smtClean="0"/>
              <a:t>I N H A L T L I C H    die V e r ä n d e r u n g  :</a:t>
            </a:r>
          </a:p>
          <a:p>
            <a:pPr algn="l"/>
            <a:endParaRPr lang="de-AT" sz="3000" i="1" dirty="0" smtClean="0"/>
          </a:p>
          <a:p>
            <a:pPr algn="l"/>
            <a:r>
              <a:rPr lang="de-AT" sz="5800" i="1" dirty="0" err="1" smtClean="0"/>
              <a:t>WirtschaftsKUNDE</a:t>
            </a:r>
            <a:r>
              <a:rPr lang="de-AT" sz="5800" i="1" dirty="0" smtClean="0"/>
              <a:t>  </a:t>
            </a:r>
            <a:r>
              <a:rPr lang="de-AT" sz="4500" i="1" dirty="0" smtClean="0"/>
              <a:t>(=inventarisierend)</a:t>
            </a:r>
          </a:p>
          <a:p>
            <a:pPr algn="l"/>
            <a:r>
              <a:rPr lang="de-AT" sz="5800" i="1" dirty="0" smtClean="0"/>
              <a:t>                        </a:t>
            </a:r>
            <a:r>
              <a:rPr lang="de-AT" sz="4500" i="1" dirty="0" smtClean="0"/>
              <a:t>zu</a:t>
            </a:r>
            <a:r>
              <a:rPr lang="de-AT" sz="5800" i="1" dirty="0" smtClean="0"/>
              <a:t>  „Sozioökonomischer BILDUNG“</a:t>
            </a:r>
          </a:p>
          <a:p>
            <a:pPr algn="l"/>
            <a:endParaRPr lang="de-AT" dirty="0" smtClean="0"/>
          </a:p>
          <a:p>
            <a:pPr algn="l"/>
            <a:r>
              <a:rPr lang="de-DE" altLang="de-DE" i="1" dirty="0" smtClean="0"/>
              <a:t>                                               </a:t>
            </a:r>
          </a:p>
          <a:p>
            <a:pPr algn="l"/>
            <a:r>
              <a:rPr lang="de-DE" altLang="de-DE" i="1" dirty="0" smtClean="0"/>
              <a:t>                                                                                                       . hier zum Nachlesen </a:t>
            </a:r>
            <a:r>
              <a:rPr lang="de-DE" altLang="de-DE" sz="2800" i="1" dirty="0" smtClean="0">
                <a:hlinkClick r:id="rId2"/>
              </a:rPr>
              <a:t>HEDTKE 2015  in GW-U 140</a:t>
            </a:r>
            <a:endParaRPr lang="de-AT" altLang="de-DE" sz="2800" i="1" dirty="0" smtClean="0"/>
          </a:p>
          <a:p>
            <a:pPr algn="l"/>
            <a:endParaRPr lang="de-AT" dirty="0" smtClean="0"/>
          </a:p>
          <a:p>
            <a:pPr algn="l"/>
            <a:endParaRPr lang="de-AT" dirty="0" smtClean="0"/>
          </a:p>
          <a:p>
            <a:pPr algn="l"/>
            <a:endParaRPr lang="de-AT" dirty="0" smtClean="0"/>
          </a:p>
          <a:p>
            <a:pPr algn="l"/>
            <a:r>
              <a:rPr lang="de-AT" sz="2000" i="1" dirty="0" smtClean="0"/>
              <a:t>Vgl. bei </a:t>
            </a:r>
            <a:r>
              <a:rPr lang="de-AT" sz="2000" i="1" dirty="0" smtClean="0">
                <a:hlinkClick r:id="rId3"/>
              </a:rPr>
              <a:t>https://de.wikipedia.org/wiki/Geographie_und_Wirtschaftskunde</a:t>
            </a:r>
            <a:r>
              <a:rPr lang="de-AT" sz="2000" i="1" dirty="0" smtClean="0"/>
              <a:t>  &gt;&gt;&gt;</a:t>
            </a:r>
          </a:p>
          <a:p>
            <a:pPr algn="l"/>
            <a:r>
              <a:rPr lang="de-AT" sz="2000" i="1" dirty="0" err="1" smtClean="0"/>
              <a:t>Bzw</a:t>
            </a:r>
            <a:r>
              <a:rPr lang="de-AT" sz="2000" i="1" dirty="0" smtClean="0"/>
              <a:t> </a:t>
            </a:r>
            <a:r>
              <a:rPr lang="de-AT" sz="2000" b="1" i="1" dirty="0" smtClean="0">
                <a:hlinkClick r:id="rId4"/>
              </a:rPr>
              <a:t>auf ihrer FD 1 – Einführungs-Webseite  &gt;&gt;&gt;&gt;&gt;&gt;&gt;&gt;&gt;&gt;&gt;&gt;&gt; </a:t>
            </a:r>
            <a:endParaRPr lang="de-AT" sz="2000" b="1" i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1088" y="1119188"/>
            <a:ext cx="10029825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71601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71601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6646334" y="625633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de-DE" altLang="de-DE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3119967" y="981076"/>
            <a:ext cx="3168651" cy="46085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de-AT" altLang="de-DE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4847167" y="1125538"/>
            <a:ext cx="3456517" cy="46085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de-AT" altLang="de-DE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605" name="Line 5"/>
          <p:cNvSpPr>
            <a:spLocks noChangeShapeType="1"/>
          </p:cNvSpPr>
          <p:nvPr/>
        </p:nvSpPr>
        <p:spPr bwMode="auto">
          <a:xfrm>
            <a:off x="6288617" y="1052514"/>
            <a:ext cx="0" cy="4537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AT"/>
          </a:p>
        </p:txBody>
      </p:sp>
      <p:sp>
        <p:nvSpPr>
          <p:cNvPr id="25606" name="Line 6"/>
          <p:cNvSpPr>
            <a:spLocks noChangeShapeType="1"/>
          </p:cNvSpPr>
          <p:nvPr/>
        </p:nvSpPr>
        <p:spPr bwMode="auto">
          <a:xfrm>
            <a:off x="4847167" y="5589588"/>
            <a:ext cx="144145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AT"/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431800" y="404813"/>
            <a:ext cx="11328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de-DE" altLang="de-DE">
                <a:solidFill>
                  <a:srgbClr val="000000"/>
                </a:solidFill>
                <a:latin typeface="Arial" charset="0"/>
              </a:rPr>
              <a:t>WIRT. NICHTRÄUMLICH	      </a:t>
            </a:r>
            <a:r>
              <a:rPr lang="de-DE" altLang="de-DE">
                <a:solidFill>
                  <a:srgbClr val="6600CC"/>
                </a:solidFill>
                <a:latin typeface="Arial" charset="0"/>
              </a:rPr>
              <a:t>Wirtschaft &amp; Geo (</a:t>
            </a:r>
            <a:r>
              <a:rPr lang="de-DE" altLang="de-DE" b="1">
                <a:solidFill>
                  <a:srgbClr val="6600CC"/>
                </a:solidFill>
                <a:latin typeface="Arial" charset="0"/>
              </a:rPr>
              <a:t>GW</a:t>
            </a:r>
            <a:r>
              <a:rPr lang="de-DE" altLang="de-DE">
                <a:solidFill>
                  <a:srgbClr val="6600CC"/>
                </a:solidFill>
                <a:latin typeface="Arial" charset="0"/>
              </a:rPr>
              <a:t>)</a:t>
            </a:r>
            <a:r>
              <a:rPr lang="de-DE" altLang="de-DE">
                <a:solidFill>
                  <a:srgbClr val="000000"/>
                </a:solidFill>
                <a:latin typeface="Arial" charset="0"/>
              </a:rPr>
              <a:t>           WIRTSCH. GEOGR.</a:t>
            </a: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527051" y="1125538"/>
            <a:ext cx="249766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de-DE" altLang="de-DE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527051" y="981075"/>
            <a:ext cx="2497667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de-DE" altLang="de-DE" sz="1400">
                <a:solidFill>
                  <a:srgbClr val="000000"/>
                </a:solidFill>
                <a:latin typeface="Arial" charset="0"/>
              </a:rPr>
              <a:t>Geld (anlage) und Verschuldung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de-DE" sz="1400">
                <a:solidFill>
                  <a:srgbClr val="000000"/>
                </a:solidFill>
                <a:latin typeface="Arial" charset="0"/>
              </a:rPr>
              <a:t>Aktien (Märkte)</a:t>
            </a:r>
          </a:p>
          <a:p>
            <a:pPr eaLnBrk="1" hangingPunct="1">
              <a:spcBef>
                <a:spcPct val="50000"/>
              </a:spcBef>
            </a:pPr>
            <a:endParaRPr lang="de-DE" altLang="de-DE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610" name="Line 10"/>
          <p:cNvSpPr>
            <a:spLocks noChangeShapeType="1"/>
          </p:cNvSpPr>
          <p:nvPr/>
        </p:nvSpPr>
        <p:spPr bwMode="auto">
          <a:xfrm>
            <a:off x="2351618" y="1268413"/>
            <a:ext cx="1631949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AT"/>
          </a:p>
        </p:txBody>
      </p:sp>
      <p:sp>
        <p:nvSpPr>
          <p:cNvPr id="25611" name="Line 11"/>
          <p:cNvSpPr>
            <a:spLocks noChangeShapeType="1"/>
          </p:cNvSpPr>
          <p:nvPr/>
        </p:nvSpPr>
        <p:spPr bwMode="auto">
          <a:xfrm>
            <a:off x="4271434" y="1268413"/>
            <a:ext cx="1631951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AT"/>
          </a:p>
        </p:txBody>
      </p:sp>
      <p:sp>
        <p:nvSpPr>
          <p:cNvPr id="25612" name="Line 12"/>
          <p:cNvSpPr>
            <a:spLocks noChangeShapeType="1"/>
          </p:cNvSpPr>
          <p:nvPr/>
        </p:nvSpPr>
        <p:spPr bwMode="auto">
          <a:xfrm>
            <a:off x="2351618" y="1700213"/>
            <a:ext cx="1631949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AT"/>
          </a:p>
        </p:txBody>
      </p:sp>
      <p:sp>
        <p:nvSpPr>
          <p:cNvPr id="25613" name="Line 17"/>
          <p:cNvSpPr>
            <a:spLocks noChangeShapeType="1"/>
          </p:cNvSpPr>
          <p:nvPr/>
        </p:nvSpPr>
        <p:spPr bwMode="auto">
          <a:xfrm>
            <a:off x="4271434" y="1700213"/>
            <a:ext cx="1536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AT"/>
          </a:p>
        </p:txBody>
      </p:sp>
      <p:sp>
        <p:nvSpPr>
          <p:cNvPr id="55314" name="Text Box 18"/>
          <p:cNvSpPr txBox="1">
            <a:spLocks noChangeArrowheads="1"/>
          </p:cNvSpPr>
          <p:nvPr/>
        </p:nvSpPr>
        <p:spPr bwMode="auto">
          <a:xfrm>
            <a:off x="5903385" y="1557338"/>
            <a:ext cx="211243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de-DE" altLang="de-DE" sz="1400">
                <a:solidFill>
                  <a:srgbClr val="000000"/>
                </a:solidFill>
                <a:latin typeface="Arial" charset="0"/>
              </a:rPr>
              <a:t>Finanzplätze</a:t>
            </a:r>
          </a:p>
        </p:txBody>
      </p:sp>
      <p:sp>
        <p:nvSpPr>
          <p:cNvPr id="55315" name="Text Box 19"/>
          <p:cNvSpPr txBox="1">
            <a:spLocks noChangeArrowheads="1"/>
          </p:cNvSpPr>
          <p:nvPr/>
        </p:nvSpPr>
        <p:spPr bwMode="auto">
          <a:xfrm>
            <a:off x="8303684" y="908050"/>
            <a:ext cx="364913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de-DE" altLang="de-DE" sz="2400" i="1">
                <a:solidFill>
                  <a:srgbClr val="0000FF"/>
                </a:solidFill>
                <a:latin typeface="Arial" charset="0"/>
              </a:rPr>
              <a:t>B E I S P I E L E</a:t>
            </a:r>
            <a:r>
              <a:rPr lang="de-DE" altLang="de-DE" sz="2400" i="1">
                <a:solidFill>
                  <a:srgbClr val="000000"/>
                </a:solidFill>
                <a:latin typeface="Arial" charset="0"/>
              </a:rPr>
              <a:t>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5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553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553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553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553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6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553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553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6" presetClass="emp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553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553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15" grpId="0"/>
      <p:bldP spid="55315" grpId="1"/>
      <p:bldP spid="55315" grpId="2"/>
      <p:bldP spid="55315" grpId="3"/>
      <p:bldP spid="55315" grpId="4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6646334" y="625633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de-DE" altLang="de-DE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3119967" y="981076"/>
            <a:ext cx="3168651" cy="46085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de-AT" altLang="de-DE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4847167" y="1125538"/>
            <a:ext cx="3456517" cy="46085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de-AT" altLang="de-DE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629" name="Line 5"/>
          <p:cNvSpPr>
            <a:spLocks noChangeShapeType="1"/>
          </p:cNvSpPr>
          <p:nvPr/>
        </p:nvSpPr>
        <p:spPr bwMode="auto">
          <a:xfrm>
            <a:off x="6288617" y="1052514"/>
            <a:ext cx="0" cy="4537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AT"/>
          </a:p>
        </p:txBody>
      </p:sp>
      <p:sp>
        <p:nvSpPr>
          <p:cNvPr id="26630" name="Line 6"/>
          <p:cNvSpPr>
            <a:spLocks noChangeShapeType="1"/>
          </p:cNvSpPr>
          <p:nvPr/>
        </p:nvSpPr>
        <p:spPr bwMode="auto">
          <a:xfrm>
            <a:off x="4847167" y="5589588"/>
            <a:ext cx="144145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AT"/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431800" y="404813"/>
            <a:ext cx="11328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de-DE" altLang="de-DE">
                <a:solidFill>
                  <a:srgbClr val="000000"/>
                </a:solidFill>
                <a:latin typeface="Arial" charset="0"/>
              </a:rPr>
              <a:t>WIRT. NICHTRÄUMLICH	      Wirtschaft &amp; Geo (GW)           WIRTSCH. GEOGR.</a:t>
            </a: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527051" y="1125538"/>
            <a:ext cx="249766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de-DE" altLang="de-DE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527051" y="981076"/>
            <a:ext cx="2497667" cy="1923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de-DE" altLang="de-DE" sz="1400">
                <a:solidFill>
                  <a:srgbClr val="000000"/>
                </a:solidFill>
                <a:latin typeface="Arial" charset="0"/>
              </a:rPr>
              <a:t>Geld (anlage) und Verschuldung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de-DE" sz="1400">
                <a:solidFill>
                  <a:srgbClr val="000000"/>
                </a:solidFill>
                <a:latin typeface="Arial" charset="0"/>
              </a:rPr>
              <a:t>Aktien (Märkte)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de-DE" sz="1400">
                <a:solidFill>
                  <a:srgbClr val="000000"/>
                </a:solidFill>
                <a:latin typeface="Arial" charset="0"/>
              </a:rPr>
              <a:t>Konsumentenschutz,        Handy,  …… Wohnung…  Tourismus, </a:t>
            </a:r>
          </a:p>
          <a:p>
            <a:pPr eaLnBrk="1" hangingPunct="1">
              <a:spcBef>
                <a:spcPct val="50000"/>
              </a:spcBef>
            </a:pPr>
            <a:endParaRPr lang="de-DE" altLang="de-DE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634" name="Line 10"/>
          <p:cNvSpPr>
            <a:spLocks noChangeShapeType="1"/>
          </p:cNvSpPr>
          <p:nvPr/>
        </p:nvSpPr>
        <p:spPr bwMode="auto">
          <a:xfrm>
            <a:off x="2351618" y="1268413"/>
            <a:ext cx="1631949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AT"/>
          </a:p>
        </p:txBody>
      </p:sp>
      <p:sp>
        <p:nvSpPr>
          <p:cNvPr id="26635" name="Line 11"/>
          <p:cNvSpPr>
            <a:spLocks noChangeShapeType="1"/>
          </p:cNvSpPr>
          <p:nvPr/>
        </p:nvSpPr>
        <p:spPr bwMode="auto">
          <a:xfrm>
            <a:off x="4271434" y="1268413"/>
            <a:ext cx="1631951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AT"/>
          </a:p>
        </p:txBody>
      </p:sp>
      <p:sp>
        <p:nvSpPr>
          <p:cNvPr id="26636" name="Line 13"/>
          <p:cNvSpPr>
            <a:spLocks noChangeShapeType="1"/>
          </p:cNvSpPr>
          <p:nvPr/>
        </p:nvSpPr>
        <p:spPr bwMode="auto">
          <a:xfrm>
            <a:off x="2351618" y="1700213"/>
            <a:ext cx="1631949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AT"/>
          </a:p>
        </p:txBody>
      </p:sp>
      <p:sp>
        <p:nvSpPr>
          <p:cNvPr id="26637" name="Line 15"/>
          <p:cNvSpPr>
            <a:spLocks noChangeShapeType="1"/>
          </p:cNvSpPr>
          <p:nvPr/>
        </p:nvSpPr>
        <p:spPr bwMode="auto">
          <a:xfrm>
            <a:off x="2446867" y="2205038"/>
            <a:ext cx="1631951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AT"/>
          </a:p>
        </p:txBody>
      </p:sp>
      <p:sp>
        <p:nvSpPr>
          <p:cNvPr id="26638" name="Line 16"/>
          <p:cNvSpPr>
            <a:spLocks noChangeShapeType="1"/>
          </p:cNvSpPr>
          <p:nvPr/>
        </p:nvSpPr>
        <p:spPr bwMode="auto">
          <a:xfrm>
            <a:off x="2446867" y="2420938"/>
            <a:ext cx="1631951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AT"/>
          </a:p>
        </p:txBody>
      </p:sp>
      <p:sp>
        <p:nvSpPr>
          <p:cNvPr id="26639" name="Line 17"/>
          <p:cNvSpPr>
            <a:spLocks noChangeShapeType="1"/>
          </p:cNvSpPr>
          <p:nvPr/>
        </p:nvSpPr>
        <p:spPr bwMode="auto">
          <a:xfrm>
            <a:off x="4271434" y="2420938"/>
            <a:ext cx="1631951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AT"/>
          </a:p>
        </p:txBody>
      </p:sp>
      <p:sp>
        <p:nvSpPr>
          <p:cNvPr id="26640" name="Line 18"/>
          <p:cNvSpPr>
            <a:spLocks noChangeShapeType="1"/>
          </p:cNvSpPr>
          <p:nvPr/>
        </p:nvSpPr>
        <p:spPr bwMode="auto">
          <a:xfrm>
            <a:off x="6096000" y="2420938"/>
            <a:ext cx="172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AT"/>
          </a:p>
        </p:txBody>
      </p:sp>
      <p:sp>
        <p:nvSpPr>
          <p:cNvPr id="26641" name="Line 19"/>
          <p:cNvSpPr>
            <a:spLocks noChangeShapeType="1"/>
          </p:cNvSpPr>
          <p:nvPr/>
        </p:nvSpPr>
        <p:spPr bwMode="auto">
          <a:xfrm>
            <a:off x="4559301" y="2636838"/>
            <a:ext cx="1631951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AT"/>
          </a:p>
        </p:txBody>
      </p:sp>
      <p:sp>
        <p:nvSpPr>
          <p:cNvPr id="26642" name="Line 20"/>
          <p:cNvSpPr>
            <a:spLocks noChangeShapeType="1"/>
          </p:cNvSpPr>
          <p:nvPr/>
        </p:nvSpPr>
        <p:spPr bwMode="auto">
          <a:xfrm>
            <a:off x="6288618" y="2636838"/>
            <a:ext cx="1631949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AT"/>
          </a:p>
        </p:txBody>
      </p:sp>
      <p:sp>
        <p:nvSpPr>
          <p:cNvPr id="26643" name="Line 22"/>
          <p:cNvSpPr>
            <a:spLocks noChangeShapeType="1"/>
          </p:cNvSpPr>
          <p:nvPr/>
        </p:nvSpPr>
        <p:spPr bwMode="auto">
          <a:xfrm>
            <a:off x="2446867" y="2636838"/>
            <a:ext cx="1536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AT"/>
          </a:p>
        </p:txBody>
      </p:sp>
      <p:sp>
        <p:nvSpPr>
          <p:cNvPr id="26644" name="Line 23"/>
          <p:cNvSpPr>
            <a:spLocks noChangeShapeType="1"/>
          </p:cNvSpPr>
          <p:nvPr/>
        </p:nvSpPr>
        <p:spPr bwMode="auto">
          <a:xfrm>
            <a:off x="4271434" y="1700213"/>
            <a:ext cx="163195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AT"/>
          </a:p>
        </p:txBody>
      </p:sp>
      <p:sp>
        <p:nvSpPr>
          <p:cNvPr id="26645" name="Line 24"/>
          <p:cNvSpPr>
            <a:spLocks noChangeShapeType="1"/>
          </p:cNvSpPr>
          <p:nvPr/>
        </p:nvSpPr>
        <p:spPr bwMode="auto">
          <a:xfrm>
            <a:off x="3024718" y="1989138"/>
            <a:ext cx="958849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AT"/>
          </a:p>
        </p:txBody>
      </p:sp>
      <p:sp>
        <p:nvSpPr>
          <p:cNvPr id="54298" name="Text Box 26"/>
          <p:cNvSpPr txBox="1">
            <a:spLocks noChangeArrowheads="1"/>
          </p:cNvSpPr>
          <p:nvPr/>
        </p:nvSpPr>
        <p:spPr bwMode="auto">
          <a:xfrm>
            <a:off x="8015818" y="2349500"/>
            <a:ext cx="24003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de-DE" altLang="de-DE" sz="1400">
                <a:solidFill>
                  <a:srgbClr val="000000"/>
                </a:solidFill>
                <a:latin typeface="Arial" charset="0"/>
              </a:rPr>
              <a:t>   „Patterns“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de-DE" sz="1400">
                <a:solidFill>
                  <a:srgbClr val="000000"/>
                </a:solidFill>
                <a:latin typeface="Arial" charset="0"/>
              </a:rPr>
              <a:t>Wahrnehmung…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9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6646334" y="625633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de-DE" altLang="de-DE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3119967" y="981076"/>
            <a:ext cx="3168651" cy="46085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de-AT" altLang="de-DE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4847167" y="1125538"/>
            <a:ext cx="3456517" cy="46085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de-AT" altLang="de-DE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653" name="Line 5"/>
          <p:cNvSpPr>
            <a:spLocks noChangeShapeType="1"/>
          </p:cNvSpPr>
          <p:nvPr/>
        </p:nvSpPr>
        <p:spPr bwMode="auto">
          <a:xfrm>
            <a:off x="6288617" y="1052514"/>
            <a:ext cx="0" cy="4537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AT"/>
          </a:p>
        </p:txBody>
      </p:sp>
      <p:sp>
        <p:nvSpPr>
          <p:cNvPr id="27654" name="Line 6"/>
          <p:cNvSpPr>
            <a:spLocks noChangeShapeType="1"/>
          </p:cNvSpPr>
          <p:nvPr/>
        </p:nvSpPr>
        <p:spPr bwMode="auto">
          <a:xfrm>
            <a:off x="4847167" y="5589588"/>
            <a:ext cx="144145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AT"/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431800" y="404813"/>
            <a:ext cx="11328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de-DE" altLang="de-DE">
                <a:solidFill>
                  <a:srgbClr val="000000"/>
                </a:solidFill>
                <a:latin typeface="Arial" charset="0"/>
              </a:rPr>
              <a:t>WIRT. NICHTRÄUMLICH	      Wirtschaft &amp; Geo (GW)           WIRTSCH. GEOGR.</a:t>
            </a:r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527051" y="1125538"/>
            <a:ext cx="249766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de-DE" altLang="de-DE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527051" y="981076"/>
            <a:ext cx="2497667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de-DE" altLang="de-DE" sz="1400">
                <a:solidFill>
                  <a:srgbClr val="000000"/>
                </a:solidFill>
                <a:latin typeface="Arial" charset="0"/>
              </a:rPr>
              <a:t>Geld (anlage) und Verschuldung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de-DE" sz="1400">
                <a:solidFill>
                  <a:srgbClr val="000000"/>
                </a:solidFill>
                <a:latin typeface="Arial" charset="0"/>
              </a:rPr>
              <a:t>Aktien (Märkte)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de-DE" sz="1400">
                <a:solidFill>
                  <a:srgbClr val="000000"/>
                </a:solidFill>
                <a:latin typeface="Arial" charset="0"/>
              </a:rPr>
              <a:t>Konsumentenschutz, Handy,  …… Wohnung…  Tourismus, 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de-DE" sz="1400">
                <a:solidFill>
                  <a:srgbClr val="000000"/>
                </a:solidFill>
                <a:latin typeface="Arial" charset="0"/>
              </a:rPr>
              <a:t>Konjunktur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de-DE" sz="1400">
                <a:solidFill>
                  <a:srgbClr val="000000"/>
                </a:solidFill>
                <a:latin typeface="Arial" charset="0"/>
              </a:rPr>
              <a:t>Wirt.Systeme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de-DE" sz="1400">
                <a:solidFill>
                  <a:srgbClr val="000000"/>
                </a:solidFill>
                <a:latin typeface="Arial" charset="0"/>
              </a:rPr>
              <a:t>Währungsprobleme</a:t>
            </a:r>
          </a:p>
          <a:p>
            <a:pPr eaLnBrk="1" hangingPunct="1">
              <a:spcBef>
                <a:spcPct val="50000"/>
              </a:spcBef>
            </a:pPr>
            <a:endParaRPr lang="de-DE" altLang="de-DE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658" name="Line 10"/>
          <p:cNvSpPr>
            <a:spLocks noChangeShapeType="1"/>
          </p:cNvSpPr>
          <p:nvPr/>
        </p:nvSpPr>
        <p:spPr bwMode="auto">
          <a:xfrm>
            <a:off x="2351618" y="1268413"/>
            <a:ext cx="1631949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AT"/>
          </a:p>
        </p:txBody>
      </p:sp>
      <p:sp>
        <p:nvSpPr>
          <p:cNvPr id="27659" name="Line 11"/>
          <p:cNvSpPr>
            <a:spLocks noChangeShapeType="1"/>
          </p:cNvSpPr>
          <p:nvPr/>
        </p:nvSpPr>
        <p:spPr bwMode="auto">
          <a:xfrm>
            <a:off x="4271434" y="1268413"/>
            <a:ext cx="1631951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AT"/>
          </a:p>
        </p:txBody>
      </p:sp>
      <p:sp>
        <p:nvSpPr>
          <p:cNvPr id="27660" name="Line 12"/>
          <p:cNvSpPr>
            <a:spLocks noChangeShapeType="1"/>
          </p:cNvSpPr>
          <p:nvPr/>
        </p:nvSpPr>
        <p:spPr bwMode="auto">
          <a:xfrm>
            <a:off x="2351618" y="1700213"/>
            <a:ext cx="1631949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AT"/>
          </a:p>
        </p:txBody>
      </p:sp>
      <p:sp>
        <p:nvSpPr>
          <p:cNvPr id="27661" name="Line 13"/>
          <p:cNvSpPr>
            <a:spLocks noChangeShapeType="1"/>
          </p:cNvSpPr>
          <p:nvPr/>
        </p:nvSpPr>
        <p:spPr bwMode="auto">
          <a:xfrm>
            <a:off x="2446867" y="2205038"/>
            <a:ext cx="1631951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AT"/>
          </a:p>
        </p:txBody>
      </p:sp>
      <p:sp>
        <p:nvSpPr>
          <p:cNvPr id="27662" name="Line 14"/>
          <p:cNvSpPr>
            <a:spLocks noChangeShapeType="1"/>
          </p:cNvSpPr>
          <p:nvPr/>
        </p:nvSpPr>
        <p:spPr bwMode="auto">
          <a:xfrm>
            <a:off x="2446867" y="2420938"/>
            <a:ext cx="1631951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AT"/>
          </a:p>
        </p:txBody>
      </p:sp>
      <p:sp>
        <p:nvSpPr>
          <p:cNvPr id="27663" name="Line 15"/>
          <p:cNvSpPr>
            <a:spLocks noChangeShapeType="1"/>
          </p:cNvSpPr>
          <p:nvPr/>
        </p:nvSpPr>
        <p:spPr bwMode="auto">
          <a:xfrm>
            <a:off x="4271434" y="2420938"/>
            <a:ext cx="1631951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AT"/>
          </a:p>
        </p:txBody>
      </p:sp>
      <p:sp>
        <p:nvSpPr>
          <p:cNvPr id="27664" name="Line 16"/>
          <p:cNvSpPr>
            <a:spLocks noChangeShapeType="1"/>
          </p:cNvSpPr>
          <p:nvPr/>
        </p:nvSpPr>
        <p:spPr bwMode="auto">
          <a:xfrm>
            <a:off x="6096000" y="2420938"/>
            <a:ext cx="172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AT"/>
          </a:p>
        </p:txBody>
      </p:sp>
      <p:sp>
        <p:nvSpPr>
          <p:cNvPr id="27665" name="Line 17"/>
          <p:cNvSpPr>
            <a:spLocks noChangeShapeType="1"/>
          </p:cNvSpPr>
          <p:nvPr/>
        </p:nvSpPr>
        <p:spPr bwMode="auto">
          <a:xfrm>
            <a:off x="4559301" y="2636838"/>
            <a:ext cx="1631951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AT"/>
          </a:p>
        </p:txBody>
      </p:sp>
      <p:sp>
        <p:nvSpPr>
          <p:cNvPr id="27666" name="Line 18"/>
          <p:cNvSpPr>
            <a:spLocks noChangeShapeType="1"/>
          </p:cNvSpPr>
          <p:nvPr/>
        </p:nvSpPr>
        <p:spPr bwMode="auto">
          <a:xfrm>
            <a:off x="6288618" y="2636838"/>
            <a:ext cx="1631949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AT"/>
          </a:p>
        </p:txBody>
      </p:sp>
      <p:sp>
        <p:nvSpPr>
          <p:cNvPr id="27667" name="Line 19"/>
          <p:cNvSpPr>
            <a:spLocks noChangeShapeType="1"/>
          </p:cNvSpPr>
          <p:nvPr/>
        </p:nvSpPr>
        <p:spPr bwMode="auto">
          <a:xfrm>
            <a:off x="2446867" y="2636838"/>
            <a:ext cx="1536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AT"/>
          </a:p>
        </p:txBody>
      </p:sp>
      <p:sp>
        <p:nvSpPr>
          <p:cNvPr id="27668" name="Line 20"/>
          <p:cNvSpPr>
            <a:spLocks noChangeShapeType="1"/>
          </p:cNvSpPr>
          <p:nvPr/>
        </p:nvSpPr>
        <p:spPr bwMode="auto">
          <a:xfrm>
            <a:off x="4271434" y="1700213"/>
            <a:ext cx="163195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AT"/>
          </a:p>
        </p:txBody>
      </p:sp>
      <p:sp>
        <p:nvSpPr>
          <p:cNvPr id="27669" name="Line 21"/>
          <p:cNvSpPr>
            <a:spLocks noChangeShapeType="1"/>
          </p:cNvSpPr>
          <p:nvPr/>
        </p:nvSpPr>
        <p:spPr bwMode="auto">
          <a:xfrm>
            <a:off x="3024718" y="1989138"/>
            <a:ext cx="958849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AT"/>
          </a:p>
        </p:txBody>
      </p:sp>
      <p:sp>
        <p:nvSpPr>
          <p:cNvPr id="27670" name="Line 22"/>
          <p:cNvSpPr>
            <a:spLocks noChangeShapeType="1"/>
          </p:cNvSpPr>
          <p:nvPr/>
        </p:nvSpPr>
        <p:spPr bwMode="auto">
          <a:xfrm>
            <a:off x="2446867" y="2924175"/>
            <a:ext cx="1441451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AT"/>
          </a:p>
        </p:txBody>
      </p:sp>
      <p:sp>
        <p:nvSpPr>
          <p:cNvPr id="27671" name="Line 23"/>
          <p:cNvSpPr>
            <a:spLocks noChangeShapeType="1"/>
          </p:cNvSpPr>
          <p:nvPr/>
        </p:nvSpPr>
        <p:spPr bwMode="auto">
          <a:xfrm>
            <a:off x="4559301" y="2924175"/>
            <a:ext cx="1536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AT"/>
          </a:p>
        </p:txBody>
      </p:sp>
      <p:sp>
        <p:nvSpPr>
          <p:cNvPr id="27672" name="Line 24"/>
          <p:cNvSpPr>
            <a:spLocks noChangeShapeType="1"/>
          </p:cNvSpPr>
          <p:nvPr/>
        </p:nvSpPr>
        <p:spPr bwMode="auto">
          <a:xfrm>
            <a:off x="6383867" y="2924175"/>
            <a:ext cx="673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AT"/>
          </a:p>
        </p:txBody>
      </p:sp>
      <p:sp>
        <p:nvSpPr>
          <p:cNvPr id="27673" name="Line 25"/>
          <p:cNvSpPr>
            <a:spLocks noChangeShapeType="1"/>
          </p:cNvSpPr>
          <p:nvPr/>
        </p:nvSpPr>
        <p:spPr bwMode="auto">
          <a:xfrm>
            <a:off x="2446867" y="3284538"/>
            <a:ext cx="15367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AT"/>
          </a:p>
        </p:txBody>
      </p:sp>
      <p:sp>
        <p:nvSpPr>
          <p:cNvPr id="27674" name="Line 26"/>
          <p:cNvSpPr>
            <a:spLocks noChangeShapeType="1"/>
          </p:cNvSpPr>
          <p:nvPr/>
        </p:nvSpPr>
        <p:spPr bwMode="auto">
          <a:xfrm>
            <a:off x="4559300" y="3284538"/>
            <a:ext cx="144145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AT"/>
          </a:p>
        </p:txBody>
      </p:sp>
      <p:sp>
        <p:nvSpPr>
          <p:cNvPr id="27675" name="Line 27"/>
          <p:cNvSpPr>
            <a:spLocks noChangeShapeType="1"/>
          </p:cNvSpPr>
          <p:nvPr/>
        </p:nvSpPr>
        <p:spPr bwMode="auto">
          <a:xfrm>
            <a:off x="6383867" y="3284538"/>
            <a:ext cx="673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AT"/>
          </a:p>
        </p:txBody>
      </p:sp>
      <p:sp>
        <p:nvSpPr>
          <p:cNvPr id="27676" name="Line 28"/>
          <p:cNvSpPr>
            <a:spLocks noChangeShapeType="1"/>
          </p:cNvSpPr>
          <p:nvPr/>
        </p:nvSpPr>
        <p:spPr bwMode="auto">
          <a:xfrm>
            <a:off x="2832101" y="3573463"/>
            <a:ext cx="105621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6646334" y="625633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de-DE" altLang="de-DE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3119967" y="981076"/>
            <a:ext cx="3168651" cy="46085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de-AT" altLang="de-DE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4847167" y="1125538"/>
            <a:ext cx="3456517" cy="46085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de-AT" altLang="de-DE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8677" name="Line 5"/>
          <p:cNvSpPr>
            <a:spLocks noChangeShapeType="1"/>
          </p:cNvSpPr>
          <p:nvPr/>
        </p:nvSpPr>
        <p:spPr bwMode="auto">
          <a:xfrm>
            <a:off x="6288617" y="1052514"/>
            <a:ext cx="0" cy="4537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AT"/>
          </a:p>
        </p:txBody>
      </p:sp>
      <p:sp>
        <p:nvSpPr>
          <p:cNvPr id="28678" name="Line 6"/>
          <p:cNvSpPr>
            <a:spLocks noChangeShapeType="1"/>
          </p:cNvSpPr>
          <p:nvPr/>
        </p:nvSpPr>
        <p:spPr bwMode="auto">
          <a:xfrm>
            <a:off x="4847167" y="5589588"/>
            <a:ext cx="144145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AT"/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431800" y="404813"/>
            <a:ext cx="11328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de-DE" altLang="de-DE">
                <a:solidFill>
                  <a:srgbClr val="000000"/>
                </a:solidFill>
                <a:latin typeface="Arial" charset="0"/>
              </a:rPr>
              <a:t>WIRT. NICHTRÄUMLICH	      Wirtschaft &amp; Geo (GW)           WIRTSCH. GEOGR.</a:t>
            </a: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527051" y="1125538"/>
            <a:ext cx="249766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de-DE" altLang="de-DE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527051" y="981075"/>
            <a:ext cx="2497667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de-DE" altLang="de-DE" sz="1400">
                <a:solidFill>
                  <a:srgbClr val="000000"/>
                </a:solidFill>
                <a:latin typeface="Arial" charset="0"/>
              </a:rPr>
              <a:t>Geld (anlage) und Verschuldung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de-DE" sz="1400">
                <a:solidFill>
                  <a:srgbClr val="000000"/>
                </a:solidFill>
                <a:latin typeface="Arial" charset="0"/>
              </a:rPr>
              <a:t>Aktien (Märkte)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de-DE" sz="1400">
                <a:solidFill>
                  <a:srgbClr val="000000"/>
                </a:solidFill>
                <a:latin typeface="Arial" charset="0"/>
              </a:rPr>
              <a:t>Konsumentenschutz, Handy,  …… Wohnung…  Tourismus, 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de-DE" sz="1400">
                <a:solidFill>
                  <a:srgbClr val="000000"/>
                </a:solidFill>
                <a:latin typeface="Arial" charset="0"/>
              </a:rPr>
              <a:t>Konjunktur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de-DE" sz="1400">
                <a:solidFill>
                  <a:srgbClr val="000000"/>
                </a:solidFill>
                <a:latin typeface="Arial" charset="0"/>
              </a:rPr>
              <a:t>Wirt.Systeme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de-DE" sz="1400">
                <a:solidFill>
                  <a:srgbClr val="000000"/>
                </a:solidFill>
                <a:latin typeface="Arial" charset="0"/>
              </a:rPr>
              <a:t>Währungsprobleme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de-DE" sz="1400">
                <a:solidFill>
                  <a:srgbClr val="000000"/>
                </a:solidFill>
                <a:latin typeface="Arial" charset="0"/>
              </a:rPr>
              <a:t>Wettbewerbspol. EU </a:t>
            </a:r>
          </a:p>
          <a:p>
            <a:pPr eaLnBrk="1" hangingPunct="1">
              <a:spcBef>
                <a:spcPct val="50000"/>
              </a:spcBef>
            </a:pPr>
            <a:endParaRPr lang="de-DE" altLang="de-DE" sz="140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endParaRPr lang="de-DE" altLang="de-DE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8682" name="Line 10"/>
          <p:cNvSpPr>
            <a:spLocks noChangeShapeType="1"/>
          </p:cNvSpPr>
          <p:nvPr/>
        </p:nvSpPr>
        <p:spPr bwMode="auto">
          <a:xfrm>
            <a:off x="2351618" y="1268413"/>
            <a:ext cx="1631949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AT"/>
          </a:p>
        </p:txBody>
      </p:sp>
      <p:sp>
        <p:nvSpPr>
          <p:cNvPr id="28683" name="Line 11"/>
          <p:cNvSpPr>
            <a:spLocks noChangeShapeType="1"/>
          </p:cNvSpPr>
          <p:nvPr/>
        </p:nvSpPr>
        <p:spPr bwMode="auto">
          <a:xfrm>
            <a:off x="4271434" y="1268413"/>
            <a:ext cx="1631951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AT"/>
          </a:p>
        </p:txBody>
      </p:sp>
      <p:sp>
        <p:nvSpPr>
          <p:cNvPr id="28684" name="Line 12"/>
          <p:cNvSpPr>
            <a:spLocks noChangeShapeType="1"/>
          </p:cNvSpPr>
          <p:nvPr/>
        </p:nvSpPr>
        <p:spPr bwMode="auto">
          <a:xfrm>
            <a:off x="2351618" y="1700213"/>
            <a:ext cx="1631949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AT"/>
          </a:p>
        </p:txBody>
      </p:sp>
      <p:sp>
        <p:nvSpPr>
          <p:cNvPr id="28685" name="Line 13"/>
          <p:cNvSpPr>
            <a:spLocks noChangeShapeType="1"/>
          </p:cNvSpPr>
          <p:nvPr/>
        </p:nvSpPr>
        <p:spPr bwMode="auto">
          <a:xfrm>
            <a:off x="2446867" y="2205038"/>
            <a:ext cx="1631951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AT"/>
          </a:p>
        </p:txBody>
      </p:sp>
      <p:sp>
        <p:nvSpPr>
          <p:cNvPr id="28686" name="Line 14"/>
          <p:cNvSpPr>
            <a:spLocks noChangeShapeType="1"/>
          </p:cNvSpPr>
          <p:nvPr/>
        </p:nvSpPr>
        <p:spPr bwMode="auto">
          <a:xfrm>
            <a:off x="2446867" y="2420938"/>
            <a:ext cx="1631951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AT"/>
          </a:p>
        </p:txBody>
      </p:sp>
      <p:sp>
        <p:nvSpPr>
          <p:cNvPr id="28687" name="Line 15"/>
          <p:cNvSpPr>
            <a:spLocks noChangeShapeType="1"/>
          </p:cNvSpPr>
          <p:nvPr/>
        </p:nvSpPr>
        <p:spPr bwMode="auto">
          <a:xfrm>
            <a:off x="4271434" y="2420938"/>
            <a:ext cx="1631951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AT"/>
          </a:p>
        </p:txBody>
      </p:sp>
      <p:sp>
        <p:nvSpPr>
          <p:cNvPr id="28688" name="Line 16"/>
          <p:cNvSpPr>
            <a:spLocks noChangeShapeType="1"/>
          </p:cNvSpPr>
          <p:nvPr/>
        </p:nvSpPr>
        <p:spPr bwMode="auto">
          <a:xfrm>
            <a:off x="6096000" y="2420938"/>
            <a:ext cx="172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AT"/>
          </a:p>
        </p:txBody>
      </p:sp>
      <p:sp>
        <p:nvSpPr>
          <p:cNvPr id="28689" name="Line 17"/>
          <p:cNvSpPr>
            <a:spLocks noChangeShapeType="1"/>
          </p:cNvSpPr>
          <p:nvPr/>
        </p:nvSpPr>
        <p:spPr bwMode="auto">
          <a:xfrm>
            <a:off x="4559301" y="2636838"/>
            <a:ext cx="1631951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AT"/>
          </a:p>
        </p:txBody>
      </p:sp>
      <p:sp>
        <p:nvSpPr>
          <p:cNvPr id="28690" name="Line 18"/>
          <p:cNvSpPr>
            <a:spLocks noChangeShapeType="1"/>
          </p:cNvSpPr>
          <p:nvPr/>
        </p:nvSpPr>
        <p:spPr bwMode="auto">
          <a:xfrm>
            <a:off x="6288618" y="2636838"/>
            <a:ext cx="1631949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AT"/>
          </a:p>
        </p:txBody>
      </p:sp>
      <p:sp>
        <p:nvSpPr>
          <p:cNvPr id="28691" name="Line 19"/>
          <p:cNvSpPr>
            <a:spLocks noChangeShapeType="1"/>
          </p:cNvSpPr>
          <p:nvPr/>
        </p:nvSpPr>
        <p:spPr bwMode="auto">
          <a:xfrm>
            <a:off x="2446867" y="2636838"/>
            <a:ext cx="1536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AT"/>
          </a:p>
        </p:txBody>
      </p:sp>
      <p:sp>
        <p:nvSpPr>
          <p:cNvPr id="28692" name="Line 20"/>
          <p:cNvSpPr>
            <a:spLocks noChangeShapeType="1"/>
          </p:cNvSpPr>
          <p:nvPr/>
        </p:nvSpPr>
        <p:spPr bwMode="auto">
          <a:xfrm>
            <a:off x="4271434" y="1700213"/>
            <a:ext cx="163195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AT"/>
          </a:p>
        </p:txBody>
      </p:sp>
      <p:sp>
        <p:nvSpPr>
          <p:cNvPr id="28693" name="Line 21"/>
          <p:cNvSpPr>
            <a:spLocks noChangeShapeType="1"/>
          </p:cNvSpPr>
          <p:nvPr/>
        </p:nvSpPr>
        <p:spPr bwMode="auto">
          <a:xfrm>
            <a:off x="3024718" y="1989138"/>
            <a:ext cx="958849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AT"/>
          </a:p>
        </p:txBody>
      </p:sp>
      <p:sp>
        <p:nvSpPr>
          <p:cNvPr id="28694" name="Line 22"/>
          <p:cNvSpPr>
            <a:spLocks noChangeShapeType="1"/>
          </p:cNvSpPr>
          <p:nvPr/>
        </p:nvSpPr>
        <p:spPr bwMode="auto">
          <a:xfrm>
            <a:off x="2446867" y="2924175"/>
            <a:ext cx="1441451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AT"/>
          </a:p>
        </p:txBody>
      </p:sp>
      <p:sp>
        <p:nvSpPr>
          <p:cNvPr id="28695" name="Line 23"/>
          <p:cNvSpPr>
            <a:spLocks noChangeShapeType="1"/>
          </p:cNvSpPr>
          <p:nvPr/>
        </p:nvSpPr>
        <p:spPr bwMode="auto">
          <a:xfrm>
            <a:off x="4559301" y="2924175"/>
            <a:ext cx="1536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AT"/>
          </a:p>
        </p:txBody>
      </p:sp>
      <p:sp>
        <p:nvSpPr>
          <p:cNvPr id="28696" name="Line 24"/>
          <p:cNvSpPr>
            <a:spLocks noChangeShapeType="1"/>
          </p:cNvSpPr>
          <p:nvPr/>
        </p:nvSpPr>
        <p:spPr bwMode="auto">
          <a:xfrm>
            <a:off x="6383867" y="2924175"/>
            <a:ext cx="673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AT"/>
          </a:p>
        </p:txBody>
      </p:sp>
      <p:sp>
        <p:nvSpPr>
          <p:cNvPr id="28697" name="Line 25"/>
          <p:cNvSpPr>
            <a:spLocks noChangeShapeType="1"/>
          </p:cNvSpPr>
          <p:nvPr/>
        </p:nvSpPr>
        <p:spPr bwMode="auto">
          <a:xfrm>
            <a:off x="2446867" y="3284538"/>
            <a:ext cx="15367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AT"/>
          </a:p>
        </p:txBody>
      </p:sp>
      <p:sp>
        <p:nvSpPr>
          <p:cNvPr id="28698" name="Line 26"/>
          <p:cNvSpPr>
            <a:spLocks noChangeShapeType="1"/>
          </p:cNvSpPr>
          <p:nvPr/>
        </p:nvSpPr>
        <p:spPr bwMode="auto">
          <a:xfrm>
            <a:off x="4559300" y="3284538"/>
            <a:ext cx="144145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AT"/>
          </a:p>
        </p:txBody>
      </p:sp>
      <p:sp>
        <p:nvSpPr>
          <p:cNvPr id="28699" name="Line 27"/>
          <p:cNvSpPr>
            <a:spLocks noChangeShapeType="1"/>
          </p:cNvSpPr>
          <p:nvPr/>
        </p:nvSpPr>
        <p:spPr bwMode="auto">
          <a:xfrm>
            <a:off x="6383867" y="3284538"/>
            <a:ext cx="673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AT"/>
          </a:p>
        </p:txBody>
      </p:sp>
      <p:sp>
        <p:nvSpPr>
          <p:cNvPr id="28700" name="Line 28"/>
          <p:cNvSpPr>
            <a:spLocks noChangeShapeType="1"/>
          </p:cNvSpPr>
          <p:nvPr/>
        </p:nvSpPr>
        <p:spPr bwMode="auto">
          <a:xfrm>
            <a:off x="2832101" y="3573463"/>
            <a:ext cx="105621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AT"/>
          </a:p>
        </p:txBody>
      </p:sp>
      <p:sp>
        <p:nvSpPr>
          <p:cNvPr id="58397" name="Text Box 29"/>
          <p:cNvSpPr txBox="1">
            <a:spLocks noChangeArrowheads="1"/>
          </p:cNvSpPr>
          <p:nvPr/>
        </p:nvSpPr>
        <p:spPr bwMode="auto">
          <a:xfrm>
            <a:off x="5520267" y="3789363"/>
            <a:ext cx="2495551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de-DE" altLang="de-DE" sz="1400">
                <a:solidFill>
                  <a:srgbClr val="000000"/>
                </a:solidFill>
                <a:latin typeface="Arial" charset="0"/>
              </a:rPr>
              <a:t>Regionalpolitik</a:t>
            </a:r>
          </a:p>
        </p:txBody>
      </p:sp>
      <p:sp>
        <p:nvSpPr>
          <p:cNvPr id="28702" name="Line 30"/>
          <p:cNvSpPr>
            <a:spLocks noChangeShapeType="1"/>
          </p:cNvSpPr>
          <p:nvPr/>
        </p:nvSpPr>
        <p:spPr bwMode="auto">
          <a:xfrm>
            <a:off x="2927351" y="3860800"/>
            <a:ext cx="134408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AT"/>
          </a:p>
        </p:txBody>
      </p:sp>
      <p:sp>
        <p:nvSpPr>
          <p:cNvPr id="28703" name="Line 31"/>
          <p:cNvSpPr>
            <a:spLocks noChangeShapeType="1"/>
          </p:cNvSpPr>
          <p:nvPr/>
        </p:nvSpPr>
        <p:spPr bwMode="auto">
          <a:xfrm>
            <a:off x="4368800" y="3860800"/>
            <a:ext cx="124671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AT"/>
          </a:p>
        </p:txBody>
      </p:sp>
      <p:sp>
        <p:nvSpPr>
          <p:cNvPr id="58400" name="Line 32"/>
          <p:cNvSpPr>
            <a:spLocks noChangeShapeType="1"/>
          </p:cNvSpPr>
          <p:nvPr/>
        </p:nvSpPr>
        <p:spPr bwMode="auto">
          <a:xfrm>
            <a:off x="5712884" y="3789363"/>
            <a:ext cx="249554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8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97" grpId="0"/>
      <p:bldP spid="5840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6646334" y="625633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de-DE" altLang="de-DE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3119967" y="981076"/>
            <a:ext cx="3168651" cy="4968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de-AT" altLang="de-DE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4847167" y="1125539"/>
            <a:ext cx="3456517" cy="49672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de-AT" altLang="de-DE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701" name="Line 5"/>
          <p:cNvSpPr>
            <a:spLocks noChangeShapeType="1"/>
          </p:cNvSpPr>
          <p:nvPr/>
        </p:nvSpPr>
        <p:spPr bwMode="auto">
          <a:xfrm>
            <a:off x="6288617" y="1052514"/>
            <a:ext cx="0" cy="4897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AT"/>
          </a:p>
        </p:txBody>
      </p:sp>
      <p:sp>
        <p:nvSpPr>
          <p:cNvPr id="29702" name="Line 6"/>
          <p:cNvSpPr>
            <a:spLocks noChangeShapeType="1"/>
          </p:cNvSpPr>
          <p:nvPr/>
        </p:nvSpPr>
        <p:spPr bwMode="auto">
          <a:xfrm>
            <a:off x="4847167" y="5949950"/>
            <a:ext cx="144145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AT"/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431800" y="404813"/>
            <a:ext cx="11328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de-DE" altLang="de-DE">
                <a:solidFill>
                  <a:srgbClr val="000000"/>
                </a:solidFill>
                <a:latin typeface="Arial" charset="0"/>
              </a:rPr>
              <a:t>WIRT. NICHTRÄUMLICH	      Wirtschaft &amp; Geo (</a:t>
            </a:r>
            <a:r>
              <a:rPr lang="de-DE" altLang="de-DE" b="1">
                <a:solidFill>
                  <a:srgbClr val="000000"/>
                </a:solidFill>
                <a:latin typeface="Arial" charset="0"/>
              </a:rPr>
              <a:t>GW</a:t>
            </a:r>
            <a:r>
              <a:rPr lang="de-DE" altLang="de-DE">
                <a:solidFill>
                  <a:srgbClr val="000000"/>
                </a:solidFill>
                <a:latin typeface="Arial" charset="0"/>
              </a:rPr>
              <a:t>)           WIRTSCH. GEOGR.</a:t>
            </a: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527051" y="1125538"/>
            <a:ext cx="249766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de-DE" altLang="de-DE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527051" y="981076"/>
            <a:ext cx="2497667" cy="3862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de-DE" altLang="de-DE" sz="1400">
                <a:solidFill>
                  <a:srgbClr val="000000"/>
                </a:solidFill>
                <a:latin typeface="Arial" charset="0"/>
              </a:rPr>
              <a:t>Geld (anlage) und Verschuldung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de-DE" sz="1400">
                <a:solidFill>
                  <a:srgbClr val="000000"/>
                </a:solidFill>
                <a:latin typeface="Arial" charset="0"/>
              </a:rPr>
              <a:t>Aktien (Märkte)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de-DE" sz="1400">
                <a:solidFill>
                  <a:srgbClr val="000000"/>
                </a:solidFill>
                <a:latin typeface="Arial" charset="0"/>
              </a:rPr>
              <a:t>Konsumentenschutz, Handy,  …… Wohnung…  Tourismus, 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de-DE" sz="1400">
                <a:solidFill>
                  <a:srgbClr val="000000"/>
                </a:solidFill>
                <a:latin typeface="Arial" charset="0"/>
              </a:rPr>
              <a:t>Konjunktur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de-DE" sz="1400">
                <a:solidFill>
                  <a:srgbClr val="000000"/>
                </a:solidFill>
                <a:latin typeface="Arial" charset="0"/>
              </a:rPr>
              <a:t>Wirt.Systeme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de-DE" sz="1400">
                <a:solidFill>
                  <a:srgbClr val="000000"/>
                </a:solidFill>
                <a:latin typeface="Arial" charset="0"/>
              </a:rPr>
              <a:t>Währungsprobleme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de-DE" sz="1400">
                <a:solidFill>
                  <a:srgbClr val="000000"/>
                </a:solidFill>
                <a:latin typeface="Arial" charset="0"/>
              </a:rPr>
              <a:t>Wettbewerbspol. EU 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de-DE" sz="1400">
                <a:solidFill>
                  <a:srgbClr val="000000"/>
                </a:solidFill>
                <a:latin typeface="Arial" charset="0"/>
              </a:rPr>
              <a:t>Dynam.Betrachtung.d. Betriebe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de-DE" sz="1400">
                <a:solidFill>
                  <a:srgbClr val="000000"/>
                </a:solidFill>
                <a:latin typeface="Arial" charset="0"/>
              </a:rPr>
              <a:t>G&amp;V / Bilanz</a:t>
            </a:r>
          </a:p>
          <a:p>
            <a:pPr eaLnBrk="1" hangingPunct="1">
              <a:spcBef>
                <a:spcPct val="50000"/>
              </a:spcBef>
            </a:pPr>
            <a:endParaRPr lang="de-DE" altLang="de-DE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>
            <a:off x="2351618" y="1268413"/>
            <a:ext cx="1631949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AT"/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>
            <a:off x="4271434" y="1268413"/>
            <a:ext cx="1631951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AT"/>
          </a:p>
        </p:txBody>
      </p:sp>
      <p:sp>
        <p:nvSpPr>
          <p:cNvPr id="29708" name="Line 12"/>
          <p:cNvSpPr>
            <a:spLocks noChangeShapeType="1"/>
          </p:cNvSpPr>
          <p:nvPr/>
        </p:nvSpPr>
        <p:spPr bwMode="auto">
          <a:xfrm>
            <a:off x="2351618" y="1700213"/>
            <a:ext cx="1631949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AT"/>
          </a:p>
        </p:txBody>
      </p:sp>
      <p:sp>
        <p:nvSpPr>
          <p:cNvPr id="29709" name="Line 13"/>
          <p:cNvSpPr>
            <a:spLocks noChangeShapeType="1"/>
          </p:cNvSpPr>
          <p:nvPr/>
        </p:nvSpPr>
        <p:spPr bwMode="auto">
          <a:xfrm>
            <a:off x="2446867" y="2205038"/>
            <a:ext cx="1631951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AT"/>
          </a:p>
        </p:txBody>
      </p:sp>
      <p:sp>
        <p:nvSpPr>
          <p:cNvPr id="29710" name="Line 14"/>
          <p:cNvSpPr>
            <a:spLocks noChangeShapeType="1"/>
          </p:cNvSpPr>
          <p:nvPr/>
        </p:nvSpPr>
        <p:spPr bwMode="auto">
          <a:xfrm>
            <a:off x="2446867" y="2420938"/>
            <a:ext cx="1631951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AT"/>
          </a:p>
        </p:txBody>
      </p:sp>
      <p:sp>
        <p:nvSpPr>
          <p:cNvPr id="29711" name="Line 15"/>
          <p:cNvSpPr>
            <a:spLocks noChangeShapeType="1"/>
          </p:cNvSpPr>
          <p:nvPr/>
        </p:nvSpPr>
        <p:spPr bwMode="auto">
          <a:xfrm>
            <a:off x="4271434" y="2420938"/>
            <a:ext cx="1631951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AT"/>
          </a:p>
        </p:txBody>
      </p:sp>
      <p:sp>
        <p:nvSpPr>
          <p:cNvPr id="29712" name="Line 16"/>
          <p:cNvSpPr>
            <a:spLocks noChangeShapeType="1"/>
          </p:cNvSpPr>
          <p:nvPr/>
        </p:nvSpPr>
        <p:spPr bwMode="auto">
          <a:xfrm>
            <a:off x="6096000" y="2420938"/>
            <a:ext cx="172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AT"/>
          </a:p>
        </p:txBody>
      </p:sp>
      <p:sp>
        <p:nvSpPr>
          <p:cNvPr id="29713" name="Line 17"/>
          <p:cNvSpPr>
            <a:spLocks noChangeShapeType="1"/>
          </p:cNvSpPr>
          <p:nvPr/>
        </p:nvSpPr>
        <p:spPr bwMode="auto">
          <a:xfrm>
            <a:off x="4559301" y="2636838"/>
            <a:ext cx="1631951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AT"/>
          </a:p>
        </p:txBody>
      </p:sp>
      <p:sp>
        <p:nvSpPr>
          <p:cNvPr id="29714" name="Line 18"/>
          <p:cNvSpPr>
            <a:spLocks noChangeShapeType="1"/>
          </p:cNvSpPr>
          <p:nvPr/>
        </p:nvSpPr>
        <p:spPr bwMode="auto">
          <a:xfrm>
            <a:off x="6288618" y="2636838"/>
            <a:ext cx="1631949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AT"/>
          </a:p>
        </p:txBody>
      </p:sp>
      <p:sp>
        <p:nvSpPr>
          <p:cNvPr id="29715" name="Line 19"/>
          <p:cNvSpPr>
            <a:spLocks noChangeShapeType="1"/>
          </p:cNvSpPr>
          <p:nvPr/>
        </p:nvSpPr>
        <p:spPr bwMode="auto">
          <a:xfrm>
            <a:off x="2446867" y="2636838"/>
            <a:ext cx="1536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AT"/>
          </a:p>
        </p:txBody>
      </p:sp>
      <p:sp>
        <p:nvSpPr>
          <p:cNvPr id="29716" name="Line 20"/>
          <p:cNvSpPr>
            <a:spLocks noChangeShapeType="1"/>
          </p:cNvSpPr>
          <p:nvPr/>
        </p:nvSpPr>
        <p:spPr bwMode="auto">
          <a:xfrm>
            <a:off x="4271434" y="1700213"/>
            <a:ext cx="163195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AT"/>
          </a:p>
        </p:txBody>
      </p:sp>
      <p:sp>
        <p:nvSpPr>
          <p:cNvPr id="29717" name="Line 21"/>
          <p:cNvSpPr>
            <a:spLocks noChangeShapeType="1"/>
          </p:cNvSpPr>
          <p:nvPr/>
        </p:nvSpPr>
        <p:spPr bwMode="auto">
          <a:xfrm>
            <a:off x="3024718" y="1989138"/>
            <a:ext cx="958849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AT"/>
          </a:p>
        </p:txBody>
      </p:sp>
      <p:sp>
        <p:nvSpPr>
          <p:cNvPr id="29718" name="Line 22"/>
          <p:cNvSpPr>
            <a:spLocks noChangeShapeType="1"/>
          </p:cNvSpPr>
          <p:nvPr/>
        </p:nvSpPr>
        <p:spPr bwMode="auto">
          <a:xfrm>
            <a:off x="2446867" y="2924175"/>
            <a:ext cx="1441451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AT"/>
          </a:p>
        </p:txBody>
      </p:sp>
      <p:sp>
        <p:nvSpPr>
          <p:cNvPr id="29719" name="Line 23"/>
          <p:cNvSpPr>
            <a:spLocks noChangeShapeType="1"/>
          </p:cNvSpPr>
          <p:nvPr/>
        </p:nvSpPr>
        <p:spPr bwMode="auto">
          <a:xfrm>
            <a:off x="4559301" y="2924175"/>
            <a:ext cx="1536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AT"/>
          </a:p>
        </p:txBody>
      </p:sp>
      <p:sp>
        <p:nvSpPr>
          <p:cNvPr id="29720" name="Line 24"/>
          <p:cNvSpPr>
            <a:spLocks noChangeShapeType="1"/>
          </p:cNvSpPr>
          <p:nvPr/>
        </p:nvSpPr>
        <p:spPr bwMode="auto">
          <a:xfrm>
            <a:off x="6383867" y="2924175"/>
            <a:ext cx="673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AT"/>
          </a:p>
        </p:txBody>
      </p:sp>
      <p:sp>
        <p:nvSpPr>
          <p:cNvPr id="29721" name="Line 25"/>
          <p:cNvSpPr>
            <a:spLocks noChangeShapeType="1"/>
          </p:cNvSpPr>
          <p:nvPr/>
        </p:nvSpPr>
        <p:spPr bwMode="auto">
          <a:xfrm>
            <a:off x="2446867" y="3284538"/>
            <a:ext cx="15367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AT"/>
          </a:p>
        </p:txBody>
      </p:sp>
      <p:sp>
        <p:nvSpPr>
          <p:cNvPr id="29722" name="Line 26"/>
          <p:cNvSpPr>
            <a:spLocks noChangeShapeType="1"/>
          </p:cNvSpPr>
          <p:nvPr/>
        </p:nvSpPr>
        <p:spPr bwMode="auto">
          <a:xfrm>
            <a:off x="4559300" y="3284538"/>
            <a:ext cx="144145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AT"/>
          </a:p>
        </p:txBody>
      </p:sp>
      <p:sp>
        <p:nvSpPr>
          <p:cNvPr id="29723" name="Line 27"/>
          <p:cNvSpPr>
            <a:spLocks noChangeShapeType="1"/>
          </p:cNvSpPr>
          <p:nvPr/>
        </p:nvSpPr>
        <p:spPr bwMode="auto">
          <a:xfrm>
            <a:off x="6383867" y="3284538"/>
            <a:ext cx="673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AT"/>
          </a:p>
        </p:txBody>
      </p:sp>
      <p:sp>
        <p:nvSpPr>
          <p:cNvPr id="29724" name="Line 28"/>
          <p:cNvSpPr>
            <a:spLocks noChangeShapeType="1"/>
          </p:cNvSpPr>
          <p:nvPr/>
        </p:nvSpPr>
        <p:spPr bwMode="auto">
          <a:xfrm>
            <a:off x="2832101" y="3573463"/>
            <a:ext cx="105621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AT"/>
          </a:p>
        </p:txBody>
      </p:sp>
      <p:sp>
        <p:nvSpPr>
          <p:cNvPr id="29725" name="Line 30"/>
          <p:cNvSpPr>
            <a:spLocks noChangeShapeType="1"/>
          </p:cNvSpPr>
          <p:nvPr/>
        </p:nvSpPr>
        <p:spPr bwMode="auto">
          <a:xfrm>
            <a:off x="2927351" y="3860800"/>
            <a:ext cx="134408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AT"/>
          </a:p>
        </p:txBody>
      </p:sp>
      <p:sp>
        <p:nvSpPr>
          <p:cNvPr id="29726" name="Line 31"/>
          <p:cNvSpPr>
            <a:spLocks noChangeShapeType="1"/>
          </p:cNvSpPr>
          <p:nvPr/>
        </p:nvSpPr>
        <p:spPr bwMode="auto">
          <a:xfrm>
            <a:off x="4368800" y="3860800"/>
            <a:ext cx="124671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AT"/>
          </a:p>
        </p:txBody>
      </p:sp>
      <p:sp>
        <p:nvSpPr>
          <p:cNvPr id="29727" name="Line 33"/>
          <p:cNvSpPr>
            <a:spLocks noChangeShapeType="1"/>
          </p:cNvSpPr>
          <p:nvPr/>
        </p:nvSpPr>
        <p:spPr bwMode="auto">
          <a:xfrm>
            <a:off x="2927351" y="4221163"/>
            <a:ext cx="96096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AT"/>
          </a:p>
        </p:txBody>
      </p:sp>
      <p:sp>
        <p:nvSpPr>
          <p:cNvPr id="29728" name="Line 34"/>
          <p:cNvSpPr>
            <a:spLocks noChangeShapeType="1"/>
          </p:cNvSpPr>
          <p:nvPr/>
        </p:nvSpPr>
        <p:spPr bwMode="auto">
          <a:xfrm>
            <a:off x="4368800" y="4221163"/>
            <a:ext cx="115146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AT"/>
          </a:p>
        </p:txBody>
      </p:sp>
      <p:sp>
        <p:nvSpPr>
          <p:cNvPr id="29729" name="Line 36"/>
          <p:cNvSpPr>
            <a:spLocks noChangeShapeType="1"/>
          </p:cNvSpPr>
          <p:nvPr/>
        </p:nvSpPr>
        <p:spPr bwMode="auto">
          <a:xfrm>
            <a:off x="2159001" y="4724400"/>
            <a:ext cx="105621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AT"/>
          </a:p>
        </p:txBody>
      </p:sp>
      <p:sp>
        <p:nvSpPr>
          <p:cNvPr id="29730" name="Text Box 45"/>
          <p:cNvSpPr txBox="1">
            <a:spLocks noChangeArrowheads="1"/>
          </p:cNvSpPr>
          <p:nvPr/>
        </p:nvSpPr>
        <p:spPr bwMode="auto">
          <a:xfrm>
            <a:off x="6000751" y="3860800"/>
            <a:ext cx="24003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de-DE" altLang="de-DE" sz="1400">
                <a:solidFill>
                  <a:srgbClr val="000000"/>
                </a:solidFill>
                <a:latin typeface="Arial" charset="0"/>
              </a:rPr>
              <a:t>Regionalpolitik d.EU</a:t>
            </a:r>
          </a:p>
        </p:txBody>
      </p:sp>
      <p:sp>
        <p:nvSpPr>
          <p:cNvPr id="29731" name="Line 46"/>
          <p:cNvSpPr>
            <a:spLocks noChangeShapeType="1"/>
          </p:cNvSpPr>
          <p:nvPr/>
        </p:nvSpPr>
        <p:spPr bwMode="auto">
          <a:xfrm>
            <a:off x="5903385" y="3860800"/>
            <a:ext cx="201718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AT"/>
          </a:p>
        </p:txBody>
      </p:sp>
      <p:sp>
        <p:nvSpPr>
          <p:cNvPr id="29732" name="Text Box 47"/>
          <p:cNvSpPr txBox="1">
            <a:spLocks noChangeArrowheads="1"/>
          </p:cNvSpPr>
          <p:nvPr/>
        </p:nvSpPr>
        <p:spPr bwMode="auto">
          <a:xfrm>
            <a:off x="5615517" y="4076700"/>
            <a:ext cx="220768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de-DE" altLang="de-DE" sz="1200">
                <a:solidFill>
                  <a:srgbClr val="000000"/>
                </a:solidFill>
                <a:latin typeface="Arial" charset="0"/>
              </a:rPr>
              <a:t>???????????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6646334" y="625633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de-DE" altLang="de-DE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3119967" y="981076"/>
            <a:ext cx="3168651" cy="4968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de-AT" altLang="de-DE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4847167" y="1125539"/>
            <a:ext cx="3456517" cy="49672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de-AT" altLang="de-DE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25" name="Line 5"/>
          <p:cNvSpPr>
            <a:spLocks noChangeShapeType="1"/>
          </p:cNvSpPr>
          <p:nvPr/>
        </p:nvSpPr>
        <p:spPr bwMode="auto">
          <a:xfrm>
            <a:off x="6288617" y="1052514"/>
            <a:ext cx="0" cy="4897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AT"/>
          </a:p>
        </p:txBody>
      </p:sp>
      <p:sp>
        <p:nvSpPr>
          <p:cNvPr id="30726" name="Line 6"/>
          <p:cNvSpPr>
            <a:spLocks noChangeShapeType="1"/>
          </p:cNvSpPr>
          <p:nvPr/>
        </p:nvSpPr>
        <p:spPr bwMode="auto">
          <a:xfrm>
            <a:off x="4847167" y="5949950"/>
            <a:ext cx="144145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AT"/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431800" y="404813"/>
            <a:ext cx="11328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de-DE" altLang="de-DE">
                <a:solidFill>
                  <a:srgbClr val="000000"/>
                </a:solidFill>
                <a:latin typeface="Arial" charset="0"/>
              </a:rPr>
              <a:t> NICHTRÄUMLICH	Wirtschaft &amp; Geo (</a:t>
            </a:r>
            <a:r>
              <a:rPr lang="de-DE" altLang="de-DE" b="1">
                <a:solidFill>
                  <a:srgbClr val="000000"/>
                </a:solidFill>
                <a:latin typeface="Arial" charset="0"/>
              </a:rPr>
              <a:t>G W</a:t>
            </a:r>
            <a:r>
              <a:rPr lang="de-DE" altLang="de-DE">
                <a:solidFill>
                  <a:srgbClr val="000000"/>
                </a:solidFill>
                <a:latin typeface="Arial" charset="0"/>
              </a:rPr>
              <a:t>)      WIRTSCH. GEOGR. räuml</a:t>
            </a:r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527051" y="1125538"/>
            <a:ext cx="249766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de-DE" altLang="de-DE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527051" y="981076"/>
            <a:ext cx="2497667" cy="515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de-DE" altLang="de-DE" sz="1400">
                <a:solidFill>
                  <a:srgbClr val="000000"/>
                </a:solidFill>
                <a:latin typeface="Arial" charset="0"/>
              </a:rPr>
              <a:t>Geld (anlage) und Verschuldung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de-DE" sz="1400">
                <a:solidFill>
                  <a:srgbClr val="000000"/>
                </a:solidFill>
                <a:latin typeface="Arial" charset="0"/>
              </a:rPr>
              <a:t>Aktien (Märkte)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de-DE" sz="1400">
                <a:solidFill>
                  <a:srgbClr val="000000"/>
                </a:solidFill>
                <a:latin typeface="Arial" charset="0"/>
              </a:rPr>
              <a:t>Konsumentenschutz, Handy,  …… Wohnung…  Tourismus, 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de-DE" sz="1400">
                <a:solidFill>
                  <a:srgbClr val="000000"/>
                </a:solidFill>
                <a:latin typeface="Arial" charset="0"/>
              </a:rPr>
              <a:t>Konjunktur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de-DE" sz="1400">
                <a:solidFill>
                  <a:srgbClr val="000000"/>
                </a:solidFill>
                <a:latin typeface="Arial" charset="0"/>
              </a:rPr>
              <a:t>Wirt.Systeme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de-DE" sz="1400">
                <a:solidFill>
                  <a:srgbClr val="000000"/>
                </a:solidFill>
                <a:latin typeface="Arial" charset="0"/>
              </a:rPr>
              <a:t>Währungsprobleme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de-DE" sz="1400">
                <a:solidFill>
                  <a:srgbClr val="000000"/>
                </a:solidFill>
                <a:latin typeface="Arial" charset="0"/>
              </a:rPr>
              <a:t>Wettbewerbspol. EU 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de-DE" sz="1400">
                <a:solidFill>
                  <a:srgbClr val="000000"/>
                </a:solidFill>
                <a:latin typeface="Arial" charset="0"/>
              </a:rPr>
              <a:t>Dynam.Betrachtung.d. Betriebe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de-DE" sz="1400">
                <a:solidFill>
                  <a:srgbClr val="000000"/>
                </a:solidFill>
                <a:latin typeface="Arial" charset="0"/>
              </a:rPr>
              <a:t>G&amp;V / Bilanz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de-DE" sz="1400">
                <a:solidFill>
                  <a:srgbClr val="000000"/>
                </a:solidFill>
                <a:latin typeface="Arial" charset="0"/>
              </a:rPr>
              <a:t>Bevölkerung …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de-DE" sz="1400">
                <a:solidFill>
                  <a:srgbClr val="000000"/>
                </a:solidFill>
                <a:latin typeface="Arial" charset="0"/>
              </a:rPr>
              <a:t>…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de-DE" sz="1400">
                <a:solidFill>
                  <a:srgbClr val="000000"/>
                </a:solidFill>
                <a:latin typeface="Arial" charset="0"/>
              </a:rPr>
              <a:t>Globalisierung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de-DE" sz="1400">
                <a:solidFill>
                  <a:srgbClr val="000000"/>
                </a:solidFill>
                <a:latin typeface="Arial" charset="0"/>
              </a:rPr>
              <a:t>Klimawandel</a:t>
            </a:r>
          </a:p>
          <a:p>
            <a:pPr eaLnBrk="1" hangingPunct="1">
              <a:spcBef>
                <a:spcPct val="50000"/>
              </a:spcBef>
            </a:pPr>
            <a:endParaRPr lang="de-DE" altLang="de-DE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30" name="Line 10"/>
          <p:cNvSpPr>
            <a:spLocks noChangeShapeType="1"/>
          </p:cNvSpPr>
          <p:nvPr/>
        </p:nvSpPr>
        <p:spPr bwMode="auto">
          <a:xfrm>
            <a:off x="2351618" y="1268413"/>
            <a:ext cx="1631949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AT"/>
          </a:p>
        </p:txBody>
      </p:sp>
      <p:sp>
        <p:nvSpPr>
          <p:cNvPr id="30731" name="Line 11"/>
          <p:cNvSpPr>
            <a:spLocks noChangeShapeType="1"/>
          </p:cNvSpPr>
          <p:nvPr/>
        </p:nvSpPr>
        <p:spPr bwMode="auto">
          <a:xfrm>
            <a:off x="4271434" y="1268413"/>
            <a:ext cx="1631951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AT"/>
          </a:p>
        </p:txBody>
      </p:sp>
      <p:sp>
        <p:nvSpPr>
          <p:cNvPr id="30732" name="Line 12"/>
          <p:cNvSpPr>
            <a:spLocks noChangeShapeType="1"/>
          </p:cNvSpPr>
          <p:nvPr/>
        </p:nvSpPr>
        <p:spPr bwMode="auto">
          <a:xfrm>
            <a:off x="2351618" y="1700213"/>
            <a:ext cx="1631949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AT"/>
          </a:p>
        </p:txBody>
      </p:sp>
      <p:sp>
        <p:nvSpPr>
          <p:cNvPr id="30733" name="Line 13"/>
          <p:cNvSpPr>
            <a:spLocks noChangeShapeType="1"/>
          </p:cNvSpPr>
          <p:nvPr/>
        </p:nvSpPr>
        <p:spPr bwMode="auto">
          <a:xfrm>
            <a:off x="2446867" y="2205038"/>
            <a:ext cx="1631951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AT"/>
          </a:p>
        </p:txBody>
      </p:sp>
      <p:sp>
        <p:nvSpPr>
          <p:cNvPr id="30734" name="Line 14"/>
          <p:cNvSpPr>
            <a:spLocks noChangeShapeType="1"/>
          </p:cNvSpPr>
          <p:nvPr/>
        </p:nvSpPr>
        <p:spPr bwMode="auto">
          <a:xfrm>
            <a:off x="2446867" y="2420938"/>
            <a:ext cx="1631951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AT"/>
          </a:p>
        </p:txBody>
      </p:sp>
      <p:sp>
        <p:nvSpPr>
          <p:cNvPr id="30735" name="Line 15"/>
          <p:cNvSpPr>
            <a:spLocks noChangeShapeType="1"/>
          </p:cNvSpPr>
          <p:nvPr/>
        </p:nvSpPr>
        <p:spPr bwMode="auto">
          <a:xfrm>
            <a:off x="4271434" y="2420938"/>
            <a:ext cx="1631951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AT"/>
          </a:p>
        </p:txBody>
      </p:sp>
      <p:sp>
        <p:nvSpPr>
          <p:cNvPr id="30736" name="Line 16"/>
          <p:cNvSpPr>
            <a:spLocks noChangeShapeType="1"/>
          </p:cNvSpPr>
          <p:nvPr/>
        </p:nvSpPr>
        <p:spPr bwMode="auto">
          <a:xfrm>
            <a:off x="6096000" y="2420938"/>
            <a:ext cx="172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AT"/>
          </a:p>
        </p:txBody>
      </p:sp>
      <p:sp>
        <p:nvSpPr>
          <p:cNvPr id="30737" name="Line 17"/>
          <p:cNvSpPr>
            <a:spLocks noChangeShapeType="1"/>
          </p:cNvSpPr>
          <p:nvPr/>
        </p:nvSpPr>
        <p:spPr bwMode="auto">
          <a:xfrm>
            <a:off x="4559301" y="2636838"/>
            <a:ext cx="1631951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AT"/>
          </a:p>
        </p:txBody>
      </p:sp>
      <p:sp>
        <p:nvSpPr>
          <p:cNvPr id="30738" name="Line 18"/>
          <p:cNvSpPr>
            <a:spLocks noChangeShapeType="1"/>
          </p:cNvSpPr>
          <p:nvPr/>
        </p:nvSpPr>
        <p:spPr bwMode="auto">
          <a:xfrm>
            <a:off x="6288618" y="2636838"/>
            <a:ext cx="1631949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AT"/>
          </a:p>
        </p:txBody>
      </p:sp>
      <p:sp>
        <p:nvSpPr>
          <p:cNvPr id="30739" name="Line 19"/>
          <p:cNvSpPr>
            <a:spLocks noChangeShapeType="1"/>
          </p:cNvSpPr>
          <p:nvPr/>
        </p:nvSpPr>
        <p:spPr bwMode="auto">
          <a:xfrm>
            <a:off x="2446867" y="2636838"/>
            <a:ext cx="1536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AT"/>
          </a:p>
        </p:txBody>
      </p:sp>
      <p:sp>
        <p:nvSpPr>
          <p:cNvPr id="30740" name="Line 20"/>
          <p:cNvSpPr>
            <a:spLocks noChangeShapeType="1"/>
          </p:cNvSpPr>
          <p:nvPr/>
        </p:nvSpPr>
        <p:spPr bwMode="auto">
          <a:xfrm>
            <a:off x="4271434" y="1700213"/>
            <a:ext cx="163195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AT"/>
          </a:p>
        </p:txBody>
      </p:sp>
      <p:sp>
        <p:nvSpPr>
          <p:cNvPr id="30741" name="Line 21"/>
          <p:cNvSpPr>
            <a:spLocks noChangeShapeType="1"/>
          </p:cNvSpPr>
          <p:nvPr/>
        </p:nvSpPr>
        <p:spPr bwMode="auto">
          <a:xfrm>
            <a:off x="3024718" y="1989138"/>
            <a:ext cx="958849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AT"/>
          </a:p>
        </p:txBody>
      </p:sp>
      <p:sp>
        <p:nvSpPr>
          <p:cNvPr id="30742" name="Line 22"/>
          <p:cNvSpPr>
            <a:spLocks noChangeShapeType="1"/>
          </p:cNvSpPr>
          <p:nvPr/>
        </p:nvSpPr>
        <p:spPr bwMode="auto">
          <a:xfrm>
            <a:off x="2446867" y="2924175"/>
            <a:ext cx="1441451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AT"/>
          </a:p>
        </p:txBody>
      </p:sp>
      <p:sp>
        <p:nvSpPr>
          <p:cNvPr id="30743" name="Line 23"/>
          <p:cNvSpPr>
            <a:spLocks noChangeShapeType="1"/>
          </p:cNvSpPr>
          <p:nvPr/>
        </p:nvSpPr>
        <p:spPr bwMode="auto">
          <a:xfrm>
            <a:off x="4559301" y="2924175"/>
            <a:ext cx="1536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AT"/>
          </a:p>
        </p:txBody>
      </p:sp>
      <p:sp>
        <p:nvSpPr>
          <p:cNvPr id="30744" name="Line 24"/>
          <p:cNvSpPr>
            <a:spLocks noChangeShapeType="1"/>
          </p:cNvSpPr>
          <p:nvPr/>
        </p:nvSpPr>
        <p:spPr bwMode="auto">
          <a:xfrm>
            <a:off x="6383867" y="2924175"/>
            <a:ext cx="673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AT"/>
          </a:p>
        </p:txBody>
      </p:sp>
      <p:sp>
        <p:nvSpPr>
          <p:cNvPr id="30745" name="Line 25"/>
          <p:cNvSpPr>
            <a:spLocks noChangeShapeType="1"/>
          </p:cNvSpPr>
          <p:nvPr/>
        </p:nvSpPr>
        <p:spPr bwMode="auto">
          <a:xfrm>
            <a:off x="2446867" y="3284538"/>
            <a:ext cx="15367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AT"/>
          </a:p>
        </p:txBody>
      </p:sp>
      <p:sp>
        <p:nvSpPr>
          <p:cNvPr id="30746" name="Line 26"/>
          <p:cNvSpPr>
            <a:spLocks noChangeShapeType="1"/>
          </p:cNvSpPr>
          <p:nvPr/>
        </p:nvSpPr>
        <p:spPr bwMode="auto">
          <a:xfrm>
            <a:off x="4559300" y="3284538"/>
            <a:ext cx="144145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AT"/>
          </a:p>
        </p:txBody>
      </p:sp>
      <p:sp>
        <p:nvSpPr>
          <p:cNvPr id="30747" name="Line 27"/>
          <p:cNvSpPr>
            <a:spLocks noChangeShapeType="1"/>
          </p:cNvSpPr>
          <p:nvPr/>
        </p:nvSpPr>
        <p:spPr bwMode="auto">
          <a:xfrm>
            <a:off x="6383867" y="3284538"/>
            <a:ext cx="673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AT"/>
          </a:p>
        </p:txBody>
      </p:sp>
      <p:sp>
        <p:nvSpPr>
          <p:cNvPr id="30748" name="Line 28"/>
          <p:cNvSpPr>
            <a:spLocks noChangeShapeType="1"/>
          </p:cNvSpPr>
          <p:nvPr/>
        </p:nvSpPr>
        <p:spPr bwMode="auto">
          <a:xfrm>
            <a:off x="2832101" y="3573463"/>
            <a:ext cx="105621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AT"/>
          </a:p>
        </p:txBody>
      </p:sp>
      <p:sp>
        <p:nvSpPr>
          <p:cNvPr id="30749" name="Line 29"/>
          <p:cNvSpPr>
            <a:spLocks noChangeShapeType="1"/>
          </p:cNvSpPr>
          <p:nvPr/>
        </p:nvSpPr>
        <p:spPr bwMode="auto">
          <a:xfrm>
            <a:off x="2927351" y="3860800"/>
            <a:ext cx="134408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AT"/>
          </a:p>
        </p:txBody>
      </p:sp>
      <p:sp>
        <p:nvSpPr>
          <p:cNvPr id="30750" name="Line 30"/>
          <p:cNvSpPr>
            <a:spLocks noChangeShapeType="1"/>
          </p:cNvSpPr>
          <p:nvPr/>
        </p:nvSpPr>
        <p:spPr bwMode="auto">
          <a:xfrm>
            <a:off x="4368800" y="3860800"/>
            <a:ext cx="124671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AT"/>
          </a:p>
        </p:txBody>
      </p:sp>
      <p:sp>
        <p:nvSpPr>
          <p:cNvPr id="30751" name="Line 31"/>
          <p:cNvSpPr>
            <a:spLocks noChangeShapeType="1"/>
          </p:cNvSpPr>
          <p:nvPr/>
        </p:nvSpPr>
        <p:spPr bwMode="auto">
          <a:xfrm>
            <a:off x="2927351" y="4221163"/>
            <a:ext cx="96096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AT"/>
          </a:p>
        </p:txBody>
      </p:sp>
      <p:sp>
        <p:nvSpPr>
          <p:cNvPr id="30752" name="Line 32"/>
          <p:cNvSpPr>
            <a:spLocks noChangeShapeType="1"/>
          </p:cNvSpPr>
          <p:nvPr/>
        </p:nvSpPr>
        <p:spPr bwMode="auto">
          <a:xfrm>
            <a:off x="4368800" y="4221163"/>
            <a:ext cx="115146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AT"/>
          </a:p>
        </p:txBody>
      </p:sp>
      <p:sp>
        <p:nvSpPr>
          <p:cNvPr id="30753" name="Line 33"/>
          <p:cNvSpPr>
            <a:spLocks noChangeShapeType="1"/>
          </p:cNvSpPr>
          <p:nvPr/>
        </p:nvSpPr>
        <p:spPr bwMode="auto">
          <a:xfrm>
            <a:off x="2159001" y="4724400"/>
            <a:ext cx="105621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AT"/>
          </a:p>
        </p:txBody>
      </p:sp>
      <p:sp>
        <p:nvSpPr>
          <p:cNvPr id="30754" name="Line 34"/>
          <p:cNvSpPr>
            <a:spLocks noChangeShapeType="1"/>
          </p:cNvSpPr>
          <p:nvPr/>
        </p:nvSpPr>
        <p:spPr bwMode="auto">
          <a:xfrm>
            <a:off x="2544234" y="5084763"/>
            <a:ext cx="134408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AT"/>
          </a:p>
        </p:txBody>
      </p:sp>
      <p:sp>
        <p:nvSpPr>
          <p:cNvPr id="30755" name="Line 35"/>
          <p:cNvSpPr>
            <a:spLocks noChangeShapeType="1"/>
          </p:cNvSpPr>
          <p:nvPr/>
        </p:nvSpPr>
        <p:spPr bwMode="auto">
          <a:xfrm>
            <a:off x="4176184" y="5084763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AT"/>
          </a:p>
        </p:txBody>
      </p:sp>
      <p:sp>
        <p:nvSpPr>
          <p:cNvPr id="30756" name="Line 36"/>
          <p:cNvSpPr>
            <a:spLocks noChangeShapeType="1"/>
          </p:cNvSpPr>
          <p:nvPr/>
        </p:nvSpPr>
        <p:spPr bwMode="auto">
          <a:xfrm>
            <a:off x="5327651" y="5084763"/>
            <a:ext cx="76834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AT"/>
          </a:p>
        </p:txBody>
      </p:sp>
      <p:sp>
        <p:nvSpPr>
          <p:cNvPr id="30757" name="Line 37"/>
          <p:cNvSpPr>
            <a:spLocks noChangeShapeType="1"/>
          </p:cNvSpPr>
          <p:nvPr/>
        </p:nvSpPr>
        <p:spPr bwMode="auto">
          <a:xfrm>
            <a:off x="6191251" y="5084763"/>
            <a:ext cx="182456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AT"/>
          </a:p>
        </p:txBody>
      </p:sp>
      <p:sp>
        <p:nvSpPr>
          <p:cNvPr id="30758" name="Line 38"/>
          <p:cNvSpPr>
            <a:spLocks noChangeShapeType="1"/>
          </p:cNvSpPr>
          <p:nvPr/>
        </p:nvSpPr>
        <p:spPr bwMode="auto">
          <a:xfrm flipV="1">
            <a:off x="2446867" y="5516564"/>
            <a:ext cx="1344084" cy="28892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AT"/>
          </a:p>
        </p:txBody>
      </p:sp>
      <p:sp>
        <p:nvSpPr>
          <p:cNvPr id="30759" name="Line 39"/>
          <p:cNvSpPr>
            <a:spLocks noChangeShapeType="1"/>
          </p:cNvSpPr>
          <p:nvPr/>
        </p:nvSpPr>
        <p:spPr bwMode="auto">
          <a:xfrm>
            <a:off x="4176184" y="5516563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AT"/>
          </a:p>
        </p:txBody>
      </p:sp>
      <p:sp>
        <p:nvSpPr>
          <p:cNvPr id="30760" name="Line 40"/>
          <p:cNvSpPr>
            <a:spLocks noChangeShapeType="1"/>
          </p:cNvSpPr>
          <p:nvPr/>
        </p:nvSpPr>
        <p:spPr bwMode="auto">
          <a:xfrm>
            <a:off x="5327651" y="5516563"/>
            <a:ext cx="768349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AT"/>
          </a:p>
        </p:txBody>
      </p:sp>
      <p:sp>
        <p:nvSpPr>
          <p:cNvPr id="30761" name="Line 41"/>
          <p:cNvSpPr>
            <a:spLocks noChangeShapeType="1"/>
          </p:cNvSpPr>
          <p:nvPr/>
        </p:nvSpPr>
        <p:spPr bwMode="auto">
          <a:xfrm>
            <a:off x="6191251" y="5516563"/>
            <a:ext cx="1729316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AT"/>
          </a:p>
        </p:txBody>
      </p:sp>
      <p:sp>
        <p:nvSpPr>
          <p:cNvPr id="30762" name="Text Box 42"/>
          <p:cNvSpPr txBox="1">
            <a:spLocks noChangeArrowheads="1"/>
          </p:cNvSpPr>
          <p:nvPr/>
        </p:nvSpPr>
        <p:spPr bwMode="auto">
          <a:xfrm>
            <a:off x="5712885" y="3860800"/>
            <a:ext cx="211243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de-DE" altLang="de-DE" sz="1400">
                <a:solidFill>
                  <a:srgbClr val="000000"/>
                </a:solidFill>
                <a:latin typeface="Arial" charset="0"/>
              </a:rPr>
              <a:t>Regionalpolitik</a:t>
            </a:r>
          </a:p>
        </p:txBody>
      </p:sp>
      <p:sp>
        <p:nvSpPr>
          <p:cNvPr id="30763" name="Line 43"/>
          <p:cNvSpPr>
            <a:spLocks noChangeShapeType="1"/>
          </p:cNvSpPr>
          <p:nvPr/>
        </p:nvSpPr>
        <p:spPr bwMode="auto">
          <a:xfrm>
            <a:off x="5903385" y="3860800"/>
            <a:ext cx="201718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CustomShape 1"/>
          <p:cNvSpPr/>
          <p:nvPr/>
        </p:nvSpPr>
        <p:spPr>
          <a:xfrm>
            <a:off x="1338840" y="3113280"/>
            <a:ext cx="2971440" cy="1296720"/>
          </a:xfrm>
          <a:prstGeom prst="rightArrow">
            <a:avLst>
              <a:gd name="adj1" fmla="val 100000"/>
              <a:gd name="adj2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AT" spc="-1">
                <a:solidFill>
                  <a:srgbClr val="FFFFFF"/>
                </a:solidFill>
                <a:latin typeface="Calibri"/>
              </a:rPr>
              <a:t>FACHWISSENSCHAFTs-</a:t>
            </a:r>
            <a:endParaRPr lang="de-AT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de-AT" b="1" spc="-1">
                <a:solidFill>
                  <a:srgbClr val="FFFFFF"/>
                </a:solidFill>
                <a:latin typeface="Calibri"/>
              </a:rPr>
              <a:t>B Ü N D E L</a:t>
            </a:r>
            <a:endParaRPr lang="de-AT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de-AT" spc="-1">
                <a:solidFill>
                  <a:srgbClr val="000000"/>
                </a:solidFill>
                <a:latin typeface="Calibri"/>
              </a:rPr>
              <a:t>gefiltert  an  Zielen</a:t>
            </a:r>
            <a:endParaRPr lang="de-AT" spc="-1">
              <a:latin typeface="Arial"/>
            </a:endParaRPr>
          </a:p>
        </p:txBody>
      </p:sp>
      <p:sp>
        <p:nvSpPr>
          <p:cNvPr id="107" name="CustomShape 2"/>
          <p:cNvSpPr/>
          <p:nvPr/>
        </p:nvSpPr>
        <p:spPr>
          <a:xfrm rot="16200000">
            <a:off x="5783400" y="1984680"/>
            <a:ext cx="569160" cy="1187280"/>
          </a:xfrm>
          <a:prstGeom prst="rightArrow">
            <a:avLst>
              <a:gd name="adj1" fmla="val 55769"/>
              <a:gd name="adj2" fmla="val 51233"/>
            </a:avLst>
          </a:prstGeom>
          <a:solidFill>
            <a:srgbClr val="00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8" name="CustomShape 3"/>
          <p:cNvSpPr/>
          <p:nvPr/>
        </p:nvSpPr>
        <p:spPr>
          <a:xfrm>
            <a:off x="4104000" y="1340768"/>
            <a:ext cx="4008224" cy="9361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AT" spc="-1" dirty="0">
                <a:solidFill>
                  <a:srgbClr val="000000"/>
                </a:solidFill>
                <a:latin typeface="Calibri"/>
              </a:rPr>
              <a:t>zu einem „handwerklich ordentlichen“ schulpraktisch orientierten  Unterricht …</a:t>
            </a:r>
            <a:endParaRPr lang="de-AT" spc="-1" dirty="0">
              <a:latin typeface="Arial"/>
            </a:endParaRPr>
          </a:p>
        </p:txBody>
      </p:sp>
      <p:sp>
        <p:nvSpPr>
          <p:cNvPr id="109" name="CustomShape 4"/>
          <p:cNvSpPr/>
          <p:nvPr/>
        </p:nvSpPr>
        <p:spPr>
          <a:xfrm>
            <a:off x="7707240" y="3102480"/>
            <a:ext cx="3080160" cy="1316520"/>
          </a:xfrm>
          <a:prstGeom prst="leftArrow">
            <a:avLst>
              <a:gd name="adj1" fmla="val 100000"/>
              <a:gd name="adj2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de-AT" spc="-1" dirty="0">
                <a:solidFill>
                  <a:schemeClr val="bg1"/>
                </a:solidFill>
                <a:latin typeface="Calibri"/>
              </a:rPr>
              <a:t>Bedürfnisse der</a:t>
            </a:r>
            <a:endParaRPr lang="de-AT" spc="-1" dirty="0">
              <a:solidFill>
                <a:schemeClr val="bg1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AT" spc="-1" dirty="0">
                <a:solidFill>
                  <a:srgbClr val="FFFFFF"/>
                </a:solidFill>
                <a:latin typeface="Calibri"/>
              </a:rPr>
              <a:t>REFLEKTIERTEN</a:t>
            </a:r>
            <a:r>
              <a:rPr lang="de-AT" b="1" spc="-1" dirty="0">
                <a:solidFill>
                  <a:srgbClr val="FFFFFF"/>
                </a:solidFill>
                <a:latin typeface="Calibri"/>
              </a:rPr>
              <a:t>  PRAXIS</a:t>
            </a:r>
            <a:endParaRPr lang="de-AT" spc="-1" dirty="0">
              <a:latin typeface="Arial"/>
            </a:endParaRPr>
          </a:p>
          <a:p>
            <a:pPr lvl="1" indent="-216000">
              <a:buClr>
                <a:srgbClr val="000000"/>
              </a:buClr>
              <a:buFont typeface="StarSymbol"/>
              <a:buChar char="-"/>
            </a:pPr>
            <a:r>
              <a:rPr lang="de-AT" sz="1600" spc="-1" dirty="0">
                <a:solidFill>
                  <a:srgbClr val="000000"/>
                </a:solidFill>
                <a:latin typeface="Calibri"/>
              </a:rPr>
              <a:t>S I</a:t>
            </a:r>
            <a:endParaRPr lang="de-AT" sz="1600" spc="-1" dirty="0">
              <a:latin typeface="Arial"/>
            </a:endParaRPr>
          </a:p>
          <a:p>
            <a:pPr lvl="1" indent="-216000">
              <a:buClr>
                <a:srgbClr val="000000"/>
              </a:buClr>
              <a:buFont typeface="StarSymbol"/>
              <a:buChar char="-"/>
            </a:pPr>
            <a:r>
              <a:rPr lang="de-AT" sz="1600" spc="-1" dirty="0">
                <a:solidFill>
                  <a:srgbClr val="000000"/>
                </a:solidFill>
                <a:latin typeface="Calibri"/>
              </a:rPr>
              <a:t>S II	AHS</a:t>
            </a:r>
            <a:endParaRPr lang="de-AT" sz="1600" spc="-1" dirty="0">
              <a:latin typeface="Arial"/>
            </a:endParaRPr>
          </a:p>
          <a:p>
            <a:pPr marL="914400"/>
            <a:r>
              <a:rPr lang="de-AT" sz="1600" spc="-1" dirty="0">
                <a:solidFill>
                  <a:srgbClr val="000000"/>
                </a:solidFill>
                <a:latin typeface="Calibri"/>
              </a:rPr>
              <a:t>BHS</a:t>
            </a:r>
            <a:endParaRPr lang="de-AT" sz="1600" spc="-1" dirty="0">
              <a:latin typeface="Arial"/>
            </a:endParaRPr>
          </a:p>
        </p:txBody>
      </p:sp>
      <p:sp>
        <p:nvSpPr>
          <p:cNvPr id="110" name="CustomShape 5"/>
          <p:cNvSpPr/>
          <p:nvPr/>
        </p:nvSpPr>
        <p:spPr>
          <a:xfrm>
            <a:off x="4430520" y="2928240"/>
            <a:ext cx="3210840" cy="1676160"/>
          </a:xfrm>
          <a:prstGeom prst="ellipse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AT" sz="2400" b="1" spc="-1">
                <a:solidFill>
                  <a:srgbClr val="FFFFFF"/>
                </a:solidFill>
                <a:latin typeface="Calibri"/>
              </a:rPr>
              <a:t>FACHDIDAKTIK</a:t>
            </a:r>
            <a:endParaRPr lang="de-AT" sz="2400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de-AT" sz="2400" b="1" spc="-1">
                <a:solidFill>
                  <a:srgbClr val="FFFFFF"/>
                </a:solidFill>
                <a:latin typeface="Calibri"/>
              </a:rPr>
              <a:t>als</a:t>
            </a:r>
            <a:endParaRPr lang="de-AT" sz="2400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de-AT" sz="2400" b="1" spc="-1">
                <a:solidFill>
                  <a:srgbClr val="FFFFFF"/>
                </a:solidFill>
                <a:latin typeface="Calibri"/>
              </a:rPr>
              <a:t>Integrationsfeld</a:t>
            </a:r>
            <a:endParaRPr lang="de-AT" sz="2400" spc="-1"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90216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4"/>
          <p:cNvSpPr txBox="1">
            <a:spLocks noChangeArrowheads="1"/>
          </p:cNvSpPr>
          <p:nvPr/>
        </p:nvSpPr>
        <p:spPr bwMode="auto">
          <a:xfrm>
            <a:off x="912285" y="404813"/>
            <a:ext cx="10655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de-DE" altLang="de-DE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747" name="Text Box 5"/>
          <p:cNvSpPr txBox="1">
            <a:spLocks noChangeArrowheads="1"/>
          </p:cNvSpPr>
          <p:nvPr/>
        </p:nvSpPr>
        <p:spPr bwMode="auto">
          <a:xfrm>
            <a:off x="719667" y="333376"/>
            <a:ext cx="1075266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de-DE" altLang="de-DE" sz="2000" b="1">
                <a:solidFill>
                  <a:srgbClr val="003399"/>
                </a:solidFill>
                <a:latin typeface="Arial" charset="0"/>
              </a:rPr>
              <a:t> Ein  G W  -   Beispiel   :    BEVÖLKERUNG     </a:t>
            </a:r>
          </a:p>
        </p:txBody>
      </p:sp>
      <p:sp>
        <p:nvSpPr>
          <p:cNvPr id="31748" name="Text Box 8"/>
          <p:cNvSpPr txBox="1">
            <a:spLocks noChangeArrowheads="1"/>
          </p:cNvSpPr>
          <p:nvPr/>
        </p:nvSpPr>
        <p:spPr bwMode="auto">
          <a:xfrm>
            <a:off x="814918" y="836613"/>
            <a:ext cx="1056216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de-DE" altLang="de-DE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6570" name="Text Box 10"/>
          <p:cNvSpPr txBox="1">
            <a:spLocks noChangeArrowheads="1"/>
          </p:cNvSpPr>
          <p:nvPr/>
        </p:nvSpPr>
        <p:spPr bwMode="auto">
          <a:xfrm>
            <a:off x="814918" y="765175"/>
            <a:ext cx="102743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de-DE" altLang="de-DE" b="1">
                <a:solidFill>
                  <a:srgbClr val="000000"/>
                </a:solidFill>
                <a:latin typeface="Arial" charset="0"/>
              </a:rPr>
              <a:t>Demographischer Prozess… allgemein…</a:t>
            </a:r>
          </a:p>
          <a:p>
            <a:pPr eaLnBrk="1" hangingPunct="1"/>
            <a:r>
              <a:rPr lang="de-DE" altLang="de-DE" b="1">
                <a:solidFill>
                  <a:srgbClr val="000000"/>
                </a:solidFill>
                <a:latin typeface="Arial" charset="0"/>
              </a:rPr>
              <a:t>                                               historisch …</a:t>
            </a:r>
          </a:p>
          <a:p>
            <a:pPr eaLnBrk="1" hangingPunct="1"/>
            <a:r>
              <a:rPr lang="de-DE" altLang="de-DE" b="1">
                <a:solidFill>
                  <a:srgbClr val="000000"/>
                </a:solidFill>
                <a:latin typeface="Arial" charset="0"/>
              </a:rPr>
              <a:t>                                               regional differenziert</a:t>
            </a:r>
          </a:p>
        </p:txBody>
      </p:sp>
      <p:sp>
        <p:nvSpPr>
          <p:cNvPr id="31750" name="Text Box 11"/>
          <p:cNvSpPr txBox="1">
            <a:spLocks noChangeArrowheads="1"/>
          </p:cNvSpPr>
          <p:nvPr/>
        </p:nvSpPr>
        <p:spPr bwMode="auto">
          <a:xfrm>
            <a:off x="912285" y="1628776"/>
            <a:ext cx="10560049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de-DE" altLang="de-DE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751" name="Text Box 12"/>
          <p:cNvSpPr txBox="1">
            <a:spLocks noChangeArrowheads="1"/>
          </p:cNvSpPr>
          <p:nvPr/>
        </p:nvSpPr>
        <p:spPr bwMode="auto">
          <a:xfrm>
            <a:off x="1007533" y="1700213"/>
            <a:ext cx="1046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de-DE" altLang="de-DE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6573" name="Text Box 13"/>
          <p:cNvSpPr txBox="1">
            <a:spLocks noChangeArrowheads="1"/>
          </p:cNvSpPr>
          <p:nvPr/>
        </p:nvSpPr>
        <p:spPr bwMode="auto">
          <a:xfrm>
            <a:off x="814918" y="1628776"/>
            <a:ext cx="1085003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de-DE" altLang="de-DE" b="1">
                <a:solidFill>
                  <a:srgbClr val="000000"/>
                </a:solidFill>
                <a:latin typeface="Arial" charset="0"/>
              </a:rPr>
              <a:t>Ein  (Zukunfts-) Problem  : unsere alternde(n)  Gesellschaft(en)</a:t>
            </a:r>
          </a:p>
        </p:txBody>
      </p:sp>
      <p:sp>
        <p:nvSpPr>
          <p:cNvPr id="31753" name="Text Box 14"/>
          <p:cNvSpPr txBox="1">
            <a:spLocks noChangeArrowheads="1"/>
          </p:cNvSpPr>
          <p:nvPr/>
        </p:nvSpPr>
        <p:spPr bwMode="auto">
          <a:xfrm>
            <a:off x="814917" y="2133601"/>
            <a:ext cx="1075266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de-DE" altLang="de-DE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6575" name="Text Box 15"/>
          <p:cNvSpPr txBox="1">
            <a:spLocks noChangeArrowheads="1"/>
          </p:cNvSpPr>
          <p:nvPr/>
        </p:nvSpPr>
        <p:spPr bwMode="auto">
          <a:xfrm>
            <a:off x="719667" y="2133601"/>
            <a:ext cx="1104053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de-DE" altLang="de-DE">
                <a:solidFill>
                  <a:srgbClr val="C00000"/>
                </a:solidFill>
                <a:latin typeface="Arial" charset="0"/>
              </a:rPr>
              <a:t> </a:t>
            </a:r>
            <a:r>
              <a:rPr lang="de-DE" altLang="de-DE" b="1">
                <a:solidFill>
                  <a:srgbClr val="C00000"/>
                </a:solidFill>
                <a:latin typeface="Arial" charset="0"/>
              </a:rPr>
              <a:t>WIRTSCHAFTL.:  Auswirkung auf das Wirtschaftswachstum ?</a:t>
            </a:r>
          </a:p>
          <a:p>
            <a:pPr eaLnBrk="1" hangingPunct="1"/>
            <a:r>
              <a:rPr lang="de-DE" altLang="de-DE" b="1">
                <a:solidFill>
                  <a:srgbClr val="C00000"/>
                </a:solidFill>
                <a:latin typeface="Arial" charset="0"/>
              </a:rPr>
              <a:t>                               Finanzierung ?   </a:t>
            </a:r>
          </a:p>
          <a:p>
            <a:pPr eaLnBrk="1" hangingPunct="1"/>
            <a:r>
              <a:rPr lang="de-DE" altLang="de-DE" b="1">
                <a:solidFill>
                  <a:srgbClr val="C00000"/>
                </a:solidFill>
                <a:latin typeface="Arial" charset="0"/>
              </a:rPr>
              <a:t>                               Mittelaufbringung (Umlage/Steuer… Selbstbehalt)</a:t>
            </a:r>
          </a:p>
          <a:p>
            <a:pPr eaLnBrk="1" hangingPunct="1"/>
            <a:r>
              <a:rPr lang="de-DE" altLang="de-DE" b="1">
                <a:solidFill>
                  <a:srgbClr val="C00000"/>
                </a:solidFill>
                <a:latin typeface="Arial" charset="0"/>
              </a:rPr>
              <a:t>                               öffentlich oder privat …  finanziert ?</a:t>
            </a:r>
          </a:p>
        </p:txBody>
      </p:sp>
      <p:sp>
        <p:nvSpPr>
          <p:cNvPr id="66576" name="Text Box 16"/>
          <p:cNvSpPr txBox="1">
            <a:spLocks noChangeArrowheads="1"/>
          </p:cNvSpPr>
          <p:nvPr/>
        </p:nvSpPr>
        <p:spPr bwMode="auto">
          <a:xfrm>
            <a:off x="814917" y="3357563"/>
            <a:ext cx="1094528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de-DE" altLang="de-DE" b="1">
                <a:solidFill>
                  <a:srgbClr val="000000"/>
                </a:solidFill>
                <a:latin typeface="Arial" charset="0"/>
              </a:rPr>
              <a:t>WIRTSCH.- POLITISCH:  wie reagiert ein Pol.System (Mehrheiten</a:t>
            </a:r>
            <a:r>
              <a:rPr lang="de-DE" altLang="de-DE">
                <a:solidFill>
                  <a:srgbClr val="000000"/>
                </a:solidFill>
                <a:latin typeface="Arial" charset="0"/>
              </a:rPr>
              <a:t>?</a:t>
            </a:r>
            <a:r>
              <a:rPr lang="de-DE" altLang="de-DE" b="1">
                <a:solidFill>
                  <a:srgbClr val="000000"/>
                </a:solidFill>
                <a:latin typeface="Arial" charset="0"/>
              </a:rPr>
              <a:t>) darauf</a:t>
            </a:r>
          </a:p>
          <a:p>
            <a:pPr eaLnBrk="1" hangingPunct="1"/>
            <a:r>
              <a:rPr lang="de-DE" altLang="de-DE" b="1">
                <a:solidFill>
                  <a:srgbClr val="000000"/>
                </a:solidFill>
                <a:latin typeface="Arial" charset="0"/>
              </a:rPr>
              <a:t>                              Ethische Frage(n) ?     …(Im-)Migration ?   …?</a:t>
            </a:r>
          </a:p>
        </p:txBody>
      </p:sp>
      <p:sp>
        <p:nvSpPr>
          <p:cNvPr id="66577" name="Text Box 17"/>
          <p:cNvSpPr txBox="1">
            <a:spLocks noChangeArrowheads="1"/>
          </p:cNvSpPr>
          <p:nvPr/>
        </p:nvSpPr>
        <p:spPr bwMode="auto">
          <a:xfrm>
            <a:off x="814918" y="4005264"/>
            <a:ext cx="9986433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de-DE" altLang="de-DE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altLang="de-DE" b="1">
                <a:solidFill>
                  <a:srgbClr val="000000"/>
                </a:solidFill>
                <a:latin typeface="Arial" charset="0"/>
              </a:rPr>
              <a:t>REGIONAL :        Wo, </a:t>
            </a:r>
          </a:p>
          <a:p>
            <a:pPr eaLnBrk="1" hangingPunct="1"/>
            <a:r>
              <a:rPr lang="de-DE" altLang="de-DE" b="1">
                <a:solidFill>
                  <a:srgbClr val="000000"/>
                </a:solidFill>
                <a:latin typeface="Arial" charset="0"/>
              </a:rPr>
              <a:t>                              Wieviele, </a:t>
            </a:r>
          </a:p>
          <a:p>
            <a:pPr eaLnBrk="1" hangingPunct="1"/>
            <a:r>
              <a:rPr lang="de-DE" altLang="de-DE" b="1">
                <a:solidFill>
                  <a:srgbClr val="000000"/>
                </a:solidFill>
                <a:latin typeface="Arial" charset="0"/>
              </a:rPr>
              <a:t>                              Welche Versorgungseinrichtungen ?</a:t>
            </a:r>
          </a:p>
        </p:txBody>
      </p:sp>
      <p:sp>
        <p:nvSpPr>
          <p:cNvPr id="66578" name="Text Box 18"/>
          <p:cNvSpPr txBox="1">
            <a:spLocks noChangeArrowheads="1"/>
          </p:cNvSpPr>
          <p:nvPr/>
        </p:nvSpPr>
        <p:spPr bwMode="auto">
          <a:xfrm>
            <a:off x="1007534" y="4868864"/>
            <a:ext cx="10945284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de-DE" altLang="de-DE">
                <a:solidFill>
                  <a:srgbClr val="000000"/>
                </a:solidFill>
                <a:latin typeface="Arial" charset="0"/>
              </a:rPr>
              <a:t>                            </a:t>
            </a:r>
            <a:r>
              <a:rPr lang="de-DE" altLang="de-DE" b="1">
                <a:solidFill>
                  <a:srgbClr val="000000"/>
                </a:solidFill>
                <a:latin typeface="Arial" charset="0"/>
              </a:rPr>
              <a:t>Welche Wohnstrukturen brauchen wir ?</a:t>
            </a:r>
          </a:p>
          <a:p>
            <a:pPr eaLnBrk="1" hangingPunct="1"/>
            <a:r>
              <a:rPr lang="de-DE" altLang="de-DE" b="1">
                <a:solidFill>
                  <a:srgbClr val="000000"/>
                </a:solidFill>
                <a:latin typeface="Arial" charset="0"/>
              </a:rPr>
              <a:t>                            … leisten wir uns ? (Mikro- , Makroebene / Siedl.Struktur)</a:t>
            </a:r>
          </a:p>
          <a:p>
            <a:pPr eaLnBrk="1" hangingPunct="1"/>
            <a:r>
              <a:rPr lang="de-DE" altLang="de-DE" b="1">
                <a:solidFill>
                  <a:srgbClr val="000000"/>
                </a:solidFill>
                <a:latin typeface="Arial" charset="0"/>
              </a:rPr>
              <a:t>                            u.a. Auswirkungen auf Verkehrsstruktur (-bedürfnisse)</a:t>
            </a:r>
          </a:p>
          <a:p>
            <a:pPr eaLnBrk="1" hangingPunct="1"/>
            <a:r>
              <a:rPr lang="de-DE" altLang="de-DE" b="1">
                <a:solidFill>
                  <a:srgbClr val="000000"/>
                </a:solidFill>
                <a:latin typeface="Arial" charset="0"/>
              </a:rPr>
              <a:t>…  etc.   </a:t>
            </a:r>
          </a:p>
          <a:p>
            <a:pPr eaLnBrk="1" hangingPunct="1">
              <a:spcBef>
                <a:spcPct val="50000"/>
              </a:spcBef>
            </a:pPr>
            <a:endParaRPr lang="de-DE" altLang="de-DE" b="1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6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6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65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65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65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65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6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6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65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65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65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65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6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6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6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6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6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6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6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6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70" grpId="0"/>
      <p:bldP spid="6657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177447" y="1039660"/>
            <a:ext cx="972019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dirty="0" smtClean="0"/>
              <a:t>Ökonomische Bildung</a:t>
            </a:r>
          </a:p>
          <a:p>
            <a:endParaRPr lang="de-AT" sz="2800" dirty="0" smtClean="0"/>
          </a:p>
          <a:p>
            <a:r>
              <a:rPr lang="de-AT" sz="2800" dirty="0" smtClean="0"/>
              <a:t>Steht und fällt</a:t>
            </a:r>
          </a:p>
          <a:p>
            <a:r>
              <a:rPr lang="de-AT" sz="2800" dirty="0" smtClean="0"/>
              <a:t>Mit IHRER Kompetenz diese in elementarisierter Form den LP-Zielen entsprechend in der Sekundarstufe 1 (also HS/MS bzw AHS-Unterstufe )</a:t>
            </a:r>
          </a:p>
          <a:p>
            <a:r>
              <a:rPr lang="de-AT" sz="2800" dirty="0" smtClean="0"/>
              <a:t>Über die Rampe zu bringen</a:t>
            </a:r>
          </a:p>
          <a:p>
            <a:endParaRPr lang="de-AT" sz="2800" dirty="0" smtClean="0"/>
          </a:p>
          <a:p>
            <a:r>
              <a:rPr lang="de-AT" sz="2800" dirty="0" smtClean="0"/>
              <a:t>In der Oberstufe sollten sie die </a:t>
            </a:r>
            <a:r>
              <a:rPr lang="de-AT" sz="2800" dirty="0" err="1" smtClean="0"/>
              <a:t>SuS</a:t>
            </a:r>
            <a:r>
              <a:rPr lang="de-AT" sz="2800" dirty="0" smtClean="0"/>
              <a:t> motivieren auf komplexerem Wege ihr ökonomisches (und gesellschaftspolitisches) Umfeld mit zu beachten…</a:t>
            </a:r>
            <a:endParaRPr lang="de-AT" sz="2800" dirty="0"/>
          </a:p>
        </p:txBody>
      </p:sp>
    </p:spTree>
    <p:extLst>
      <p:ext uri="{BB962C8B-B14F-4D97-AF65-F5344CB8AC3E}">
        <p14:creationId xmlns="" xmlns:p14="http://schemas.microsoft.com/office/powerpoint/2010/main" val="271601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7814"/>
            <a:ext cx="10972800" cy="5672137"/>
          </a:xfrm>
        </p:spPr>
        <p:txBody>
          <a:bodyPr/>
          <a:lstStyle/>
          <a:p>
            <a:pPr marL="800100" indent="-800100" eaLnBrk="1" hangingPunct="1">
              <a:buFontTx/>
              <a:buAutoNum type="arabicPeriod"/>
            </a:pPr>
            <a:r>
              <a:rPr lang="de-DE" altLang="de-DE" sz="2800" b="1" i="1" dirty="0" smtClean="0">
                <a:latin typeface="Arial" charset="0"/>
              </a:rPr>
              <a:t>Klasse  </a:t>
            </a:r>
            <a:r>
              <a:rPr lang="de-DE" altLang="de-DE" sz="2800" i="1" dirty="0" smtClean="0">
                <a:latin typeface="Arial" charset="0"/>
              </a:rPr>
              <a:t> (LP 2000)</a:t>
            </a:r>
            <a:r>
              <a:rPr lang="de-DE" altLang="de-DE" sz="2800" b="1" i="1" dirty="0" smtClean="0">
                <a:latin typeface="Arial" charset="0"/>
              </a:rPr>
              <a:t/>
            </a:r>
            <a:br>
              <a:rPr lang="de-DE" altLang="de-DE" sz="2800" b="1" i="1" dirty="0" smtClean="0">
                <a:latin typeface="Arial" charset="0"/>
              </a:rPr>
            </a:br>
            <a:r>
              <a:rPr lang="de-DE" altLang="de-DE" sz="2800" dirty="0" smtClean="0">
                <a:latin typeface="Arial" charset="0"/>
              </a:rPr>
              <a:t/>
            </a:r>
            <a:br>
              <a:rPr lang="de-DE" altLang="de-DE" sz="2800" dirty="0" smtClean="0">
                <a:latin typeface="Arial" charset="0"/>
              </a:rPr>
            </a:br>
            <a:r>
              <a:rPr lang="de-DE" altLang="de-DE" sz="2800" i="1" dirty="0" smtClean="0">
                <a:latin typeface="Arial" charset="0"/>
              </a:rPr>
              <a:t>„..wie einfache Wirtschaftsformen von </a:t>
            </a:r>
            <a:br>
              <a:rPr lang="de-DE" altLang="de-DE" sz="2800" i="1" dirty="0" smtClean="0">
                <a:latin typeface="Arial" charset="0"/>
              </a:rPr>
            </a:br>
            <a:r>
              <a:rPr lang="de-DE" altLang="de-DE" sz="2800" i="1" dirty="0" smtClean="0">
                <a:latin typeface="Arial" charset="0"/>
              </a:rPr>
              <a:t>Natur- u. Gesellschaftsbedingungen </a:t>
            </a:r>
            <a:r>
              <a:rPr lang="de-DE" altLang="de-DE" sz="2800" i="1" dirty="0" err="1" smtClean="0">
                <a:latin typeface="Arial" charset="0"/>
              </a:rPr>
              <a:t>beeinflußt</a:t>
            </a:r>
            <a:r>
              <a:rPr lang="de-DE" altLang="de-DE" sz="2800" i="1" dirty="0" smtClean="0">
                <a:latin typeface="Arial" charset="0"/>
              </a:rPr>
              <a:t> werden…. </a:t>
            </a:r>
            <a:br>
              <a:rPr lang="de-DE" altLang="de-DE" sz="2800" i="1" dirty="0" smtClean="0">
                <a:latin typeface="Arial" charset="0"/>
              </a:rPr>
            </a:br>
            <a:r>
              <a:rPr lang="de-DE" altLang="de-DE" sz="2800" i="1" dirty="0" smtClean="0">
                <a:latin typeface="Arial" charset="0"/>
              </a:rPr>
              <a:t>… verändernde Produktionsweisen..“</a:t>
            </a:r>
            <a:br>
              <a:rPr lang="de-DE" altLang="de-DE" sz="2800" i="1" dirty="0" smtClean="0">
                <a:latin typeface="Arial" charset="0"/>
              </a:rPr>
            </a:br>
            <a:r>
              <a:rPr lang="de-DE" altLang="de-DE" sz="2800" i="1" dirty="0" smtClean="0">
                <a:latin typeface="Arial" charset="0"/>
              </a:rPr>
              <a:t/>
            </a:r>
            <a:br>
              <a:rPr lang="de-DE" altLang="de-DE" sz="2800" i="1" dirty="0" smtClean="0">
                <a:latin typeface="Arial" charset="0"/>
              </a:rPr>
            </a:br>
            <a:r>
              <a:rPr lang="de-DE" altLang="de-DE" sz="2800" i="1" dirty="0" smtClean="0">
                <a:latin typeface="Arial" charset="0"/>
              </a:rPr>
              <a:t>„Grundstrukturen einfacher  </a:t>
            </a:r>
            <a:br>
              <a:rPr lang="de-DE" altLang="de-DE" sz="2800" i="1" dirty="0" smtClean="0">
                <a:latin typeface="Arial" charset="0"/>
              </a:rPr>
            </a:br>
            <a:r>
              <a:rPr lang="de-DE" altLang="de-DE" sz="2800" i="1" dirty="0" smtClean="0">
                <a:latin typeface="Arial" charset="0"/>
              </a:rPr>
              <a:t>                                      Wirtschaftsformen</a:t>
            </a:r>
            <a:r>
              <a:rPr lang="de-DE" altLang="de-DE" sz="2800" dirty="0" smtClean="0">
                <a:latin typeface="Arial" charset="0"/>
              </a:rPr>
              <a:t>…“</a:t>
            </a:r>
            <a:br>
              <a:rPr lang="de-DE" altLang="de-DE" sz="2800" dirty="0" smtClean="0">
                <a:latin typeface="Arial" charset="0"/>
              </a:rPr>
            </a:br>
            <a:r>
              <a:rPr lang="de-DE" altLang="de-DE" sz="2800" dirty="0" smtClean="0">
                <a:latin typeface="Arial" charset="0"/>
              </a:rPr>
              <a:t/>
            </a:r>
            <a:br>
              <a:rPr lang="de-DE" altLang="de-DE" sz="2800" dirty="0" smtClean="0">
                <a:latin typeface="Arial" charset="0"/>
              </a:rPr>
            </a:br>
            <a:r>
              <a:rPr lang="de-DE" altLang="de-DE" sz="2800" dirty="0" smtClean="0">
                <a:latin typeface="Arial" charset="0"/>
              </a:rPr>
              <a:t/>
            </a:r>
            <a:br>
              <a:rPr lang="de-DE" altLang="de-DE" sz="2800" dirty="0" smtClean="0">
                <a:latin typeface="Arial" charset="0"/>
              </a:rPr>
            </a:br>
            <a:r>
              <a:rPr lang="de-DE" altLang="de-DE" sz="2800" dirty="0" smtClean="0">
                <a:latin typeface="Arial" charset="0"/>
              </a:rPr>
              <a:t>                                   </a:t>
            </a:r>
            <a:br>
              <a:rPr lang="de-DE" altLang="de-DE" sz="2800" dirty="0" smtClean="0">
                <a:latin typeface="Arial" charset="0"/>
              </a:rPr>
            </a:br>
            <a:r>
              <a:rPr lang="de-DE" altLang="de-DE" sz="2800" dirty="0" smtClean="0">
                <a:latin typeface="Arial" charset="0"/>
              </a:rPr>
              <a:t>                                     </a:t>
            </a:r>
            <a:r>
              <a:rPr lang="de-DE" altLang="de-DE" sz="2600" i="1" dirty="0" smtClean="0">
                <a:solidFill>
                  <a:schemeClr val="tx1"/>
                </a:solidFill>
                <a:latin typeface="Arial" charset="0"/>
              </a:rPr>
              <a:t>&gt;&gt;  z. B. ein Beispiel &gt;&gt;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6237288"/>
            <a:ext cx="11567584" cy="431800"/>
          </a:xfrm>
        </p:spPr>
        <p:txBody>
          <a:bodyPr>
            <a:normAutofit fontScale="85000" lnSpcReduction="20000"/>
          </a:bodyPr>
          <a:lstStyle/>
          <a:p>
            <a:pPr marL="0" indent="0" algn="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de-DE" altLang="de-DE" sz="1300" smtClean="0">
                <a:hlinkClick r:id="rId2"/>
              </a:rPr>
              <a:t>Christian  S i t t e</a:t>
            </a:r>
            <a:r>
              <a:rPr lang="de-DE" altLang="de-DE" sz="1000" smtClean="0"/>
              <a:t>   </a:t>
            </a:r>
          </a:p>
          <a:p>
            <a:pPr marL="0" indent="0" algn="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de-DE" altLang="de-DE" sz="1300" smtClean="0"/>
              <a:t>( Lektor für Fachdidaktik an der Uni Wien &amp; Sbg und PH noe )</a:t>
            </a:r>
            <a:r>
              <a:rPr lang="de-DE" altLang="de-DE" sz="900" smtClean="0"/>
              <a:t> </a:t>
            </a:r>
            <a:r>
              <a:rPr lang="de-DE" altLang="de-DE" sz="300" smtClean="0"/>
              <a:t>  </a:t>
            </a:r>
            <a:r>
              <a:rPr lang="de-DE" altLang="de-DE" sz="900" smtClean="0"/>
              <a:t>Sem..PH-Linz 7.Februar  2014</a:t>
            </a:r>
            <a:endParaRPr lang="de-DE" altLang="de-DE" sz="600" smtClean="0"/>
          </a:p>
        </p:txBody>
      </p:sp>
      <p:sp>
        <p:nvSpPr>
          <p:cNvPr id="5124" name="Text Box 8"/>
          <p:cNvSpPr txBox="1">
            <a:spLocks noChangeArrowheads="1"/>
          </p:cNvSpPr>
          <p:nvPr/>
        </p:nvSpPr>
        <p:spPr bwMode="auto">
          <a:xfrm>
            <a:off x="11857567" y="5759450"/>
            <a:ext cx="95251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de-DE" altLang="de-DE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7813"/>
            <a:ext cx="10972800" cy="414337"/>
          </a:xfrm>
        </p:spPr>
        <p:txBody>
          <a:bodyPr/>
          <a:lstStyle/>
          <a:p>
            <a:pPr eaLnBrk="1" hangingPunct="1"/>
            <a:endParaRPr lang="de-DE" altLang="de-DE" sz="2000" b="1" i="1" smtClean="0">
              <a:solidFill>
                <a:srgbClr val="FF6600"/>
              </a:solidFill>
              <a:latin typeface="Arial" charset="0"/>
            </a:endParaRPr>
          </a:p>
        </p:txBody>
      </p:sp>
      <p:sp>
        <p:nvSpPr>
          <p:cNvPr id="6147" name="Text Box 8"/>
          <p:cNvSpPr txBox="1">
            <a:spLocks noChangeArrowheads="1"/>
          </p:cNvSpPr>
          <p:nvPr/>
        </p:nvSpPr>
        <p:spPr bwMode="auto">
          <a:xfrm>
            <a:off x="11857567" y="5759450"/>
            <a:ext cx="95251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de-DE" altLang="de-DE" sz="1400"/>
          </a:p>
        </p:txBody>
      </p:sp>
      <p:pic>
        <p:nvPicPr>
          <p:cNvPr id="6148" name="Picture 5" descr="Bildarbeit_Reisbauer_Ch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31801" y="149226"/>
            <a:ext cx="11425767" cy="67087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7814"/>
            <a:ext cx="10972800" cy="5672137"/>
          </a:xfrm>
        </p:spPr>
        <p:txBody>
          <a:bodyPr/>
          <a:lstStyle/>
          <a:p>
            <a:pPr eaLnBrk="1" hangingPunct="1"/>
            <a:r>
              <a:rPr lang="de-DE" altLang="de-DE" sz="2400" dirty="0" smtClean="0">
                <a:latin typeface="Arial" charset="0"/>
              </a:rPr>
              <a:t/>
            </a:r>
            <a:br>
              <a:rPr lang="de-DE" altLang="de-DE" sz="2400" dirty="0" smtClean="0">
                <a:latin typeface="Arial" charset="0"/>
              </a:rPr>
            </a:br>
            <a:r>
              <a:rPr lang="de-DE" altLang="de-DE" sz="2400" i="1" dirty="0" smtClean="0">
                <a:latin typeface="Arial" charset="0"/>
              </a:rPr>
              <a:t>also Kategorien wie:</a:t>
            </a:r>
            <a:br>
              <a:rPr lang="de-DE" altLang="de-DE" sz="2400" i="1" dirty="0" smtClean="0">
                <a:latin typeface="Arial" charset="0"/>
              </a:rPr>
            </a:br>
            <a:r>
              <a:rPr lang="de-DE" altLang="de-DE" sz="2400" dirty="0" smtClean="0">
                <a:latin typeface="Arial" charset="0"/>
              </a:rPr>
              <a:t/>
            </a:r>
            <a:br>
              <a:rPr lang="de-DE" altLang="de-DE" sz="2400" dirty="0" smtClean="0">
                <a:latin typeface="Arial" charset="0"/>
              </a:rPr>
            </a:br>
            <a:r>
              <a:rPr lang="de-DE" altLang="de-DE" sz="2800" dirty="0" smtClean="0">
                <a:latin typeface="Arial" charset="0"/>
              </a:rPr>
              <a:t> </a:t>
            </a:r>
            <a:r>
              <a:rPr lang="de-DE" altLang="de-DE" sz="2800" dirty="0" err="1" smtClean="0">
                <a:latin typeface="Arial" charset="0"/>
              </a:rPr>
              <a:t>Selbstversorgerwirtschaft</a:t>
            </a:r>
            <a:r>
              <a:rPr lang="de-DE" altLang="de-DE" sz="2800" dirty="0" smtClean="0">
                <a:latin typeface="Arial" charset="0"/>
              </a:rPr>
              <a:t> …….</a:t>
            </a:r>
            <a:br>
              <a:rPr lang="de-DE" altLang="de-DE" sz="2800" dirty="0" smtClean="0">
                <a:latin typeface="Arial" charset="0"/>
              </a:rPr>
            </a:br>
            <a:r>
              <a:rPr lang="de-DE" altLang="de-DE" sz="2800" dirty="0" smtClean="0">
                <a:latin typeface="Arial" charset="0"/>
              </a:rPr>
              <a:t>                   … marktorientierte  Wirtschaft…</a:t>
            </a:r>
            <a:br>
              <a:rPr lang="de-DE" altLang="de-DE" sz="2800" dirty="0" smtClean="0">
                <a:latin typeface="Arial" charset="0"/>
              </a:rPr>
            </a:br>
            <a:r>
              <a:rPr lang="de-DE" altLang="de-DE" sz="2800" dirty="0" smtClean="0">
                <a:latin typeface="Arial" charset="0"/>
              </a:rPr>
              <a:t/>
            </a:r>
            <a:br>
              <a:rPr lang="de-DE" altLang="de-DE" sz="2800" dirty="0" smtClean="0">
                <a:latin typeface="Arial" charset="0"/>
              </a:rPr>
            </a:br>
            <a:r>
              <a:rPr lang="de-DE" altLang="de-DE" sz="2800" dirty="0" smtClean="0">
                <a:latin typeface="Arial" charset="0"/>
              </a:rPr>
              <a:t> extensiv ……. intensiv…..</a:t>
            </a:r>
            <a:br>
              <a:rPr lang="de-DE" altLang="de-DE" sz="2800" dirty="0" smtClean="0">
                <a:latin typeface="Arial" charset="0"/>
              </a:rPr>
            </a:br>
            <a:r>
              <a:rPr lang="de-DE" altLang="de-DE" sz="2800" dirty="0" smtClean="0">
                <a:latin typeface="Arial" charset="0"/>
              </a:rPr>
              <a:t/>
            </a:r>
            <a:br>
              <a:rPr lang="de-DE" altLang="de-DE" sz="2800" dirty="0" smtClean="0">
                <a:latin typeface="Arial" charset="0"/>
              </a:rPr>
            </a:br>
            <a:r>
              <a:rPr lang="de-DE" altLang="de-DE" sz="2800" dirty="0" smtClean="0">
                <a:latin typeface="Arial" charset="0"/>
              </a:rPr>
              <a:t> </a:t>
            </a:r>
            <a:br>
              <a:rPr lang="de-DE" altLang="de-DE" sz="2800" dirty="0" smtClean="0">
                <a:latin typeface="Arial" charset="0"/>
              </a:rPr>
            </a:br>
            <a:r>
              <a:rPr lang="de-DE" altLang="de-DE" sz="2800" dirty="0" smtClean="0">
                <a:latin typeface="Arial" charset="0"/>
              </a:rPr>
              <a:t> Produktivität ….</a:t>
            </a:r>
            <a:endParaRPr lang="de-DE" altLang="de-DE" sz="2400" dirty="0" smtClean="0">
              <a:latin typeface="Arial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851770"/>
            <a:ext cx="10515600" cy="5325193"/>
          </a:xfrm>
        </p:spPr>
        <p:txBody>
          <a:bodyPr/>
          <a:lstStyle/>
          <a:p>
            <a:pPr eaLnBrk="1" hangingPunct="1"/>
            <a:endParaRPr lang="de-DE" altLang="de-DE" dirty="0" smtClean="0"/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6237288"/>
            <a:ext cx="11567584" cy="431800"/>
          </a:xfrm>
        </p:spPr>
        <p:txBody>
          <a:bodyPr>
            <a:normAutofit fontScale="85000" lnSpcReduction="20000"/>
          </a:bodyPr>
          <a:lstStyle/>
          <a:p>
            <a:pPr marL="0" indent="0" algn="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de-DE" altLang="de-DE" sz="1300" smtClean="0">
                <a:hlinkClick r:id="rId2"/>
              </a:rPr>
              <a:t>Christian  S i t t e</a:t>
            </a:r>
            <a:r>
              <a:rPr lang="de-DE" altLang="de-DE" sz="1000" smtClean="0"/>
              <a:t>   </a:t>
            </a:r>
          </a:p>
          <a:p>
            <a:pPr marL="0" indent="0" algn="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de-DE" altLang="de-DE" sz="1300" smtClean="0"/>
              <a:t>( Lektor für Fachdidaktik an der Uni Wien &amp; Sbg und PH noe )</a:t>
            </a:r>
            <a:r>
              <a:rPr lang="de-DE" altLang="de-DE" sz="900" smtClean="0"/>
              <a:t> </a:t>
            </a:r>
            <a:r>
              <a:rPr lang="de-DE" altLang="de-DE" sz="300" smtClean="0"/>
              <a:t>  </a:t>
            </a:r>
            <a:r>
              <a:rPr lang="de-DE" altLang="de-DE" sz="900" smtClean="0"/>
              <a:t>Sem..PH-Linz 7.Februar  2014</a:t>
            </a:r>
            <a:endParaRPr lang="de-DE" altLang="de-DE" sz="600" smtClean="0"/>
          </a:p>
        </p:txBody>
      </p:sp>
      <p:sp>
        <p:nvSpPr>
          <p:cNvPr id="7173" name="Text Box 8"/>
          <p:cNvSpPr txBox="1">
            <a:spLocks noChangeArrowheads="1"/>
          </p:cNvSpPr>
          <p:nvPr/>
        </p:nvSpPr>
        <p:spPr bwMode="auto">
          <a:xfrm>
            <a:off x="11857567" y="5759450"/>
            <a:ext cx="89281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de-DE" altLang="de-DE" sz="1800"/>
              <a:t>Seminar  PH Linz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de-DE" sz="1800" b="1"/>
              <a:t>Wirtschaftskunde im Geographieunterricht</a:t>
            </a:r>
          </a:p>
          <a:p>
            <a:pPr eaLnBrk="1" hangingPunct="1">
              <a:spcBef>
                <a:spcPct val="50000"/>
              </a:spcBef>
            </a:pPr>
            <a:endParaRPr lang="de-DE" altLang="de-DE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7814"/>
            <a:ext cx="10972800" cy="5672137"/>
          </a:xfrm>
        </p:spPr>
        <p:txBody>
          <a:bodyPr/>
          <a:lstStyle/>
          <a:p>
            <a:pPr eaLnBrk="1" hangingPunct="1"/>
            <a:r>
              <a:rPr lang="de-DE" altLang="de-DE" sz="2800" b="1" i="1" smtClean="0">
                <a:latin typeface="Arial" charset="0"/>
              </a:rPr>
              <a:t>2. Klasse :</a:t>
            </a:r>
            <a:r>
              <a:rPr lang="de-DE" altLang="de-DE" sz="2800" i="1" smtClean="0">
                <a:latin typeface="Arial" charset="0"/>
              </a:rPr>
              <a:t/>
            </a:r>
            <a:br>
              <a:rPr lang="de-DE" altLang="de-DE" sz="2800" i="1" smtClean="0">
                <a:latin typeface="Arial" charset="0"/>
              </a:rPr>
            </a:br>
            <a:r>
              <a:rPr lang="de-DE" altLang="de-DE" sz="2800" smtClean="0">
                <a:latin typeface="Arial" charset="0"/>
              </a:rPr>
              <a:t/>
            </a:r>
            <a:br>
              <a:rPr lang="de-DE" altLang="de-DE" sz="2800" smtClean="0">
                <a:latin typeface="Arial" charset="0"/>
              </a:rPr>
            </a:br>
            <a:r>
              <a:rPr lang="de-DE" altLang="de-DE" sz="2800" smtClean="0">
                <a:latin typeface="Arial" charset="0"/>
              </a:rPr>
              <a:t>    Gütererzeugung in Betrieben </a:t>
            </a:r>
            <a:br>
              <a:rPr lang="de-DE" altLang="de-DE" sz="2800" smtClean="0">
                <a:latin typeface="Arial" charset="0"/>
              </a:rPr>
            </a:br>
            <a:r>
              <a:rPr lang="de-DE" altLang="de-DE" sz="2800" smtClean="0">
                <a:latin typeface="Arial" charset="0"/>
              </a:rPr>
              <a:t>                                   unterschiedlicher Größe…</a:t>
            </a:r>
            <a:br>
              <a:rPr lang="de-DE" altLang="de-DE" sz="2800" smtClean="0">
                <a:latin typeface="Arial" charset="0"/>
              </a:rPr>
            </a:br>
            <a:r>
              <a:rPr lang="de-DE" altLang="de-DE" sz="2800" smtClean="0">
                <a:latin typeface="Arial" charset="0"/>
              </a:rPr>
              <a:t>    Standortwahl… </a:t>
            </a:r>
            <a:br>
              <a:rPr lang="de-DE" altLang="de-DE" sz="2800" smtClean="0">
                <a:latin typeface="Arial" charset="0"/>
              </a:rPr>
            </a:br>
            <a:r>
              <a:rPr lang="de-DE" altLang="de-DE" sz="2800" smtClean="0">
                <a:latin typeface="Arial" charset="0"/>
              </a:rPr>
              <a:t>  </a:t>
            </a:r>
            <a:br>
              <a:rPr lang="de-DE" altLang="de-DE" sz="2800" smtClean="0">
                <a:latin typeface="Arial" charset="0"/>
              </a:rPr>
            </a:br>
            <a:r>
              <a:rPr lang="de-DE" altLang="de-DE" sz="2800" smtClean="0">
                <a:latin typeface="Arial" charset="0"/>
              </a:rPr>
              <a:t>    die 3 Wirtschaftssektoren ….   I…II….III…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de-DE" altLang="de-DE" smtClean="0"/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719667" y="6237288"/>
            <a:ext cx="10847917" cy="431800"/>
          </a:xfrm>
        </p:spPr>
        <p:txBody>
          <a:bodyPr>
            <a:normAutofit fontScale="85000" lnSpcReduction="20000"/>
          </a:bodyPr>
          <a:lstStyle/>
          <a:p>
            <a:pPr marL="0" indent="0" algn="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de-DE" altLang="de-DE" sz="1300" smtClean="0">
                <a:hlinkClick r:id="rId2"/>
              </a:rPr>
              <a:t>Christian  S i t t e</a:t>
            </a:r>
            <a:r>
              <a:rPr lang="de-DE" altLang="de-DE" sz="1000" smtClean="0"/>
              <a:t>   </a:t>
            </a:r>
          </a:p>
          <a:p>
            <a:pPr marL="0" indent="0" algn="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de-DE" altLang="de-DE" sz="1300" smtClean="0"/>
              <a:t>( Lektor für Fachdidaktik an der Uni Wien &amp; Sbg und PH noe )</a:t>
            </a:r>
            <a:r>
              <a:rPr lang="de-DE" altLang="de-DE" sz="900" smtClean="0"/>
              <a:t> </a:t>
            </a:r>
            <a:r>
              <a:rPr lang="de-DE" altLang="de-DE" sz="300" smtClean="0"/>
              <a:t>  </a:t>
            </a:r>
            <a:r>
              <a:rPr lang="de-DE" altLang="de-DE" sz="900" smtClean="0"/>
              <a:t>Sem..PH-Linz 7.Februar  2014</a:t>
            </a:r>
            <a:endParaRPr lang="de-DE" altLang="de-DE" sz="600" smtClean="0"/>
          </a:p>
        </p:txBody>
      </p:sp>
      <p:sp>
        <p:nvSpPr>
          <p:cNvPr id="8197" name="Text Box 8"/>
          <p:cNvSpPr txBox="1">
            <a:spLocks noChangeArrowheads="1"/>
          </p:cNvSpPr>
          <p:nvPr/>
        </p:nvSpPr>
        <p:spPr bwMode="auto">
          <a:xfrm>
            <a:off x="11857567" y="5759450"/>
            <a:ext cx="89281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de-DE" altLang="de-DE" sz="1800"/>
              <a:t>Seminar  PH Linz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de-DE" sz="1800" b="1"/>
              <a:t>Wirtschaftskunde im Geographieunterricht</a:t>
            </a:r>
          </a:p>
          <a:p>
            <a:pPr eaLnBrk="1" hangingPunct="1">
              <a:spcBef>
                <a:spcPct val="50000"/>
              </a:spcBef>
            </a:pPr>
            <a:endParaRPr lang="de-DE" altLang="de-DE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0552" y="869950"/>
            <a:ext cx="11372849" cy="571500"/>
          </a:xfrm>
        </p:spPr>
        <p:txBody>
          <a:bodyPr/>
          <a:lstStyle/>
          <a:p>
            <a:pPr algn="l" eaLnBrk="1" hangingPunct="1">
              <a:defRPr/>
            </a:pPr>
            <a:r>
              <a:rPr lang="de-DE" sz="3200" b="1" dirty="0" smtClean="0"/>
              <a:t>Lernspirale Wirtschaft…   1 bis 4. Kl.  ?</a:t>
            </a:r>
            <a:r>
              <a:rPr lang="de-DE" sz="3200" dirty="0" smtClean="0"/>
              <a:t>           </a:t>
            </a:r>
            <a:r>
              <a:rPr lang="de-DE" sz="2400" i="1" dirty="0" smtClean="0">
                <a:latin typeface="+mn-lt"/>
                <a:hlinkClick r:id="rId2"/>
              </a:rPr>
              <a:t>&gt;&gt; LP</a:t>
            </a:r>
            <a:r>
              <a:rPr lang="de-DE" sz="1200" i="1" dirty="0" smtClean="0">
                <a:latin typeface="+mn-lt"/>
              </a:rPr>
              <a:t> 239ff</a:t>
            </a:r>
            <a:endParaRPr lang="de-AT" sz="2400" i="1" dirty="0">
              <a:latin typeface="+mn-lt"/>
            </a:endParaRPr>
          </a:p>
        </p:txBody>
      </p:sp>
      <p:sp>
        <p:nvSpPr>
          <p:cNvPr id="35843" name="Inhaltsplatzhalter 2"/>
          <p:cNvSpPr>
            <a:spLocks noGrp="1"/>
          </p:cNvSpPr>
          <p:nvPr>
            <p:ph idx="1"/>
          </p:nvPr>
        </p:nvSpPr>
        <p:spPr bwMode="auto">
          <a:xfrm>
            <a:off x="590552" y="1441451"/>
            <a:ext cx="11372849" cy="452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 typeface="Arial" charset="0"/>
              <a:buNone/>
            </a:pPr>
            <a:r>
              <a:rPr lang="de-DE" altLang="de-DE" sz="2000" smtClean="0"/>
              <a:t>.   1. Kl.:      </a:t>
            </a:r>
            <a:r>
              <a:rPr lang="de-DE" altLang="de-DE" sz="2400" i="1" smtClean="0">
                <a:solidFill>
                  <a:srgbClr val="0070C0"/>
                </a:solidFill>
              </a:rPr>
              <a:t>„… aus den Themenbeispielen…ergeben sich…“ </a:t>
            </a:r>
            <a:r>
              <a:rPr lang="de-DE" altLang="de-DE" sz="2400" i="1" smtClean="0"/>
              <a:t>: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de-DE" altLang="de-DE" sz="2400" smtClean="0"/>
              <a:t>Selbstversorger - Marktversorger</a:t>
            </a:r>
            <a:endParaRPr lang="de-AT" altLang="de-DE" sz="2400" smtClean="0"/>
          </a:p>
          <a:p>
            <a:pPr marL="0" indent="0" algn="ctr" eaLnBrk="1" hangingPunct="1">
              <a:buFont typeface="Arial" charset="0"/>
              <a:buNone/>
            </a:pPr>
            <a:r>
              <a:rPr lang="de-DE" altLang="de-DE" sz="2400" smtClean="0"/>
              <a:t>extensiv           -  intensiv</a:t>
            </a:r>
            <a:endParaRPr lang="de-AT" altLang="de-DE" sz="2400" smtClean="0"/>
          </a:p>
          <a:p>
            <a:pPr marL="0" indent="0" algn="ctr" eaLnBrk="1" hangingPunct="1">
              <a:buFont typeface="Arial" charset="0"/>
              <a:buNone/>
            </a:pPr>
            <a:r>
              <a:rPr lang="de-DE" altLang="de-DE" sz="1600" i="1" smtClean="0"/>
              <a:t>daraus abgeleitet :  </a:t>
            </a:r>
            <a:r>
              <a:rPr lang="de-DE" altLang="de-DE" sz="2400" smtClean="0"/>
              <a:t>Produktivität</a:t>
            </a:r>
          </a:p>
          <a:p>
            <a:pPr marL="0" indent="0" algn="ctr" eaLnBrk="1" hangingPunct="1">
              <a:buFont typeface="Arial" charset="0"/>
              <a:buNone/>
            </a:pPr>
            <a:endParaRPr lang="de-AT" altLang="de-DE" sz="2400" smtClean="0"/>
          </a:p>
          <a:p>
            <a:pPr marL="0" indent="0" algn="r" eaLnBrk="1" hangingPunct="1">
              <a:buFont typeface="Arial" charset="0"/>
              <a:buNone/>
            </a:pPr>
            <a:r>
              <a:rPr lang="de-DE" altLang="de-DE" sz="1400" smtClean="0"/>
              <a:t>illustriert methodisch mit einer Bildarbeit  </a:t>
            </a:r>
            <a:r>
              <a:rPr lang="de-DE" altLang="de-DE" sz="1400" u="sng" smtClean="0">
                <a:hlinkClick r:id="rId3"/>
              </a:rPr>
              <a:t>http://homepage.univie.ac.at/Christian.Sitte/FD/PSsozialformen&amp;medien03/Fotos/Bildarbeit_Reisbauer_ChS.jpg</a:t>
            </a:r>
            <a:r>
              <a:rPr lang="de-DE" altLang="de-DE" sz="1400" smtClean="0">
                <a:hlinkClick r:id="rId3"/>
              </a:rPr>
              <a:t> </a:t>
            </a:r>
            <a:endParaRPr lang="de-AT" altLang="de-DE" sz="1400" smtClean="0"/>
          </a:p>
          <a:p>
            <a:pPr marL="0" indent="0" eaLnBrk="1" hangingPunct="1"/>
            <a:r>
              <a:rPr lang="de-DE" altLang="de-DE" sz="2400" smtClean="0"/>
              <a:t>                            2. Kl  ……</a:t>
            </a:r>
            <a:endParaRPr lang="de-AT" altLang="de-DE" sz="2400" smtClean="0"/>
          </a:p>
          <a:p>
            <a:pPr marL="0" indent="0" eaLnBrk="1" hangingPunct="1"/>
            <a:r>
              <a:rPr lang="de-DE" altLang="de-DE" sz="2400" smtClean="0"/>
              <a:t>                            3. Kl     Schwerpunkt der  WiKu auf höherer Komplexität  ….. </a:t>
            </a:r>
            <a:endParaRPr lang="de-AT" altLang="de-DE" sz="2400" smtClean="0"/>
          </a:p>
          <a:p>
            <a:pPr marL="0" indent="0" eaLnBrk="1" hangingPunct="1"/>
            <a:r>
              <a:rPr lang="de-DE" altLang="de-DE" sz="2400" smtClean="0"/>
              <a:t>                            4. Kl.                                                                            </a:t>
            </a:r>
            <a:endParaRPr lang="de-AT" altLang="de-DE" sz="2400" smtClean="0"/>
          </a:p>
          <a:p>
            <a:pPr marL="0" indent="0" eaLnBrk="1" hangingPunct="1">
              <a:buFont typeface="Arial" charset="0"/>
              <a:buNone/>
            </a:pPr>
            <a:endParaRPr lang="de-DE" altLang="de-DE" sz="2400" i="1" smtClean="0"/>
          </a:p>
          <a:p>
            <a:pPr marL="0" indent="0" eaLnBrk="1" hangingPunct="1">
              <a:buFont typeface="Arial" charset="0"/>
              <a:buNone/>
            </a:pPr>
            <a:endParaRPr lang="de-DE" altLang="de-DE" sz="2400" i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027134" y="1077238"/>
            <a:ext cx="1002082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3600" dirty="0" smtClean="0"/>
              <a:t>Was ist der Unterschied zwischen</a:t>
            </a:r>
          </a:p>
          <a:p>
            <a:pPr algn="ctr"/>
            <a:endParaRPr lang="de-AT" sz="3600" dirty="0" smtClean="0"/>
          </a:p>
          <a:p>
            <a:pPr algn="ctr"/>
            <a:r>
              <a:rPr lang="de-AT" sz="3600" dirty="0" smtClean="0"/>
              <a:t>„abrufbarem WISSEN“</a:t>
            </a:r>
          </a:p>
          <a:p>
            <a:pPr algn="ctr"/>
            <a:endParaRPr lang="de-AT" sz="3600" dirty="0" smtClean="0"/>
          </a:p>
          <a:p>
            <a:pPr algn="ctr"/>
            <a:r>
              <a:rPr lang="de-AT" sz="3600" dirty="0" smtClean="0"/>
              <a:t>u</a:t>
            </a:r>
            <a:r>
              <a:rPr lang="de-AT" sz="3600" dirty="0" smtClean="0"/>
              <a:t>nd</a:t>
            </a:r>
          </a:p>
          <a:p>
            <a:pPr algn="ctr"/>
            <a:endParaRPr lang="de-AT" sz="3600" dirty="0" smtClean="0"/>
          </a:p>
          <a:p>
            <a:pPr algn="ctr"/>
            <a:r>
              <a:rPr lang="de-AT" sz="3600" dirty="0" smtClean="0"/>
              <a:t>Handelnden Kompetenzen ?</a:t>
            </a:r>
            <a:endParaRPr lang="de-AT" sz="3600" dirty="0"/>
          </a:p>
        </p:txBody>
      </p:sp>
      <p:sp>
        <p:nvSpPr>
          <p:cNvPr id="3" name="Textfeld 2"/>
          <p:cNvSpPr txBox="1"/>
          <p:nvPr/>
        </p:nvSpPr>
        <p:spPr>
          <a:xfrm>
            <a:off x="776614" y="5185775"/>
            <a:ext cx="10997852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AT" sz="2200" i="1" dirty="0" smtClean="0"/>
              <a:t>Ein Beispiel…  </a:t>
            </a:r>
          </a:p>
          <a:p>
            <a:r>
              <a:rPr lang="de-AT" sz="2200" i="1" dirty="0" smtClean="0"/>
              <a:t> </a:t>
            </a:r>
            <a:r>
              <a:rPr lang="de-AT" sz="2200" i="1" dirty="0" smtClean="0"/>
              <a:t>Wandeln sie dieses ab für den </a:t>
            </a:r>
            <a:r>
              <a:rPr lang="de-AT" sz="2200" i="1" dirty="0" err="1" smtClean="0"/>
              <a:t>bereich</a:t>
            </a:r>
            <a:r>
              <a:rPr lang="de-AT" sz="2200" i="1" dirty="0" smtClean="0"/>
              <a:t> „Ökonomische Bildung“ – denken sie dabei an HEDTKE</a:t>
            </a:r>
            <a:endParaRPr lang="de-AT" sz="2200" i="1" dirty="0"/>
          </a:p>
        </p:txBody>
      </p:sp>
    </p:spTree>
    <p:extLst>
      <p:ext uri="{BB962C8B-B14F-4D97-AF65-F5344CB8AC3E}">
        <p14:creationId xmlns="" xmlns:p14="http://schemas.microsoft.com/office/powerpoint/2010/main" val="14869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0525" y="229257"/>
            <a:ext cx="10068910" cy="63230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3406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24304" y="477039"/>
            <a:ext cx="9490842" cy="59927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9675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CustomShape 1"/>
          <p:cNvSpPr/>
          <p:nvPr/>
        </p:nvSpPr>
        <p:spPr>
          <a:xfrm>
            <a:off x="8686800" y="631440"/>
            <a:ext cx="2198520" cy="1306080"/>
          </a:xfrm>
          <a:prstGeom prst="cloud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2" name="CustomShape 2"/>
          <p:cNvSpPr/>
          <p:nvPr/>
        </p:nvSpPr>
        <p:spPr>
          <a:xfrm>
            <a:off x="1338840" y="3113280"/>
            <a:ext cx="2971440" cy="1296720"/>
          </a:xfrm>
          <a:prstGeom prst="rightArrow">
            <a:avLst>
              <a:gd name="adj1" fmla="val 100000"/>
              <a:gd name="adj2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AT" spc="-1" dirty="0">
                <a:solidFill>
                  <a:schemeClr val="bg1"/>
                </a:solidFill>
                <a:latin typeface="Calibri"/>
              </a:rPr>
              <a:t>FACHWISSENSCHAFTs-</a:t>
            </a:r>
            <a:endParaRPr lang="de-AT" spc="-1" dirty="0">
              <a:solidFill>
                <a:schemeClr val="bg1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de-AT" b="1" spc="-1" dirty="0">
                <a:solidFill>
                  <a:schemeClr val="bg1"/>
                </a:solidFill>
                <a:latin typeface="Calibri"/>
              </a:rPr>
              <a:t>B Ü N D E L</a:t>
            </a:r>
            <a:endParaRPr lang="de-AT" spc="-1" dirty="0">
              <a:solidFill>
                <a:schemeClr val="bg1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de-AT" spc="-1" dirty="0">
                <a:solidFill>
                  <a:srgbClr val="000000"/>
                </a:solidFill>
                <a:latin typeface="Calibri"/>
              </a:rPr>
              <a:t>gefiltert  an  Zielen</a:t>
            </a:r>
            <a:endParaRPr lang="de-AT" spc="-1" dirty="0">
              <a:latin typeface="Arial"/>
            </a:endParaRPr>
          </a:p>
        </p:txBody>
      </p:sp>
      <p:sp>
        <p:nvSpPr>
          <p:cNvPr id="113" name="CustomShape 3"/>
          <p:cNvSpPr/>
          <p:nvPr/>
        </p:nvSpPr>
        <p:spPr>
          <a:xfrm rot="16200000">
            <a:off x="5684980" y="2039820"/>
            <a:ext cx="569160" cy="1187280"/>
          </a:xfrm>
          <a:prstGeom prst="rightArrow">
            <a:avLst>
              <a:gd name="adj1" fmla="val 55769"/>
              <a:gd name="adj2" fmla="val 51233"/>
            </a:avLst>
          </a:prstGeom>
          <a:solidFill>
            <a:srgbClr val="00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4" name="CustomShape 4"/>
          <p:cNvSpPr/>
          <p:nvPr/>
        </p:nvSpPr>
        <p:spPr>
          <a:xfrm>
            <a:off x="4104000" y="1447920"/>
            <a:ext cx="3875040" cy="7725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AT" spc="-1" dirty="0">
                <a:solidFill>
                  <a:srgbClr val="000000"/>
                </a:solidFill>
                <a:latin typeface="Calibri"/>
              </a:rPr>
              <a:t>zu einem „handwerklich ordentlichen“</a:t>
            </a:r>
          </a:p>
          <a:p>
            <a:pPr algn="ctr">
              <a:lnSpc>
                <a:spcPct val="100000"/>
              </a:lnSpc>
            </a:pPr>
            <a:r>
              <a:rPr lang="de-AT" spc="-1" dirty="0">
                <a:solidFill>
                  <a:srgbClr val="000000"/>
                </a:solidFill>
                <a:latin typeface="Calibri"/>
              </a:rPr>
              <a:t>schulpraktisch orientierten Unterricht</a:t>
            </a:r>
            <a:endParaRPr lang="de-AT" spc="-1" dirty="0">
              <a:latin typeface="Arial"/>
            </a:endParaRPr>
          </a:p>
        </p:txBody>
      </p:sp>
      <p:sp>
        <p:nvSpPr>
          <p:cNvPr id="115" name="CustomShape 5"/>
          <p:cNvSpPr/>
          <p:nvPr/>
        </p:nvSpPr>
        <p:spPr>
          <a:xfrm>
            <a:off x="1556640" y="4735440"/>
            <a:ext cx="2220480" cy="11534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AT" spc="-1">
                <a:solidFill>
                  <a:srgbClr val="000000"/>
                </a:solidFill>
                <a:latin typeface="Calibri"/>
              </a:rPr>
              <a:t>Fachdidaktische Strömungen</a:t>
            </a:r>
            <a:endParaRPr lang="de-AT" spc="-1">
              <a:latin typeface="Arial"/>
            </a:endParaRPr>
          </a:p>
          <a:p>
            <a:pPr marL="533520" indent="-174240">
              <a:buClr>
                <a:srgbClr val="000000"/>
              </a:buClr>
              <a:buFont typeface="StarSymbol"/>
              <a:buChar char="-"/>
            </a:pPr>
            <a:r>
              <a:rPr lang="de-AT" spc="-1">
                <a:solidFill>
                  <a:srgbClr val="000000"/>
                </a:solidFill>
                <a:latin typeface="Calibri"/>
              </a:rPr>
              <a:t>beurteilen</a:t>
            </a:r>
            <a:endParaRPr lang="de-AT" spc="-1">
              <a:latin typeface="Arial"/>
            </a:endParaRPr>
          </a:p>
          <a:p>
            <a:pPr marL="533520" indent="-174240">
              <a:buClr>
                <a:srgbClr val="000000"/>
              </a:buClr>
              <a:buFont typeface="StarSymbol"/>
              <a:buChar char="-"/>
            </a:pPr>
            <a:r>
              <a:rPr lang="de-AT" spc="-1">
                <a:solidFill>
                  <a:srgbClr val="000000"/>
                </a:solidFill>
                <a:latin typeface="Calibri"/>
              </a:rPr>
              <a:t>aufnehmen</a:t>
            </a:r>
            <a:endParaRPr lang="de-AT" spc="-1">
              <a:latin typeface="Arial"/>
            </a:endParaRPr>
          </a:p>
        </p:txBody>
      </p:sp>
      <p:sp>
        <p:nvSpPr>
          <p:cNvPr id="116" name="CustomShape 6"/>
          <p:cNvSpPr/>
          <p:nvPr/>
        </p:nvSpPr>
        <p:spPr>
          <a:xfrm>
            <a:off x="7707240" y="3102480"/>
            <a:ext cx="3080160" cy="1316520"/>
          </a:xfrm>
          <a:prstGeom prst="leftArrow">
            <a:avLst>
              <a:gd name="adj1" fmla="val 100000"/>
              <a:gd name="adj2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de-AT" spc="-1" dirty="0">
                <a:solidFill>
                  <a:schemeClr val="bg1"/>
                </a:solidFill>
                <a:latin typeface="Calibri"/>
              </a:rPr>
              <a:t>Bedürfnisse der</a:t>
            </a:r>
            <a:endParaRPr lang="de-AT" spc="-1" dirty="0">
              <a:solidFill>
                <a:schemeClr val="bg1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AT" spc="-1" dirty="0">
                <a:solidFill>
                  <a:schemeClr val="bg1"/>
                </a:solidFill>
                <a:latin typeface="Calibri"/>
              </a:rPr>
              <a:t>REFLEKTIERTEN  </a:t>
            </a:r>
            <a:r>
              <a:rPr lang="de-AT" b="1" spc="-1" dirty="0">
                <a:solidFill>
                  <a:schemeClr val="bg1"/>
                </a:solidFill>
                <a:latin typeface="Calibri"/>
              </a:rPr>
              <a:t>PRAXIS</a:t>
            </a:r>
            <a:endParaRPr lang="de-AT" b="1" spc="-1" dirty="0">
              <a:solidFill>
                <a:schemeClr val="bg1"/>
              </a:solidFill>
              <a:latin typeface="Arial"/>
            </a:endParaRPr>
          </a:p>
          <a:p>
            <a:pPr lvl="1" indent="-216000">
              <a:buClr>
                <a:srgbClr val="000000"/>
              </a:buClr>
              <a:buFont typeface="StarSymbol"/>
              <a:buChar char="-"/>
            </a:pPr>
            <a:r>
              <a:rPr lang="de-AT" sz="1600" spc="-1" dirty="0">
                <a:solidFill>
                  <a:srgbClr val="000000"/>
                </a:solidFill>
                <a:latin typeface="Calibri"/>
              </a:rPr>
              <a:t>S I</a:t>
            </a:r>
            <a:endParaRPr lang="de-AT" sz="1600" spc="-1" dirty="0">
              <a:latin typeface="Arial"/>
            </a:endParaRPr>
          </a:p>
          <a:p>
            <a:pPr lvl="1" indent="-216000">
              <a:buClr>
                <a:srgbClr val="000000"/>
              </a:buClr>
              <a:buFont typeface="StarSymbol"/>
              <a:buChar char="-"/>
            </a:pPr>
            <a:r>
              <a:rPr lang="de-AT" sz="1600" spc="-1" dirty="0">
                <a:solidFill>
                  <a:srgbClr val="000000"/>
                </a:solidFill>
                <a:latin typeface="Calibri"/>
              </a:rPr>
              <a:t>S II	AHS</a:t>
            </a:r>
            <a:endParaRPr lang="de-AT" sz="1600" spc="-1" dirty="0">
              <a:latin typeface="Arial"/>
            </a:endParaRPr>
          </a:p>
          <a:p>
            <a:pPr marL="914400"/>
            <a:r>
              <a:rPr lang="de-AT" sz="1600" spc="-1" dirty="0">
                <a:solidFill>
                  <a:srgbClr val="000000"/>
                </a:solidFill>
                <a:latin typeface="Calibri"/>
              </a:rPr>
              <a:t>BHS</a:t>
            </a:r>
            <a:endParaRPr lang="de-AT" sz="1600" spc="-1" dirty="0">
              <a:latin typeface="Arial"/>
            </a:endParaRPr>
          </a:p>
        </p:txBody>
      </p:sp>
      <p:sp>
        <p:nvSpPr>
          <p:cNvPr id="117" name="CustomShape 7"/>
          <p:cNvSpPr/>
          <p:nvPr/>
        </p:nvSpPr>
        <p:spPr>
          <a:xfrm>
            <a:off x="5105520" y="5159880"/>
            <a:ext cx="2111400" cy="91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de-AT" spc="-1" dirty="0">
                <a:solidFill>
                  <a:srgbClr val="000000"/>
                </a:solidFill>
                <a:latin typeface="Calibri"/>
              </a:rPr>
              <a:t> allgemeine</a:t>
            </a:r>
            <a:endParaRPr lang="de-AT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de-AT" spc="-1" dirty="0">
                <a:solidFill>
                  <a:srgbClr val="000000"/>
                </a:solidFill>
                <a:latin typeface="Calibri"/>
              </a:rPr>
              <a:t>Pädagogik / Schulpädagogik</a:t>
            </a:r>
            <a:endParaRPr lang="de-AT" spc="-1" dirty="0">
              <a:latin typeface="Arial"/>
            </a:endParaRPr>
          </a:p>
        </p:txBody>
      </p:sp>
      <p:sp>
        <p:nvSpPr>
          <p:cNvPr id="118" name="CustomShape 8"/>
          <p:cNvSpPr/>
          <p:nvPr/>
        </p:nvSpPr>
        <p:spPr>
          <a:xfrm>
            <a:off x="8218800" y="5301360"/>
            <a:ext cx="252504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AT" spc="-1">
                <a:solidFill>
                  <a:srgbClr val="000000"/>
                </a:solidFill>
                <a:latin typeface="Calibri"/>
              </a:rPr>
              <a:t> staatlich ( = Lehrpläne)</a:t>
            </a:r>
            <a:endParaRPr lang="de-AT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AT" spc="-1">
                <a:solidFill>
                  <a:srgbClr val="000000"/>
                </a:solidFill>
                <a:latin typeface="Calibri"/>
              </a:rPr>
              <a:t>vorgegebenes Paradigma</a:t>
            </a:r>
            <a:endParaRPr lang="de-AT" spc="-1">
              <a:latin typeface="Arial"/>
            </a:endParaRPr>
          </a:p>
        </p:txBody>
      </p:sp>
      <p:sp>
        <p:nvSpPr>
          <p:cNvPr id="121" name="CustomShape 11"/>
          <p:cNvSpPr/>
          <p:nvPr/>
        </p:nvSpPr>
        <p:spPr>
          <a:xfrm>
            <a:off x="4295800" y="2928240"/>
            <a:ext cx="3384376" cy="1676160"/>
          </a:xfrm>
          <a:prstGeom prst="ellipse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AT" sz="2400" b="1" spc="-1" dirty="0">
                <a:solidFill>
                  <a:srgbClr val="FFFFFF"/>
                </a:solidFill>
                <a:latin typeface="Calibri"/>
              </a:rPr>
              <a:t>FACHDIDAKTIK</a:t>
            </a:r>
            <a:endParaRPr lang="de-AT" sz="2400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de-AT" sz="2400" b="1" spc="-1" dirty="0">
                <a:solidFill>
                  <a:srgbClr val="FFFFFF"/>
                </a:solidFill>
                <a:latin typeface="Calibri"/>
              </a:rPr>
              <a:t>als</a:t>
            </a:r>
            <a:endParaRPr lang="de-AT" sz="2400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de-AT" sz="2400" b="1" spc="-1" dirty="0">
                <a:solidFill>
                  <a:srgbClr val="FFFFFF"/>
                </a:solidFill>
                <a:latin typeface="Calibri"/>
              </a:rPr>
              <a:t>Integrationsfeld</a:t>
            </a:r>
            <a:endParaRPr lang="de-AT" sz="2400" spc="-1" dirty="0">
              <a:latin typeface="Arial"/>
            </a:endParaRPr>
          </a:p>
        </p:txBody>
      </p:sp>
      <p:sp>
        <p:nvSpPr>
          <p:cNvPr id="122" name="CustomShape 12"/>
          <p:cNvSpPr/>
          <p:nvPr/>
        </p:nvSpPr>
        <p:spPr>
          <a:xfrm>
            <a:off x="7162920" y="4452120"/>
            <a:ext cx="1001160" cy="870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724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3" name="CustomShape 13"/>
          <p:cNvSpPr/>
          <p:nvPr/>
        </p:nvSpPr>
        <p:spPr>
          <a:xfrm>
            <a:off x="9633960" y="4463280"/>
            <a:ext cx="21240" cy="837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5" name="CustomShape 15"/>
          <p:cNvSpPr/>
          <p:nvPr/>
        </p:nvSpPr>
        <p:spPr>
          <a:xfrm flipV="1">
            <a:off x="3864600" y="4408560"/>
            <a:ext cx="881280" cy="3369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6" name="CustomShape 16"/>
          <p:cNvSpPr/>
          <p:nvPr/>
        </p:nvSpPr>
        <p:spPr>
          <a:xfrm flipV="1">
            <a:off x="6085080" y="4691880"/>
            <a:ext cx="360" cy="413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8" name="CustomShape 18"/>
          <p:cNvSpPr/>
          <p:nvPr/>
        </p:nvSpPr>
        <p:spPr>
          <a:xfrm>
            <a:off x="9124920" y="6400800"/>
            <a:ext cx="1314000" cy="24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AT" sz="1000" spc="-1">
                <a:solidFill>
                  <a:srgbClr val="000000"/>
                </a:solidFill>
                <a:latin typeface="Corbel"/>
              </a:rPr>
              <a:t>    Christian Sitte 2019</a:t>
            </a:r>
            <a:endParaRPr lang="de-AT" sz="1000" spc="-1"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669634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08539" y="350620"/>
            <a:ext cx="9674716" cy="60736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0247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5807" y="221560"/>
            <a:ext cx="9353497" cy="58876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242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2972" y="160259"/>
            <a:ext cx="9165203" cy="643875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2357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60617" y="160258"/>
            <a:ext cx="9174790" cy="644549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9766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402915" y="1127342"/>
            <a:ext cx="9707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3200" dirty="0" smtClean="0"/>
              <a:t>Ökonomische Bildung in der Realität</a:t>
            </a:r>
            <a:endParaRPr lang="de-AT" sz="3200" dirty="0"/>
          </a:p>
        </p:txBody>
      </p:sp>
      <p:sp>
        <p:nvSpPr>
          <p:cNvPr id="3" name="Textfeld 2"/>
          <p:cNvSpPr txBox="1"/>
          <p:nvPr/>
        </p:nvSpPr>
        <p:spPr>
          <a:xfrm>
            <a:off x="5423770" y="4922729"/>
            <a:ext cx="54237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i="1" dirty="0" smtClean="0"/>
              <a:t>Zur Kritik an </a:t>
            </a:r>
            <a:r>
              <a:rPr lang="de-AT" i="1" dirty="0" err="1" smtClean="0"/>
              <a:t>somancher</a:t>
            </a:r>
            <a:r>
              <a:rPr lang="de-AT" i="1" dirty="0" smtClean="0"/>
              <a:t> Untersuchung siehe Artikel von UHLENWINKEL </a:t>
            </a:r>
            <a:r>
              <a:rPr lang="de-AT" dirty="0" smtClean="0"/>
              <a:t>in GW-UNTERRICHT 150 (2/2018), 20–33 </a:t>
            </a:r>
            <a:r>
              <a:rPr lang="de-AT" i="1" dirty="0" smtClean="0"/>
              <a:t> &gt;&gt;&gt;   auf der </a:t>
            </a:r>
            <a:r>
              <a:rPr lang="de-AT" i="1" dirty="0" err="1" smtClean="0"/>
              <a:t>Moodleplattform</a:t>
            </a:r>
            <a:r>
              <a:rPr lang="de-AT" i="1" dirty="0" smtClean="0"/>
              <a:t>!</a:t>
            </a:r>
            <a:endParaRPr lang="de-AT" i="1" dirty="0"/>
          </a:p>
        </p:txBody>
      </p:sp>
    </p:spTree>
    <p:extLst>
      <p:ext uri="{BB962C8B-B14F-4D97-AF65-F5344CB8AC3E}">
        <p14:creationId xmlns="" xmlns:p14="http://schemas.microsoft.com/office/powerpoint/2010/main" val="271601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0552" y="869950"/>
            <a:ext cx="11372849" cy="1143000"/>
          </a:xfrm>
        </p:spPr>
        <p:txBody>
          <a:bodyPr/>
          <a:lstStyle/>
          <a:p>
            <a:pPr algn="r" eaLnBrk="1" hangingPunct="1">
              <a:defRPr/>
            </a:pPr>
            <a:r>
              <a:rPr lang="de-DE" sz="3200" dirty="0" smtClean="0"/>
              <a:t>Aus einer kürzlich veröffentlichten Untersuchung</a:t>
            </a:r>
            <a:br>
              <a:rPr lang="de-DE" sz="3200" dirty="0" smtClean="0"/>
            </a:br>
            <a:r>
              <a:rPr lang="de-DE" sz="1600" i="1" dirty="0" smtClean="0">
                <a:latin typeface="+mn-lt"/>
              </a:rPr>
              <a:t>aus FRIDRICH </a:t>
            </a:r>
            <a:r>
              <a:rPr lang="de-DE" sz="1600" i="1" dirty="0" err="1" smtClean="0">
                <a:latin typeface="+mn-lt"/>
              </a:rPr>
              <a:t>Ch</a:t>
            </a:r>
            <a:r>
              <a:rPr lang="de-DE" sz="1600" i="1" dirty="0" smtClean="0">
                <a:latin typeface="+mn-lt"/>
              </a:rPr>
              <a:t>, in MÖGG </a:t>
            </a:r>
            <a:r>
              <a:rPr lang="de-DE" sz="1600" i="1" dirty="0" smtClean="0">
                <a:latin typeface="+mn-lt"/>
              </a:rPr>
              <a:t>2015</a:t>
            </a:r>
            <a:endParaRPr lang="de-AT" sz="3200" i="1" dirty="0"/>
          </a:p>
        </p:txBody>
      </p:sp>
      <p:sp>
        <p:nvSpPr>
          <p:cNvPr id="33795" name="Inhaltsplatzhalter 2"/>
          <p:cNvSpPr>
            <a:spLocks noGrp="1"/>
          </p:cNvSpPr>
          <p:nvPr>
            <p:ph idx="1"/>
          </p:nvPr>
        </p:nvSpPr>
        <p:spPr bwMode="auto">
          <a:xfrm>
            <a:off x="590551" y="1660525"/>
            <a:ext cx="11235267" cy="45751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altLang="de-DE" sz="2400" dirty="0" smtClean="0"/>
              <a:t>Welche </a:t>
            </a:r>
            <a:r>
              <a:rPr lang="de-DE" altLang="de-DE" sz="2400" dirty="0" err="1" smtClean="0"/>
              <a:t>wiku</a:t>
            </a:r>
            <a:r>
              <a:rPr lang="de-DE" altLang="de-DE" sz="2400" dirty="0" smtClean="0"/>
              <a:t>-Themen </a:t>
            </a:r>
            <a:r>
              <a:rPr lang="de-DE" altLang="de-DE" sz="2400" dirty="0" err="1" smtClean="0"/>
              <a:t>LuL</a:t>
            </a:r>
            <a:r>
              <a:rPr lang="de-DE" altLang="de-DE" sz="2400" dirty="0" smtClean="0"/>
              <a:t> im Unterricht wichtig erscheinen…..</a:t>
            </a:r>
            <a:endParaRPr lang="de-AT" altLang="de-DE" sz="2400" dirty="0" smtClean="0"/>
          </a:p>
        </p:txBody>
      </p:sp>
      <p:pic>
        <p:nvPicPr>
          <p:cNvPr id="33796" name="Grafik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4017" y="2200275"/>
            <a:ext cx="7670800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el 1"/>
          <p:cNvSpPr>
            <a:spLocks noGrp="1"/>
          </p:cNvSpPr>
          <p:nvPr>
            <p:ph type="title"/>
          </p:nvPr>
        </p:nvSpPr>
        <p:spPr bwMode="auto">
          <a:xfrm>
            <a:off x="590552" y="869950"/>
            <a:ext cx="11372849" cy="1143000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>
              <a:defRPr/>
            </a:pPr>
            <a:r>
              <a:rPr lang="de-DE" altLang="de-DE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Aus einer kürzlich veröffentlichten Untersuchung</a:t>
            </a:r>
            <a:endParaRPr lang="de-AT" altLang="de-DE" sz="32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4819" name="Inhaltsplatzhalter 6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69201" y="3219451"/>
            <a:ext cx="4152900" cy="2695575"/>
          </a:xfrm>
          <a:noFill/>
          <a:ln>
            <a:miter lim="800000"/>
            <a:headEnd/>
            <a:tailEnd/>
          </a:ln>
        </p:spPr>
      </p:pic>
      <p:pic>
        <p:nvPicPr>
          <p:cNvPr id="34820" name="Grafik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1362075"/>
            <a:ext cx="7569201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Grafik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17784" y="1543050"/>
            <a:ext cx="525780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el 1"/>
          <p:cNvSpPr>
            <a:spLocks noGrp="1"/>
          </p:cNvSpPr>
          <p:nvPr>
            <p:ph type="title"/>
          </p:nvPr>
        </p:nvSpPr>
        <p:spPr bwMode="auto">
          <a:xfrm>
            <a:off x="599018" y="334851"/>
            <a:ext cx="10773027" cy="1678099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de-AT" altLang="de-DE" sz="3200" dirty="0" smtClean="0"/>
              <a:t>M</a:t>
            </a:r>
            <a:endParaRPr lang="de-AT" altLang="de-DE" sz="3200" dirty="0" smtClean="0"/>
          </a:p>
        </p:txBody>
      </p:sp>
      <p:sp>
        <p:nvSpPr>
          <p:cNvPr id="43011" name="Inhaltsplatzhalter 2"/>
          <p:cNvSpPr>
            <a:spLocks noGrp="1"/>
          </p:cNvSpPr>
          <p:nvPr>
            <p:ph idx="1"/>
          </p:nvPr>
        </p:nvSpPr>
        <p:spPr bwMode="auto">
          <a:xfrm>
            <a:off x="526093" y="1900239"/>
            <a:ext cx="17988391" cy="507523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e-DE" altLang="de-DE" sz="2400" dirty="0" smtClean="0"/>
          </a:p>
          <a:p>
            <a:pPr eaLnBrk="1" hangingPunct="1"/>
            <a:endParaRPr lang="de-DE" altLang="de-DE" sz="2400" dirty="0" smtClean="0"/>
          </a:p>
          <a:p>
            <a:pPr eaLnBrk="1" hangingPunct="1"/>
            <a:endParaRPr lang="de-DE" altLang="de-DE" sz="2400" dirty="0" smtClean="0"/>
          </a:p>
          <a:p>
            <a:pPr eaLnBrk="1" hangingPunct="1"/>
            <a:endParaRPr lang="de-DE" altLang="de-DE" sz="2400" dirty="0" smtClean="0"/>
          </a:p>
          <a:p>
            <a:pPr eaLnBrk="1" hangingPunct="1"/>
            <a:endParaRPr lang="de-DE" altLang="de-DE" sz="2400" dirty="0" smtClean="0"/>
          </a:p>
          <a:p>
            <a:pPr eaLnBrk="1" hangingPunct="1"/>
            <a:endParaRPr lang="de-DE" altLang="de-DE" sz="2400" dirty="0" smtClean="0"/>
          </a:p>
          <a:p>
            <a:pPr eaLnBrk="1" hangingPunct="1"/>
            <a:endParaRPr lang="de-DE" altLang="de-DE" sz="2400" dirty="0" smtClean="0"/>
          </a:p>
          <a:p>
            <a:pPr eaLnBrk="1" hangingPunct="1"/>
            <a:endParaRPr lang="de-DE" altLang="de-DE" sz="2400" dirty="0" smtClean="0"/>
          </a:p>
          <a:p>
            <a:pPr eaLnBrk="1" hangingPunct="1"/>
            <a:r>
              <a:rPr lang="de-DE" altLang="de-DE" sz="2400" dirty="0" smtClean="0"/>
              <a:t>Dazu </a:t>
            </a:r>
            <a:r>
              <a:rPr lang="de-DE" altLang="de-DE" sz="2000" dirty="0" smtClean="0"/>
              <a:t> ergänzend  nur die </a:t>
            </a:r>
            <a:r>
              <a:rPr lang="de-DE" altLang="de-DE" sz="2000" dirty="0" err="1" smtClean="0"/>
              <a:t>WiKu</a:t>
            </a:r>
            <a:r>
              <a:rPr lang="de-DE" altLang="de-DE" sz="2000" dirty="0" smtClean="0"/>
              <a:t> Themenbereiche nach Häufung </a:t>
            </a:r>
            <a:r>
              <a:rPr lang="de-DE" altLang="de-DE" sz="2400" dirty="0" smtClean="0"/>
              <a:t>:</a:t>
            </a:r>
          </a:p>
          <a:p>
            <a:r>
              <a:rPr lang="de-AT" altLang="de-DE" sz="1000" dirty="0">
                <a:hlinkClick r:id="rId2"/>
              </a:rPr>
              <a:t>https://</a:t>
            </a:r>
            <a:r>
              <a:rPr lang="de-AT" altLang="de-DE" sz="1000" dirty="0" smtClean="0">
                <a:hlinkClick r:id="rId2"/>
              </a:rPr>
              <a:t>www.edugroup.at/fileadmin/DAM/Gegenstandsportale/Geographie_und_Wirtschaftskunde/Dateien/MATURAfragen_Diagramme2014_02.pdf   </a:t>
            </a:r>
            <a:r>
              <a:rPr lang="de-AT" altLang="de-DE" sz="1000" i="1" dirty="0" smtClean="0"/>
              <a:t>&gt;&gt;&gt; am </a:t>
            </a:r>
            <a:r>
              <a:rPr lang="de-AT" altLang="de-DE" sz="1000" i="1" dirty="0" err="1" smtClean="0"/>
              <a:t>Fileende</a:t>
            </a:r>
            <a:r>
              <a:rPr lang="de-AT" altLang="de-DE" sz="1000" i="1" dirty="0" smtClean="0"/>
              <a:t> </a:t>
            </a:r>
            <a:r>
              <a:rPr lang="de-AT" altLang="de-DE" sz="1000" i="1" dirty="0" err="1" smtClean="0"/>
              <a:t>WiKu-Themen&amp;Operatoren</a:t>
            </a:r>
            <a:r>
              <a:rPr lang="de-AT" altLang="de-DE" sz="1000" i="1" dirty="0" smtClean="0"/>
              <a:t> dazu</a:t>
            </a:r>
          </a:p>
        </p:txBody>
      </p:sp>
      <p:pic>
        <p:nvPicPr>
          <p:cNvPr id="43012" name="Diagramm 2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8192" y="837127"/>
            <a:ext cx="9066727" cy="482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759854" y="553792"/>
            <a:ext cx="10650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MATURAFRAGENANALYSE</a:t>
            </a:r>
            <a:endParaRPr lang="de-A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el 1"/>
          <p:cNvSpPr>
            <a:spLocks noGrp="1"/>
          </p:cNvSpPr>
          <p:nvPr>
            <p:ph type="title"/>
          </p:nvPr>
        </p:nvSpPr>
        <p:spPr bwMode="auto">
          <a:xfrm>
            <a:off x="609600" y="300626"/>
            <a:ext cx="10972800" cy="638826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de-DE" altLang="de-DE" dirty="0" err="1" smtClean="0"/>
              <a:t>Matura</a:t>
            </a:r>
            <a:r>
              <a:rPr lang="de-DE" altLang="de-DE" dirty="0" smtClean="0"/>
              <a:t>:</a:t>
            </a:r>
            <a:endParaRPr lang="de-AT" altLang="de-DE" dirty="0" smtClean="0"/>
          </a:p>
        </p:txBody>
      </p:sp>
      <p:sp>
        <p:nvSpPr>
          <p:cNvPr id="40963" name="Inhaltsplatzhalter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e-AT" altLang="de-DE" smtClean="0"/>
          </a:p>
        </p:txBody>
      </p:sp>
      <p:pic>
        <p:nvPicPr>
          <p:cNvPr id="40964" name="Diagramm 17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6510" y="801666"/>
            <a:ext cx="10722279" cy="4697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739036" y="5549031"/>
            <a:ext cx="107598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 smtClean="0"/>
              <a:t>Vgl. </a:t>
            </a:r>
            <a:r>
              <a:rPr lang="de-AT" sz="1400" dirty="0" smtClean="0"/>
              <a:t>G</a:t>
            </a:r>
            <a:r>
              <a:rPr lang="de-AT" sz="1400" dirty="0" smtClean="0"/>
              <a:t>esamtdarstellung </a:t>
            </a:r>
            <a:r>
              <a:rPr lang="de-AT" sz="1400" dirty="0" smtClean="0">
                <a:hlinkClick r:id="rId3"/>
              </a:rPr>
              <a:t>https://</a:t>
            </a:r>
            <a:r>
              <a:rPr lang="de-AT" sz="1400" dirty="0" smtClean="0">
                <a:hlinkClick r:id="rId3"/>
              </a:rPr>
              <a:t>www.edugroup.at/praxis/portale/geographie-und-wirtschaftskunde/fachdidaktik-lehrplan/didaktik/kompetenzorientierter-gw-unterricht/detail/</a:t>
            </a:r>
            <a:r>
              <a:rPr lang="de-AT" sz="1400" b="1" dirty="0" smtClean="0">
                <a:hlinkClick r:id="rId3"/>
              </a:rPr>
              <a:t>maturafragen-2014-in-geographie-u-wirtschaftskunde</a:t>
            </a:r>
            <a:r>
              <a:rPr lang="de-AT" sz="1400" dirty="0" smtClean="0">
                <a:hlinkClick r:id="rId3"/>
              </a:rPr>
              <a:t>-im-bereich-des-ssr-fuer-wien.html</a:t>
            </a:r>
            <a:r>
              <a:rPr lang="de-AT" sz="1400" dirty="0" smtClean="0"/>
              <a:t> </a:t>
            </a:r>
            <a:endParaRPr lang="de-A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el 1"/>
          <p:cNvSpPr>
            <a:spLocks noGrp="1"/>
          </p:cNvSpPr>
          <p:nvPr>
            <p:ph type="title"/>
          </p:nvPr>
        </p:nvSpPr>
        <p:spPr bwMode="auto">
          <a:xfrm>
            <a:off x="599018" y="869950"/>
            <a:ext cx="11374967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eaLnBrk="1" hangingPunct="1"/>
            <a:endParaRPr lang="de-AT" altLang="de-DE" sz="3200" dirty="0" smtClean="0"/>
          </a:p>
        </p:txBody>
      </p:sp>
      <p:sp>
        <p:nvSpPr>
          <p:cNvPr id="41987" name="Inhaltsplatzhalter 2"/>
          <p:cNvSpPr>
            <a:spLocks noGrp="1"/>
          </p:cNvSpPr>
          <p:nvPr>
            <p:ph idx="1"/>
          </p:nvPr>
        </p:nvSpPr>
        <p:spPr bwMode="auto">
          <a:xfrm>
            <a:off x="599017" y="1035051"/>
            <a:ext cx="10972800" cy="452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altLang="de-DE" sz="2400" dirty="0" err="1" smtClean="0"/>
              <a:t>Maturafragenanalyse</a:t>
            </a:r>
            <a:r>
              <a:rPr lang="de-DE" altLang="de-DE" sz="2400" dirty="0" smtClean="0"/>
              <a:t> – </a:t>
            </a:r>
            <a:r>
              <a:rPr lang="de-DE" altLang="de-DE" sz="2000" dirty="0" smtClean="0"/>
              <a:t>Wiener Fragen – Auswertung FD-PS uni </a:t>
            </a:r>
            <a:r>
              <a:rPr lang="de-DE" altLang="de-DE" sz="2000" dirty="0" err="1" smtClean="0"/>
              <a:t>Sbg</a:t>
            </a:r>
            <a:endParaRPr lang="de-AT" altLang="de-DE" sz="2000" dirty="0" smtClean="0"/>
          </a:p>
        </p:txBody>
      </p:sp>
      <p:pic>
        <p:nvPicPr>
          <p:cNvPr id="41988" name="Diagramm 18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827" y="839244"/>
            <a:ext cx="9601607" cy="5398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CustomShape 1"/>
          <p:cNvSpPr/>
          <p:nvPr/>
        </p:nvSpPr>
        <p:spPr>
          <a:xfrm>
            <a:off x="8686800" y="631440"/>
            <a:ext cx="2198520" cy="1306080"/>
          </a:xfrm>
          <a:prstGeom prst="cloud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2" name="CustomShape 2"/>
          <p:cNvSpPr/>
          <p:nvPr/>
        </p:nvSpPr>
        <p:spPr>
          <a:xfrm>
            <a:off x="1338840" y="3113280"/>
            <a:ext cx="2971440" cy="1296720"/>
          </a:xfrm>
          <a:prstGeom prst="rightArrow">
            <a:avLst>
              <a:gd name="adj1" fmla="val 100000"/>
              <a:gd name="adj2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AT" spc="-1" dirty="0">
                <a:solidFill>
                  <a:schemeClr val="bg1"/>
                </a:solidFill>
                <a:latin typeface="Calibri"/>
              </a:rPr>
              <a:t>FACHWISSENSCHAFTs-</a:t>
            </a:r>
            <a:endParaRPr lang="de-AT" spc="-1" dirty="0">
              <a:solidFill>
                <a:schemeClr val="bg1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de-AT" b="1" spc="-1" dirty="0">
                <a:solidFill>
                  <a:schemeClr val="bg1"/>
                </a:solidFill>
                <a:latin typeface="Calibri"/>
              </a:rPr>
              <a:t>B Ü N D E L</a:t>
            </a:r>
            <a:endParaRPr lang="de-AT" spc="-1" dirty="0">
              <a:solidFill>
                <a:schemeClr val="bg1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de-AT" spc="-1" dirty="0">
                <a:solidFill>
                  <a:srgbClr val="000000"/>
                </a:solidFill>
                <a:latin typeface="Calibri"/>
              </a:rPr>
              <a:t>gefiltert  an  Zielen</a:t>
            </a:r>
            <a:endParaRPr lang="de-AT" spc="-1" dirty="0">
              <a:latin typeface="Arial"/>
            </a:endParaRPr>
          </a:p>
        </p:txBody>
      </p:sp>
      <p:sp>
        <p:nvSpPr>
          <p:cNvPr id="113" name="CustomShape 3"/>
          <p:cNvSpPr/>
          <p:nvPr/>
        </p:nvSpPr>
        <p:spPr>
          <a:xfrm rot="16200000">
            <a:off x="5783400" y="1984680"/>
            <a:ext cx="569160" cy="1187280"/>
          </a:xfrm>
          <a:prstGeom prst="rightArrow">
            <a:avLst>
              <a:gd name="adj1" fmla="val 55769"/>
              <a:gd name="adj2" fmla="val 51233"/>
            </a:avLst>
          </a:prstGeom>
          <a:solidFill>
            <a:srgbClr val="00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4" name="CustomShape 4"/>
          <p:cNvSpPr/>
          <p:nvPr/>
        </p:nvSpPr>
        <p:spPr>
          <a:xfrm>
            <a:off x="4104000" y="1447920"/>
            <a:ext cx="3875040" cy="7725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AT" spc="-1" dirty="0">
                <a:solidFill>
                  <a:srgbClr val="000000"/>
                </a:solidFill>
                <a:latin typeface="Calibri"/>
              </a:rPr>
              <a:t>zu einem „handwerklich ordentlichen“</a:t>
            </a:r>
          </a:p>
          <a:p>
            <a:pPr algn="ctr">
              <a:lnSpc>
                <a:spcPct val="100000"/>
              </a:lnSpc>
            </a:pPr>
            <a:r>
              <a:rPr lang="de-AT" spc="-1" dirty="0">
                <a:solidFill>
                  <a:srgbClr val="000000"/>
                </a:solidFill>
                <a:latin typeface="Calibri"/>
              </a:rPr>
              <a:t>schulpraktisch orientierten Unterricht</a:t>
            </a:r>
            <a:endParaRPr lang="de-AT" spc="-1" dirty="0">
              <a:latin typeface="Arial"/>
            </a:endParaRPr>
          </a:p>
        </p:txBody>
      </p:sp>
      <p:sp>
        <p:nvSpPr>
          <p:cNvPr id="115" name="CustomShape 5"/>
          <p:cNvSpPr/>
          <p:nvPr/>
        </p:nvSpPr>
        <p:spPr>
          <a:xfrm>
            <a:off x="1556640" y="4735440"/>
            <a:ext cx="2220480" cy="11534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AT" spc="-1">
                <a:solidFill>
                  <a:srgbClr val="000000"/>
                </a:solidFill>
                <a:latin typeface="Calibri"/>
              </a:rPr>
              <a:t>Fachdidaktische Strömungen</a:t>
            </a:r>
            <a:endParaRPr lang="de-AT" spc="-1">
              <a:latin typeface="Arial"/>
            </a:endParaRPr>
          </a:p>
          <a:p>
            <a:pPr marL="533520" indent="-174240">
              <a:buClr>
                <a:srgbClr val="000000"/>
              </a:buClr>
              <a:buFont typeface="StarSymbol"/>
              <a:buChar char="-"/>
            </a:pPr>
            <a:r>
              <a:rPr lang="de-AT" spc="-1">
                <a:solidFill>
                  <a:srgbClr val="000000"/>
                </a:solidFill>
                <a:latin typeface="Calibri"/>
              </a:rPr>
              <a:t>beurteilen</a:t>
            </a:r>
            <a:endParaRPr lang="de-AT" spc="-1">
              <a:latin typeface="Arial"/>
            </a:endParaRPr>
          </a:p>
          <a:p>
            <a:pPr marL="533520" indent="-174240">
              <a:buClr>
                <a:srgbClr val="000000"/>
              </a:buClr>
              <a:buFont typeface="StarSymbol"/>
              <a:buChar char="-"/>
            </a:pPr>
            <a:r>
              <a:rPr lang="de-AT" spc="-1">
                <a:solidFill>
                  <a:srgbClr val="000000"/>
                </a:solidFill>
                <a:latin typeface="Calibri"/>
              </a:rPr>
              <a:t>aufnehmen</a:t>
            </a:r>
            <a:endParaRPr lang="de-AT" spc="-1">
              <a:latin typeface="Arial"/>
            </a:endParaRPr>
          </a:p>
        </p:txBody>
      </p:sp>
      <p:sp>
        <p:nvSpPr>
          <p:cNvPr id="116" name="CustomShape 6"/>
          <p:cNvSpPr/>
          <p:nvPr/>
        </p:nvSpPr>
        <p:spPr>
          <a:xfrm>
            <a:off x="7707240" y="3102480"/>
            <a:ext cx="3080160" cy="1316520"/>
          </a:xfrm>
          <a:prstGeom prst="leftArrow">
            <a:avLst>
              <a:gd name="adj1" fmla="val 100000"/>
              <a:gd name="adj2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de-AT" spc="-1" dirty="0">
                <a:solidFill>
                  <a:schemeClr val="bg1"/>
                </a:solidFill>
                <a:latin typeface="Calibri"/>
              </a:rPr>
              <a:t>Bedürfnisse der</a:t>
            </a:r>
            <a:endParaRPr lang="de-AT" spc="-1" dirty="0">
              <a:solidFill>
                <a:schemeClr val="bg1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AT" spc="-1" dirty="0">
                <a:solidFill>
                  <a:schemeClr val="bg1"/>
                </a:solidFill>
                <a:latin typeface="Calibri"/>
              </a:rPr>
              <a:t>REFLEKTIERTEN  </a:t>
            </a:r>
            <a:r>
              <a:rPr lang="de-AT" b="1" spc="-1" dirty="0">
                <a:solidFill>
                  <a:schemeClr val="bg1"/>
                </a:solidFill>
                <a:latin typeface="Calibri"/>
              </a:rPr>
              <a:t>PRAXIS</a:t>
            </a:r>
            <a:endParaRPr lang="de-AT" b="1" spc="-1" dirty="0">
              <a:solidFill>
                <a:schemeClr val="bg1"/>
              </a:solidFill>
              <a:latin typeface="Arial"/>
            </a:endParaRPr>
          </a:p>
          <a:p>
            <a:pPr lvl="1" indent="-216000">
              <a:buClr>
                <a:srgbClr val="000000"/>
              </a:buClr>
              <a:buFont typeface="StarSymbol"/>
              <a:buChar char="-"/>
            </a:pPr>
            <a:r>
              <a:rPr lang="de-AT" sz="1600" spc="-1" dirty="0">
                <a:solidFill>
                  <a:srgbClr val="000000"/>
                </a:solidFill>
                <a:latin typeface="Calibri"/>
              </a:rPr>
              <a:t>S I</a:t>
            </a:r>
            <a:endParaRPr lang="de-AT" sz="1600" spc="-1" dirty="0">
              <a:latin typeface="Arial"/>
            </a:endParaRPr>
          </a:p>
          <a:p>
            <a:pPr lvl="1" indent="-216000">
              <a:buClr>
                <a:srgbClr val="000000"/>
              </a:buClr>
              <a:buFont typeface="StarSymbol"/>
              <a:buChar char="-"/>
            </a:pPr>
            <a:r>
              <a:rPr lang="de-AT" sz="1600" spc="-1" dirty="0">
                <a:solidFill>
                  <a:srgbClr val="000000"/>
                </a:solidFill>
                <a:latin typeface="Calibri"/>
              </a:rPr>
              <a:t>S II	AHS</a:t>
            </a:r>
            <a:endParaRPr lang="de-AT" sz="1600" spc="-1" dirty="0">
              <a:latin typeface="Arial"/>
            </a:endParaRPr>
          </a:p>
          <a:p>
            <a:pPr marL="914400"/>
            <a:r>
              <a:rPr lang="de-AT" sz="1600" spc="-1" dirty="0">
                <a:solidFill>
                  <a:srgbClr val="000000"/>
                </a:solidFill>
                <a:latin typeface="Calibri"/>
              </a:rPr>
              <a:t>BHS</a:t>
            </a:r>
            <a:endParaRPr lang="de-AT" sz="1600" spc="-1" dirty="0">
              <a:latin typeface="Arial"/>
            </a:endParaRPr>
          </a:p>
        </p:txBody>
      </p:sp>
      <p:sp>
        <p:nvSpPr>
          <p:cNvPr id="117" name="CustomShape 7"/>
          <p:cNvSpPr/>
          <p:nvPr/>
        </p:nvSpPr>
        <p:spPr>
          <a:xfrm>
            <a:off x="5105520" y="5159880"/>
            <a:ext cx="2111400" cy="91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de-AT" spc="-1">
                <a:solidFill>
                  <a:srgbClr val="000000"/>
                </a:solidFill>
                <a:latin typeface="Calibri"/>
              </a:rPr>
              <a:t> allgemeine</a:t>
            </a:r>
            <a:endParaRPr lang="de-AT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de-AT" spc="-1">
                <a:solidFill>
                  <a:srgbClr val="000000"/>
                </a:solidFill>
                <a:latin typeface="Calibri"/>
              </a:rPr>
              <a:t>Pädagogik / Schulpädagogik</a:t>
            </a:r>
            <a:endParaRPr lang="de-AT" spc="-1">
              <a:latin typeface="Arial"/>
            </a:endParaRPr>
          </a:p>
        </p:txBody>
      </p:sp>
      <p:sp>
        <p:nvSpPr>
          <p:cNvPr id="118" name="CustomShape 8"/>
          <p:cNvSpPr/>
          <p:nvPr/>
        </p:nvSpPr>
        <p:spPr>
          <a:xfrm>
            <a:off x="8218800" y="5301360"/>
            <a:ext cx="252504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AT" spc="-1">
                <a:solidFill>
                  <a:srgbClr val="000000"/>
                </a:solidFill>
                <a:latin typeface="Calibri"/>
              </a:rPr>
              <a:t> staatlich ( = Lehrpläne)</a:t>
            </a:r>
            <a:endParaRPr lang="de-AT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AT" spc="-1">
                <a:solidFill>
                  <a:srgbClr val="000000"/>
                </a:solidFill>
                <a:latin typeface="Calibri"/>
              </a:rPr>
              <a:t>vorgegebenes Paradigma</a:t>
            </a:r>
            <a:endParaRPr lang="de-AT" spc="-1">
              <a:latin typeface="Arial"/>
            </a:endParaRPr>
          </a:p>
        </p:txBody>
      </p:sp>
      <p:sp>
        <p:nvSpPr>
          <p:cNvPr id="119" name="CustomShape 9"/>
          <p:cNvSpPr/>
          <p:nvPr/>
        </p:nvSpPr>
        <p:spPr>
          <a:xfrm>
            <a:off x="3755520" y="762120"/>
            <a:ext cx="436464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de-AT" spc="-1">
                <a:solidFill>
                  <a:srgbClr val="000000"/>
                </a:solidFill>
                <a:latin typeface="Calibri"/>
              </a:rPr>
              <a:t>+ intrinsische Beschäftigung  als Lehrkraft</a:t>
            </a:r>
            <a:endParaRPr lang="de-AT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de-AT" spc="-1">
                <a:solidFill>
                  <a:srgbClr val="000000"/>
                </a:solidFill>
                <a:latin typeface="Calibri"/>
              </a:rPr>
              <a:t>=  „Neugierde – Engagement entwickeln“</a:t>
            </a:r>
            <a:endParaRPr lang="de-AT" spc="-1">
              <a:latin typeface="Arial"/>
            </a:endParaRPr>
          </a:p>
        </p:txBody>
      </p:sp>
      <p:sp>
        <p:nvSpPr>
          <p:cNvPr id="120" name="CustomShape 10"/>
          <p:cNvSpPr/>
          <p:nvPr/>
        </p:nvSpPr>
        <p:spPr>
          <a:xfrm>
            <a:off x="8730360" y="772920"/>
            <a:ext cx="2067840" cy="91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de-AT" spc="-1">
                <a:solidFill>
                  <a:srgbClr val="000000"/>
                </a:solidFill>
                <a:latin typeface="Calibri"/>
              </a:rPr>
              <a:t>„neue“ </a:t>
            </a:r>
            <a:endParaRPr lang="de-AT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de-AT" spc="-1">
                <a:solidFill>
                  <a:srgbClr val="000000"/>
                </a:solidFill>
                <a:latin typeface="Calibri"/>
              </a:rPr>
              <a:t>gesellschaftliche Herausforderungen</a:t>
            </a:r>
            <a:endParaRPr lang="de-AT" spc="-1">
              <a:latin typeface="Arial"/>
            </a:endParaRPr>
          </a:p>
        </p:txBody>
      </p:sp>
      <p:sp>
        <p:nvSpPr>
          <p:cNvPr id="121" name="CustomShape 11"/>
          <p:cNvSpPr/>
          <p:nvPr/>
        </p:nvSpPr>
        <p:spPr>
          <a:xfrm>
            <a:off x="4295800" y="2928240"/>
            <a:ext cx="3384376" cy="1676160"/>
          </a:xfrm>
          <a:prstGeom prst="ellipse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AT" sz="2400" b="1" spc="-1" dirty="0">
                <a:solidFill>
                  <a:srgbClr val="FFFFFF"/>
                </a:solidFill>
                <a:latin typeface="Calibri"/>
              </a:rPr>
              <a:t>FACHDIDAKTIK</a:t>
            </a:r>
            <a:endParaRPr lang="de-AT" sz="2400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de-AT" sz="2400" b="1" spc="-1" dirty="0">
                <a:solidFill>
                  <a:srgbClr val="FFFFFF"/>
                </a:solidFill>
                <a:latin typeface="Calibri"/>
              </a:rPr>
              <a:t>als</a:t>
            </a:r>
            <a:endParaRPr lang="de-AT" sz="2400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de-AT" sz="2400" b="1" spc="-1" dirty="0">
                <a:solidFill>
                  <a:srgbClr val="FFFFFF"/>
                </a:solidFill>
                <a:latin typeface="Calibri"/>
              </a:rPr>
              <a:t>Integrationsfeld</a:t>
            </a:r>
            <a:endParaRPr lang="de-AT" sz="2400" spc="-1" dirty="0">
              <a:latin typeface="Arial"/>
            </a:endParaRPr>
          </a:p>
        </p:txBody>
      </p:sp>
      <p:sp>
        <p:nvSpPr>
          <p:cNvPr id="122" name="CustomShape 12"/>
          <p:cNvSpPr/>
          <p:nvPr/>
        </p:nvSpPr>
        <p:spPr>
          <a:xfrm>
            <a:off x="7162920" y="4452120"/>
            <a:ext cx="1001160" cy="870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724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3" name="CustomShape 13"/>
          <p:cNvSpPr/>
          <p:nvPr/>
        </p:nvSpPr>
        <p:spPr>
          <a:xfrm>
            <a:off x="9633960" y="4463280"/>
            <a:ext cx="21240" cy="837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4" name="CustomShape 14"/>
          <p:cNvSpPr/>
          <p:nvPr/>
        </p:nvSpPr>
        <p:spPr>
          <a:xfrm>
            <a:off x="9677520" y="2057400"/>
            <a:ext cx="10440" cy="10011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5" name="CustomShape 15"/>
          <p:cNvSpPr/>
          <p:nvPr/>
        </p:nvSpPr>
        <p:spPr>
          <a:xfrm flipV="1">
            <a:off x="3864600" y="4408560"/>
            <a:ext cx="881280" cy="3369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6" name="CustomShape 16"/>
          <p:cNvSpPr/>
          <p:nvPr/>
        </p:nvSpPr>
        <p:spPr>
          <a:xfrm flipV="1">
            <a:off x="6085080" y="4691880"/>
            <a:ext cx="360" cy="413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7" name="CustomShape 17"/>
          <p:cNvSpPr/>
          <p:nvPr/>
        </p:nvSpPr>
        <p:spPr>
          <a:xfrm flipH="1">
            <a:off x="7902360" y="1240920"/>
            <a:ext cx="72900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chemeClr val="tx1"/>
            </a:solidFill>
            <a:custDash>
              <a:ds d="300000" sp="100000"/>
            </a:custDash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8" name="CustomShape 18"/>
          <p:cNvSpPr/>
          <p:nvPr/>
        </p:nvSpPr>
        <p:spPr>
          <a:xfrm>
            <a:off x="9124920" y="6400800"/>
            <a:ext cx="1314000" cy="24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AT" sz="1000" spc="-1">
                <a:solidFill>
                  <a:srgbClr val="000000"/>
                </a:solidFill>
                <a:latin typeface="Corbel"/>
              </a:rPr>
              <a:t>    Christian Sitte 2019</a:t>
            </a:r>
            <a:endParaRPr lang="de-AT" sz="1000" spc="-1"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932630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36124"/>
          </a:xfrm>
        </p:spPr>
        <p:txBody>
          <a:bodyPr>
            <a:normAutofit fontScale="90000"/>
          </a:bodyPr>
          <a:lstStyle/>
          <a:p>
            <a:endParaRPr lang="de-AT" dirty="0"/>
          </a:p>
        </p:txBody>
      </p:sp>
      <p:pic>
        <p:nvPicPr>
          <p:cNvPr id="4" name="Inhaltsplatzhalter 3" descr="VWA_Untersuchu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8411" y="187890"/>
            <a:ext cx="11285951" cy="6325643"/>
          </a:xfr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1770" y="375781"/>
            <a:ext cx="10446707" cy="5944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BEISPIELE</a:t>
            </a:r>
          </a:p>
          <a:p>
            <a:r>
              <a:rPr lang="de-AT" dirty="0" smtClean="0"/>
              <a:t> </a:t>
            </a:r>
            <a:r>
              <a:rPr lang="de-AT" dirty="0" smtClean="0"/>
              <a:t>                 für differenzierte Zugangsweisen</a:t>
            </a:r>
          </a:p>
          <a:p>
            <a:r>
              <a:rPr lang="de-AT" dirty="0" smtClean="0"/>
              <a:t> </a:t>
            </a:r>
            <a:r>
              <a:rPr lang="de-AT" dirty="0" smtClean="0"/>
              <a:t>                                                                           im Unterricht</a:t>
            </a:r>
            <a:endParaRPr lang="de-AT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Nachhaltigkeit_COY_200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89645" y="320849"/>
            <a:ext cx="8064500" cy="63357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71601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8968" y="869950"/>
            <a:ext cx="11764433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de-AT" sz="2400" b="1" dirty="0" smtClean="0">
                <a:latin typeface="+mn-lt"/>
              </a:rPr>
              <a:t>Am Beispiel </a:t>
            </a:r>
            <a:r>
              <a:rPr lang="de-AT" sz="2400" dirty="0" smtClean="0">
                <a:solidFill>
                  <a:srgbClr val="002060"/>
                </a:solidFill>
                <a:latin typeface="+mn-lt"/>
              </a:rPr>
              <a:t>der Erweiterung eines klassischen </a:t>
            </a:r>
            <a:r>
              <a:rPr lang="de-AT" sz="2400" i="1" dirty="0" err="1" smtClean="0">
                <a:solidFill>
                  <a:srgbClr val="002060"/>
                </a:solidFill>
                <a:latin typeface="+mn-lt"/>
              </a:rPr>
              <a:t>Demographiethemas</a:t>
            </a:r>
            <a:r>
              <a:rPr lang="de-AT" sz="2400" dirty="0" smtClean="0">
                <a:solidFill>
                  <a:srgbClr val="002060"/>
                </a:solidFill>
                <a:latin typeface="+mn-lt"/>
              </a:rPr>
              <a:t>“ sei eine solche von Geographie ausgehend und in den ökonomischen und politischen Bereich führende Abfolge skizziert:</a:t>
            </a:r>
            <a:endParaRPr lang="de-AT" sz="24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8915" name="Inhaltsplatzhalter 2"/>
          <p:cNvSpPr>
            <a:spLocks noGrp="1"/>
          </p:cNvSpPr>
          <p:nvPr>
            <p:ph idx="1"/>
          </p:nvPr>
        </p:nvSpPr>
        <p:spPr bwMode="auto">
          <a:xfrm>
            <a:off x="590551" y="2112963"/>
            <a:ext cx="10972800" cy="45259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AT" altLang="de-DE" sz="2000" dirty="0" smtClean="0"/>
              <a:t>Ausgehend von der gewohnten Beschäftig mit Geburten-/Sterberaten, und dem demographischen Übergang, seiner sozialschichtenmäßigen Ausprägungen und deren Manifestierung im Raum anhand analytischer Kärtchen, erfolgt dann eine </a:t>
            </a:r>
            <a:r>
              <a:rPr lang="de-AT" altLang="de-DE" sz="2000" dirty="0" err="1" smtClean="0"/>
              <a:t>Fokusierung</a:t>
            </a:r>
            <a:r>
              <a:rPr lang="de-AT" altLang="de-DE" sz="2000" dirty="0" smtClean="0"/>
              <a:t> auf die Probleme einer „alternden Gesellschaft“. </a:t>
            </a:r>
          </a:p>
          <a:p>
            <a:pPr eaLnBrk="1" hangingPunct="1"/>
            <a:r>
              <a:rPr lang="de-AT" altLang="de-DE" sz="2000" dirty="0" smtClean="0"/>
              <a:t>Da wären, ausgehend von der Verkehrsstruktur, Möglichkeiten der Erreichbarkeit nach unterschiedlichen sozialen Gruppen zu beleuchten. Etwa solche bei der alltäglichen Versorgung, aber auch der längerfristigen Gesundheits- bzw. Alten(Pflege)</a:t>
            </a:r>
            <a:r>
              <a:rPr lang="de-AT" altLang="de-DE" sz="2000" dirty="0" err="1" smtClean="0"/>
              <a:t>versorgung</a:t>
            </a:r>
            <a:r>
              <a:rPr lang="de-AT" altLang="de-DE" sz="2000" dirty="0" smtClean="0"/>
              <a:t>.</a:t>
            </a:r>
          </a:p>
          <a:p>
            <a:pPr eaLnBrk="1" hangingPunct="1"/>
            <a:endParaRPr lang="de-AT" altLang="de-DE" sz="1600" dirty="0" smtClean="0"/>
          </a:p>
          <a:p>
            <a:pPr eaLnBrk="1" hangingPunct="1"/>
            <a:endParaRPr lang="de-AT" altLang="de-DE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8968" y="869950"/>
            <a:ext cx="11764433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de-AT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Am Beispiel </a:t>
            </a:r>
            <a:r>
              <a:rPr lang="de-AT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der Erweiterung eines klassischen </a:t>
            </a:r>
            <a:r>
              <a:rPr lang="de-AT" sz="2400" i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Demographiethemas</a:t>
            </a:r>
            <a:r>
              <a:rPr lang="de-AT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“ sei eine solche von Geographie ausgehend und in den ökonomischen und politischen Bereich führende Abfolge skizziert:</a:t>
            </a:r>
            <a:endParaRPr lang="de-AT" sz="2400" dirty="0">
              <a:solidFill>
                <a:schemeClr val="accent4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39939" name="Inhaltsplatzhalter 2"/>
          <p:cNvSpPr>
            <a:spLocks noGrp="1"/>
          </p:cNvSpPr>
          <p:nvPr>
            <p:ph idx="1"/>
          </p:nvPr>
        </p:nvSpPr>
        <p:spPr bwMode="auto">
          <a:xfrm>
            <a:off x="590551" y="2112963"/>
            <a:ext cx="10972800" cy="45259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AT" altLang="de-DE" sz="2000" dirty="0" smtClean="0"/>
              <a:t>Solche (Standorts-) Strukturen sind auch Resultierende des </a:t>
            </a:r>
            <a:r>
              <a:rPr lang="de-AT" altLang="de-DE" sz="2000" dirty="0" smtClean="0">
                <a:solidFill>
                  <a:srgbClr val="C00000"/>
                </a:solidFill>
              </a:rPr>
              <a:t>regionalen Umgangs mit knappen ökonomischen Ressourcen</a:t>
            </a:r>
            <a:r>
              <a:rPr lang="de-AT" altLang="de-DE" sz="2000" dirty="0" smtClean="0"/>
              <a:t> – sowohl was die </a:t>
            </a:r>
            <a:r>
              <a:rPr lang="de-AT" altLang="de-DE" sz="2000" dirty="0" err="1" smtClean="0">
                <a:solidFill>
                  <a:srgbClr val="FF0000"/>
                </a:solidFill>
              </a:rPr>
              <a:t>Microebene</a:t>
            </a:r>
            <a:r>
              <a:rPr lang="de-AT" altLang="de-DE" sz="2000" dirty="0" smtClean="0">
                <a:solidFill>
                  <a:srgbClr val="FF0000"/>
                </a:solidFill>
              </a:rPr>
              <a:t> der Haushalte </a:t>
            </a:r>
            <a:r>
              <a:rPr lang="de-AT" altLang="de-DE" sz="2000" dirty="0" smtClean="0"/>
              <a:t>(insbes. kinderlose Singlehaushalte) als auch des Netzes unterschiedlich ausgestatteter Pflegeeinrichtungen, die es </a:t>
            </a:r>
            <a:r>
              <a:rPr lang="de-AT" altLang="de-DE" sz="2000" b="1" dirty="0" smtClean="0">
                <a:solidFill>
                  <a:srgbClr val="FF0000"/>
                </a:solidFill>
              </a:rPr>
              <a:t>zu finanzieren gilt (öffentlich? privat?) </a:t>
            </a:r>
            <a:r>
              <a:rPr lang="de-AT" altLang="de-DE" sz="2000" dirty="0" smtClean="0"/>
              <a:t>und deren Erreichbarkeit (insbes. im ländlichen Raum). Dazu</a:t>
            </a:r>
          </a:p>
          <a:p>
            <a:pPr eaLnBrk="1" hangingPunct="1"/>
            <a:r>
              <a:rPr lang="de-AT" altLang="de-DE" sz="2000" dirty="0" smtClean="0"/>
              <a:t>kommt aber auch die Debatte der </a:t>
            </a:r>
            <a:r>
              <a:rPr lang="de-AT" altLang="de-DE" sz="2000" b="1" dirty="0" smtClean="0">
                <a:solidFill>
                  <a:srgbClr val="FF0000"/>
                </a:solidFill>
              </a:rPr>
              <a:t>politischen Durchsetzbarkeit bezüglich der Finanzierung (Umlageverfahren, Steuern, also öffentliche oder private Vorsorge</a:t>
            </a:r>
            <a:r>
              <a:rPr lang="de-AT" altLang="de-DE" sz="2000" dirty="0" smtClean="0"/>
              <a:t>), ein Zusammenhang mit migrationspolitischen Vorstellungen (und Vorurteilen), ferner ihrer politischen Akzeptanz bzw. ihres Stellenwerts im Stimmenmaximierungswettkampf der Parteien zwischen unterschiedlichen Alterskohorten. </a:t>
            </a:r>
          </a:p>
          <a:p>
            <a:pPr eaLnBrk="1" hangingPunct="1"/>
            <a:r>
              <a:rPr lang="de-AT" altLang="de-DE" sz="2000" dirty="0" smtClean="0"/>
              <a:t>Das Ganze dann gezeigt als komplex vernetztes System, u.U. in einem (durchaus interessengeleiteten) Beziehungsgeflecht bzw. als </a:t>
            </a:r>
            <a:r>
              <a:rPr lang="de-AT" altLang="de-DE" sz="2000" dirty="0" err="1" smtClean="0"/>
              <a:t>Dilemmadiskussion</a:t>
            </a:r>
            <a:r>
              <a:rPr lang="de-AT" altLang="de-DE" sz="2000" dirty="0" smtClean="0"/>
              <a:t> (vgl. APPLIS 2012, 118 u. 223f), ausgehend von unterschiedlichen Lebenssituationen bzw. dem Zwang zu einem gesamtgesellschaftlichem Konsens.     . . . </a:t>
            </a:r>
          </a:p>
          <a:p>
            <a:pPr eaLnBrk="1" hangingPunct="1"/>
            <a:endParaRPr lang="de-AT" altLang="de-DE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el 1"/>
          <p:cNvSpPr>
            <a:spLocks noGrp="1"/>
          </p:cNvSpPr>
          <p:nvPr>
            <p:ph type="title"/>
          </p:nvPr>
        </p:nvSpPr>
        <p:spPr bwMode="auto">
          <a:xfrm>
            <a:off x="590552" y="869950"/>
            <a:ext cx="11372849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r" eaLnBrk="1" hangingPunct="1"/>
            <a:r>
              <a:rPr lang="de-DE" altLang="de-DE" sz="3200" smtClean="0"/>
              <a:t>Vgl https://fachportal.ph-noe.ac.at/fileadmin/gwk/Forschung/PB_GEO_POLITIK_2013_Dez_ChSitte_Sem.pdf</a:t>
            </a:r>
            <a:endParaRPr lang="de-AT" altLang="de-DE" sz="3200" smtClean="0"/>
          </a:p>
        </p:txBody>
      </p:sp>
      <p:pic>
        <p:nvPicPr>
          <p:cNvPr id="37891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0267" y="912814"/>
            <a:ext cx="10972800" cy="4573587"/>
          </a:xfrm>
          <a:noFill/>
          <a:ln>
            <a:miter lim="800000"/>
            <a:headEnd/>
            <a:tailEnd/>
          </a:ln>
        </p:spPr>
      </p:pic>
      <p:pic>
        <p:nvPicPr>
          <p:cNvPr id="37892" name="Grafik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267" y="814389"/>
            <a:ext cx="11366500" cy="597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03747"/>
            <a:ext cx="10515600" cy="4373215"/>
          </a:xfrm>
        </p:spPr>
        <p:txBody>
          <a:bodyPr/>
          <a:lstStyle/>
          <a:p>
            <a:r>
              <a:rPr lang="de-AT" dirty="0" smtClean="0"/>
              <a:t>Ökonomie ist – siehe auch HEDTKE u.a. </a:t>
            </a:r>
            <a:r>
              <a:rPr lang="de-AT" smtClean="0"/>
              <a:t>-</a:t>
            </a:r>
            <a:endParaRPr lang="de-AT" dirty="0" smtClean="0"/>
          </a:p>
          <a:p>
            <a:pPr>
              <a:buNone/>
            </a:pPr>
            <a:r>
              <a:rPr lang="de-AT" dirty="0" smtClean="0"/>
              <a:t>I M </a:t>
            </a:r>
            <a:r>
              <a:rPr lang="de-AT" dirty="0" err="1" smtClean="0"/>
              <a:t>M</a:t>
            </a:r>
            <a:r>
              <a:rPr lang="de-AT" dirty="0" smtClean="0"/>
              <a:t> E R    verwoben mit Gesellschaft und damit Politik….</a:t>
            </a:r>
          </a:p>
          <a:p>
            <a:pPr>
              <a:buNone/>
            </a:pPr>
            <a:endParaRPr lang="de-AT" dirty="0" smtClean="0"/>
          </a:p>
          <a:p>
            <a:pPr>
              <a:buNone/>
            </a:pPr>
            <a:r>
              <a:rPr lang="de-AT" dirty="0" smtClean="0"/>
              <a:t>Sie sind daher gefordert !</a:t>
            </a:r>
          </a:p>
          <a:p>
            <a:pPr>
              <a:buNone/>
            </a:pPr>
            <a:endParaRPr lang="de-AT" dirty="0" smtClean="0"/>
          </a:p>
          <a:p>
            <a:pPr>
              <a:buNone/>
            </a:pPr>
            <a:r>
              <a:rPr lang="de-AT" dirty="0" smtClean="0"/>
              <a:t>Und dazu soll ihnen diese  LV einige Anstöße geben….</a:t>
            </a:r>
          </a:p>
          <a:p>
            <a:pPr>
              <a:buNone/>
            </a:pPr>
            <a:r>
              <a:rPr lang="de-AT" i="1" dirty="0" smtClean="0"/>
              <a:t>„laufen“  müssen sie dann später selber in diesem spannendem Bereich – glauben sie mir aus Erfahrung: „Ihre </a:t>
            </a:r>
            <a:r>
              <a:rPr lang="de-AT" i="1" dirty="0" err="1" smtClean="0"/>
              <a:t>SuS</a:t>
            </a:r>
            <a:r>
              <a:rPr lang="de-AT" i="1" dirty="0" smtClean="0"/>
              <a:t>  merken das…“</a:t>
            </a:r>
            <a:endParaRPr lang="de-AT" i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719668" y="404814"/>
            <a:ext cx="1065741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altLang="de-DE" sz="2000">
              <a:latin typeface="Arial" charset="0"/>
            </a:endParaRPr>
          </a:p>
        </p:txBody>
      </p:sp>
      <p:sp>
        <p:nvSpPr>
          <p:cNvPr id="1741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714375"/>
            <a:ext cx="10972800" cy="6683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e-DE" altLang="de-DE" sz="2000" dirty="0" smtClean="0">
              <a:latin typeface="Arial" charset="0"/>
            </a:endParaRPr>
          </a:p>
        </p:txBody>
      </p:sp>
      <p:sp>
        <p:nvSpPr>
          <p:cNvPr id="1741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5516563"/>
            <a:ext cx="10972800" cy="6143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</a:pPr>
            <a:endParaRPr lang="de-DE" altLang="de-DE" sz="1800" smtClean="0"/>
          </a:p>
          <a:p>
            <a:pPr eaLnBrk="1" hangingPunct="1">
              <a:lnSpc>
                <a:spcPct val="80000"/>
              </a:lnSpc>
            </a:pPr>
            <a:endParaRPr lang="de-DE" altLang="de-DE" sz="1800" smtClean="0"/>
          </a:p>
        </p:txBody>
      </p:sp>
      <p:sp>
        <p:nvSpPr>
          <p:cNvPr id="128009" name="Text Box 9"/>
          <p:cNvSpPr txBox="1">
            <a:spLocks noChangeArrowheads="1"/>
          </p:cNvSpPr>
          <p:nvPr/>
        </p:nvSpPr>
        <p:spPr bwMode="auto">
          <a:xfrm>
            <a:off x="711201" y="1179513"/>
            <a:ext cx="1128183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de-DE" altLang="de-DE" sz="2400">
                <a:latin typeface="Arial" charset="0"/>
              </a:rPr>
              <a:t>Vorläufer in der Schulreformphase der 1920er Jahre </a:t>
            </a:r>
            <a:r>
              <a:rPr lang="de-DE" altLang="de-DE" sz="1100" i="1">
                <a:latin typeface="Arial" charset="0"/>
                <a:hlinkClick r:id="rId2"/>
              </a:rPr>
              <a:t>mehr hier ChS89&gt;</a:t>
            </a:r>
            <a:endParaRPr lang="de-DE" altLang="de-DE" sz="2400" i="1">
              <a:latin typeface="Arial" charset="0"/>
            </a:endParaRPr>
          </a:p>
          <a:p>
            <a:pPr eaLnBrk="1" hangingPunct="1"/>
            <a:endParaRPr lang="de-DE" altLang="de-DE" sz="2400">
              <a:latin typeface="Arial" charset="0"/>
            </a:endParaRPr>
          </a:p>
          <a:p>
            <a:pPr eaLnBrk="1" hangingPunct="1"/>
            <a:r>
              <a:rPr lang="de-DE" altLang="de-DE" sz="2400">
                <a:latin typeface="Arial" charset="0"/>
              </a:rPr>
              <a:t>1950er Jahre  Versuche einzelner Lehrer als Freifächer</a:t>
            </a:r>
          </a:p>
        </p:txBody>
      </p:sp>
      <p:sp>
        <p:nvSpPr>
          <p:cNvPr id="128011" name="Text Box 11"/>
          <p:cNvSpPr txBox="1">
            <a:spLocks noChangeArrowheads="1"/>
          </p:cNvSpPr>
          <p:nvPr/>
        </p:nvSpPr>
        <p:spPr bwMode="auto">
          <a:xfrm>
            <a:off x="719667" y="2565400"/>
            <a:ext cx="10560051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de-DE" altLang="de-DE" sz="2400" b="1">
                <a:latin typeface="Arial" charset="0"/>
              </a:rPr>
              <a:t>1962  Schulorganisationsgesetz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de-DE" altLang="de-DE" sz="2400">
                <a:latin typeface="Arial" charset="0"/>
              </a:rPr>
              <a:t>          schafft in den „allgemeinbildenden Schulen“  </a:t>
            </a:r>
            <a:r>
              <a:rPr lang="de-DE" altLang="de-DE" sz="2800" b="1">
                <a:latin typeface="Arial" charset="0"/>
              </a:rPr>
              <a:t>G W</a:t>
            </a:r>
            <a:r>
              <a:rPr lang="de-DE" altLang="de-DE" sz="2400">
                <a:latin typeface="Arial" charset="0"/>
              </a:rPr>
              <a:t>:</a:t>
            </a:r>
            <a:endParaRPr lang="de-DE" altLang="de-DE">
              <a:latin typeface="Arial" charset="0"/>
            </a:endParaRPr>
          </a:p>
        </p:txBody>
      </p:sp>
      <p:sp>
        <p:nvSpPr>
          <p:cNvPr id="128012" name="Text Box 12"/>
          <p:cNvSpPr txBox="1">
            <a:spLocks noChangeArrowheads="1"/>
          </p:cNvSpPr>
          <p:nvPr/>
        </p:nvSpPr>
        <p:spPr bwMode="auto">
          <a:xfrm>
            <a:off x="711201" y="3976689"/>
            <a:ext cx="10850033" cy="215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de-DE" altLang="de-DE" sz="2000" i="1">
                <a:latin typeface="Arial" charset="0"/>
              </a:rPr>
              <a:t>Hintergrund : 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de-DE" sz="2000" i="1">
                <a:latin typeface="Arial" charset="0"/>
              </a:rPr>
              <a:t>sozialwissenschaftliche Impulse sollen in der Schule verankert werden  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de-DE" sz="1400">
                <a:latin typeface="Arial" charset="0"/>
              </a:rPr>
              <a:t>Dies wurde von verschiedenen Interessensgruppen herangetragen  &amp;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de-DE" sz="1400">
                <a:latin typeface="Arial" charset="0"/>
              </a:rPr>
              <a:t>von einigen Vertretern (ÖVP &amp; SPÖ) in d. Schulverwaltung unterstützt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de-DE" sz="1400">
                <a:latin typeface="Arial" charset="0"/>
              </a:rPr>
              <a:t>Auf 2 Schulfächer aufgeteilt :   „Geographie </a:t>
            </a:r>
            <a:r>
              <a:rPr lang="de-DE" altLang="de-DE" sz="1400" b="1">
                <a:latin typeface="Arial" charset="0"/>
              </a:rPr>
              <a:t>und </a:t>
            </a:r>
            <a:r>
              <a:rPr lang="de-DE" altLang="de-DE" sz="1400">
                <a:latin typeface="Arial" charset="0"/>
              </a:rPr>
              <a:t>Wirtschaftskunde“  –         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de-DE" sz="1400">
                <a:latin typeface="Arial" charset="0"/>
              </a:rPr>
              <a:t>„Geschichte </a:t>
            </a:r>
            <a:r>
              <a:rPr lang="de-DE" altLang="de-DE" sz="1400" b="1">
                <a:latin typeface="Arial" charset="0"/>
              </a:rPr>
              <a:t>u. </a:t>
            </a:r>
            <a:r>
              <a:rPr lang="de-DE" altLang="de-DE" sz="1400">
                <a:latin typeface="Arial" charset="0"/>
              </a:rPr>
              <a:t>Sozialkunde“ - später noch + „Biologie </a:t>
            </a:r>
            <a:r>
              <a:rPr lang="de-DE" altLang="de-DE" sz="1400" b="1">
                <a:latin typeface="Arial" charset="0"/>
              </a:rPr>
              <a:t>u.</a:t>
            </a:r>
            <a:r>
              <a:rPr lang="de-DE" altLang="de-DE" sz="1400">
                <a:latin typeface="Arial" charset="0"/>
              </a:rPr>
              <a:t>Umweltkunde“                         </a:t>
            </a:r>
            <a:r>
              <a:rPr lang="de-DE" altLang="de-DE" sz="1400" i="1">
                <a:latin typeface="Arial" charset="0"/>
                <a:hlinkClick r:id="rId3"/>
              </a:rPr>
              <a:t> SB siehe &gt;&gt;&gt;</a:t>
            </a:r>
            <a:endParaRPr lang="de-DE" altLang="de-DE" sz="1400" i="1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8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8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8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8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8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8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9" grpId="0"/>
      <p:bldP spid="128011" grpId="0"/>
      <p:bldP spid="1280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/>
          <p:cNvSpPr txBox="1">
            <a:spLocks noChangeArrowheads="1"/>
          </p:cNvSpPr>
          <p:nvPr/>
        </p:nvSpPr>
        <p:spPr bwMode="auto">
          <a:xfrm>
            <a:off x="546101" y="950913"/>
            <a:ext cx="10655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50000"/>
              </a:spcBef>
              <a:buFontTx/>
              <a:buAutoNum type="arabicPeriod"/>
            </a:pPr>
            <a:r>
              <a:rPr lang="de-DE" altLang="de-DE" sz="2400">
                <a:solidFill>
                  <a:schemeClr val="tx2"/>
                </a:solidFill>
                <a:latin typeface="Arial" charset="0"/>
              </a:rPr>
              <a:t>Phase : LPe der </a:t>
            </a:r>
            <a:r>
              <a:rPr lang="de-DE" altLang="de-DE" sz="2400" b="1">
                <a:solidFill>
                  <a:schemeClr val="tx2"/>
                </a:solidFill>
                <a:latin typeface="Arial" charset="0"/>
              </a:rPr>
              <a:t>1960er Jahre</a:t>
            </a:r>
            <a:r>
              <a:rPr lang="de-DE" altLang="de-DE" sz="2400">
                <a:solidFill>
                  <a:schemeClr val="tx2"/>
                </a:solidFill>
                <a:latin typeface="Arial" charset="0"/>
              </a:rPr>
              <a:t>    </a:t>
            </a:r>
          </a:p>
        </p:txBody>
      </p:sp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717551" y="1479550"/>
            <a:ext cx="11042649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de-DE" altLang="de-DE" sz="2000">
                <a:latin typeface="Arial" charset="0"/>
              </a:rPr>
              <a:t>PROBLEM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de-DE" sz="1600">
                <a:latin typeface="Arial" charset="0"/>
              </a:rPr>
              <a:t>„G &amp; W“ wurden bei „Geographie und Wirtschaftskunde“  trotz allem  Engagements …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de-DE" b="1">
                <a:latin typeface="Arial" charset="0"/>
              </a:rPr>
              <a:t>                              </a:t>
            </a:r>
            <a:r>
              <a:rPr lang="de-DE" altLang="de-DE" sz="2000" b="1">
                <a:latin typeface="Arial" charset="0"/>
              </a:rPr>
              <a:t>NUR    ADDITIV   ZUSAMMENGEHÄNGT</a:t>
            </a:r>
          </a:p>
        </p:txBody>
      </p:sp>
      <p:sp>
        <p:nvSpPr>
          <p:cNvPr id="19460" name="Text Box 6"/>
          <p:cNvSpPr txBox="1">
            <a:spLocks noChangeArrowheads="1"/>
          </p:cNvSpPr>
          <p:nvPr/>
        </p:nvSpPr>
        <p:spPr bwMode="auto">
          <a:xfrm>
            <a:off x="719667" y="2852738"/>
            <a:ext cx="1104053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altLang="de-DE">
              <a:latin typeface="Arial" charset="0"/>
            </a:endParaRPr>
          </a:p>
        </p:txBody>
      </p:sp>
      <p:sp>
        <p:nvSpPr>
          <p:cNvPr id="19461" name="Text Box 7"/>
          <p:cNvSpPr txBox="1">
            <a:spLocks noChangeArrowheads="1"/>
          </p:cNvSpPr>
          <p:nvPr/>
        </p:nvSpPr>
        <p:spPr bwMode="auto">
          <a:xfrm>
            <a:off x="719667" y="2781301"/>
            <a:ext cx="11233151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altLang="de-DE">
              <a:latin typeface="Arial" charset="0"/>
            </a:endParaRPr>
          </a:p>
        </p:txBody>
      </p:sp>
      <p:sp>
        <p:nvSpPr>
          <p:cNvPr id="130056" name="Text Box 8"/>
          <p:cNvSpPr txBox="1">
            <a:spLocks noChangeArrowheads="1"/>
          </p:cNvSpPr>
          <p:nvPr/>
        </p:nvSpPr>
        <p:spPr bwMode="auto">
          <a:xfrm>
            <a:off x="912285" y="2781300"/>
            <a:ext cx="10847916" cy="207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de-DE" altLang="de-DE" i="1">
                <a:latin typeface="Arial" charset="0"/>
              </a:rPr>
              <a:t>A B E R :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de-DE" i="1">
                <a:latin typeface="Arial" charset="0"/>
              </a:rPr>
              <a:t>Unter dem Paradigma der SCHULLÄNDERKUNDE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de-DE" i="1">
                <a:latin typeface="Arial" charset="0"/>
              </a:rPr>
              <a:t>erfolgte </a:t>
            </a:r>
            <a:r>
              <a:rPr lang="de-DE" altLang="de-DE" b="1" i="1">
                <a:latin typeface="Arial" charset="0"/>
              </a:rPr>
              <a:t>keine wirkliche Integration</a:t>
            </a:r>
            <a:r>
              <a:rPr lang="de-DE" altLang="de-DE" i="1">
                <a:latin typeface="Arial" charset="0"/>
              </a:rPr>
              <a:t>,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de-DE" i="1">
                <a:latin typeface="Arial" charset="0"/>
              </a:rPr>
              <a:t>sonder nur eine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de-DE" sz="2000" b="1" i="1">
                <a:latin typeface="Arial" charset="0"/>
                <a:hlinkClick r:id="rId2"/>
              </a:rPr>
              <a:t>„wirtschaftskundlich möblierte Staaten- und Länderkunde“</a:t>
            </a:r>
            <a:r>
              <a:rPr lang="de-DE" altLang="de-DE" sz="2000" b="1" i="1">
                <a:latin typeface="Arial" charset="0"/>
              </a:rPr>
              <a:t>  </a:t>
            </a:r>
            <a:r>
              <a:rPr lang="de-DE" altLang="de-DE" sz="1200" b="1" i="1">
                <a:latin typeface="Arial" charset="0"/>
              </a:rPr>
              <a:t>&lt;&lt;URL&lt;</a:t>
            </a:r>
            <a:endParaRPr lang="de-DE" altLang="de-DE" sz="1200" i="1">
              <a:latin typeface="Arial" charset="0"/>
            </a:endParaRPr>
          </a:p>
        </p:txBody>
      </p:sp>
      <p:sp>
        <p:nvSpPr>
          <p:cNvPr id="130057" name="Text Box 9"/>
          <p:cNvSpPr txBox="1">
            <a:spLocks noChangeArrowheads="1"/>
          </p:cNvSpPr>
          <p:nvPr/>
        </p:nvSpPr>
        <p:spPr bwMode="auto">
          <a:xfrm>
            <a:off x="814917" y="5078413"/>
            <a:ext cx="1094528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de-DE" altLang="de-DE" i="1">
                <a:latin typeface="Arial" charset="0"/>
              </a:rPr>
              <a:t>„</a:t>
            </a:r>
            <a:r>
              <a:rPr lang="de-DE" altLang="de-DE" b="1" i="1">
                <a:solidFill>
                  <a:srgbClr val="FF0000"/>
                </a:solidFill>
                <a:latin typeface="Arial" charset="0"/>
              </a:rPr>
              <a:t>WIRTSCHAFTSKUNDE“  ist  NICHT :</a:t>
            </a:r>
          </a:p>
          <a:p>
            <a:pPr algn="r" eaLnBrk="1" hangingPunct="1">
              <a:spcBef>
                <a:spcPct val="50000"/>
              </a:spcBef>
              <a:buFontTx/>
              <a:buChar char="-"/>
            </a:pPr>
            <a:r>
              <a:rPr lang="de-DE" altLang="de-DE" i="1">
                <a:latin typeface="Arial" charset="0"/>
              </a:rPr>
              <a:t> Wirtschaftsgeographie……………</a:t>
            </a:r>
          </a:p>
          <a:p>
            <a:pPr algn="r" eaLnBrk="1" hangingPunct="1">
              <a:spcBef>
                <a:spcPct val="50000"/>
              </a:spcBef>
              <a:buFontTx/>
              <a:buChar char="-"/>
            </a:pPr>
            <a:r>
              <a:rPr lang="de-DE" altLang="de-DE" i="1">
                <a:latin typeface="Arial" charset="0"/>
              </a:rPr>
              <a:t> Keine verkleinerte VWL &amp; BWL…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00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00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0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0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00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00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00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00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00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00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0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0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554567" y="1341438"/>
            <a:ext cx="10655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50000"/>
              </a:spcBef>
            </a:pPr>
            <a:r>
              <a:rPr lang="de-DE" altLang="de-DE" sz="2400">
                <a:solidFill>
                  <a:schemeClr val="tx2"/>
                </a:solidFill>
                <a:latin typeface="Arial" charset="0"/>
              </a:rPr>
              <a:t>2. Phase :  LPe der </a:t>
            </a:r>
            <a:r>
              <a:rPr lang="de-DE" altLang="de-DE" sz="2400" b="1">
                <a:solidFill>
                  <a:schemeClr val="tx2"/>
                </a:solidFill>
                <a:latin typeface="Arial" charset="0"/>
              </a:rPr>
              <a:t>1980er Jahre</a:t>
            </a:r>
            <a:r>
              <a:rPr lang="de-DE" altLang="de-DE" sz="2400">
                <a:solidFill>
                  <a:schemeClr val="tx2"/>
                </a:solidFill>
                <a:latin typeface="Arial" charset="0"/>
              </a:rPr>
              <a:t>    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476251" y="2025651"/>
            <a:ext cx="1123314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de-DE" altLang="de-DE" sz="2000">
                <a:latin typeface="Arial" charset="0"/>
              </a:rPr>
              <a:t>VORANGEGANGEN  ist den 1970er Jahren eine Welle von Schulversuchen, die das Österreichische Schulsystem in verschiedenen (meist organisatorischen) Bereichen – etwa „gemeinsame Schule der 10-14jährigen – reformieren wollte</a:t>
            </a:r>
          </a:p>
        </p:txBody>
      </p:sp>
      <p:sp>
        <p:nvSpPr>
          <p:cNvPr id="132100" name="Text Box 4"/>
          <p:cNvSpPr txBox="1">
            <a:spLocks noChangeArrowheads="1"/>
          </p:cNvSpPr>
          <p:nvPr/>
        </p:nvSpPr>
        <p:spPr bwMode="auto">
          <a:xfrm>
            <a:off x="476251" y="4098926"/>
            <a:ext cx="11476567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de-DE" altLang="de-DE" sz="1400" i="1">
                <a:latin typeface="Arial" charset="0"/>
              </a:rPr>
              <a:t>In diesem Prozess erfolgte in der GW-Lehrerschaft eine heiß und oft sehr kontrovers geführte Debatte um und über neue fachdidaktische Entwicklungen wie sie sich in Dt, aber auch in GB abzeichneten.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de-DE" sz="1400" i="1">
                <a:latin typeface="Arial" charset="0"/>
              </a:rPr>
              <a:t>ERFOLG war ein PARADIGMENWECHSEL  des Schulfaches Geographie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de-DE" sz="1400" i="1">
                <a:latin typeface="Arial" charset="0"/>
              </a:rPr>
              <a:t>der von einer Gruppe von Reformern im Rahmen der Schulversuche – insbesondere S I -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de-DE" sz="1400" i="1">
                <a:latin typeface="Arial" charset="0"/>
              </a:rPr>
              <a:t>genutzt werden konnte, ein neues Konzept zu erproben und bekannt zu machen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de-DE" sz="1400" i="1">
                <a:latin typeface="Arial" charset="0"/>
              </a:rPr>
              <a:t>Unterstützung erfuhr diese Bewegung durch die FD Zs. „GW-UNTERRICHT</a:t>
            </a:r>
            <a:r>
              <a:rPr lang="de-DE" altLang="de-DE" i="1">
                <a:latin typeface="Arial" charset="0"/>
              </a:rPr>
              <a:t>“ </a:t>
            </a:r>
            <a:r>
              <a:rPr lang="de-DE" altLang="de-DE" sz="1100" b="1" i="1">
                <a:latin typeface="Arial" charset="0"/>
                <a:hlinkClick r:id="rId2"/>
              </a:rPr>
              <a:t>&gt;URL&gt;</a:t>
            </a:r>
            <a:endParaRPr lang="de-DE" altLang="de-DE" sz="1100" b="1" i="1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0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541867" y="1446213"/>
            <a:ext cx="10655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50000"/>
              </a:spcBef>
            </a:pPr>
            <a:r>
              <a:rPr lang="de-DE" altLang="de-DE" sz="2400">
                <a:solidFill>
                  <a:schemeClr val="tx2"/>
                </a:solidFill>
                <a:latin typeface="Arial" charset="0"/>
              </a:rPr>
              <a:t>2. Phase :  LPe der </a:t>
            </a:r>
            <a:r>
              <a:rPr lang="de-DE" altLang="de-DE" sz="2400" b="1">
                <a:solidFill>
                  <a:schemeClr val="tx2"/>
                </a:solidFill>
                <a:latin typeface="Arial" charset="0"/>
              </a:rPr>
              <a:t>1980er Jahre           </a:t>
            </a:r>
            <a:r>
              <a:rPr lang="de-DE" altLang="de-DE" sz="1200" b="1">
                <a:solidFill>
                  <a:schemeClr val="tx2"/>
                </a:solidFill>
                <a:latin typeface="Arial" charset="0"/>
              </a:rPr>
              <a:t>&gt;&gt; TEXTE   auf </a:t>
            </a:r>
            <a:r>
              <a:rPr lang="de-DE" altLang="de-DE" sz="1200" b="1">
                <a:solidFill>
                  <a:schemeClr val="tx2"/>
                </a:solidFill>
                <a:latin typeface="Arial" charset="0"/>
                <a:hlinkClick r:id="rId2"/>
              </a:rPr>
              <a:t>gw.eduhi.at</a:t>
            </a:r>
            <a:r>
              <a:rPr lang="de-DE" altLang="de-DE" sz="1200" b="1">
                <a:solidFill>
                  <a:schemeClr val="tx2"/>
                </a:solidFill>
                <a:latin typeface="Arial" charset="0"/>
              </a:rPr>
              <a:t> &gt;&gt;</a:t>
            </a:r>
            <a:r>
              <a:rPr lang="de-DE" altLang="de-DE" sz="2400" b="1">
                <a:solidFill>
                  <a:schemeClr val="tx2"/>
                </a:solidFill>
                <a:latin typeface="Arial" charset="0"/>
              </a:rPr>
              <a:t>                       </a:t>
            </a:r>
            <a:r>
              <a:rPr lang="de-DE" altLang="de-DE" sz="2400">
                <a:solidFill>
                  <a:schemeClr val="tx2"/>
                </a:solidFill>
                <a:latin typeface="Arial" charset="0"/>
              </a:rPr>
              <a:t>    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442384" y="2841626"/>
            <a:ext cx="11233149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50000"/>
              </a:spcBef>
            </a:pPr>
            <a:r>
              <a:rPr lang="de-DE" altLang="de-DE" sz="2000" b="1">
                <a:latin typeface="Arial" charset="0"/>
                <a:hlinkClick r:id="rId3"/>
              </a:rPr>
              <a:t>1985 </a:t>
            </a:r>
            <a:r>
              <a:rPr lang="de-DE" altLang="de-DE" sz="2000">
                <a:latin typeface="Arial" charset="0"/>
                <a:hlinkClick r:id="rId3"/>
              </a:rPr>
              <a:t> LP </a:t>
            </a:r>
            <a:r>
              <a:rPr lang="de-DE" altLang="de-DE" sz="2000">
                <a:latin typeface="Arial" charset="0"/>
              </a:rPr>
              <a:t>für Hauptschule und AHS-Unterstufe  </a:t>
            </a:r>
            <a:r>
              <a:rPr lang="de-DE" altLang="de-DE">
                <a:latin typeface="Arial" charset="0"/>
              </a:rPr>
              <a:t>(wortident) -  </a:t>
            </a:r>
            <a:r>
              <a:rPr lang="de-DE" altLang="de-DE">
                <a:latin typeface="Arial" charset="0"/>
                <a:hlinkClick r:id="rId4"/>
              </a:rPr>
              <a:t>2000 erneuert</a:t>
            </a:r>
            <a:endParaRPr lang="de-DE" altLang="de-DE">
              <a:latin typeface="Arial" charset="0"/>
            </a:endParaRPr>
          </a:p>
          <a:p>
            <a:pPr marL="342900" indent="-342900" eaLnBrk="1" hangingPunct="1">
              <a:spcBef>
                <a:spcPct val="50000"/>
              </a:spcBef>
            </a:pPr>
            <a:r>
              <a:rPr lang="de-DE" altLang="de-DE" sz="2000">
                <a:latin typeface="Arial" charset="0"/>
              </a:rPr>
              <a:t>1989 LP  der AHS-Oberstufe  - </a:t>
            </a:r>
            <a:r>
              <a:rPr lang="de-DE" altLang="de-DE" sz="2000">
                <a:latin typeface="Arial" charset="0"/>
                <a:hlinkClick r:id="rId5"/>
              </a:rPr>
              <a:t>2004</a:t>
            </a:r>
            <a:r>
              <a:rPr lang="de-DE" altLang="de-DE" sz="2000">
                <a:latin typeface="Arial" charset="0"/>
              </a:rPr>
              <a:t> Weiterentwicklung des Konzepts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de-DE" altLang="de-DE" sz="2000">
                <a:latin typeface="Arial" charset="0"/>
              </a:rPr>
              <a:t>			u.a. mit zusätzl. Wahlpflichtfächern u. FBA bei Matura 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de-DE" altLang="de-DE" sz="2000">
                <a:latin typeface="Arial" charset="0"/>
              </a:rPr>
              <a:t>1980er/1990er/2004er  LPe der BHS (Berufsbildenden Schulen)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de-DE" altLang="de-DE" sz="2000">
                <a:latin typeface="Arial" charset="0"/>
              </a:rPr>
              <a:t>                                      verharren aber 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de-DE" altLang="de-DE" sz="2000">
                <a:latin typeface="Arial" charset="0"/>
              </a:rPr>
              <a:t>			            und machen nur mäßige Fortschritte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de-DE" altLang="de-DE" sz="2000">
                <a:latin typeface="Arial" charset="0"/>
              </a:rPr>
              <a:t>1978  „Unterrichtsprinzip Politische Bildung“  = für alle Fächer  </a:t>
            </a:r>
            <a:r>
              <a:rPr lang="de-DE" altLang="de-DE" sz="1200">
                <a:latin typeface="Arial" charset="0"/>
                <a:hlinkClick r:id="rId6"/>
              </a:rPr>
              <a:t>&gt;  &gt;&gt;</a:t>
            </a:r>
            <a:endParaRPr lang="de-DE" altLang="de-DE" sz="12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772585" y="1222375"/>
            <a:ext cx="10655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50000"/>
              </a:spcBef>
            </a:pPr>
            <a:r>
              <a:rPr lang="de-DE" altLang="de-DE" sz="2400">
                <a:solidFill>
                  <a:schemeClr val="tx2"/>
                </a:solidFill>
                <a:latin typeface="Arial" charset="0"/>
              </a:rPr>
              <a:t>2. Phase :  LPe der </a:t>
            </a:r>
            <a:r>
              <a:rPr lang="de-DE" altLang="de-DE" sz="2400" b="1">
                <a:solidFill>
                  <a:schemeClr val="tx2"/>
                </a:solidFill>
                <a:latin typeface="Arial" charset="0"/>
              </a:rPr>
              <a:t>1980er Jahre  -  Grundüberlegung</a:t>
            </a:r>
            <a:r>
              <a:rPr lang="de-DE" altLang="de-DE" sz="2400">
                <a:solidFill>
                  <a:schemeClr val="tx2"/>
                </a:solidFill>
                <a:latin typeface="Arial" charset="0"/>
              </a:rPr>
              <a:t>    </a:t>
            </a:r>
          </a:p>
        </p:txBody>
      </p:sp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579967" y="2474914"/>
            <a:ext cx="11040533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de-DE" altLang="de-DE">
                <a:latin typeface="Arial" charset="0"/>
              </a:rPr>
              <a:t>FACHDIDAKTISCHE  WEITERENTWICKLUNG - PARADIGMENWECHSEL</a:t>
            </a:r>
          </a:p>
          <a:p>
            <a:pPr algn="ctr" eaLnBrk="1" hangingPunct="1">
              <a:spcBef>
                <a:spcPct val="50000"/>
              </a:spcBef>
            </a:pPr>
            <a:r>
              <a:rPr lang="de-DE" altLang="de-DE" sz="2000">
                <a:latin typeface="Arial" charset="0"/>
              </a:rPr>
              <a:t>„</a:t>
            </a:r>
            <a:r>
              <a:rPr lang="de-DE" altLang="de-DE" sz="2800">
                <a:solidFill>
                  <a:srgbClr val="FF0000"/>
                </a:solidFill>
                <a:latin typeface="Arial" charset="0"/>
              </a:rPr>
              <a:t>Im Mittelpunkt steht der MENSCH</a:t>
            </a:r>
            <a:r>
              <a:rPr lang="de-DE" altLang="de-DE" sz="2800">
                <a:latin typeface="Arial" charset="0"/>
              </a:rPr>
              <a:t>…</a:t>
            </a:r>
          </a:p>
          <a:p>
            <a:pPr algn="ctr" eaLnBrk="1" hangingPunct="1">
              <a:spcBef>
                <a:spcPct val="50000"/>
              </a:spcBef>
            </a:pPr>
            <a:r>
              <a:rPr lang="de-DE" altLang="de-DE" sz="2800">
                <a:latin typeface="Arial" charset="0"/>
              </a:rPr>
              <a:t> ...in den beiden eng miteinander verflochtenen Bereichen </a:t>
            </a:r>
          </a:p>
          <a:p>
            <a:pPr algn="ctr" eaLnBrk="1" hangingPunct="1">
              <a:spcBef>
                <a:spcPct val="50000"/>
              </a:spcBef>
            </a:pPr>
            <a:r>
              <a:rPr lang="de-DE" altLang="de-DE" sz="2800">
                <a:latin typeface="Arial" charset="0"/>
              </a:rPr>
              <a:t>„Raum und Wirtschaft“…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1716</Words>
  <Application>Microsoft Office PowerPoint</Application>
  <PresentationFormat>Benutzerdefiniert</PresentationFormat>
  <Paragraphs>284</Paragraphs>
  <Slides>47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47</vt:i4>
      </vt:variant>
    </vt:vector>
  </HeadingPairs>
  <TitlesOfParts>
    <vt:vector size="48" baseType="lpstr">
      <vt:lpstr>Office Theme</vt:lpstr>
      <vt:lpstr>Fachdidaktik Ökonomische Bildung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….  und H E U T E …..</vt:lpstr>
      <vt:lpstr>….  und H E U T E …..</vt:lpstr>
      <vt:lpstr>Folie 12</vt:lpstr>
      <vt:lpstr>Folie 13</vt:lpstr>
      <vt:lpstr>Folie 14</vt:lpstr>
      <vt:lpstr>Folie 15</vt:lpstr>
      <vt:lpstr>Folie 16</vt:lpstr>
      <vt:lpstr>Folie 17</vt:lpstr>
      <vt:lpstr>Folie 18</vt:lpstr>
      <vt:lpstr>Folie 19</vt:lpstr>
      <vt:lpstr>Folie 20</vt:lpstr>
      <vt:lpstr>Folie 21</vt:lpstr>
      <vt:lpstr>Klasse   (LP 2000)  „..wie einfache Wirtschaftsformen von  Natur- u. Gesellschaftsbedingungen beeinflußt werden….  … verändernde Produktionsweisen..“  „Grundstrukturen einfacher                                         Wirtschaftsformen…“                                                                            &gt;&gt;  z. B. ein Beispiel &gt;&gt;</vt:lpstr>
      <vt:lpstr>Folie 23</vt:lpstr>
      <vt:lpstr> also Kategorien wie:   Selbstversorgerwirtschaft …….                    … marktorientierte  Wirtschaft…   extensiv ……. intensiv…..     Produktivität ….</vt:lpstr>
      <vt:lpstr>2. Klasse :      Gütererzeugung in Betrieben                                     unterschiedlicher Größe…     Standortwahl…         die 3 Wirtschaftssektoren ….   I…II….III…</vt:lpstr>
      <vt:lpstr>Lernspirale Wirtschaft…   1 bis 4. Kl.  ?           &gt;&gt; LP 239ff</vt:lpstr>
      <vt:lpstr>Folie 27</vt:lpstr>
      <vt:lpstr>Folie 28</vt:lpstr>
      <vt:lpstr>Folie 29</vt:lpstr>
      <vt:lpstr>Folie 30</vt:lpstr>
      <vt:lpstr>Folie 31</vt:lpstr>
      <vt:lpstr>Folie 32</vt:lpstr>
      <vt:lpstr>Folie 33</vt:lpstr>
      <vt:lpstr>Folie 34</vt:lpstr>
      <vt:lpstr>Aus einer kürzlich veröffentlichten Untersuchung aus FRIDRICH Ch, in MÖGG 2015</vt:lpstr>
      <vt:lpstr>Aus einer kürzlich veröffentlichten Untersuchung</vt:lpstr>
      <vt:lpstr>M</vt:lpstr>
      <vt:lpstr>Matura:</vt:lpstr>
      <vt:lpstr>Folie 39</vt:lpstr>
      <vt:lpstr>Folie 40</vt:lpstr>
      <vt:lpstr>Folie 41</vt:lpstr>
      <vt:lpstr>Folie 42</vt:lpstr>
      <vt:lpstr>Folie 43</vt:lpstr>
      <vt:lpstr>Am Beispiel der Erweiterung eines klassischen Demographiethemas“ sei eine solche von Geographie ausgehend und in den ökonomischen und politischen Bereich führende Abfolge skizziert:</vt:lpstr>
      <vt:lpstr>Am Beispiel der Erweiterung eines klassischen Demographiethemas“ sei eine solche von Geographie ausgehend und in den ökonomischen und politischen Bereich führende Abfolge skizziert:</vt:lpstr>
      <vt:lpstr>Vgl https://fachportal.ph-noe.ac.at/fileadmin/gwk/Forschung/PB_GEO_POLITIK_2013_Dez_ChSitte_Sem.pdf</vt:lpstr>
      <vt:lpstr>Folie 47</vt:lpstr>
    </vt:vector>
  </TitlesOfParts>
  <Company>Universitaet Wien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Christian Sitte</dc:creator>
  <cp:lastModifiedBy>Kerstin Sitte</cp:lastModifiedBy>
  <cp:revision>25</cp:revision>
  <dcterms:created xsi:type="dcterms:W3CDTF">2019-10-03T09:00:01Z</dcterms:created>
  <dcterms:modified xsi:type="dcterms:W3CDTF">2020-10-02T06:28:13Z</dcterms:modified>
</cp:coreProperties>
</file>