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57" r:id="rId3"/>
    <p:sldId id="262" r:id="rId4"/>
    <p:sldId id="261" r:id="rId5"/>
    <p:sldId id="258" r:id="rId6"/>
    <p:sldId id="259" r:id="rId7"/>
    <p:sldId id="260" r:id="rId8"/>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1" autoAdjust="0"/>
    <p:restoredTop sz="94660"/>
  </p:normalViewPr>
  <p:slideViewPr>
    <p:cSldViewPr snapToGrid="0">
      <p:cViewPr>
        <p:scale>
          <a:sx n="119" d="100"/>
          <a:sy n="119" d="100"/>
        </p:scale>
        <p:origin x="-96"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7D5D465-68B5-4C48-86A7-84EEE16EA217}" type="datetimeFigureOut">
              <a:rPr lang="de-AT" smtClean="0"/>
              <a:t>06.10.2020</a:t>
            </a:fld>
            <a:endParaRPr lang="de-AT"/>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A65A8399-15A1-4ADA-A7F7-E1817DDFCD27}" type="slidenum">
              <a:rPr lang="de-AT" smtClean="0"/>
              <a:t>‹Nr.›</a:t>
            </a:fld>
            <a:endParaRPr lang="de-AT"/>
          </a:p>
        </p:txBody>
      </p:sp>
    </p:spTree>
    <p:extLst>
      <p:ext uri="{BB962C8B-B14F-4D97-AF65-F5344CB8AC3E}">
        <p14:creationId xmlns:p14="http://schemas.microsoft.com/office/powerpoint/2010/main" val="30046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03BC75-48BB-49C4-8251-40AA3AD47785}"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01DC9B-9B81-483B-8377-A7858D967316}"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A22A73D-3CC7-4384-BCEB-3DD71A8F2A1F}"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47DB755-9447-4500-8679-AA202847A418}"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F6034CC-E0EA-479A-8F55-DFA8B534218A}"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1EDF61F-1475-408F-BA5F-C7B0A698541A}"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536CC7-B832-43C1-A2B1-5C2555A2AA05}"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7B4D60C-C3BF-499E-8959-95506DF03214}"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515804-1F54-45C3-A1D8-C9137A19890C}"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031AB4B-FC19-4581-9FD8-F95CF3D9D4D4}" type="datetime1">
              <a:rPr lang="en-US" smtClean="0"/>
              <a:t>10/6/2020</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0125B01-9A7B-4ACD-99B3-58CCB94E569B}" type="datetime1">
              <a:rPr lang="en-US" smtClean="0"/>
              <a:t>10/6/2020</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2B2390E-8CA5-4B3A-8692-DA9CBFEE5F52}" type="datetime1">
              <a:rPr lang="en-US" smtClean="0"/>
              <a:t>10/6/2020</a:t>
            </a:fld>
            <a:endParaRPr lang="en-US" dirty="0"/>
          </a:p>
        </p:txBody>
      </p:sp>
      <p:sp>
        <p:nvSpPr>
          <p:cNvPr id="8" name="Footer Placeholder 7"/>
          <p:cNvSpPr>
            <a:spLocks noGrp="1"/>
          </p:cNvSpPr>
          <p:nvPr>
            <p:ph type="ftr" sz="quarter" idx="11"/>
          </p:nvPr>
        </p:nvSpPr>
        <p:spPr/>
        <p:txBody>
          <a:bodyPr/>
          <a:lstStyle/>
          <a:p>
            <a:r>
              <a:rPr lang="de-AT"/>
              <a:t>hebein_reinhild@hotmail.com (Tel. 06606692636)  PH Diözese Linz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78F041F-DD08-4E96-B5C2-253489C1C81D}" type="datetime1">
              <a:rPr lang="en-US" smtClean="0"/>
              <a:t>10/6/2020</a:t>
            </a:fld>
            <a:endParaRPr lang="en-US" dirty="0"/>
          </a:p>
        </p:txBody>
      </p:sp>
      <p:sp>
        <p:nvSpPr>
          <p:cNvPr id="4" name="Footer Placeholder 3"/>
          <p:cNvSpPr>
            <a:spLocks noGrp="1"/>
          </p:cNvSpPr>
          <p:nvPr>
            <p:ph type="ftr" sz="quarter" idx="11"/>
          </p:nvPr>
        </p:nvSpPr>
        <p:spPr/>
        <p:txBody>
          <a:bodyPr/>
          <a:lstStyle/>
          <a:p>
            <a:r>
              <a:rPr lang="de-AT"/>
              <a:t>hebein_reinhild@hotmail.com (Tel. 06606692636)  PH Diözese Linz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A3F4-1CEB-4C98-ACF6-490ABF23F354}" type="datetime1">
              <a:rPr lang="en-US" smtClean="0"/>
              <a:t>10/6/2020</a:t>
            </a:fld>
            <a:endParaRPr lang="en-US" dirty="0"/>
          </a:p>
        </p:txBody>
      </p:sp>
      <p:sp>
        <p:nvSpPr>
          <p:cNvPr id="3" name="Footer Placeholder 2"/>
          <p:cNvSpPr>
            <a:spLocks noGrp="1"/>
          </p:cNvSpPr>
          <p:nvPr>
            <p:ph type="ftr" sz="quarter" idx="11"/>
          </p:nvPr>
        </p:nvSpPr>
        <p:spPr/>
        <p:txBody>
          <a:bodyPr/>
          <a:lstStyle/>
          <a:p>
            <a:r>
              <a:rPr lang="de-AT"/>
              <a:t>hebein_reinhild@hotmail.com (Tel. 06606692636)  PH Diözese Linz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806AE2F-14ED-4CCF-B872-81AB8702A135}" type="datetime1">
              <a:rPr lang="en-US" smtClean="0"/>
              <a:t>10/6/2020</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CC1741E-0621-466C-9711-BB7113161000}" type="datetime1">
              <a:rPr lang="en-US" smtClean="0"/>
              <a:t>10/6/2020</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189AF-E266-409D-BCB5-186A4F817992}" type="datetime1">
              <a:rPr lang="en-US" smtClean="0"/>
              <a:t>10/6/2020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AT"/>
              <a:t>hebein_reinhild@hotmail.com (Tel. 06606692636)  PH Diözese Linz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bein_reinhild@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3A8809A-B736-4698-B24A-7A342825C82F}"/>
              </a:ext>
            </a:extLst>
          </p:cNvPr>
          <p:cNvSpPr>
            <a:spLocks noGrp="1"/>
          </p:cNvSpPr>
          <p:nvPr>
            <p:ph type="ctrTitle"/>
          </p:nvPr>
        </p:nvSpPr>
        <p:spPr>
          <a:xfrm>
            <a:off x="926757" y="1495167"/>
            <a:ext cx="8310176" cy="3781168"/>
          </a:xfrm>
        </p:spPr>
        <p:txBody>
          <a:bodyPr/>
          <a:lstStyle/>
          <a:p>
            <a:pPr algn="l"/>
            <a:r>
              <a:rPr lang="de-AT" sz="4000" dirty="0"/>
              <a:t>Fachdidaktisches Begleitseminar für Fachpraktikum GW</a:t>
            </a:r>
            <a:r>
              <a:rPr lang="de-AT" dirty="0"/>
              <a:t/>
            </a:r>
            <a:br>
              <a:rPr lang="de-AT" dirty="0"/>
            </a:br>
            <a:r>
              <a:rPr lang="de-AT" dirty="0"/>
              <a:t/>
            </a:r>
            <a:br>
              <a:rPr lang="de-AT" dirty="0"/>
            </a:br>
            <a:endParaRPr lang="de-AT" dirty="0"/>
          </a:p>
        </p:txBody>
      </p:sp>
      <p:sp>
        <p:nvSpPr>
          <p:cNvPr id="3" name="Untertitel 2">
            <a:extLst>
              <a:ext uri="{FF2B5EF4-FFF2-40B4-BE49-F238E27FC236}">
                <a16:creationId xmlns="" xmlns:a16="http://schemas.microsoft.com/office/drawing/2014/main" id="{D96CA6DE-9821-426F-A452-34F88FD375F4}"/>
              </a:ext>
            </a:extLst>
          </p:cNvPr>
          <p:cNvSpPr>
            <a:spLocks noGrp="1"/>
          </p:cNvSpPr>
          <p:nvPr>
            <p:ph type="subTitle" idx="1"/>
          </p:nvPr>
        </p:nvSpPr>
        <p:spPr>
          <a:xfrm>
            <a:off x="740948" y="4050836"/>
            <a:ext cx="7766936" cy="1096899"/>
          </a:xfrm>
        </p:spPr>
        <p:txBody>
          <a:bodyPr>
            <a:normAutofit/>
          </a:bodyPr>
          <a:lstStyle/>
          <a:p>
            <a:pPr algn="ctr"/>
            <a:r>
              <a:rPr lang="de-AT" sz="2400" dirty="0"/>
              <a:t>Veranstaltungsleiterin: Mag. Mairinger–</a:t>
            </a:r>
            <a:r>
              <a:rPr lang="de-AT" sz="2400" dirty="0" err="1"/>
              <a:t>Hebein</a:t>
            </a:r>
            <a:r>
              <a:rPr lang="de-AT" sz="2400" dirty="0"/>
              <a:t>  </a:t>
            </a:r>
            <a:r>
              <a:rPr lang="de-AT" sz="2400" dirty="0" smtClean="0"/>
              <a:t>Reinhild</a:t>
            </a:r>
          </a:p>
          <a:p>
            <a:pPr algn="ctr"/>
            <a:r>
              <a:rPr lang="de-AT" sz="2400" dirty="0" smtClean="0"/>
              <a:t>Tel</a:t>
            </a:r>
            <a:r>
              <a:rPr lang="de-AT" sz="2400" dirty="0"/>
              <a:t>: 06606692636</a:t>
            </a:r>
          </a:p>
          <a:p>
            <a:endParaRPr lang="de-AT" dirty="0">
              <a:hlinkClick r:id="rId2"/>
            </a:endParaRPr>
          </a:p>
        </p:txBody>
      </p:sp>
    </p:spTree>
    <p:extLst>
      <p:ext uri="{BB962C8B-B14F-4D97-AF65-F5344CB8AC3E}">
        <p14:creationId xmlns:p14="http://schemas.microsoft.com/office/powerpoint/2010/main" val="176033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FB76122-26E2-4A19-8053-5C20D809F8E5}"/>
              </a:ext>
            </a:extLst>
          </p:cNvPr>
          <p:cNvSpPr>
            <a:spLocks noGrp="1"/>
          </p:cNvSpPr>
          <p:nvPr>
            <p:ph type="title"/>
          </p:nvPr>
        </p:nvSpPr>
        <p:spPr>
          <a:xfrm>
            <a:off x="677334" y="282643"/>
            <a:ext cx="8596668" cy="1113671"/>
          </a:xfrm>
        </p:spPr>
        <p:txBody>
          <a:bodyPr>
            <a:normAutofit/>
          </a:bodyPr>
          <a:lstStyle/>
          <a:p>
            <a:r>
              <a:rPr lang="de-AT" sz="3200" dirty="0"/>
              <a:t>Voraussetzungen für einen erfolgreichen Abschluss</a:t>
            </a:r>
          </a:p>
        </p:txBody>
      </p:sp>
      <p:sp>
        <p:nvSpPr>
          <p:cNvPr id="3" name="Inhaltsplatzhalter 2">
            <a:extLst>
              <a:ext uri="{FF2B5EF4-FFF2-40B4-BE49-F238E27FC236}">
                <a16:creationId xmlns="" xmlns:a16="http://schemas.microsoft.com/office/drawing/2014/main" id="{020C9C36-338C-47E5-A6FC-ABAB1077CC2E}"/>
              </a:ext>
            </a:extLst>
          </p:cNvPr>
          <p:cNvSpPr>
            <a:spLocks noGrp="1"/>
          </p:cNvSpPr>
          <p:nvPr>
            <p:ph idx="1"/>
          </p:nvPr>
        </p:nvSpPr>
        <p:spPr>
          <a:xfrm>
            <a:off x="553767" y="1603443"/>
            <a:ext cx="8627303" cy="5254557"/>
          </a:xfrm>
        </p:spPr>
        <p:txBody>
          <a:bodyPr>
            <a:normAutofit/>
          </a:bodyPr>
          <a:lstStyle/>
          <a:p>
            <a:pPr>
              <a:buFont typeface="Wingdings" panose="05000000000000000000" pitchFamily="2" charset="2"/>
              <a:buChar char="v"/>
            </a:pPr>
            <a:r>
              <a:rPr lang="de-AT" b="1" dirty="0"/>
              <a:t>Anwesenheit: geblockte Veranstaltung  (Termine und Ankündigungen s. </a:t>
            </a:r>
            <a:r>
              <a:rPr lang="de-AT" b="1" dirty="0" err="1"/>
              <a:t>moodle</a:t>
            </a:r>
            <a:r>
              <a:rPr lang="de-AT" b="1" dirty="0"/>
              <a:t>)</a:t>
            </a:r>
            <a:r>
              <a:rPr lang="de-AT" b="1" dirty="0">
                <a:sym typeface="Wingdings" panose="05000000000000000000" pitchFamily="2" charset="2"/>
              </a:rPr>
              <a:t></a:t>
            </a:r>
            <a:r>
              <a:rPr lang="de-AT" b="1" dirty="0"/>
              <a:t> </a:t>
            </a:r>
            <a:r>
              <a:rPr lang="de-AT" b="1" dirty="0" smtClean="0"/>
              <a:t>6 Std Fehlen ist möglich </a:t>
            </a:r>
            <a:r>
              <a:rPr lang="de-AT" b="1" dirty="0"/>
              <a:t>(</a:t>
            </a:r>
            <a:r>
              <a:rPr lang="de-AT" b="1" dirty="0" smtClean="0"/>
              <a:t>muss </a:t>
            </a:r>
            <a:r>
              <a:rPr lang="de-AT" b="1" dirty="0" smtClean="0"/>
              <a:t>im Entschuldigungsforum (mail) </a:t>
            </a:r>
            <a:r>
              <a:rPr lang="de-AT" b="1" dirty="0" smtClean="0"/>
              <a:t>auf </a:t>
            </a:r>
            <a:r>
              <a:rPr lang="de-AT" b="1" dirty="0" err="1" smtClean="0"/>
              <a:t>moodle</a:t>
            </a:r>
            <a:r>
              <a:rPr lang="de-AT" b="1" dirty="0" smtClean="0"/>
              <a:t> im </a:t>
            </a:r>
            <a:r>
              <a:rPr lang="de-AT" b="1" dirty="0"/>
              <a:t>Vorfeld </a:t>
            </a:r>
            <a:r>
              <a:rPr lang="de-AT" b="1" dirty="0" smtClean="0"/>
              <a:t>entschuldigt werden)</a:t>
            </a:r>
          </a:p>
          <a:p>
            <a:pPr>
              <a:buFont typeface="Wingdings" panose="05000000000000000000" pitchFamily="2" charset="2"/>
              <a:buChar char="v"/>
            </a:pPr>
            <a:r>
              <a:rPr lang="de-DE" b="1" dirty="0" smtClean="0"/>
              <a:t>PRAXIS: 50 </a:t>
            </a:r>
            <a:r>
              <a:rPr lang="de-DE" b="1" dirty="0"/>
              <a:t>Einheiten in der Schule </a:t>
            </a:r>
            <a:r>
              <a:rPr lang="de-DE" b="1" dirty="0" smtClean="0"/>
              <a:t>Details siehe Infoblatt der PH</a:t>
            </a:r>
            <a:endParaRPr lang="de-DE" b="1" dirty="0" smtClean="0"/>
          </a:p>
          <a:p>
            <a:pPr marL="0" indent="0">
              <a:buNone/>
            </a:pPr>
            <a:endParaRPr lang="de-AT" sz="1600" dirty="0"/>
          </a:p>
          <a:p>
            <a:pPr>
              <a:buFont typeface="Wingdings" panose="05000000000000000000" pitchFamily="2" charset="2"/>
              <a:buChar char="v"/>
            </a:pPr>
            <a:r>
              <a:rPr lang="de-AT" b="1" dirty="0"/>
              <a:t>Diskussionsbeiträge und Praktische Aufgaben während des Seminars und HÜ (</a:t>
            </a:r>
            <a:r>
              <a:rPr lang="de-AT" b="1" dirty="0" err="1"/>
              <a:t>zB</a:t>
            </a:r>
            <a:r>
              <a:rPr lang="de-AT" b="1" dirty="0"/>
              <a:t>. Reader)</a:t>
            </a:r>
          </a:p>
          <a:p>
            <a:pPr>
              <a:buFont typeface="Wingdings" panose="05000000000000000000" pitchFamily="2" charset="2"/>
              <a:buChar char="v"/>
            </a:pPr>
            <a:r>
              <a:rPr lang="de-AT" b="1" dirty="0"/>
              <a:t>Seminararbeit (Unterrichtsplanung, Protokoll der Termine des Schulpraktikums  (tabellarisch) und Reflexion des Praktikums (min. 30 Seiten)</a:t>
            </a:r>
          </a:p>
          <a:p>
            <a:pPr marL="0" indent="0">
              <a:buNone/>
            </a:pPr>
            <a:endParaRPr lang="de-AT" dirty="0"/>
          </a:p>
        </p:txBody>
      </p:sp>
      <p:sp>
        <p:nvSpPr>
          <p:cNvPr id="4" name="Fußzeilenplatzhalter 3">
            <a:extLst>
              <a:ext uri="{FF2B5EF4-FFF2-40B4-BE49-F238E27FC236}">
                <a16:creationId xmlns="" xmlns:a16="http://schemas.microsoft.com/office/drawing/2014/main" id="{F5CB295A-FA3A-4897-BDA9-C6B2D678173B}"/>
              </a:ext>
            </a:extLst>
          </p:cNvPr>
          <p:cNvSpPr>
            <a:spLocks noGrp="1"/>
          </p:cNvSpPr>
          <p:nvPr>
            <p:ph type="ftr" sz="quarter" idx="11"/>
          </p:nvPr>
        </p:nvSpPr>
        <p:spPr>
          <a:xfrm>
            <a:off x="677334" y="6492875"/>
            <a:ext cx="6297612" cy="365125"/>
          </a:xfrm>
        </p:spPr>
        <p:txBody>
          <a:bodyPr/>
          <a:lstStyle/>
          <a:p>
            <a:r>
              <a:rPr lang="de-AT" dirty="0"/>
              <a:t>Mag. Mairinger – Hebein Reinhild 								PH Diözese Linz  </a:t>
            </a:r>
            <a:endParaRPr lang="en-US" dirty="0"/>
          </a:p>
        </p:txBody>
      </p:sp>
    </p:spTree>
    <p:extLst>
      <p:ext uri="{BB962C8B-B14F-4D97-AF65-F5344CB8AC3E}">
        <p14:creationId xmlns:p14="http://schemas.microsoft.com/office/powerpoint/2010/main" val="40279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Beurteilungskriterien</a:t>
            </a:r>
            <a:endParaRPr lang="de-DE" dirty="0"/>
          </a:p>
        </p:txBody>
      </p:sp>
      <p:sp>
        <p:nvSpPr>
          <p:cNvPr id="3" name="Inhaltsplatzhalter 2"/>
          <p:cNvSpPr>
            <a:spLocks noGrp="1"/>
          </p:cNvSpPr>
          <p:nvPr>
            <p:ph idx="1"/>
          </p:nvPr>
        </p:nvSpPr>
        <p:spPr>
          <a:xfrm>
            <a:off x="677334" y="1443789"/>
            <a:ext cx="8596668" cy="4597573"/>
          </a:xfrm>
        </p:spPr>
        <p:txBody>
          <a:bodyPr/>
          <a:lstStyle/>
          <a:p>
            <a:pPr marL="0" indent="0">
              <a:buNone/>
            </a:pPr>
            <a:r>
              <a:rPr lang="de-DE" dirty="0" smtClean="0"/>
              <a:t> 1) </a:t>
            </a:r>
            <a:r>
              <a:rPr lang="de-DE" b="1" dirty="0" smtClean="0"/>
              <a:t> Seminararbeit </a:t>
            </a:r>
            <a:r>
              <a:rPr lang="de-DE" b="1" dirty="0" err="1" smtClean="0"/>
              <a:t>ca</a:t>
            </a:r>
            <a:r>
              <a:rPr lang="de-DE" b="1" dirty="0" smtClean="0"/>
              <a:t> 2/3</a:t>
            </a:r>
            <a:r>
              <a:rPr lang="de-DE" dirty="0" smtClean="0"/>
              <a:t>(Details siehe Word Dokument)</a:t>
            </a:r>
          </a:p>
          <a:p>
            <a:pPr>
              <a:buFont typeface="Wingdings" panose="05000000000000000000" pitchFamily="2" charset="2"/>
              <a:buChar char="§"/>
            </a:pPr>
            <a:r>
              <a:rPr lang="de-DE" sz="1600" dirty="0" smtClean="0"/>
              <a:t>Unterrichtsplanungen(Zielsetzung, Anforderungsbereiche, Inhalte, Materialien Methoden)</a:t>
            </a:r>
          </a:p>
          <a:p>
            <a:pPr>
              <a:buFont typeface="Wingdings" panose="05000000000000000000" pitchFamily="2" charset="2"/>
              <a:buChar char="§"/>
            </a:pPr>
            <a:r>
              <a:rPr lang="de-DE" sz="1600" dirty="0" smtClean="0"/>
              <a:t>Reflexion ( Unterrichtsverlauf, persönliche Erfahrungen, Umsetzung der Ziele, Ausblick in die Zukunft, der Rolle als künftige Lehrerin, </a:t>
            </a:r>
            <a:r>
              <a:rPr lang="de-DE" sz="1600" dirty="0"/>
              <a:t>Z</a:t>
            </a:r>
            <a:r>
              <a:rPr lang="de-DE" sz="1600" dirty="0" smtClean="0"/>
              <a:t>usammenarbeit mit Praxisschule, Begleitseminar) </a:t>
            </a:r>
          </a:p>
          <a:p>
            <a:pPr>
              <a:buFont typeface="Wingdings" panose="05000000000000000000" pitchFamily="2" charset="2"/>
              <a:buChar char="§"/>
            </a:pPr>
            <a:r>
              <a:rPr lang="de-DE" sz="1600" dirty="0" smtClean="0"/>
              <a:t>Theoriebezug (Gegenüberstellung von theoretischen Inhalten aus dem Seminar oder vorhergehender Veranstaltungen und persönlicher Zielsetzungen  und Erfahrungen aus der Schulpraxis)</a:t>
            </a:r>
          </a:p>
          <a:p>
            <a:pPr>
              <a:buFont typeface="Wingdings" panose="05000000000000000000" pitchFamily="2" charset="2"/>
              <a:buChar char="§"/>
            </a:pPr>
            <a:r>
              <a:rPr lang="de-DE" sz="1600" dirty="0" smtClean="0"/>
              <a:t>Formale Kriterien ( Inhaltsverzeichnis, Abbildungsverzeichnis…, korrektes Zitieren von Literatur…..)</a:t>
            </a:r>
          </a:p>
          <a:p>
            <a:pPr>
              <a:buFont typeface="Wingdings" panose="05000000000000000000" pitchFamily="2" charset="2"/>
              <a:buChar char="§"/>
            </a:pPr>
            <a:r>
              <a:rPr lang="de-DE" dirty="0" smtClean="0"/>
              <a:t>2)</a:t>
            </a:r>
            <a:r>
              <a:rPr lang="de-DE" b="1" dirty="0" smtClean="0"/>
              <a:t> Mitarbeit </a:t>
            </a:r>
            <a:r>
              <a:rPr lang="de-DE" b="1" dirty="0" err="1" smtClean="0"/>
              <a:t>ca</a:t>
            </a:r>
            <a:r>
              <a:rPr lang="de-DE" b="1" dirty="0" smtClean="0"/>
              <a:t> 1/3</a:t>
            </a:r>
            <a:r>
              <a:rPr lang="de-DE" dirty="0" smtClean="0"/>
              <a:t>: </a:t>
            </a:r>
            <a:r>
              <a:rPr lang="de-DE" sz="1600" dirty="0" smtClean="0"/>
              <a:t>Aufträge die während des Seminars ausgeführt werden, HÜ ( Reader, Kommentare), Diskussionsbeiträge</a:t>
            </a:r>
            <a:endParaRPr lang="de-DE" sz="1600" dirty="0"/>
          </a:p>
        </p:txBody>
      </p:sp>
      <p:sp>
        <p:nvSpPr>
          <p:cNvPr id="4" name="Fußzeilenplatzhalter 3"/>
          <p:cNvSpPr>
            <a:spLocks noGrp="1"/>
          </p:cNvSpPr>
          <p:nvPr>
            <p:ph type="ftr" sz="quarter" idx="11"/>
          </p:nvPr>
        </p:nvSpPr>
        <p:spPr/>
        <p:txBody>
          <a:bodyPr/>
          <a:lstStyle/>
          <a:p>
            <a:r>
              <a:rPr lang="de-AT" smtClean="0"/>
              <a:t>hebein_reinhild@hotmail.com (Tel. 06606692636)  PH Diözese Linz  </a:t>
            </a:r>
            <a:endParaRPr lang="en-US" dirty="0"/>
          </a:p>
        </p:txBody>
      </p:sp>
    </p:spTree>
    <p:extLst>
      <p:ext uri="{BB962C8B-B14F-4D97-AF65-F5344CB8AC3E}">
        <p14:creationId xmlns:p14="http://schemas.microsoft.com/office/powerpoint/2010/main" val="328461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897FAB8-3206-4234-93E8-8A10DF4E62CC}"/>
              </a:ext>
            </a:extLst>
          </p:cNvPr>
          <p:cNvSpPr>
            <a:spLocks noGrp="1"/>
          </p:cNvSpPr>
          <p:nvPr>
            <p:ph type="title"/>
          </p:nvPr>
        </p:nvSpPr>
        <p:spPr/>
        <p:txBody>
          <a:bodyPr/>
          <a:lstStyle/>
          <a:p>
            <a:r>
              <a:rPr lang="de-AT" dirty="0"/>
              <a:t>Termine</a:t>
            </a:r>
          </a:p>
        </p:txBody>
      </p:sp>
      <p:sp>
        <p:nvSpPr>
          <p:cNvPr id="4" name="Fußzeilenplatzhalter 3">
            <a:extLst>
              <a:ext uri="{FF2B5EF4-FFF2-40B4-BE49-F238E27FC236}">
                <a16:creationId xmlns="" xmlns:a16="http://schemas.microsoft.com/office/drawing/2014/main" id="{5634A8FE-B69D-4AFC-8548-66E21DBF94AB}"/>
              </a:ext>
            </a:extLst>
          </p:cNvPr>
          <p:cNvSpPr>
            <a:spLocks noGrp="1"/>
          </p:cNvSpPr>
          <p:nvPr>
            <p:ph type="ftr" sz="quarter" idx="11"/>
          </p:nvPr>
        </p:nvSpPr>
        <p:spPr/>
        <p:txBody>
          <a:bodyPr/>
          <a:lstStyle/>
          <a:p>
            <a:r>
              <a:rPr lang="de-AT" dirty="0" smtClean="0"/>
              <a:t>(</a:t>
            </a:r>
            <a:r>
              <a:rPr lang="de-AT" dirty="0"/>
              <a:t>Tel. 06606692636)  PH Diözese Linz  </a:t>
            </a:r>
            <a:endParaRPr lang="en-US" dirty="0"/>
          </a:p>
        </p:txBody>
      </p:sp>
      <p:graphicFrame>
        <p:nvGraphicFramePr>
          <p:cNvPr id="7" name="Objekt 6"/>
          <p:cNvGraphicFramePr>
            <a:graphicFrameLocks noChangeAspect="1"/>
          </p:cNvGraphicFramePr>
          <p:nvPr>
            <p:extLst>
              <p:ext uri="{D42A27DB-BD31-4B8C-83A1-F6EECF244321}">
                <p14:modId xmlns:p14="http://schemas.microsoft.com/office/powerpoint/2010/main" val="1085969674"/>
              </p:ext>
            </p:extLst>
          </p:nvPr>
        </p:nvGraphicFramePr>
        <p:xfrm>
          <a:off x="1459832" y="1469999"/>
          <a:ext cx="4470484" cy="4873818"/>
        </p:xfrm>
        <a:graphic>
          <a:graphicData uri="http://schemas.openxmlformats.org/presentationml/2006/ole">
            <mc:AlternateContent xmlns:mc="http://schemas.openxmlformats.org/markup-compatibility/2006">
              <mc:Choice xmlns:v="urn:schemas-microsoft-com:vml" Requires="v">
                <p:oleObj spid="_x0000_s1027" name="Dokument" r:id="rId3" imgW="5877024" imgH="6407636" progId="Word.Document.12">
                  <p:embed/>
                </p:oleObj>
              </mc:Choice>
              <mc:Fallback>
                <p:oleObj name="Dokument" r:id="rId3" imgW="5877024" imgH="6407636" progId="Word.Document.12">
                  <p:embed/>
                  <p:pic>
                    <p:nvPicPr>
                      <p:cNvPr id="0" name=""/>
                      <p:cNvPicPr/>
                      <p:nvPr/>
                    </p:nvPicPr>
                    <p:blipFill>
                      <a:blip r:embed="rId4"/>
                      <a:stretch>
                        <a:fillRect/>
                      </a:stretch>
                    </p:blipFill>
                    <p:spPr>
                      <a:xfrm>
                        <a:off x="1459832" y="1469999"/>
                        <a:ext cx="4470484" cy="4873818"/>
                      </a:xfrm>
                      <a:prstGeom prst="rect">
                        <a:avLst/>
                      </a:prstGeom>
                    </p:spPr>
                  </p:pic>
                </p:oleObj>
              </mc:Fallback>
            </mc:AlternateContent>
          </a:graphicData>
        </a:graphic>
      </p:graphicFrame>
    </p:spTree>
    <p:extLst>
      <p:ext uri="{BB962C8B-B14F-4D97-AF65-F5344CB8AC3E}">
        <p14:creationId xmlns:p14="http://schemas.microsoft.com/office/powerpoint/2010/main" val="109687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B89041B-3B35-49B6-B598-6AB3B4B37C9B}"/>
              </a:ext>
            </a:extLst>
          </p:cNvPr>
          <p:cNvSpPr>
            <a:spLocks noGrp="1"/>
          </p:cNvSpPr>
          <p:nvPr>
            <p:ph type="title"/>
          </p:nvPr>
        </p:nvSpPr>
        <p:spPr>
          <a:xfrm>
            <a:off x="590837" y="124942"/>
            <a:ext cx="8596668" cy="801815"/>
          </a:xfrm>
        </p:spPr>
        <p:txBody>
          <a:bodyPr>
            <a:normAutofit/>
          </a:bodyPr>
          <a:lstStyle/>
          <a:p>
            <a:r>
              <a:rPr lang="de-AT" sz="2800" dirty="0"/>
              <a:t>Schriftliche Unterrichtsplanung </a:t>
            </a:r>
            <a:r>
              <a:rPr lang="de-AT" sz="2000" dirty="0"/>
              <a:t/>
            </a:r>
            <a:br>
              <a:rPr lang="de-AT" sz="2000" dirty="0"/>
            </a:br>
            <a:r>
              <a:rPr lang="de-AT" sz="1800" dirty="0"/>
              <a:t>(s. auch allgemeine Anforderungen der PH)</a:t>
            </a:r>
          </a:p>
        </p:txBody>
      </p:sp>
      <p:sp>
        <p:nvSpPr>
          <p:cNvPr id="3" name="Inhaltsplatzhalter 2">
            <a:extLst>
              <a:ext uri="{FF2B5EF4-FFF2-40B4-BE49-F238E27FC236}">
                <a16:creationId xmlns="" xmlns:a16="http://schemas.microsoft.com/office/drawing/2014/main" id="{1DFF3B36-59D3-4D0E-A460-C319FD05ACD5}"/>
              </a:ext>
            </a:extLst>
          </p:cNvPr>
          <p:cNvSpPr>
            <a:spLocks noGrp="1"/>
          </p:cNvSpPr>
          <p:nvPr>
            <p:ph idx="1"/>
          </p:nvPr>
        </p:nvSpPr>
        <p:spPr>
          <a:xfrm>
            <a:off x="308919" y="1112108"/>
            <a:ext cx="9984259" cy="4929254"/>
          </a:xfrm>
        </p:spPr>
        <p:txBody>
          <a:bodyPr>
            <a:normAutofit fontScale="85000" lnSpcReduction="20000"/>
          </a:bodyPr>
          <a:lstStyle/>
          <a:p>
            <a:pPr marL="0" indent="0">
              <a:buNone/>
            </a:pPr>
            <a:r>
              <a:rPr lang="de-AT" sz="2100" b="1" dirty="0">
                <a:solidFill>
                  <a:schemeClr val="accent1"/>
                </a:solidFill>
              </a:rPr>
              <a:t>Unterrichtsskizze </a:t>
            </a:r>
          </a:p>
          <a:p>
            <a:r>
              <a:rPr lang="de-AT" sz="2100" b="1" dirty="0"/>
              <a:t>A) Einleitung:</a:t>
            </a:r>
            <a:r>
              <a:rPr lang="de-AT" sz="2100" dirty="0"/>
              <a:t> allgemeine Angaben zur Praktikant/In, Lehrplanbezug, Lernziele, Quellen</a:t>
            </a:r>
          </a:p>
          <a:p>
            <a:r>
              <a:rPr lang="de-AT" sz="2100" dirty="0"/>
              <a:t>B) </a:t>
            </a:r>
            <a:r>
              <a:rPr lang="de-AT" sz="2100" b="1" dirty="0"/>
              <a:t>Der Stundenablauf </a:t>
            </a:r>
            <a:r>
              <a:rPr lang="de-AT" sz="2100" dirty="0"/>
              <a:t>soll </a:t>
            </a:r>
            <a:r>
              <a:rPr lang="de-AT" sz="2100" b="1" dirty="0"/>
              <a:t>inkl. Lernzielen</a:t>
            </a:r>
            <a:r>
              <a:rPr lang="de-AT" sz="2100" dirty="0" smtClean="0"/>
              <a:t>, samt Anforderungsbereichen, </a:t>
            </a:r>
            <a:r>
              <a:rPr lang="de-AT" sz="2100" dirty="0"/>
              <a:t>Auflistung der Materialien, Zeitangaben </a:t>
            </a:r>
            <a:r>
              <a:rPr lang="de-AT" sz="2100" dirty="0">
                <a:solidFill>
                  <a:schemeClr val="accent1"/>
                </a:solidFill>
              </a:rPr>
              <a:t>tabellarisch</a:t>
            </a:r>
            <a:r>
              <a:rPr lang="de-AT" sz="2100" dirty="0">
                <a:solidFill>
                  <a:srgbClr val="FF0000"/>
                </a:solidFill>
              </a:rPr>
              <a:t> </a:t>
            </a:r>
            <a:r>
              <a:rPr lang="de-AT" sz="2100" dirty="0"/>
              <a:t>erfolgen. Siehe Vorlage </a:t>
            </a:r>
            <a:r>
              <a:rPr lang="de-AT" sz="2100" dirty="0" err="1"/>
              <a:t>moodle</a:t>
            </a:r>
            <a:r>
              <a:rPr lang="de-AT" sz="2100" dirty="0"/>
              <a:t>!</a:t>
            </a:r>
          </a:p>
          <a:p>
            <a:r>
              <a:rPr lang="de-AT" sz="2100" dirty="0">
                <a:solidFill>
                  <a:schemeClr val="accent1"/>
                </a:solidFill>
              </a:rPr>
              <a:t>C) Kurze Begründung der methodischen und inhaltlichen Schwerpunkte </a:t>
            </a:r>
            <a:r>
              <a:rPr lang="de-AT" sz="2100" dirty="0">
                <a:solidFill>
                  <a:schemeClr val="tx1"/>
                </a:solidFill>
              </a:rPr>
              <a:t>(abgesehen vom Lehrplan) ca. 150 Wörter oder auch mehr (pro Unterrichtssequenz (mehrere ineinander fließende Unterrichtsstunden).Hier sollte auch zu einer didaktischen Theorie Bezug genommen werden (</a:t>
            </a:r>
            <a:r>
              <a:rPr lang="de-AT" sz="2100" dirty="0" err="1">
                <a:solidFill>
                  <a:schemeClr val="tx1"/>
                </a:solidFill>
              </a:rPr>
              <a:t>zB</a:t>
            </a:r>
            <a:r>
              <a:rPr lang="de-AT" sz="2100" dirty="0">
                <a:solidFill>
                  <a:schemeClr val="tx1"/>
                </a:solidFill>
              </a:rPr>
              <a:t>. Lernzielorientierte, kritisch pragmatisch oder konstruktivistische Didaktik). </a:t>
            </a:r>
            <a:r>
              <a:rPr lang="de-AT" sz="2100" dirty="0"/>
              <a:t>Falls Stunden einzeln getrennt voneinander abgehalten werden so genügt eine kurze Begründung pro Stunde.</a:t>
            </a:r>
          </a:p>
          <a:p>
            <a:r>
              <a:rPr lang="de-AT" sz="2100" dirty="0"/>
              <a:t>D) </a:t>
            </a:r>
            <a:r>
              <a:rPr lang="de-AT" sz="2100" dirty="0">
                <a:solidFill>
                  <a:srgbClr val="FF0000"/>
                </a:solidFill>
              </a:rPr>
              <a:t>Die Unterrichtssequenzen sollten die Anforderungsbereiche </a:t>
            </a:r>
            <a:r>
              <a:rPr lang="de-AT" sz="2100" b="1" dirty="0">
                <a:solidFill>
                  <a:srgbClr val="FF0000"/>
                </a:solidFill>
              </a:rPr>
              <a:t>Reproduktion Reorganisation (Transfer) und kritische Reflexion </a:t>
            </a:r>
            <a:r>
              <a:rPr lang="de-AT" sz="2100" dirty="0">
                <a:solidFill>
                  <a:srgbClr val="FF0000"/>
                </a:solidFill>
              </a:rPr>
              <a:t>von Wissen (</a:t>
            </a:r>
            <a:r>
              <a:rPr lang="de-AT" sz="2100" dirty="0" err="1">
                <a:solidFill>
                  <a:srgbClr val="FF0000"/>
                </a:solidFill>
              </a:rPr>
              <a:t>s.Sitte</a:t>
            </a:r>
            <a:r>
              <a:rPr lang="de-AT" sz="2100" dirty="0">
                <a:solidFill>
                  <a:srgbClr val="FF0000"/>
                </a:solidFill>
              </a:rPr>
              <a:t>, 2001) aufweisen, </a:t>
            </a:r>
            <a:r>
              <a:rPr lang="de-AT" sz="2100" dirty="0" err="1">
                <a:solidFill>
                  <a:srgbClr val="FF0000"/>
                </a:solidFill>
              </a:rPr>
              <a:t>dh</a:t>
            </a:r>
            <a:r>
              <a:rPr lang="de-AT" sz="2100" dirty="0">
                <a:solidFill>
                  <a:srgbClr val="FF0000"/>
                </a:solidFill>
              </a:rPr>
              <a:t>. gemäß eines </a:t>
            </a:r>
            <a:r>
              <a:rPr lang="de-AT" sz="2100" b="1" dirty="0">
                <a:solidFill>
                  <a:srgbClr val="FF0000"/>
                </a:solidFill>
              </a:rPr>
              <a:t>problemorientierten Unterrichts </a:t>
            </a:r>
            <a:r>
              <a:rPr lang="de-AT" sz="2100" dirty="0">
                <a:solidFill>
                  <a:srgbClr val="FF0000"/>
                </a:solidFill>
              </a:rPr>
              <a:t>nach Vielhaber theoretisches, praktisches und kritisches </a:t>
            </a:r>
            <a:r>
              <a:rPr lang="de-AT" sz="2100" dirty="0" err="1">
                <a:solidFill>
                  <a:srgbClr val="FF0000"/>
                </a:solidFill>
              </a:rPr>
              <a:t>Know</a:t>
            </a:r>
            <a:r>
              <a:rPr lang="de-AT" sz="2100" dirty="0">
                <a:solidFill>
                  <a:srgbClr val="FF0000"/>
                </a:solidFill>
              </a:rPr>
              <a:t> </a:t>
            </a:r>
            <a:r>
              <a:rPr lang="de-AT" sz="2100" dirty="0" err="1">
                <a:solidFill>
                  <a:srgbClr val="FF0000"/>
                </a:solidFill>
              </a:rPr>
              <a:t>How</a:t>
            </a:r>
            <a:r>
              <a:rPr lang="de-AT" sz="2100" dirty="0">
                <a:solidFill>
                  <a:srgbClr val="FF0000"/>
                </a:solidFill>
              </a:rPr>
              <a:t> vermitteln.</a:t>
            </a:r>
            <a:r>
              <a:rPr lang="de-AT" sz="2100" dirty="0">
                <a:solidFill>
                  <a:srgbClr val="FF0000"/>
                </a:solidFill>
                <a:sym typeface="Wingdings" panose="05000000000000000000" pitchFamily="2" charset="2"/>
              </a:rPr>
              <a:t> </a:t>
            </a:r>
            <a:r>
              <a:rPr lang="de-AT" sz="2100" dirty="0" smtClean="0">
                <a:solidFill>
                  <a:srgbClr val="FF0000"/>
                </a:solidFill>
                <a:sym typeface="Wingdings" panose="05000000000000000000" pitchFamily="2" charset="2"/>
              </a:rPr>
              <a:t>diese sind bei der der Formulierung </a:t>
            </a:r>
            <a:r>
              <a:rPr lang="de-AT" sz="2100" dirty="0">
                <a:solidFill>
                  <a:srgbClr val="FF0000"/>
                </a:solidFill>
                <a:sym typeface="Wingdings" panose="05000000000000000000" pitchFamily="2" charset="2"/>
              </a:rPr>
              <a:t>der </a:t>
            </a:r>
            <a:r>
              <a:rPr lang="de-AT" sz="2100" dirty="0" smtClean="0">
                <a:solidFill>
                  <a:srgbClr val="FF0000"/>
                </a:solidFill>
                <a:sym typeface="Wingdings" panose="05000000000000000000" pitchFamily="2" charset="2"/>
              </a:rPr>
              <a:t>Lernziele hinzuzufügen</a:t>
            </a:r>
            <a:r>
              <a:rPr lang="de-AT" sz="2100" dirty="0" smtClean="0">
                <a:sym typeface="Wingdings" panose="05000000000000000000" pitchFamily="2" charset="2"/>
              </a:rPr>
              <a:t>! </a:t>
            </a:r>
            <a:endParaRPr lang="de-AT" sz="2100" dirty="0">
              <a:sym typeface="Wingdings" panose="05000000000000000000" pitchFamily="2" charset="2"/>
            </a:endParaRPr>
          </a:p>
          <a:p>
            <a:r>
              <a:rPr lang="de-AT" sz="2100" dirty="0"/>
              <a:t>E) Bei der Planung der Unterrichtseinstiege sollte auf </a:t>
            </a:r>
            <a:r>
              <a:rPr lang="de-AT" sz="2100" b="1" dirty="0"/>
              <a:t>motivationsfördernde Maßnahmen </a:t>
            </a:r>
            <a:r>
              <a:rPr lang="de-AT" sz="2100" dirty="0"/>
              <a:t>geachtet werden. Wie erwecke ich die Neugier vielleicht oder sogar den Forscherdrang des Schülers/in ? </a:t>
            </a:r>
            <a:r>
              <a:rPr lang="de-AT" sz="2100" i="1" dirty="0"/>
              <a:t>„Wie kann ich ihn/sie leichter an der Stange halten?“ (entdeckendes, forschendes Lernen)</a:t>
            </a:r>
          </a:p>
          <a:p>
            <a:endParaRPr lang="de-AT" dirty="0"/>
          </a:p>
          <a:p>
            <a:endParaRPr lang="de-AT" dirty="0"/>
          </a:p>
        </p:txBody>
      </p:sp>
      <p:sp>
        <p:nvSpPr>
          <p:cNvPr id="4" name="Fußzeilenplatzhalter 3">
            <a:extLst>
              <a:ext uri="{FF2B5EF4-FFF2-40B4-BE49-F238E27FC236}">
                <a16:creationId xmlns="" xmlns:a16="http://schemas.microsoft.com/office/drawing/2014/main" id="{03AB8718-23F8-4534-8CEB-4DBDBCFBC959}"/>
              </a:ext>
            </a:extLst>
          </p:cNvPr>
          <p:cNvSpPr>
            <a:spLocks noGrp="1"/>
          </p:cNvSpPr>
          <p:nvPr>
            <p:ph type="ftr" sz="quarter" idx="11"/>
          </p:nvPr>
        </p:nvSpPr>
        <p:spPr/>
        <p:txBody>
          <a:bodyPr/>
          <a:lstStyle/>
          <a:p>
            <a:r>
              <a:rPr lang="de-AT" dirty="0" smtClean="0"/>
              <a:t>(</a:t>
            </a:r>
            <a:r>
              <a:rPr lang="de-AT" dirty="0"/>
              <a:t>Tel. 06606692636)  PH Diözese Linz  </a:t>
            </a:r>
            <a:endParaRPr lang="en-US" dirty="0"/>
          </a:p>
        </p:txBody>
      </p:sp>
    </p:spTree>
    <p:extLst>
      <p:ext uri="{BB962C8B-B14F-4D97-AF65-F5344CB8AC3E}">
        <p14:creationId xmlns:p14="http://schemas.microsoft.com/office/powerpoint/2010/main" val="85114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10050EC-DE1E-4F78-8817-AF64EEE14962}"/>
              </a:ext>
            </a:extLst>
          </p:cNvPr>
          <p:cNvSpPr>
            <a:spLocks noGrp="1"/>
          </p:cNvSpPr>
          <p:nvPr>
            <p:ph type="title"/>
          </p:nvPr>
        </p:nvSpPr>
        <p:spPr/>
        <p:txBody>
          <a:bodyPr>
            <a:normAutofit/>
          </a:bodyPr>
          <a:lstStyle/>
          <a:p>
            <a:r>
              <a:rPr lang="de-AT" dirty="0"/>
              <a:t>Gestaltung von Unterrichtsmaterialien</a:t>
            </a:r>
            <a:br>
              <a:rPr lang="de-AT" dirty="0"/>
            </a:br>
            <a:r>
              <a:rPr lang="de-AT" sz="2700" dirty="0"/>
              <a:t>(siehe auch allgemeine Anforderungen der PH)</a:t>
            </a:r>
          </a:p>
        </p:txBody>
      </p:sp>
      <p:sp>
        <p:nvSpPr>
          <p:cNvPr id="3" name="Inhaltsplatzhalter 2">
            <a:extLst>
              <a:ext uri="{FF2B5EF4-FFF2-40B4-BE49-F238E27FC236}">
                <a16:creationId xmlns="" xmlns:a16="http://schemas.microsoft.com/office/drawing/2014/main" id="{69D8AE75-7E40-4A87-9C43-9A71C39B3FA1}"/>
              </a:ext>
            </a:extLst>
          </p:cNvPr>
          <p:cNvSpPr>
            <a:spLocks noGrp="1"/>
          </p:cNvSpPr>
          <p:nvPr>
            <p:ph idx="1"/>
          </p:nvPr>
        </p:nvSpPr>
        <p:spPr>
          <a:xfrm>
            <a:off x="677334" y="1930400"/>
            <a:ext cx="8596668" cy="3517838"/>
          </a:xfrm>
        </p:spPr>
        <p:txBody>
          <a:bodyPr>
            <a:normAutofit fontScale="92500" lnSpcReduction="10000"/>
          </a:bodyPr>
          <a:lstStyle/>
          <a:p>
            <a:r>
              <a:rPr lang="de-AT" sz="2000" dirty="0"/>
              <a:t>Foto von Tafelbild </a:t>
            </a:r>
          </a:p>
          <a:p>
            <a:r>
              <a:rPr lang="de-AT" sz="2000" dirty="0"/>
              <a:t>Eigenständig angefertigte Arbeitsblätter (Buch und fertige Arbeitsblätter vermeiden)  inkl. Begründung der einzelnen Arbeitsschritten (mit Symbolen kennzeichnen R Reproduktion T Transfer KR kritische Reflexion)</a:t>
            </a:r>
          </a:p>
          <a:p>
            <a:r>
              <a:rPr lang="de-AT" sz="2000" dirty="0"/>
              <a:t>Grafiken Bilder etc. mit Quellenangaben , durchnummerieren mit M1,M2..</a:t>
            </a:r>
          </a:p>
          <a:p>
            <a:r>
              <a:rPr lang="de-AT" sz="2000" dirty="0"/>
              <a:t>Multimediales Material mit Titel und Quellenangaben (Verlinkung)</a:t>
            </a:r>
          </a:p>
          <a:p>
            <a:r>
              <a:rPr lang="de-AT" sz="2000" dirty="0">
                <a:highlight>
                  <a:srgbClr val="FFFF00"/>
                </a:highlight>
              </a:rPr>
              <a:t>Die Unterrichtsplanung der einzelnen Stunden </a:t>
            </a:r>
            <a:r>
              <a:rPr lang="de-AT" sz="2000" dirty="0" err="1">
                <a:highlight>
                  <a:srgbClr val="FFFF00"/>
                </a:highlight>
              </a:rPr>
              <a:t>bzw</a:t>
            </a:r>
            <a:r>
              <a:rPr lang="de-AT" sz="2000" dirty="0">
                <a:highlight>
                  <a:srgbClr val="FFFF00"/>
                </a:highlight>
              </a:rPr>
              <a:t> Sequenzen ist im Vorhinein bis 18h des Vortages auf der Lernplattform hochzuladen</a:t>
            </a:r>
            <a:r>
              <a:rPr lang="de-AT" sz="2000" dirty="0" smtClean="0">
                <a:highlight>
                  <a:srgbClr val="FFFF00"/>
                </a:highlight>
              </a:rPr>
              <a:t>.</a:t>
            </a:r>
          </a:p>
          <a:p>
            <a:r>
              <a:rPr lang="de-AT" sz="2000" dirty="0" smtClean="0">
                <a:highlight>
                  <a:srgbClr val="FFFF00"/>
                </a:highlight>
              </a:rPr>
              <a:t>Die Stunden sollten auch reflektiert werden und sind gesammelt auf der </a:t>
            </a:r>
            <a:r>
              <a:rPr lang="de-AT" sz="2000" dirty="0" err="1" smtClean="0">
                <a:highlight>
                  <a:srgbClr val="FFFF00"/>
                </a:highlight>
              </a:rPr>
              <a:t>moodle</a:t>
            </a:r>
            <a:r>
              <a:rPr lang="de-AT" sz="2000" dirty="0" smtClean="0">
                <a:highlight>
                  <a:srgbClr val="FFFF00"/>
                </a:highlight>
              </a:rPr>
              <a:t> Plattform am Ende der Praxis hochzuladen!</a:t>
            </a:r>
            <a:endParaRPr lang="de-AT" sz="2000" dirty="0">
              <a:highlight>
                <a:srgbClr val="FFFF00"/>
              </a:highlight>
            </a:endParaRPr>
          </a:p>
          <a:p>
            <a:pPr marL="0" indent="0">
              <a:buNone/>
            </a:pPr>
            <a:endParaRPr lang="de-AT" dirty="0"/>
          </a:p>
          <a:p>
            <a:pPr marL="0" indent="0">
              <a:buNone/>
            </a:pPr>
            <a:endParaRPr lang="de-AT" dirty="0"/>
          </a:p>
          <a:p>
            <a:endParaRPr lang="de-AT" dirty="0"/>
          </a:p>
          <a:p>
            <a:endParaRPr lang="de-AT" dirty="0"/>
          </a:p>
        </p:txBody>
      </p:sp>
      <p:sp>
        <p:nvSpPr>
          <p:cNvPr id="4" name="Fußzeilenplatzhalter 3">
            <a:extLst>
              <a:ext uri="{FF2B5EF4-FFF2-40B4-BE49-F238E27FC236}">
                <a16:creationId xmlns="" xmlns:a16="http://schemas.microsoft.com/office/drawing/2014/main" id="{FA601D59-8AE9-437E-BD7B-E289524D17C9}"/>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194432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572CE7C-7158-4DA0-A65D-5EA5FBDDAD41}"/>
              </a:ext>
            </a:extLst>
          </p:cNvPr>
          <p:cNvSpPr>
            <a:spLocks noGrp="1"/>
          </p:cNvSpPr>
          <p:nvPr>
            <p:ph type="title"/>
          </p:nvPr>
        </p:nvSpPr>
        <p:spPr/>
        <p:txBody>
          <a:bodyPr/>
          <a:lstStyle/>
          <a:p>
            <a:r>
              <a:rPr lang="de-AT" dirty="0"/>
              <a:t>Seminararbeit</a:t>
            </a:r>
          </a:p>
        </p:txBody>
      </p:sp>
      <p:sp>
        <p:nvSpPr>
          <p:cNvPr id="3" name="Inhaltsplatzhalter 2">
            <a:extLst>
              <a:ext uri="{FF2B5EF4-FFF2-40B4-BE49-F238E27FC236}">
                <a16:creationId xmlns="" xmlns:a16="http://schemas.microsoft.com/office/drawing/2014/main" id="{179C87B3-0029-471E-9E57-EEC39DFA6F8B}"/>
              </a:ext>
            </a:extLst>
          </p:cNvPr>
          <p:cNvSpPr>
            <a:spLocks noGrp="1"/>
          </p:cNvSpPr>
          <p:nvPr>
            <p:ph idx="1"/>
          </p:nvPr>
        </p:nvSpPr>
        <p:spPr>
          <a:xfrm>
            <a:off x="529053" y="1419184"/>
            <a:ext cx="8596668" cy="4622178"/>
          </a:xfrm>
        </p:spPr>
        <p:txBody>
          <a:bodyPr>
            <a:normAutofit fontScale="85000" lnSpcReduction="20000"/>
          </a:bodyPr>
          <a:lstStyle/>
          <a:p>
            <a:r>
              <a:rPr lang="de-AT" b="1" dirty="0"/>
              <a:t>Inhaltsverzeichnis</a:t>
            </a:r>
          </a:p>
          <a:p>
            <a:r>
              <a:rPr lang="de-AT" b="1" dirty="0"/>
              <a:t>Allgemeine Angaben zur Praktikant/In, Schule, Betreuungslehrer/In</a:t>
            </a:r>
          </a:p>
          <a:p>
            <a:r>
              <a:rPr lang="de-AT" b="1" dirty="0"/>
              <a:t>Protokoll der Termine (tabellarisch, unterschrieben vom Praxislehrer/in)</a:t>
            </a:r>
          </a:p>
          <a:p>
            <a:r>
              <a:rPr lang="de-AT" b="1" dirty="0"/>
              <a:t>Sammlung der Unterrichtsplanungen samt </a:t>
            </a:r>
            <a:r>
              <a:rPr lang="de-AT" b="1" dirty="0" smtClean="0"/>
              <a:t>Lernzielen und Materialien</a:t>
            </a:r>
            <a:endParaRPr lang="de-AT" b="1" dirty="0"/>
          </a:p>
          <a:p>
            <a:r>
              <a:rPr lang="de-AT" b="1" dirty="0"/>
              <a:t>Reflexion des Praktikums (Reflexion der einzelnen Einheiten oder gesamter Sequenz samt Verbesserungsvorschlägen und passender Begründung) Was ist mir gut gelungen, was weniger und warum? Worauf haben die Schüler/innen sehr positiv reagiert, wo weniger? </a:t>
            </a:r>
            <a:r>
              <a:rPr lang="de-AT" b="1" dirty="0" smtClean="0"/>
              <a:t>Habe ich meine Ziele erreicht? Was könnte ich das nächste Mal optimieren? Inwieweit lässt sich meine Planung einer didaktischen Theorie oder theoretischen Inhalten des Seminars zuordnen? Haben sie sich im Unterricht bewährt, wenn ja </a:t>
            </a:r>
            <a:r>
              <a:rPr lang="de-AT" b="1" dirty="0" err="1" smtClean="0"/>
              <a:t>warum,wenn</a:t>
            </a:r>
            <a:r>
              <a:rPr lang="de-AT" b="1" dirty="0" smtClean="0"/>
              <a:t> nein warum nicht? </a:t>
            </a:r>
            <a:r>
              <a:rPr lang="de-AT" b="1" dirty="0" err="1" smtClean="0"/>
              <a:t>uä</a:t>
            </a:r>
            <a:r>
              <a:rPr lang="de-AT" b="1" dirty="0"/>
              <a:t>.</a:t>
            </a:r>
            <a:r>
              <a:rPr lang="de-AT" b="1" dirty="0">
                <a:highlight>
                  <a:srgbClr val="FFFF00"/>
                </a:highlight>
                <a:sym typeface="Wingdings" panose="05000000000000000000" pitchFamily="2" charset="2"/>
              </a:rPr>
              <a:t> sehr wichtig</a:t>
            </a:r>
          </a:p>
          <a:p>
            <a:r>
              <a:rPr lang="de-AT" b="1" dirty="0">
                <a:sym typeface="Wingdings" panose="05000000000000000000" pitchFamily="2" charset="2"/>
              </a:rPr>
              <a:t>Reflexion der Zusammenarbeit mit den Schüler/Innen und Praxislehrer/Innen und des gesamten Praktikums, sowie der persönlichen Rolle als Lehrer/In. Was war für mich neu? Was habe ich daraus profitiert? Was merke ich mir für die Zukunft? Was brauche ich noch, um noch besser im Unterricht zurecht zu kommen? </a:t>
            </a:r>
            <a:r>
              <a:rPr lang="de-AT" b="1" dirty="0" err="1">
                <a:sym typeface="Wingdings" panose="05000000000000000000" pitchFamily="2" charset="2"/>
              </a:rPr>
              <a:t>u.ä</a:t>
            </a:r>
            <a:r>
              <a:rPr lang="de-AT" b="1" dirty="0" err="1">
                <a:highlight>
                  <a:srgbClr val="FFFF00"/>
                </a:highlight>
                <a:sym typeface="Wingdings" panose="05000000000000000000" pitchFamily="2" charset="2"/>
              </a:rPr>
              <a:t>sehr</a:t>
            </a:r>
            <a:r>
              <a:rPr lang="de-AT" b="1" dirty="0">
                <a:highlight>
                  <a:srgbClr val="FFFF00"/>
                </a:highlight>
                <a:sym typeface="Wingdings" panose="05000000000000000000" pitchFamily="2" charset="2"/>
              </a:rPr>
              <a:t> wichtig</a:t>
            </a:r>
          </a:p>
          <a:p>
            <a:r>
              <a:rPr lang="de-AT" b="1" dirty="0"/>
              <a:t>Literaturverzeichnis (Quellenverzeichnis)</a:t>
            </a:r>
          </a:p>
          <a:p>
            <a:pPr marL="0" indent="0">
              <a:buNone/>
            </a:pPr>
            <a:r>
              <a:rPr lang="de-AT" sz="2600" b="1" dirty="0">
                <a:highlight>
                  <a:srgbClr val="FFFF00"/>
                </a:highlight>
              </a:rPr>
              <a:t>min. ca. 30 Seiten , in gedruckter Form am Ende des Seminars abgeben.</a:t>
            </a:r>
          </a:p>
          <a:p>
            <a:endParaRPr lang="de-AT" dirty="0"/>
          </a:p>
        </p:txBody>
      </p:sp>
      <p:sp>
        <p:nvSpPr>
          <p:cNvPr id="4" name="Fußzeilenplatzhalter 3">
            <a:extLst>
              <a:ext uri="{FF2B5EF4-FFF2-40B4-BE49-F238E27FC236}">
                <a16:creationId xmlns="" xmlns:a16="http://schemas.microsoft.com/office/drawing/2014/main" id="{B092B614-8081-4B37-9BB3-321EA86FAE62}"/>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01409728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737</Words>
  <Application>Microsoft Office PowerPoint</Application>
  <PresentationFormat>Benutzerdefiniert</PresentationFormat>
  <Paragraphs>48</Paragraphs>
  <Slides>7</Slides>
  <Notes>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9" baseType="lpstr">
      <vt:lpstr>Facette</vt:lpstr>
      <vt:lpstr>Microsoft Word Document</vt:lpstr>
      <vt:lpstr>Fachdidaktisches Begleitseminar für Fachpraktikum GW  </vt:lpstr>
      <vt:lpstr>Voraussetzungen für einen erfolgreichen Abschluss</vt:lpstr>
      <vt:lpstr>Beurteilungskriterien</vt:lpstr>
      <vt:lpstr>Termine</vt:lpstr>
      <vt:lpstr>Schriftliche Unterrichtsplanung  (s. auch allgemeine Anforderungen der PH)</vt:lpstr>
      <vt:lpstr>Gestaltung von Unterrichtsmaterialien (siehe auch allgemeine Anforderungen der PH)</vt:lpstr>
      <vt:lpstr>Seminararbeit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Fachdidaktisches Begleitseminar für Fachpraktikum GW</dc:title>
  <dc:creator>Reinhild Hebein</dc:creator>
  <cp:lastModifiedBy>Hermine</cp:lastModifiedBy>
  <cp:revision>36</cp:revision>
  <cp:lastPrinted>2018-03-14T08:04:43Z</cp:lastPrinted>
  <dcterms:created xsi:type="dcterms:W3CDTF">2018-03-06T08:11:53Z</dcterms:created>
  <dcterms:modified xsi:type="dcterms:W3CDTF">2020-10-06T19:35:17Z</dcterms:modified>
</cp:coreProperties>
</file>