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70" r:id="rId14"/>
    <p:sldId id="272" r:id="rId15"/>
    <p:sldId id="271" r:id="rId16"/>
    <p:sldId id="273" r:id="rId17"/>
    <p:sldId id="275" r:id="rId18"/>
    <p:sldId id="274" r:id="rId19"/>
    <p:sldId id="276" r:id="rId20"/>
    <p:sldId id="277" r:id="rId21"/>
    <p:sldId id="278" r:id="rId22"/>
    <p:sldId id="279" r:id="rId23"/>
    <p:sldId id="280" r:id="rId24"/>
    <p:sldId id="283" r:id="rId2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143" autoAdjust="0"/>
  </p:normalViewPr>
  <p:slideViewPr>
    <p:cSldViewPr>
      <p:cViewPr varScale="1">
        <p:scale>
          <a:sx n="78" d="100"/>
          <a:sy n="78" d="100"/>
        </p:scale>
        <p:origin x="94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77DECB-8D63-40FD-9EF6-24B406AAFBE3}" type="datetimeFigureOut">
              <a:rPr lang="de-DE" smtClean="0"/>
              <a:pPr/>
              <a:t>13.03.2018</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4D31EC-A4E3-4238-8BB5-BE7D4A12E54C}" type="slidenum">
              <a:rPr lang="de-AT" smtClean="0"/>
              <a:pPr/>
              <a:t>‹Nr.›</a:t>
            </a:fld>
            <a:endParaRPr lang="de-A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AT" dirty="0"/>
          </a:p>
        </p:txBody>
      </p:sp>
      <p:sp>
        <p:nvSpPr>
          <p:cNvPr id="4" name="Foliennummernplatzhalter 3"/>
          <p:cNvSpPr>
            <a:spLocks noGrp="1"/>
          </p:cNvSpPr>
          <p:nvPr>
            <p:ph type="sldNum" sz="quarter" idx="10"/>
          </p:nvPr>
        </p:nvSpPr>
        <p:spPr/>
        <p:txBody>
          <a:bodyPr/>
          <a:lstStyle/>
          <a:p>
            <a:fld id="{744D31EC-A4E3-4238-8BB5-BE7D4A12E54C}" type="slidenum">
              <a:rPr lang="de-AT" smtClean="0"/>
              <a:pPr/>
              <a:t>1</a:t>
            </a:fld>
            <a:endParaRPr lang="de-A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a:p>
        </p:txBody>
      </p:sp>
      <p:sp>
        <p:nvSpPr>
          <p:cNvPr id="4" name="Datumsplatzhalter 3"/>
          <p:cNvSpPr>
            <a:spLocks noGrp="1"/>
          </p:cNvSpPr>
          <p:nvPr>
            <p:ph type="dt" sz="half" idx="10"/>
          </p:nvPr>
        </p:nvSpPr>
        <p:spPr/>
        <p:txBody>
          <a:bodyPr/>
          <a:lstStyle/>
          <a:p>
            <a:fld id="{DF0FF353-294B-4752-BE04-EA4AC2F6FDC5}" type="datetimeFigureOut">
              <a:rPr lang="de-DE" smtClean="0"/>
              <a:pPr/>
              <a:t>13.03.2018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27DB657A-F28F-47A3-834A-1F91BCE900D0}" type="slidenum">
              <a:rPr lang="de-AT" smtClean="0"/>
              <a:pPr/>
              <a:t>‹Nr.›</a:t>
            </a:fld>
            <a:endParaRPr lang="de-A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DF0FF353-294B-4752-BE04-EA4AC2F6FDC5}" type="datetimeFigureOut">
              <a:rPr lang="de-DE" smtClean="0"/>
              <a:pPr/>
              <a:t>13.03.2018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27DB657A-F28F-47A3-834A-1F91BCE900D0}" type="slidenum">
              <a:rPr lang="de-AT" smtClean="0"/>
              <a:pPr/>
              <a:t>‹Nr.›</a:t>
            </a:fld>
            <a:endParaRPr lang="de-A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DF0FF353-294B-4752-BE04-EA4AC2F6FDC5}" type="datetimeFigureOut">
              <a:rPr lang="de-DE" smtClean="0"/>
              <a:pPr/>
              <a:t>13.03.2018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27DB657A-F28F-47A3-834A-1F91BCE900D0}" type="slidenum">
              <a:rPr lang="de-AT" smtClean="0"/>
              <a:pPr/>
              <a:t>‹Nr.›</a:t>
            </a:fld>
            <a:endParaRPr lang="de-A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DF0FF353-294B-4752-BE04-EA4AC2F6FDC5}" type="datetimeFigureOut">
              <a:rPr lang="de-DE" smtClean="0"/>
              <a:pPr/>
              <a:t>13.03.2018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27DB657A-F28F-47A3-834A-1F91BCE900D0}" type="slidenum">
              <a:rPr lang="de-AT" smtClean="0"/>
              <a:pPr/>
              <a:t>‹Nr.›</a:t>
            </a:fld>
            <a:endParaRPr lang="de-A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DF0FF353-294B-4752-BE04-EA4AC2F6FDC5}" type="datetimeFigureOut">
              <a:rPr lang="de-DE" smtClean="0"/>
              <a:pPr/>
              <a:t>13.03.2018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27DB657A-F28F-47A3-834A-1F91BCE900D0}" type="slidenum">
              <a:rPr lang="de-AT" smtClean="0"/>
              <a:pPr/>
              <a:t>‹Nr.›</a:t>
            </a:fld>
            <a:endParaRPr lang="de-A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4"/>
          <p:cNvSpPr>
            <a:spLocks noGrp="1"/>
          </p:cNvSpPr>
          <p:nvPr>
            <p:ph type="dt" sz="half" idx="10"/>
          </p:nvPr>
        </p:nvSpPr>
        <p:spPr/>
        <p:txBody>
          <a:bodyPr/>
          <a:lstStyle/>
          <a:p>
            <a:fld id="{DF0FF353-294B-4752-BE04-EA4AC2F6FDC5}" type="datetimeFigureOut">
              <a:rPr lang="de-DE" smtClean="0"/>
              <a:pPr/>
              <a:t>13.03.2018</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27DB657A-F28F-47A3-834A-1F91BCE900D0}" type="slidenum">
              <a:rPr lang="de-AT" smtClean="0"/>
              <a:pPr/>
              <a:t>‹Nr.›</a:t>
            </a:fld>
            <a:endParaRPr lang="de-A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6"/>
          <p:cNvSpPr>
            <a:spLocks noGrp="1"/>
          </p:cNvSpPr>
          <p:nvPr>
            <p:ph type="dt" sz="half" idx="10"/>
          </p:nvPr>
        </p:nvSpPr>
        <p:spPr/>
        <p:txBody>
          <a:bodyPr/>
          <a:lstStyle/>
          <a:p>
            <a:fld id="{DF0FF353-294B-4752-BE04-EA4AC2F6FDC5}" type="datetimeFigureOut">
              <a:rPr lang="de-DE" smtClean="0"/>
              <a:pPr/>
              <a:t>13.03.2018</a:t>
            </a:fld>
            <a:endParaRPr lang="de-AT"/>
          </a:p>
        </p:txBody>
      </p:sp>
      <p:sp>
        <p:nvSpPr>
          <p:cNvPr id="8" name="Fußzeilenplatzhalter 7"/>
          <p:cNvSpPr>
            <a:spLocks noGrp="1"/>
          </p:cNvSpPr>
          <p:nvPr>
            <p:ph type="ftr" sz="quarter" idx="11"/>
          </p:nvPr>
        </p:nvSpPr>
        <p:spPr/>
        <p:txBody>
          <a:bodyPr/>
          <a:lstStyle/>
          <a:p>
            <a:endParaRPr lang="de-AT"/>
          </a:p>
        </p:txBody>
      </p:sp>
      <p:sp>
        <p:nvSpPr>
          <p:cNvPr id="9" name="Foliennummernplatzhalter 8"/>
          <p:cNvSpPr>
            <a:spLocks noGrp="1"/>
          </p:cNvSpPr>
          <p:nvPr>
            <p:ph type="sldNum" sz="quarter" idx="12"/>
          </p:nvPr>
        </p:nvSpPr>
        <p:spPr/>
        <p:txBody>
          <a:bodyPr/>
          <a:lstStyle/>
          <a:p>
            <a:fld id="{27DB657A-F28F-47A3-834A-1F91BCE900D0}" type="slidenum">
              <a:rPr lang="de-AT" smtClean="0"/>
              <a:pPr/>
              <a:t>‹Nr.›</a:t>
            </a:fld>
            <a:endParaRPr lang="de-A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2"/>
          <p:cNvSpPr>
            <a:spLocks noGrp="1"/>
          </p:cNvSpPr>
          <p:nvPr>
            <p:ph type="dt" sz="half" idx="10"/>
          </p:nvPr>
        </p:nvSpPr>
        <p:spPr/>
        <p:txBody>
          <a:bodyPr/>
          <a:lstStyle/>
          <a:p>
            <a:fld id="{DF0FF353-294B-4752-BE04-EA4AC2F6FDC5}" type="datetimeFigureOut">
              <a:rPr lang="de-DE" smtClean="0"/>
              <a:pPr/>
              <a:t>13.03.2018</a:t>
            </a:fld>
            <a:endParaRPr lang="de-AT"/>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p:txBody>
          <a:bodyPr/>
          <a:lstStyle/>
          <a:p>
            <a:fld id="{27DB657A-F28F-47A3-834A-1F91BCE900D0}" type="slidenum">
              <a:rPr lang="de-AT" smtClean="0"/>
              <a:pPr/>
              <a:t>‹Nr.›</a:t>
            </a:fld>
            <a:endParaRPr lang="de-A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DF0FF353-294B-4752-BE04-EA4AC2F6FDC5}" type="datetimeFigureOut">
              <a:rPr lang="de-DE" smtClean="0"/>
              <a:pPr/>
              <a:t>13.03.2018</a:t>
            </a:fld>
            <a:endParaRPr lang="de-AT"/>
          </a:p>
        </p:txBody>
      </p:sp>
      <p:sp>
        <p:nvSpPr>
          <p:cNvPr id="3" name="Fußzeilenplatzhalter 2"/>
          <p:cNvSpPr>
            <a:spLocks noGrp="1"/>
          </p:cNvSpPr>
          <p:nvPr>
            <p:ph type="ftr" sz="quarter" idx="11"/>
          </p:nvPr>
        </p:nvSpPr>
        <p:spPr/>
        <p:txBody>
          <a:bodyPr/>
          <a:lstStyle/>
          <a:p>
            <a:endParaRPr lang="de-AT"/>
          </a:p>
        </p:txBody>
      </p:sp>
      <p:sp>
        <p:nvSpPr>
          <p:cNvPr id="4" name="Foliennummernplatzhalter 3"/>
          <p:cNvSpPr>
            <a:spLocks noGrp="1"/>
          </p:cNvSpPr>
          <p:nvPr>
            <p:ph type="sldNum" sz="quarter" idx="12"/>
          </p:nvPr>
        </p:nvSpPr>
        <p:spPr/>
        <p:txBody>
          <a:bodyPr/>
          <a:lstStyle/>
          <a:p>
            <a:fld id="{27DB657A-F28F-47A3-834A-1F91BCE900D0}" type="slidenum">
              <a:rPr lang="de-AT" smtClean="0"/>
              <a:pPr/>
              <a:t>‹Nr.›</a:t>
            </a:fld>
            <a:endParaRPr lang="de-A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DF0FF353-294B-4752-BE04-EA4AC2F6FDC5}" type="datetimeFigureOut">
              <a:rPr lang="de-DE" smtClean="0"/>
              <a:pPr/>
              <a:t>13.03.2018</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27DB657A-F28F-47A3-834A-1F91BCE900D0}" type="slidenum">
              <a:rPr lang="de-AT" smtClean="0"/>
              <a:pPr/>
              <a:t>‹Nr.›</a:t>
            </a:fld>
            <a:endParaRPr lang="de-A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DF0FF353-294B-4752-BE04-EA4AC2F6FDC5}" type="datetimeFigureOut">
              <a:rPr lang="de-DE" smtClean="0"/>
              <a:pPr/>
              <a:t>13.03.2018</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27DB657A-F28F-47A3-834A-1F91BCE900D0}" type="slidenum">
              <a:rPr lang="de-AT" smtClean="0"/>
              <a:pPr/>
              <a:t>‹Nr.›</a:t>
            </a:fld>
            <a:endParaRPr lang="de-A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endParaRPr lang="de-AT"/>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0FF353-294B-4752-BE04-EA4AC2F6FDC5}" type="datetimeFigureOut">
              <a:rPr lang="de-DE" smtClean="0"/>
              <a:pPr/>
              <a:t>13.03.2018</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DB657A-F28F-47A3-834A-1F91BCE900D0}" type="slidenum">
              <a:rPr lang="de-AT" smtClean="0"/>
              <a:pPr/>
              <a:t>‹Nr.›</a:t>
            </a:fld>
            <a:endParaRPr lang="de-A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5.xml"/><Relationship Id="rId4" Type="http://schemas.openxmlformats.org/officeDocument/2006/relationships/image" Target="../media/image11.jpeg"/></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42910" y="1285860"/>
            <a:ext cx="7772400" cy="1857388"/>
          </a:xfrm>
          <a:solidFill>
            <a:srgbClr val="FFC000"/>
          </a:solidFill>
        </p:spPr>
        <p:txBody>
          <a:bodyPr>
            <a:noAutofit/>
          </a:bodyPr>
          <a:lstStyle/>
          <a:p>
            <a:r>
              <a:rPr lang="de-AT" sz="3600" b="1" dirty="0"/>
              <a:t>Kann ein Ausbau des Tourismus ärmeren Ländern zu mehr Wohlstand verhelfen?</a:t>
            </a:r>
          </a:p>
        </p:txBody>
      </p:sp>
      <p:sp>
        <p:nvSpPr>
          <p:cNvPr id="3" name="Untertitel 2"/>
          <p:cNvSpPr>
            <a:spLocks noGrp="1"/>
          </p:cNvSpPr>
          <p:nvPr>
            <p:ph type="subTitle" idx="1"/>
          </p:nvPr>
        </p:nvSpPr>
        <p:spPr>
          <a:xfrm>
            <a:off x="1500166" y="3571876"/>
            <a:ext cx="6472238" cy="1681162"/>
          </a:xfrm>
          <a:solidFill>
            <a:schemeClr val="bg2"/>
          </a:solidFill>
        </p:spPr>
        <p:txBody>
          <a:bodyPr>
            <a:normAutofit/>
          </a:bodyPr>
          <a:lstStyle/>
          <a:p>
            <a:r>
              <a:rPr lang="de-AT" b="1" dirty="0">
                <a:solidFill>
                  <a:schemeClr val="tx1"/>
                </a:solidFill>
              </a:rPr>
              <a:t>Problemanalyse</a:t>
            </a:r>
          </a:p>
          <a:p>
            <a:r>
              <a:rPr lang="de-AT" b="1" dirty="0">
                <a:solidFill>
                  <a:schemeClr val="tx1"/>
                </a:solidFill>
              </a:rPr>
              <a:t>am Beispiel </a:t>
            </a:r>
            <a:r>
              <a:rPr lang="de-AT" b="1" dirty="0" err="1">
                <a:solidFill>
                  <a:schemeClr val="tx1"/>
                </a:solidFill>
              </a:rPr>
              <a:t>all‘inklusive</a:t>
            </a:r>
            <a:r>
              <a:rPr lang="de-AT" b="1" dirty="0">
                <a:solidFill>
                  <a:schemeClr val="tx1"/>
                </a:solidFill>
              </a:rPr>
              <a:t> Urlaub Summer </a:t>
            </a:r>
            <a:r>
              <a:rPr lang="de-AT" b="1" dirty="0" err="1">
                <a:solidFill>
                  <a:schemeClr val="tx1"/>
                </a:solidFill>
              </a:rPr>
              <a:t>Splash</a:t>
            </a:r>
            <a:r>
              <a:rPr lang="de-AT" b="1" dirty="0">
                <a:solidFill>
                  <a:schemeClr val="tx1"/>
                </a:solidFill>
              </a:rPr>
              <a:t> Türkei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939784"/>
          </a:xfrm>
          <a:solidFill>
            <a:srgbClr val="FFC000"/>
          </a:solidFill>
        </p:spPr>
        <p:txBody>
          <a:bodyPr>
            <a:normAutofit/>
          </a:bodyPr>
          <a:lstStyle/>
          <a:p>
            <a:r>
              <a:rPr lang="de-AT" sz="2400" b="1" dirty="0"/>
              <a:t>Arbeitsblatt2: Analyse des Films </a:t>
            </a:r>
            <a:br>
              <a:rPr lang="de-AT" sz="2400" b="1" dirty="0"/>
            </a:br>
            <a:r>
              <a:rPr lang="de-AT" sz="2400" b="1" dirty="0"/>
              <a:t>„Schnäppchen Urlaub Türkei“ </a:t>
            </a:r>
          </a:p>
        </p:txBody>
      </p:sp>
      <p:sp>
        <p:nvSpPr>
          <p:cNvPr id="3" name="Inhaltsplatzhalter 2"/>
          <p:cNvSpPr>
            <a:spLocks noGrp="1"/>
          </p:cNvSpPr>
          <p:nvPr>
            <p:ph sz="half" idx="1"/>
          </p:nvPr>
        </p:nvSpPr>
        <p:spPr>
          <a:xfrm>
            <a:off x="428596" y="1357298"/>
            <a:ext cx="8043890" cy="4972072"/>
          </a:xfrm>
        </p:spPr>
        <p:txBody>
          <a:bodyPr>
            <a:normAutofit fontScale="85000" lnSpcReduction="20000"/>
          </a:bodyPr>
          <a:lstStyle/>
          <a:p>
            <a:pPr algn="ctr">
              <a:buNone/>
            </a:pPr>
            <a:r>
              <a:rPr lang="de-AT" b="1" dirty="0"/>
              <a:t>Auswirkungen des steigenden Anteils an Billig-</a:t>
            </a:r>
            <a:r>
              <a:rPr lang="de-AT" b="1" dirty="0" err="1"/>
              <a:t>All‘inklusive</a:t>
            </a:r>
            <a:r>
              <a:rPr lang="de-AT" b="1" dirty="0"/>
              <a:t> Angeboten  (Antalya  ab 431 Euro****)</a:t>
            </a:r>
          </a:p>
          <a:p>
            <a:pPr>
              <a:buNone/>
            </a:pPr>
            <a:r>
              <a:rPr lang="de-AT" b="1" dirty="0"/>
              <a:t>Soziale Folgen </a:t>
            </a:r>
            <a:endParaRPr lang="de-AT" sz="2500" b="1" dirty="0"/>
          </a:p>
          <a:p>
            <a:pPr>
              <a:buFont typeface="Wingdings" pitchFamily="2" charset="2"/>
              <a:buChar char="ü"/>
            </a:pPr>
            <a:r>
              <a:rPr lang="de-AT" sz="2500" dirty="0"/>
              <a:t>Hoher interner Konkurrenzkampf und hohes Angebot an Personal, das vom Umland an die Küste zieht,  führt zu Lohndumping (300E/Monat)</a:t>
            </a:r>
          </a:p>
          <a:p>
            <a:pPr>
              <a:buFont typeface="Wingdings" pitchFamily="2" charset="2"/>
              <a:buChar char="ü"/>
            </a:pPr>
            <a:r>
              <a:rPr lang="de-AT" sz="2500" dirty="0"/>
              <a:t>Ungeregelte Arbeitszeiten oft bis zu 16  Std. /Tag</a:t>
            </a:r>
          </a:p>
          <a:p>
            <a:pPr>
              <a:buFont typeface="Wingdings" pitchFamily="2" charset="2"/>
              <a:buChar char="ü"/>
            </a:pPr>
            <a:r>
              <a:rPr lang="de-AT" sz="2500" dirty="0"/>
              <a:t>Gewerkschaften werden unter Druck gesetzt- Kündigung </a:t>
            </a:r>
          </a:p>
          <a:p>
            <a:pPr>
              <a:buFont typeface="Wingdings" pitchFamily="2" charset="2"/>
              <a:buChar char="ü"/>
            </a:pPr>
            <a:r>
              <a:rPr lang="de-AT" sz="2500" dirty="0"/>
              <a:t>Arbeiter leben in kleinen Baracken auf sehr engem Raum</a:t>
            </a:r>
          </a:p>
          <a:p>
            <a:pPr>
              <a:buFont typeface="Wingdings" pitchFamily="2" charset="2"/>
              <a:buChar char="ü"/>
            </a:pPr>
            <a:r>
              <a:rPr lang="de-AT" sz="2500" dirty="0"/>
              <a:t>Busfahrer oft übermüdet (bis zu 20 Std tägl. Transfer)</a:t>
            </a:r>
          </a:p>
          <a:p>
            <a:pPr>
              <a:buFont typeface="Wingdings" pitchFamily="2" charset="2"/>
              <a:buChar char="ü"/>
            </a:pPr>
            <a:r>
              <a:rPr lang="de-AT" sz="2500" dirty="0"/>
              <a:t>Wegen niedriger Löhne oft zweiter Job nötig </a:t>
            </a:r>
          </a:p>
          <a:p>
            <a:pPr>
              <a:buFont typeface="Wingdings" pitchFamily="2" charset="2"/>
              <a:buChar char="ü"/>
            </a:pPr>
            <a:r>
              <a:rPr lang="de-AT" sz="2500" dirty="0"/>
              <a:t>Folklore Shows in Clubs hat nichts mit wahrem Leben der Türken zu tun </a:t>
            </a:r>
          </a:p>
          <a:p>
            <a:pPr>
              <a:buFont typeface="Wingdings" pitchFamily="2" charset="2"/>
              <a:buChar char="ü"/>
            </a:pPr>
            <a:r>
              <a:rPr lang="de-AT" sz="2500" dirty="0"/>
              <a:t>Lebensgewohnheiten im Club an Urlauber angepasst (Bier fließt schon in der Früh)</a:t>
            </a:r>
          </a:p>
          <a:p>
            <a:pPr>
              <a:buNone/>
            </a:pPr>
            <a:endParaRPr lang="de-AT" sz="2500" b="1" dirty="0"/>
          </a:p>
          <a:p>
            <a:pPr>
              <a:buNone/>
            </a:pPr>
            <a:endParaRPr lang="de-AT"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68346"/>
          </a:xfrm>
          <a:solidFill>
            <a:srgbClr val="FFC000"/>
          </a:solidFill>
        </p:spPr>
        <p:txBody>
          <a:bodyPr>
            <a:normAutofit fontScale="90000"/>
          </a:bodyPr>
          <a:lstStyle/>
          <a:p>
            <a:r>
              <a:rPr lang="de-AT" sz="2800" b="1" dirty="0"/>
              <a:t>Arbeitsblatt2: Analyse des Films </a:t>
            </a:r>
            <a:br>
              <a:rPr lang="de-AT" sz="2800" b="1" dirty="0"/>
            </a:br>
            <a:r>
              <a:rPr lang="de-AT" sz="2800" b="1" dirty="0"/>
              <a:t>„Schnäppchen Urlaub Türkei“ </a:t>
            </a:r>
            <a:endParaRPr lang="de-AT" sz="2800" dirty="0"/>
          </a:p>
        </p:txBody>
      </p:sp>
      <p:sp>
        <p:nvSpPr>
          <p:cNvPr id="3" name="Inhaltsplatzhalter 2"/>
          <p:cNvSpPr>
            <a:spLocks noGrp="1"/>
          </p:cNvSpPr>
          <p:nvPr>
            <p:ph idx="1"/>
          </p:nvPr>
        </p:nvSpPr>
        <p:spPr>
          <a:xfrm>
            <a:off x="457200" y="1428736"/>
            <a:ext cx="8229600" cy="5143536"/>
          </a:xfrm>
        </p:spPr>
        <p:txBody>
          <a:bodyPr>
            <a:normAutofit fontScale="70000" lnSpcReduction="20000"/>
          </a:bodyPr>
          <a:lstStyle/>
          <a:p>
            <a:pPr>
              <a:buNone/>
            </a:pPr>
            <a:r>
              <a:rPr lang="de-AT" sz="3800" b="1" dirty="0"/>
              <a:t>Wirtschaftliche Folgen</a:t>
            </a:r>
          </a:p>
          <a:p>
            <a:pPr>
              <a:buFont typeface="Wingdings" pitchFamily="2" charset="2"/>
              <a:buChar char="ü"/>
            </a:pPr>
            <a:r>
              <a:rPr lang="de-AT" dirty="0"/>
              <a:t>Bauboom führt zu mehr Konkurrenz unter den Anbietern</a:t>
            </a:r>
          </a:p>
          <a:p>
            <a:pPr>
              <a:buFont typeface="Wingdings" pitchFamily="2" charset="2"/>
              <a:buChar char="ü"/>
            </a:pPr>
            <a:r>
              <a:rPr lang="de-AT" dirty="0"/>
              <a:t>Kleine lokale Hotels auf HP Basis müssen zusperren</a:t>
            </a:r>
          </a:p>
          <a:p>
            <a:pPr>
              <a:buFont typeface="Wingdings" pitchFamily="2" charset="2"/>
              <a:buChar char="ü"/>
            </a:pPr>
            <a:r>
              <a:rPr lang="de-AT" dirty="0"/>
              <a:t>Einnahmen bleiben bei Hotelketten und Reiseveranstalter</a:t>
            </a:r>
          </a:p>
          <a:p>
            <a:pPr>
              <a:buFont typeface="Wingdings" pitchFamily="2" charset="2"/>
              <a:buChar char="ü"/>
            </a:pPr>
            <a:r>
              <a:rPr lang="de-AT" dirty="0"/>
              <a:t>Gast verlässt das Hotel kaum, keine Einnahmen für umliegende Bevölkerung (Restaurants, Bars, Geschäfte…)</a:t>
            </a:r>
          </a:p>
          <a:p>
            <a:pPr>
              <a:buFont typeface="Wingdings" pitchFamily="2" charset="2"/>
              <a:buChar char="ü"/>
            </a:pPr>
            <a:r>
              <a:rPr lang="de-AT" dirty="0"/>
              <a:t>Gebuchte Ausflüge nehmen ab, wenn ja nur über genaue Absprachen mit Hotelführung</a:t>
            </a:r>
          </a:p>
          <a:p>
            <a:pPr>
              <a:buFont typeface="Wingdings" pitchFamily="2" charset="2"/>
              <a:buChar char="ü"/>
            </a:pPr>
            <a:r>
              <a:rPr lang="de-AT" dirty="0"/>
              <a:t>Tödlicher Kreislauf - Städte sterben aus, Bazare schließen und Touristen bleiben erst recht aus</a:t>
            </a:r>
          </a:p>
          <a:p>
            <a:pPr>
              <a:buFont typeface="Wingdings" pitchFamily="2" charset="2"/>
              <a:buChar char="ü"/>
            </a:pPr>
            <a:r>
              <a:rPr lang="de-AT" dirty="0"/>
              <a:t>Bevölkerung muss mehrere Jobs annehmen - Kinderarbeit</a:t>
            </a:r>
          </a:p>
          <a:p>
            <a:pPr>
              <a:buFont typeface="Wingdings" pitchFamily="2" charset="2"/>
              <a:buChar char="ü"/>
            </a:pPr>
            <a:r>
              <a:rPr lang="de-AT" dirty="0"/>
              <a:t>Spirale zwischen armer Bevölkerung  und jener, die am Tourismus verdient, wird immer größer</a:t>
            </a:r>
          </a:p>
          <a:p>
            <a:pPr>
              <a:buFont typeface="Wingdings" pitchFamily="2" charset="2"/>
              <a:buChar char="ü"/>
            </a:pPr>
            <a:r>
              <a:rPr lang="de-AT" dirty="0"/>
              <a:t>Je mehr Touristen kommen, desto ärmer werden die, die von Touristen leben wollten </a:t>
            </a:r>
          </a:p>
          <a:p>
            <a:pPr>
              <a:buNone/>
            </a:pPr>
            <a:endParaRPr lang="de-A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42910" y="428604"/>
            <a:ext cx="8229600" cy="1143000"/>
          </a:xfrm>
          <a:solidFill>
            <a:srgbClr val="FFC000"/>
          </a:solidFill>
        </p:spPr>
        <p:txBody>
          <a:bodyPr>
            <a:normAutofit/>
          </a:bodyPr>
          <a:lstStyle/>
          <a:p>
            <a:r>
              <a:rPr lang="de-AT" sz="2800" b="1" dirty="0"/>
              <a:t>Arbeitsblatt2: Analyse des Films </a:t>
            </a:r>
            <a:br>
              <a:rPr lang="de-AT" sz="2800" b="1" dirty="0"/>
            </a:br>
            <a:r>
              <a:rPr lang="de-AT" sz="2800" b="1" dirty="0"/>
              <a:t>„Schnäppchen Urlaub Türkei“ </a:t>
            </a:r>
            <a:endParaRPr lang="de-AT" sz="2800" dirty="0"/>
          </a:p>
        </p:txBody>
      </p:sp>
      <p:sp>
        <p:nvSpPr>
          <p:cNvPr id="3" name="Inhaltsplatzhalter 2"/>
          <p:cNvSpPr>
            <a:spLocks noGrp="1"/>
          </p:cNvSpPr>
          <p:nvPr>
            <p:ph idx="1"/>
          </p:nvPr>
        </p:nvSpPr>
        <p:spPr>
          <a:xfrm>
            <a:off x="428596" y="1928802"/>
            <a:ext cx="8229600" cy="3971940"/>
          </a:xfrm>
        </p:spPr>
        <p:txBody>
          <a:bodyPr>
            <a:normAutofit/>
          </a:bodyPr>
          <a:lstStyle/>
          <a:p>
            <a:pPr>
              <a:buNone/>
            </a:pPr>
            <a:r>
              <a:rPr lang="de-AT" sz="2800" b="1" dirty="0"/>
              <a:t>Ökologische Folgen</a:t>
            </a:r>
          </a:p>
          <a:p>
            <a:pPr>
              <a:buFont typeface="Wingdings" pitchFamily="2" charset="2"/>
              <a:buChar char="ü"/>
            </a:pPr>
            <a:r>
              <a:rPr lang="de-AT" sz="2800" dirty="0"/>
              <a:t>Je mehr Touristen desto mehr Müll</a:t>
            </a:r>
          </a:p>
          <a:p>
            <a:pPr>
              <a:buFont typeface="Wingdings" pitchFamily="2" charset="2"/>
              <a:buChar char="ü"/>
            </a:pPr>
            <a:r>
              <a:rPr lang="de-AT" sz="2800" dirty="0"/>
              <a:t>Naturnahe Ausflugsziele werden verschmutzt</a:t>
            </a:r>
          </a:p>
          <a:p>
            <a:pPr>
              <a:buFont typeface="Wingdings" pitchFamily="2" charset="2"/>
              <a:buChar char="ü"/>
            </a:pPr>
            <a:r>
              <a:rPr lang="de-AT" sz="2800" dirty="0"/>
              <a:t>Abfälle aus Ausflugsschiffen landen direkt im Meer</a:t>
            </a:r>
          </a:p>
          <a:p>
            <a:pPr>
              <a:buFont typeface="Wingdings" pitchFamily="2" charset="2"/>
              <a:buChar char="ü"/>
            </a:pPr>
            <a:r>
              <a:rPr lang="de-AT" sz="2800" dirty="0"/>
              <a:t>Sehr hoher Wasserverbrauch</a:t>
            </a:r>
          </a:p>
          <a:p>
            <a:pPr>
              <a:buFont typeface="Wingdings" pitchFamily="2" charset="2"/>
              <a:buChar char="ü"/>
            </a:pPr>
            <a:r>
              <a:rPr lang="de-AT" sz="2800" dirty="0"/>
              <a:t>Mehr Verkehr und Lärm</a:t>
            </a:r>
          </a:p>
          <a:p>
            <a:pPr>
              <a:buFont typeface="Wingdings" pitchFamily="2" charset="2"/>
              <a:buChar char="ü"/>
            </a:pPr>
            <a:r>
              <a:rPr lang="de-AT" sz="2800" dirty="0"/>
              <a:t>Armenviertel am Rande der Stadt belasten Umwelt</a:t>
            </a:r>
          </a:p>
          <a:p>
            <a:pPr>
              <a:buNone/>
            </a:pPr>
            <a:endParaRPr lang="de-A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normAutofit/>
          </a:bodyPr>
          <a:lstStyle/>
          <a:p>
            <a:r>
              <a:rPr lang="de-AT" sz="3200" b="1" dirty="0"/>
              <a:t>Arbeitsblatt 2: Analyse des Films </a:t>
            </a:r>
            <a:br>
              <a:rPr lang="de-AT" sz="3200" b="1" dirty="0"/>
            </a:br>
            <a:r>
              <a:rPr lang="de-AT" sz="3200" b="1" dirty="0"/>
              <a:t>„Schnäppchen Urlaub Türkei“ </a:t>
            </a:r>
            <a:endParaRPr lang="de-AT" sz="3200" dirty="0"/>
          </a:p>
        </p:txBody>
      </p:sp>
      <p:sp>
        <p:nvSpPr>
          <p:cNvPr id="3" name="Textplatzhalter 2"/>
          <p:cNvSpPr>
            <a:spLocks noGrp="1"/>
          </p:cNvSpPr>
          <p:nvPr>
            <p:ph type="body" idx="1"/>
          </p:nvPr>
        </p:nvSpPr>
        <p:spPr>
          <a:solidFill>
            <a:schemeClr val="bg2"/>
          </a:solidFill>
        </p:spPr>
        <p:txBody>
          <a:bodyPr/>
          <a:lstStyle/>
          <a:p>
            <a:pPr algn="ctr"/>
            <a:r>
              <a:rPr lang="de-AT" dirty="0"/>
              <a:t>Leidtragende</a:t>
            </a:r>
          </a:p>
        </p:txBody>
      </p:sp>
      <p:sp>
        <p:nvSpPr>
          <p:cNvPr id="4" name="Inhaltsplatzhalter 3"/>
          <p:cNvSpPr>
            <a:spLocks noGrp="1"/>
          </p:cNvSpPr>
          <p:nvPr>
            <p:ph sz="half" idx="2"/>
          </p:nvPr>
        </p:nvSpPr>
        <p:spPr>
          <a:solidFill>
            <a:schemeClr val="bg2"/>
          </a:solidFill>
        </p:spPr>
        <p:txBody>
          <a:bodyPr/>
          <a:lstStyle/>
          <a:p>
            <a:r>
              <a:rPr lang="de-AT" dirty="0"/>
              <a:t>Hotelangestellte</a:t>
            </a:r>
          </a:p>
          <a:p>
            <a:r>
              <a:rPr lang="de-AT" dirty="0"/>
              <a:t>Busfahrer</a:t>
            </a:r>
          </a:p>
          <a:p>
            <a:r>
              <a:rPr lang="de-AT" dirty="0"/>
              <a:t>Gastgewerbe, Handel</a:t>
            </a:r>
          </a:p>
          <a:p>
            <a:r>
              <a:rPr lang="de-AT" dirty="0"/>
              <a:t>Lokale Reisebüros</a:t>
            </a:r>
          </a:p>
          <a:p>
            <a:r>
              <a:rPr lang="de-AT" dirty="0"/>
              <a:t>Lokale kleinere Hotelbetreiber</a:t>
            </a:r>
          </a:p>
          <a:p>
            <a:r>
              <a:rPr lang="de-AT" dirty="0"/>
              <a:t>Angehörige , Kinder</a:t>
            </a:r>
          </a:p>
        </p:txBody>
      </p:sp>
      <p:sp>
        <p:nvSpPr>
          <p:cNvPr id="5" name="Textplatzhalter 4"/>
          <p:cNvSpPr>
            <a:spLocks noGrp="1"/>
          </p:cNvSpPr>
          <p:nvPr>
            <p:ph type="body" sz="quarter" idx="3"/>
          </p:nvPr>
        </p:nvSpPr>
        <p:spPr>
          <a:solidFill>
            <a:schemeClr val="bg2"/>
          </a:solidFill>
        </p:spPr>
        <p:txBody>
          <a:bodyPr/>
          <a:lstStyle/>
          <a:p>
            <a:pPr algn="ctr"/>
            <a:r>
              <a:rPr lang="de-AT" dirty="0"/>
              <a:t>Profitierende</a:t>
            </a:r>
          </a:p>
        </p:txBody>
      </p:sp>
      <p:sp>
        <p:nvSpPr>
          <p:cNvPr id="6" name="Inhaltsplatzhalter 5"/>
          <p:cNvSpPr>
            <a:spLocks noGrp="1"/>
          </p:cNvSpPr>
          <p:nvPr>
            <p:ph sz="quarter" idx="4"/>
          </p:nvPr>
        </p:nvSpPr>
        <p:spPr>
          <a:solidFill>
            <a:schemeClr val="bg2"/>
          </a:solidFill>
        </p:spPr>
        <p:txBody>
          <a:bodyPr/>
          <a:lstStyle/>
          <a:p>
            <a:r>
              <a:rPr lang="de-AT" dirty="0"/>
              <a:t>Reiseveranstalter</a:t>
            </a:r>
          </a:p>
          <a:p>
            <a:r>
              <a:rPr lang="de-AT" dirty="0"/>
              <a:t>Hotelkette</a:t>
            </a:r>
          </a:p>
          <a:p>
            <a:r>
              <a:rPr lang="de-AT" dirty="0"/>
              <a:t>Oberes Management</a:t>
            </a:r>
          </a:p>
          <a:p>
            <a:r>
              <a:rPr lang="de-AT" dirty="0"/>
              <a:t>Flughafenbesitzer (D)</a:t>
            </a:r>
          </a:p>
          <a:p>
            <a:r>
              <a:rPr lang="de-AT" dirty="0"/>
              <a:t>Staat (Steuereinnahmen)</a:t>
            </a:r>
          </a:p>
          <a:p>
            <a:r>
              <a:rPr lang="de-AT" dirty="0"/>
              <a:t>Touristen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96908"/>
          </a:xfrm>
          <a:solidFill>
            <a:srgbClr val="FFC000"/>
          </a:solidFill>
        </p:spPr>
        <p:txBody>
          <a:bodyPr>
            <a:normAutofit/>
          </a:bodyPr>
          <a:lstStyle/>
          <a:p>
            <a:r>
              <a:rPr lang="de-AT" sz="2800" b="1" dirty="0"/>
              <a:t>Arbeitsblatt 2: Summer </a:t>
            </a:r>
            <a:r>
              <a:rPr lang="de-AT" sz="2800" b="1" dirty="0" err="1"/>
              <a:t>Splash</a:t>
            </a:r>
            <a:r>
              <a:rPr lang="de-AT" sz="2800" b="1" dirty="0"/>
              <a:t> im Visier</a:t>
            </a:r>
          </a:p>
        </p:txBody>
      </p:sp>
      <p:sp>
        <p:nvSpPr>
          <p:cNvPr id="3" name="Textplatzhalter 2"/>
          <p:cNvSpPr>
            <a:spLocks noGrp="1"/>
          </p:cNvSpPr>
          <p:nvPr>
            <p:ph type="body" idx="1"/>
          </p:nvPr>
        </p:nvSpPr>
        <p:spPr>
          <a:xfrm>
            <a:off x="428596" y="1142984"/>
            <a:ext cx="8258204" cy="639762"/>
          </a:xfrm>
        </p:spPr>
        <p:txBody>
          <a:bodyPr anchor="t">
            <a:normAutofit/>
          </a:bodyPr>
          <a:lstStyle/>
          <a:p>
            <a:pPr algn="ctr"/>
            <a:r>
              <a:rPr lang="de-AT" i="1" dirty="0"/>
              <a:t>Worauf basiert der Erfolg von Summer </a:t>
            </a:r>
            <a:r>
              <a:rPr lang="de-AT" i="1" dirty="0" err="1"/>
              <a:t>Splash</a:t>
            </a:r>
            <a:r>
              <a:rPr lang="de-AT" i="1" dirty="0"/>
              <a:t>?</a:t>
            </a:r>
          </a:p>
        </p:txBody>
      </p:sp>
      <p:sp>
        <p:nvSpPr>
          <p:cNvPr id="4" name="Inhaltsplatzhalter 3"/>
          <p:cNvSpPr>
            <a:spLocks noGrp="1"/>
          </p:cNvSpPr>
          <p:nvPr>
            <p:ph sz="half" idx="2"/>
          </p:nvPr>
        </p:nvSpPr>
        <p:spPr>
          <a:xfrm>
            <a:off x="457200" y="1928802"/>
            <a:ext cx="4040188" cy="4197361"/>
          </a:xfrm>
        </p:spPr>
        <p:txBody>
          <a:bodyPr>
            <a:normAutofit lnSpcReduction="10000"/>
          </a:bodyPr>
          <a:lstStyle/>
          <a:p>
            <a:pPr>
              <a:buNone/>
            </a:pPr>
            <a:r>
              <a:rPr lang="de-AT" b="1" dirty="0"/>
              <a:t>Methode: Partnerarbeit</a:t>
            </a:r>
          </a:p>
          <a:p>
            <a:pPr>
              <a:buNone/>
            </a:pPr>
            <a:endParaRPr lang="de-AT" b="1" dirty="0"/>
          </a:p>
          <a:p>
            <a:pPr>
              <a:buNone/>
            </a:pPr>
            <a:r>
              <a:rPr lang="de-AT" sz="2300" b="1" dirty="0"/>
              <a:t>Angebot: </a:t>
            </a:r>
            <a:r>
              <a:rPr lang="de-AT" sz="2300" dirty="0"/>
              <a:t>1 Woche </a:t>
            </a:r>
            <a:r>
              <a:rPr lang="de-AT" sz="2300" dirty="0" err="1"/>
              <a:t>ultra</a:t>
            </a:r>
            <a:r>
              <a:rPr lang="de-AT" sz="2300" dirty="0"/>
              <a:t> all‘ inkl. im 5*Crystal Admiral Resort um ab 999 Euro</a:t>
            </a:r>
          </a:p>
          <a:p>
            <a:pPr>
              <a:buNone/>
            </a:pPr>
            <a:r>
              <a:rPr lang="de-AT" sz="2300" dirty="0"/>
              <a:t>     inkl. Markenalkohol und Entertainmentprogramm</a:t>
            </a:r>
          </a:p>
          <a:p>
            <a:pPr>
              <a:buNone/>
            </a:pPr>
            <a:endParaRPr lang="de-AT" sz="2300" b="1" dirty="0"/>
          </a:p>
          <a:p>
            <a:pPr>
              <a:buNone/>
            </a:pPr>
            <a:r>
              <a:rPr lang="de-AT" sz="2300" b="1" dirty="0"/>
              <a:t>Zielgruppe</a:t>
            </a:r>
            <a:r>
              <a:rPr lang="de-AT" sz="2300" dirty="0"/>
              <a:t>: </a:t>
            </a:r>
            <a:r>
              <a:rPr lang="de-AT" sz="2300" dirty="0" err="1"/>
              <a:t>Maturanten</a:t>
            </a:r>
            <a:r>
              <a:rPr lang="de-AT" sz="2300" dirty="0"/>
              <a:t> ,die Abschluss  ihrer Schulzeit feiern wollen</a:t>
            </a:r>
          </a:p>
        </p:txBody>
      </p:sp>
      <p:sp>
        <p:nvSpPr>
          <p:cNvPr id="6" name="Inhaltsplatzhalter 5"/>
          <p:cNvSpPr>
            <a:spLocks noGrp="1"/>
          </p:cNvSpPr>
          <p:nvPr>
            <p:ph sz="quarter" idx="4"/>
          </p:nvPr>
        </p:nvSpPr>
        <p:spPr>
          <a:xfrm>
            <a:off x="4500563" y="1714488"/>
            <a:ext cx="4186238" cy="4786346"/>
          </a:xfrm>
          <a:solidFill>
            <a:schemeClr val="bg2"/>
          </a:solidFill>
        </p:spPr>
        <p:txBody>
          <a:bodyPr>
            <a:normAutofit fontScale="62500" lnSpcReduction="20000"/>
          </a:bodyPr>
          <a:lstStyle/>
          <a:p>
            <a:pPr>
              <a:buNone/>
            </a:pPr>
            <a:r>
              <a:rPr lang="de-AT" sz="3200" b="1" dirty="0"/>
              <a:t>Push Faktoren:</a:t>
            </a:r>
          </a:p>
          <a:p>
            <a:r>
              <a:rPr lang="de-AT" sz="3200" dirty="0" err="1"/>
              <a:t>Maturastress</a:t>
            </a:r>
            <a:r>
              <a:rPr lang="de-AT" sz="3200" dirty="0"/>
              <a:t>  hinter sich lassen</a:t>
            </a:r>
          </a:p>
          <a:p>
            <a:r>
              <a:rPr lang="de-AT" sz="3200" dirty="0"/>
              <a:t>man will sich was gönnen</a:t>
            </a:r>
          </a:p>
          <a:p>
            <a:r>
              <a:rPr lang="de-AT" sz="3200" dirty="0"/>
              <a:t>sich von alten Zwängen befreien</a:t>
            </a:r>
          </a:p>
          <a:p>
            <a:endParaRPr lang="de-AT" sz="3200" dirty="0"/>
          </a:p>
          <a:p>
            <a:pPr>
              <a:buNone/>
            </a:pPr>
            <a:r>
              <a:rPr lang="de-AT" sz="3200" b="1" dirty="0"/>
              <a:t>Pull Faktoren: </a:t>
            </a:r>
          </a:p>
          <a:p>
            <a:r>
              <a:rPr lang="de-AT" sz="3200" dirty="0"/>
              <a:t>riesen Party mit Gleichgesinnten</a:t>
            </a:r>
          </a:p>
          <a:p>
            <a:r>
              <a:rPr lang="de-AT" sz="3200" dirty="0"/>
              <a:t>Uneingeschränkter Alkoholkonsum+ große Auswahl an Essensmöglichkeiten</a:t>
            </a:r>
          </a:p>
          <a:p>
            <a:r>
              <a:rPr lang="de-AT" sz="3200" dirty="0"/>
              <a:t>Luxusunterkunft</a:t>
            </a:r>
          </a:p>
          <a:p>
            <a:r>
              <a:rPr lang="de-AT" sz="3200" dirty="0"/>
              <a:t>einmaliges Erlebnis</a:t>
            </a:r>
          </a:p>
          <a:p>
            <a:r>
              <a:rPr lang="de-AT" sz="3200" dirty="0"/>
              <a:t>maßgeschneidertes Entertainmentprogramm</a:t>
            </a:r>
          </a:p>
          <a:p>
            <a:r>
              <a:rPr lang="de-AT" sz="3200" dirty="0"/>
              <a:t>den Moment der Freiheit voll auskosten</a:t>
            </a:r>
          </a:p>
          <a:p>
            <a:endParaRPr lang="de-A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57158" y="214290"/>
            <a:ext cx="8229600" cy="714356"/>
          </a:xfrm>
          <a:solidFill>
            <a:srgbClr val="FFC000"/>
          </a:solidFill>
        </p:spPr>
        <p:txBody>
          <a:bodyPr>
            <a:normAutofit/>
          </a:bodyPr>
          <a:lstStyle/>
          <a:p>
            <a:r>
              <a:rPr lang="de-AT" sz="3200" b="1" dirty="0"/>
              <a:t>Arbeitsblatt 2: Summer </a:t>
            </a:r>
            <a:r>
              <a:rPr lang="de-AT" sz="3200" b="1" dirty="0" err="1"/>
              <a:t>Splash</a:t>
            </a:r>
            <a:r>
              <a:rPr lang="de-AT" sz="3200" b="1" dirty="0"/>
              <a:t> im Visier</a:t>
            </a:r>
          </a:p>
        </p:txBody>
      </p:sp>
      <p:sp>
        <p:nvSpPr>
          <p:cNvPr id="3" name="Textplatzhalter 2"/>
          <p:cNvSpPr>
            <a:spLocks noGrp="1"/>
          </p:cNvSpPr>
          <p:nvPr>
            <p:ph type="body" idx="1"/>
          </p:nvPr>
        </p:nvSpPr>
        <p:spPr>
          <a:xfrm>
            <a:off x="285720" y="1071546"/>
            <a:ext cx="8186766" cy="428628"/>
          </a:xfrm>
          <a:solidFill>
            <a:schemeClr val="bg2"/>
          </a:solidFill>
        </p:spPr>
        <p:txBody>
          <a:bodyPr anchor="ctr">
            <a:normAutofit fontScale="25000" lnSpcReduction="20000"/>
          </a:bodyPr>
          <a:lstStyle/>
          <a:p>
            <a:endParaRPr lang="de-AT" dirty="0"/>
          </a:p>
          <a:p>
            <a:pPr algn="ctr"/>
            <a:endParaRPr lang="de-AT" sz="8000" dirty="0"/>
          </a:p>
          <a:p>
            <a:pPr algn="ctr"/>
            <a:r>
              <a:rPr lang="de-AT" sz="8000" dirty="0"/>
              <a:t>Methode: Diskussion  „Ist Summer </a:t>
            </a:r>
            <a:r>
              <a:rPr lang="de-AT" sz="8000" dirty="0" err="1"/>
              <a:t>Splash</a:t>
            </a:r>
            <a:r>
              <a:rPr lang="de-AT" sz="8000" dirty="0"/>
              <a:t> ein vernünftigeres Konzept ?“</a:t>
            </a:r>
          </a:p>
          <a:p>
            <a:endParaRPr lang="de-AT" sz="8000" dirty="0"/>
          </a:p>
        </p:txBody>
      </p:sp>
      <p:sp>
        <p:nvSpPr>
          <p:cNvPr id="4" name="Inhaltsplatzhalter 3"/>
          <p:cNvSpPr>
            <a:spLocks noGrp="1"/>
          </p:cNvSpPr>
          <p:nvPr>
            <p:ph sz="half" idx="2"/>
          </p:nvPr>
        </p:nvSpPr>
        <p:spPr>
          <a:xfrm>
            <a:off x="500034" y="1785926"/>
            <a:ext cx="4040188" cy="4268799"/>
          </a:xfrm>
        </p:spPr>
        <p:txBody>
          <a:bodyPr>
            <a:normAutofit fontScale="92500" lnSpcReduction="20000"/>
          </a:bodyPr>
          <a:lstStyle/>
          <a:p>
            <a:pPr algn="ctr">
              <a:buNone/>
            </a:pPr>
            <a:r>
              <a:rPr lang="de-AT" b="1" dirty="0"/>
              <a:t>Nein</a:t>
            </a:r>
            <a:endParaRPr lang="de-AT" dirty="0"/>
          </a:p>
          <a:p>
            <a:pPr>
              <a:buFont typeface="Wingdings" pitchFamily="2" charset="2"/>
              <a:buChar char="ü"/>
            </a:pPr>
            <a:r>
              <a:rPr lang="de-AT" dirty="0"/>
              <a:t>Einheimische profitieren kaum</a:t>
            </a:r>
          </a:p>
          <a:p>
            <a:pPr>
              <a:buFont typeface="Wingdings" pitchFamily="2" charset="2"/>
              <a:buChar char="ü"/>
            </a:pPr>
            <a:r>
              <a:rPr lang="de-AT" dirty="0" err="1"/>
              <a:t>Maturanten</a:t>
            </a:r>
            <a:r>
              <a:rPr lang="de-AT" dirty="0"/>
              <a:t> verlassen kaum den Club ,feiern nachts und schlafen tagsüber</a:t>
            </a:r>
          </a:p>
          <a:p>
            <a:pPr>
              <a:buFont typeface="Wingdings" pitchFamily="2" charset="2"/>
              <a:buChar char="ü"/>
            </a:pPr>
            <a:r>
              <a:rPr lang="de-AT" dirty="0"/>
              <a:t>Organisation und Entertainment in österreichischer Hand </a:t>
            </a:r>
          </a:p>
          <a:p>
            <a:pPr>
              <a:buFont typeface="Wingdings" pitchFamily="2" charset="2"/>
              <a:buChar char="ü"/>
            </a:pPr>
            <a:r>
              <a:rPr lang="de-AT" dirty="0"/>
              <a:t>Nur türkische  Hotelkette profitiert </a:t>
            </a:r>
          </a:p>
          <a:p>
            <a:pPr>
              <a:buFont typeface="Wingdings" pitchFamily="2" charset="2"/>
              <a:buChar char="ü"/>
            </a:pPr>
            <a:r>
              <a:rPr lang="de-AT" dirty="0"/>
              <a:t>Uneingeschränkter Alkohol entspricht nicht der Kultur des Landes</a:t>
            </a:r>
          </a:p>
        </p:txBody>
      </p:sp>
      <p:sp>
        <p:nvSpPr>
          <p:cNvPr id="6" name="Inhaltsplatzhalter 5"/>
          <p:cNvSpPr>
            <a:spLocks noGrp="1"/>
          </p:cNvSpPr>
          <p:nvPr>
            <p:ph sz="quarter" idx="4"/>
          </p:nvPr>
        </p:nvSpPr>
        <p:spPr>
          <a:xfrm>
            <a:off x="4429124" y="1714488"/>
            <a:ext cx="4041775" cy="4197361"/>
          </a:xfrm>
        </p:spPr>
        <p:txBody>
          <a:bodyPr>
            <a:normAutofit fontScale="92500" lnSpcReduction="20000"/>
          </a:bodyPr>
          <a:lstStyle/>
          <a:p>
            <a:pPr algn="ctr">
              <a:buNone/>
            </a:pPr>
            <a:r>
              <a:rPr lang="de-AT" b="1" dirty="0"/>
              <a:t>Ja</a:t>
            </a:r>
          </a:p>
          <a:p>
            <a:pPr>
              <a:buFont typeface="Wingdings" pitchFamily="2" charset="2"/>
              <a:buChar char="ü"/>
            </a:pPr>
            <a:r>
              <a:rPr lang="de-AT" dirty="0"/>
              <a:t>Der hohe Preis müsste sich auch positiv auf Angestellte auswirken.</a:t>
            </a:r>
          </a:p>
          <a:p>
            <a:pPr>
              <a:buFont typeface="Wingdings" pitchFamily="2" charset="2"/>
              <a:buChar char="ü"/>
            </a:pPr>
            <a:r>
              <a:rPr lang="de-AT" dirty="0"/>
              <a:t>Müllentsorgung , Reinigung sollte auch um den Preis enthalten sein.</a:t>
            </a:r>
          </a:p>
          <a:p>
            <a:pPr>
              <a:buFont typeface="Wingdings" pitchFamily="2" charset="2"/>
              <a:buChar char="ü"/>
            </a:pPr>
            <a:r>
              <a:rPr lang="de-AT" dirty="0"/>
              <a:t>Im geschlossenen Clubareal wird die Kultur nicht so stark beeinträchtigt. (kurze Dauer)</a:t>
            </a:r>
          </a:p>
          <a:p>
            <a:pPr>
              <a:buFont typeface="Wingdings" pitchFamily="2" charset="2"/>
              <a:buChar char="ü"/>
            </a:pPr>
            <a:r>
              <a:rPr lang="de-AT" dirty="0"/>
              <a:t>Höhere Steuereinnahmen kommen bei gerechter Umverteilung  auch Umgebung zugute. </a:t>
            </a:r>
          </a:p>
          <a:p>
            <a:pPr>
              <a:buNone/>
            </a:pPr>
            <a:endParaRPr lang="de-AT" dirty="0"/>
          </a:p>
        </p:txBody>
      </p:sp>
      <p:sp>
        <p:nvSpPr>
          <p:cNvPr id="7" name="Textfeld 6"/>
          <p:cNvSpPr txBox="1"/>
          <p:nvPr/>
        </p:nvSpPr>
        <p:spPr>
          <a:xfrm>
            <a:off x="285720" y="5929330"/>
            <a:ext cx="8643998" cy="646331"/>
          </a:xfrm>
          <a:prstGeom prst="rect">
            <a:avLst/>
          </a:prstGeom>
          <a:solidFill>
            <a:schemeClr val="bg2"/>
          </a:solidFill>
        </p:spPr>
        <p:txBody>
          <a:bodyPr wrap="square" rtlCol="0">
            <a:spAutoFit/>
          </a:bodyPr>
          <a:lstStyle/>
          <a:p>
            <a:r>
              <a:rPr lang="de-AT" b="1" dirty="0"/>
              <a:t>Offene Frage: </a:t>
            </a:r>
            <a:r>
              <a:rPr lang="de-AT" b="1" i="1" dirty="0"/>
              <a:t>Wer verdient genau wie viel an einem Summer </a:t>
            </a:r>
            <a:r>
              <a:rPr lang="de-AT" b="1" i="1" dirty="0" err="1"/>
              <a:t>Splash</a:t>
            </a:r>
            <a:r>
              <a:rPr lang="de-AT" b="1" i="1" dirty="0"/>
              <a:t> Urlaub? </a:t>
            </a:r>
          </a:p>
          <a:p>
            <a:r>
              <a:rPr lang="de-AT" b="1" dirty="0"/>
              <a:t>Email an Reiseveranstalter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57158" y="274638"/>
            <a:ext cx="8329642" cy="1143000"/>
          </a:xfrm>
          <a:solidFill>
            <a:srgbClr val="FFC000"/>
          </a:solidFill>
        </p:spPr>
        <p:txBody>
          <a:bodyPr>
            <a:normAutofit/>
          </a:bodyPr>
          <a:lstStyle/>
          <a:p>
            <a:r>
              <a:rPr lang="de-AT" sz="3200" b="1" dirty="0"/>
              <a:t>Arbeitsblatt 3: Verantwortungsvolles Reisen</a:t>
            </a:r>
            <a:endParaRPr lang="de-AT" sz="3200" dirty="0"/>
          </a:p>
        </p:txBody>
      </p:sp>
      <p:sp>
        <p:nvSpPr>
          <p:cNvPr id="3" name="Textplatzhalter 2"/>
          <p:cNvSpPr>
            <a:spLocks noGrp="1"/>
          </p:cNvSpPr>
          <p:nvPr>
            <p:ph type="body" idx="1"/>
          </p:nvPr>
        </p:nvSpPr>
        <p:spPr>
          <a:xfrm>
            <a:off x="428596" y="1928802"/>
            <a:ext cx="8186766" cy="928694"/>
          </a:xfrm>
        </p:spPr>
        <p:txBody>
          <a:bodyPr anchor="ctr">
            <a:normAutofit fontScale="47500" lnSpcReduction="20000"/>
          </a:bodyPr>
          <a:lstStyle/>
          <a:p>
            <a:endParaRPr lang="de-AT" sz="2000" dirty="0"/>
          </a:p>
          <a:p>
            <a:r>
              <a:rPr lang="de-AT" sz="5100" dirty="0"/>
              <a:t>Globale Kriterien laut Umweltprogramm der vereinten Nationen , </a:t>
            </a:r>
            <a:r>
              <a:rPr lang="de-AT" sz="5100" dirty="0" err="1"/>
              <a:t>Rainforest</a:t>
            </a:r>
            <a:r>
              <a:rPr lang="de-AT" sz="5100" dirty="0"/>
              <a:t>  </a:t>
            </a:r>
            <a:r>
              <a:rPr lang="de-AT" sz="5100" dirty="0" err="1"/>
              <a:t>Alliance</a:t>
            </a:r>
            <a:r>
              <a:rPr lang="de-AT" sz="5100" dirty="0"/>
              <a:t> und Welttourismusorganisation</a:t>
            </a:r>
          </a:p>
          <a:p>
            <a:endParaRPr lang="de-AT" dirty="0"/>
          </a:p>
        </p:txBody>
      </p:sp>
      <p:sp>
        <p:nvSpPr>
          <p:cNvPr id="4" name="Inhaltsplatzhalter 3"/>
          <p:cNvSpPr>
            <a:spLocks noGrp="1"/>
          </p:cNvSpPr>
          <p:nvPr>
            <p:ph sz="half" idx="2"/>
          </p:nvPr>
        </p:nvSpPr>
        <p:spPr>
          <a:xfrm>
            <a:off x="428596" y="2928934"/>
            <a:ext cx="8186766" cy="2571768"/>
          </a:xfrm>
          <a:solidFill>
            <a:schemeClr val="bg2"/>
          </a:solidFill>
        </p:spPr>
        <p:txBody>
          <a:bodyPr>
            <a:normAutofit lnSpcReduction="10000"/>
          </a:bodyPr>
          <a:lstStyle/>
          <a:p>
            <a:pPr lvl="0"/>
            <a:endParaRPr lang="de-AT" dirty="0"/>
          </a:p>
          <a:p>
            <a:pPr lvl="0"/>
            <a:r>
              <a:rPr lang="de-AT" dirty="0"/>
              <a:t>Reduzierung negativer Auswirkungen auf die Umwelt</a:t>
            </a:r>
          </a:p>
          <a:p>
            <a:pPr lvl="0"/>
            <a:r>
              <a:rPr lang="de-AT" dirty="0"/>
              <a:t>Maximierung des sozialen und wirtschaftlichen Nutzens für die lokale Bevölkerung</a:t>
            </a:r>
          </a:p>
          <a:p>
            <a:pPr lvl="0"/>
            <a:r>
              <a:rPr lang="de-AT" dirty="0"/>
              <a:t>Bewahrung des kulturellen Erbes </a:t>
            </a:r>
          </a:p>
          <a:p>
            <a:pPr lvl="0"/>
            <a:r>
              <a:rPr lang="de-AT" dirty="0"/>
              <a:t>ein wirkungsvolles Nachhaltigkeitsmanagement</a:t>
            </a:r>
          </a:p>
          <a:p>
            <a:pPr>
              <a:buNone/>
            </a:pPr>
            <a:endParaRPr lang="de-AT" dirty="0"/>
          </a:p>
          <a:p>
            <a:endParaRPr lang="de-A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normAutofit/>
          </a:bodyPr>
          <a:lstStyle/>
          <a:p>
            <a:r>
              <a:rPr lang="de-AT" sz="3200" b="1" dirty="0"/>
              <a:t>Arbeitsblatt 3: Verantwortungsvolles Reisen nach </a:t>
            </a:r>
            <a:r>
              <a:rPr lang="de-AT" sz="3200" b="1" dirty="0" err="1"/>
              <a:t>Traverdo</a:t>
            </a:r>
            <a:endParaRPr lang="de-AT" sz="3200" b="1" dirty="0"/>
          </a:p>
        </p:txBody>
      </p:sp>
      <p:sp>
        <p:nvSpPr>
          <p:cNvPr id="3" name="Textplatzhalter 2"/>
          <p:cNvSpPr>
            <a:spLocks noGrp="1"/>
          </p:cNvSpPr>
          <p:nvPr>
            <p:ph type="body" idx="1"/>
          </p:nvPr>
        </p:nvSpPr>
        <p:spPr>
          <a:xfrm>
            <a:off x="428596" y="1357298"/>
            <a:ext cx="4040188" cy="639762"/>
          </a:xfrm>
        </p:spPr>
        <p:txBody>
          <a:bodyPr/>
          <a:lstStyle/>
          <a:p>
            <a:r>
              <a:rPr lang="de-AT" dirty="0"/>
              <a:t>Nachhaltiger Tourismus</a:t>
            </a:r>
          </a:p>
        </p:txBody>
      </p:sp>
      <p:sp>
        <p:nvSpPr>
          <p:cNvPr id="4" name="Inhaltsplatzhalter 3"/>
          <p:cNvSpPr>
            <a:spLocks noGrp="1"/>
          </p:cNvSpPr>
          <p:nvPr>
            <p:ph sz="half" idx="2"/>
          </p:nvPr>
        </p:nvSpPr>
        <p:spPr>
          <a:xfrm>
            <a:off x="357158" y="2071678"/>
            <a:ext cx="6500858" cy="2928958"/>
          </a:xfrm>
        </p:spPr>
        <p:txBody>
          <a:bodyPr>
            <a:normAutofit/>
          </a:bodyPr>
          <a:lstStyle/>
          <a:p>
            <a:r>
              <a:rPr lang="de-DE" sz="2200" dirty="0"/>
              <a:t>ökologisch, sozial und kulturell verantwortungsvolles Reisen</a:t>
            </a:r>
          </a:p>
          <a:p>
            <a:r>
              <a:rPr lang="de-DE" sz="2200" dirty="0"/>
              <a:t>echteres Erleben von Land und Kultur </a:t>
            </a:r>
          </a:p>
          <a:p>
            <a:r>
              <a:rPr lang="de-DE" sz="2200" dirty="0"/>
              <a:t>Einnahmen kommen vor allem lokaler Bevölkerung und Naturschutzprojekten zu Gute</a:t>
            </a:r>
          </a:p>
          <a:p>
            <a:r>
              <a:rPr lang="de-DE" sz="2200" dirty="0"/>
              <a:t>sorgt für faire Arbeitsbedingungen und Gehälter</a:t>
            </a:r>
          </a:p>
          <a:p>
            <a:r>
              <a:rPr lang="de-DE" sz="2200" dirty="0"/>
              <a:t>Bewahrung der Kultur und Natur</a:t>
            </a:r>
          </a:p>
          <a:p>
            <a:endParaRPr lang="de-AT" dirty="0"/>
          </a:p>
        </p:txBody>
      </p:sp>
      <p:sp>
        <p:nvSpPr>
          <p:cNvPr id="8" name="Textfeld 7"/>
          <p:cNvSpPr txBox="1"/>
          <p:nvPr/>
        </p:nvSpPr>
        <p:spPr>
          <a:xfrm>
            <a:off x="214282" y="5214950"/>
            <a:ext cx="8715404" cy="1323439"/>
          </a:xfrm>
          <a:prstGeom prst="rect">
            <a:avLst/>
          </a:prstGeom>
          <a:solidFill>
            <a:schemeClr val="bg2"/>
          </a:solidFill>
        </p:spPr>
        <p:txBody>
          <a:bodyPr wrap="square" rtlCol="0">
            <a:spAutoFit/>
          </a:bodyPr>
          <a:lstStyle/>
          <a:p>
            <a:r>
              <a:rPr lang="de-DE" dirty="0"/>
              <a:t>„</a:t>
            </a:r>
            <a:r>
              <a:rPr lang="de-DE" sz="2000" dirty="0"/>
              <a:t>Wenn die einheimische Bevölkerung durch verantwortungsvolle Reisende zudem ein verlässliches Einkommen hat, entwickelt sie selbst ein Interesse, gefährdete Arten zu schützen und die Natur zu bewahren. Auf diese Weise sind schon Wilderer zu Fremdenführern geworden und illegale Holzfäller zu Park-</a:t>
            </a:r>
            <a:r>
              <a:rPr lang="de-DE" sz="2000" dirty="0" err="1"/>
              <a:t>Rangern</a:t>
            </a:r>
            <a:r>
              <a:rPr lang="de-DE" sz="2000" i="1" dirty="0"/>
              <a:t>“ (..)</a:t>
            </a:r>
            <a:endParaRPr lang="de-AT" sz="2000" dirty="0"/>
          </a:p>
        </p:txBody>
      </p:sp>
      <p:pic>
        <p:nvPicPr>
          <p:cNvPr id="9" name="Inhaltsplatzhalter 8" descr="Kein Bild verfügbar"/>
          <p:cNvPicPr>
            <a:picLocks noGrp="1"/>
          </p:cNvPicPr>
          <p:nvPr>
            <p:ph sz="quarter" idx="4"/>
          </p:nvPr>
        </p:nvPicPr>
        <p:blipFill>
          <a:blip r:embed="rId2"/>
          <a:srcRect/>
          <a:stretch>
            <a:fillRect/>
          </a:stretch>
        </p:blipFill>
        <p:spPr bwMode="auto">
          <a:xfrm>
            <a:off x="6929454" y="1428736"/>
            <a:ext cx="1285884" cy="1266827"/>
          </a:xfrm>
          <a:prstGeom prst="rect">
            <a:avLst/>
          </a:prstGeom>
          <a:noFill/>
          <a:ln w="9525">
            <a:noFill/>
            <a:miter lim="800000"/>
            <a:headEnd/>
            <a:tailEnd/>
          </a:ln>
        </p:spPr>
      </p:pic>
      <p:pic>
        <p:nvPicPr>
          <p:cNvPr id="10" name="Grafik 9" descr="Kein Bild verfügbar"/>
          <p:cNvPicPr/>
          <p:nvPr/>
        </p:nvPicPr>
        <p:blipFill>
          <a:blip r:embed="rId3"/>
          <a:srcRect/>
          <a:stretch>
            <a:fillRect/>
          </a:stretch>
        </p:blipFill>
        <p:spPr bwMode="auto">
          <a:xfrm>
            <a:off x="7000892" y="2714620"/>
            <a:ext cx="1214439" cy="1214439"/>
          </a:xfrm>
          <a:prstGeom prst="rect">
            <a:avLst/>
          </a:prstGeom>
          <a:noFill/>
          <a:ln w="9525">
            <a:noFill/>
            <a:miter lim="800000"/>
            <a:headEnd/>
            <a:tailEnd/>
          </a:ln>
        </p:spPr>
      </p:pic>
      <p:pic>
        <p:nvPicPr>
          <p:cNvPr id="16" name="Grafik 15" descr="Kein Bild verfügbar"/>
          <p:cNvPicPr/>
          <p:nvPr/>
        </p:nvPicPr>
        <p:blipFill>
          <a:blip r:embed="rId4"/>
          <a:srcRect/>
          <a:stretch>
            <a:fillRect/>
          </a:stretch>
        </p:blipFill>
        <p:spPr bwMode="auto">
          <a:xfrm>
            <a:off x="7072330" y="4000504"/>
            <a:ext cx="1143008" cy="1000132"/>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normAutofit/>
          </a:bodyPr>
          <a:lstStyle/>
          <a:p>
            <a:r>
              <a:rPr lang="de-AT" sz="3200" b="1" dirty="0"/>
              <a:t>Film: Sanfter Tourismus Bsp. Regenwald Ecuador</a:t>
            </a:r>
          </a:p>
        </p:txBody>
      </p:sp>
      <p:sp>
        <p:nvSpPr>
          <p:cNvPr id="3" name="Textplatzhalter 2"/>
          <p:cNvSpPr>
            <a:spLocks noGrp="1"/>
          </p:cNvSpPr>
          <p:nvPr>
            <p:ph type="body" idx="1"/>
          </p:nvPr>
        </p:nvSpPr>
        <p:spPr>
          <a:xfrm>
            <a:off x="357158" y="1428736"/>
            <a:ext cx="8358246" cy="928694"/>
          </a:xfrm>
        </p:spPr>
        <p:txBody>
          <a:bodyPr>
            <a:normAutofit fontScale="32500" lnSpcReduction="20000"/>
          </a:bodyPr>
          <a:lstStyle/>
          <a:p>
            <a:endParaRPr lang="de-AT" dirty="0"/>
          </a:p>
          <a:p>
            <a:endParaRPr lang="de-AT" dirty="0"/>
          </a:p>
          <a:p>
            <a:r>
              <a:rPr lang="de-AT" sz="6200" dirty="0"/>
              <a:t>Film: Wie nachhaltiger Tourismus den Regenwald schützen kann –</a:t>
            </a:r>
          </a:p>
          <a:p>
            <a:r>
              <a:rPr lang="de-AT" sz="6200" dirty="0"/>
              <a:t> Global 2000</a:t>
            </a:r>
          </a:p>
          <a:p>
            <a:endParaRPr lang="de-AT" sz="6200" dirty="0"/>
          </a:p>
        </p:txBody>
      </p:sp>
      <p:sp>
        <p:nvSpPr>
          <p:cNvPr id="4" name="Inhaltsplatzhalter 3"/>
          <p:cNvSpPr>
            <a:spLocks noGrp="1"/>
          </p:cNvSpPr>
          <p:nvPr>
            <p:ph sz="half" idx="2"/>
          </p:nvPr>
        </p:nvSpPr>
        <p:spPr>
          <a:xfrm>
            <a:off x="428596" y="2071678"/>
            <a:ext cx="4329114" cy="4572032"/>
          </a:xfrm>
          <a:solidFill>
            <a:schemeClr val="bg2"/>
          </a:solidFill>
        </p:spPr>
        <p:txBody>
          <a:bodyPr>
            <a:normAutofit fontScale="85000" lnSpcReduction="20000"/>
          </a:bodyPr>
          <a:lstStyle/>
          <a:p>
            <a:pPr>
              <a:buNone/>
            </a:pPr>
            <a:endParaRPr lang="de-AT" dirty="0"/>
          </a:p>
          <a:p>
            <a:pPr>
              <a:buFont typeface="Wingdings" pitchFamily="2" charset="2"/>
              <a:buChar char="§"/>
            </a:pPr>
            <a:r>
              <a:rPr lang="de-AT" dirty="0"/>
              <a:t>Große Erdölvorkommen bedrohen Regenwälder im </a:t>
            </a:r>
            <a:r>
              <a:rPr lang="de-AT" dirty="0" err="1"/>
              <a:t>Jasuni</a:t>
            </a:r>
            <a:r>
              <a:rPr lang="de-AT" dirty="0"/>
              <a:t> Nationalpark</a:t>
            </a:r>
          </a:p>
          <a:p>
            <a:pPr>
              <a:buFont typeface="Wingdings" pitchFamily="2" charset="2"/>
              <a:buChar char="§"/>
            </a:pPr>
            <a:endParaRPr lang="de-AT" dirty="0"/>
          </a:p>
          <a:p>
            <a:pPr>
              <a:buFont typeface="Wingdings" pitchFamily="2" charset="2"/>
              <a:buChar char="§"/>
            </a:pPr>
            <a:r>
              <a:rPr lang="de-AT" dirty="0"/>
              <a:t>Private Initiative baut  Touristencamp mit ökologischen Standards (</a:t>
            </a:r>
            <a:r>
              <a:rPr lang="de-AT" dirty="0" err="1"/>
              <a:t>biolog</a:t>
            </a:r>
            <a:r>
              <a:rPr lang="de-AT" dirty="0"/>
              <a:t>. Kläranlage, Solarenergie…)</a:t>
            </a:r>
          </a:p>
          <a:p>
            <a:pPr>
              <a:buNone/>
            </a:pPr>
            <a:endParaRPr lang="de-AT" dirty="0"/>
          </a:p>
          <a:p>
            <a:pPr>
              <a:buFont typeface="Wingdings" pitchFamily="2" charset="2"/>
              <a:buChar char="§"/>
            </a:pPr>
            <a:r>
              <a:rPr lang="de-AT" dirty="0"/>
              <a:t>Umweltschutz  und Tourismus bieten neue Jobs neben jenen der Erdölindustrie </a:t>
            </a:r>
          </a:p>
          <a:p>
            <a:pPr>
              <a:buFont typeface="Wingdings" pitchFamily="2" charset="2"/>
              <a:buChar char="§"/>
            </a:pPr>
            <a:endParaRPr lang="de-AT" dirty="0"/>
          </a:p>
          <a:p>
            <a:pPr>
              <a:buFont typeface="Wingdings" pitchFamily="2" charset="2"/>
              <a:buChar char="§"/>
            </a:pPr>
            <a:r>
              <a:rPr lang="de-AT" dirty="0"/>
              <a:t>Indianer arbeiten nun für die Natur und nicht auf ihre Kosten, Kultur und Lebensraum bleibt erhalten</a:t>
            </a:r>
          </a:p>
          <a:p>
            <a:pPr>
              <a:buFont typeface="Wingdings" pitchFamily="2" charset="2"/>
              <a:buChar char="§"/>
            </a:pPr>
            <a:endParaRPr lang="de-AT" dirty="0"/>
          </a:p>
          <a:p>
            <a:pPr>
              <a:buFont typeface="Wingdings" pitchFamily="2" charset="2"/>
              <a:buChar char="§"/>
            </a:pPr>
            <a:endParaRPr lang="de-AT" dirty="0"/>
          </a:p>
          <a:p>
            <a:pPr>
              <a:buFont typeface="Wingdings" pitchFamily="2" charset="2"/>
              <a:buChar char="§"/>
            </a:pPr>
            <a:endParaRPr lang="de-AT" dirty="0"/>
          </a:p>
          <a:p>
            <a:pPr>
              <a:buFont typeface="Wingdings" pitchFamily="2" charset="2"/>
              <a:buChar char="§"/>
            </a:pPr>
            <a:endParaRPr lang="de-AT" dirty="0"/>
          </a:p>
          <a:p>
            <a:pPr>
              <a:buFont typeface="Wingdings" pitchFamily="2" charset="2"/>
              <a:buChar char="§"/>
            </a:pPr>
            <a:endParaRPr lang="de-AT" dirty="0"/>
          </a:p>
          <a:p>
            <a:pPr>
              <a:buNone/>
            </a:pPr>
            <a:endParaRPr lang="de-AT" dirty="0"/>
          </a:p>
        </p:txBody>
      </p:sp>
      <p:sp>
        <p:nvSpPr>
          <p:cNvPr id="6" name="Inhaltsplatzhalter 5"/>
          <p:cNvSpPr>
            <a:spLocks noGrp="1"/>
          </p:cNvSpPr>
          <p:nvPr>
            <p:ph sz="quarter" idx="4"/>
          </p:nvPr>
        </p:nvSpPr>
        <p:spPr>
          <a:xfrm>
            <a:off x="4857752" y="2000240"/>
            <a:ext cx="4041775" cy="3951288"/>
          </a:xfrm>
        </p:spPr>
        <p:txBody>
          <a:bodyPr/>
          <a:lstStyle/>
          <a:p>
            <a:endParaRPr lang="de-AT" dirty="0"/>
          </a:p>
          <a:p>
            <a:endParaRPr lang="de-AT" dirty="0"/>
          </a:p>
          <a:p>
            <a:endParaRPr lang="de-AT" dirty="0"/>
          </a:p>
          <a:p>
            <a:endParaRPr lang="de-AT" dirty="0"/>
          </a:p>
          <a:p>
            <a:endParaRPr lang="de-AT" dirty="0"/>
          </a:p>
          <a:p>
            <a:endParaRPr lang="de-AT" dirty="0"/>
          </a:p>
          <a:p>
            <a:pPr>
              <a:buNone/>
            </a:pPr>
            <a:endParaRPr lang="de-AT" sz="1600" dirty="0"/>
          </a:p>
          <a:p>
            <a:pPr>
              <a:buNone/>
            </a:pPr>
            <a:r>
              <a:rPr lang="de-AT" sz="1600" dirty="0"/>
              <a:t>  </a:t>
            </a:r>
          </a:p>
          <a:p>
            <a:pPr>
              <a:buNone/>
            </a:pPr>
            <a:r>
              <a:rPr lang="de-AT" sz="1600" dirty="0"/>
              <a:t>Bild: http://www.dw.de/global-3000</a:t>
            </a:r>
          </a:p>
          <a:p>
            <a:endParaRPr lang="de-AT" dirty="0"/>
          </a:p>
        </p:txBody>
      </p:sp>
      <p:pic>
        <p:nvPicPr>
          <p:cNvPr id="8" name="Grafik 7" descr="Regenwald.jpg"/>
          <p:cNvPicPr>
            <a:picLocks noChangeAspect="1"/>
          </p:cNvPicPr>
          <p:nvPr/>
        </p:nvPicPr>
        <p:blipFill>
          <a:blip r:embed="rId2"/>
          <a:stretch>
            <a:fillRect/>
          </a:stretch>
        </p:blipFill>
        <p:spPr>
          <a:xfrm>
            <a:off x="4929190" y="2357430"/>
            <a:ext cx="3768062" cy="2786082"/>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a:ln>
            <a:solidFill>
              <a:srgbClr val="FFC000"/>
            </a:solidFill>
          </a:ln>
        </p:spPr>
        <p:txBody>
          <a:bodyPr>
            <a:normAutofit/>
          </a:bodyPr>
          <a:lstStyle/>
          <a:p>
            <a:r>
              <a:rPr lang="de-AT" sz="3600" b="1" dirty="0"/>
              <a:t>Arbeitsblatt 4: Die andere Art zu reisen!</a:t>
            </a:r>
          </a:p>
        </p:txBody>
      </p:sp>
      <p:sp>
        <p:nvSpPr>
          <p:cNvPr id="3" name="Textplatzhalter 2"/>
          <p:cNvSpPr>
            <a:spLocks noGrp="1"/>
          </p:cNvSpPr>
          <p:nvPr>
            <p:ph type="body" idx="1"/>
          </p:nvPr>
        </p:nvSpPr>
        <p:spPr>
          <a:xfrm>
            <a:off x="457200" y="1535112"/>
            <a:ext cx="7829576" cy="1536698"/>
          </a:xfrm>
          <a:solidFill>
            <a:schemeClr val="bg2"/>
          </a:solidFill>
        </p:spPr>
        <p:txBody>
          <a:bodyPr anchor="ctr">
            <a:normAutofit/>
          </a:bodyPr>
          <a:lstStyle/>
          <a:p>
            <a:r>
              <a:rPr lang="de-AT" dirty="0"/>
              <a:t>Methode: Gruppenarbeit Internetrecherche</a:t>
            </a:r>
          </a:p>
          <a:p>
            <a:endParaRPr lang="de-AT" sz="2000" dirty="0"/>
          </a:p>
          <a:p>
            <a:r>
              <a:rPr lang="de-AT" sz="2000" dirty="0"/>
              <a:t>Schüler analysieren unkonventionelle Urlaubsangebote</a:t>
            </a:r>
            <a:endParaRPr lang="de-AT" dirty="0"/>
          </a:p>
        </p:txBody>
      </p:sp>
      <p:sp>
        <p:nvSpPr>
          <p:cNvPr id="4" name="Inhaltsplatzhalter 3"/>
          <p:cNvSpPr>
            <a:spLocks noGrp="1"/>
          </p:cNvSpPr>
          <p:nvPr>
            <p:ph sz="half" idx="2"/>
          </p:nvPr>
        </p:nvSpPr>
        <p:spPr>
          <a:xfrm>
            <a:off x="457200" y="3286124"/>
            <a:ext cx="4040188" cy="2840038"/>
          </a:xfrm>
        </p:spPr>
        <p:txBody>
          <a:bodyPr anchor="t">
            <a:normAutofit/>
          </a:bodyPr>
          <a:lstStyle/>
          <a:p>
            <a:pPr algn="ctr">
              <a:buNone/>
            </a:pPr>
            <a:r>
              <a:rPr lang="de-AT" b="1" dirty="0"/>
              <a:t>Gesuchte Infos</a:t>
            </a:r>
          </a:p>
          <a:p>
            <a:r>
              <a:rPr lang="de-AT" dirty="0"/>
              <a:t> Zielgruppe</a:t>
            </a:r>
          </a:p>
          <a:p>
            <a:r>
              <a:rPr lang="de-AT" dirty="0"/>
              <a:t>Angebot</a:t>
            </a:r>
          </a:p>
          <a:p>
            <a:r>
              <a:rPr lang="de-AT" dirty="0"/>
              <a:t>Gründe für Nachhaltigkeit</a:t>
            </a:r>
          </a:p>
          <a:p>
            <a:r>
              <a:rPr lang="de-AT" dirty="0"/>
              <a:t>Persönliche Meinung</a:t>
            </a:r>
          </a:p>
        </p:txBody>
      </p:sp>
      <p:sp>
        <p:nvSpPr>
          <p:cNvPr id="5" name="Textplatzhalter 4"/>
          <p:cNvSpPr>
            <a:spLocks noGrp="1"/>
          </p:cNvSpPr>
          <p:nvPr>
            <p:ph type="body" sz="quarter" idx="3"/>
          </p:nvPr>
        </p:nvSpPr>
        <p:spPr>
          <a:xfrm>
            <a:off x="4714876" y="3214686"/>
            <a:ext cx="4041775" cy="571504"/>
          </a:xfrm>
        </p:spPr>
        <p:txBody>
          <a:bodyPr anchor="ctr"/>
          <a:lstStyle/>
          <a:p>
            <a:pPr algn="ctr"/>
            <a:r>
              <a:rPr lang="de-AT" dirty="0"/>
              <a:t>Urlaubsangebote</a:t>
            </a:r>
          </a:p>
        </p:txBody>
      </p:sp>
      <p:sp>
        <p:nvSpPr>
          <p:cNvPr id="6" name="Inhaltsplatzhalter 5"/>
          <p:cNvSpPr>
            <a:spLocks noGrp="1"/>
          </p:cNvSpPr>
          <p:nvPr>
            <p:ph sz="quarter" idx="4"/>
          </p:nvPr>
        </p:nvSpPr>
        <p:spPr>
          <a:xfrm>
            <a:off x="4643438" y="3786190"/>
            <a:ext cx="4257676" cy="1754191"/>
          </a:xfrm>
        </p:spPr>
        <p:txBody>
          <a:bodyPr/>
          <a:lstStyle/>
          <a:p>
            <a:pPr marL="457200" indent="-457200">
              <a:buFont typeface="+mj-lt"/>
              <a:buAutoNum type="arabicPeriod"/>
            </a:pPr>
            <a:r>
              <a:rPr lang="de-AT" dirty="0" err="1"/>
              <a:t>Intervac</a:t>
            </a:r>
            <a:r>
              <a:rPr lang="de-AT" dirty="0"/>
              <a:t> </a:t>
            </a:r>
          </a:p>
          <a:p>
            <a:pPr marL="457200" indent="-457200">
              <a:buFont typeface="+mj-lt"/>
              <a:buAutoNum type="arabicPeriod"/>
            </a:pPr>
            <a:r>
              <a:rPr lang="de-AT" dirty="0"/>
              <a:t>Madeira Delphine und Meer</a:t>
            </a:r>
          </a:p>
          <a:p>
            <a:pPr marL="457200" indent="-457200">
              <a:buFont typeface="+mj-lt"/>
              <a:buAutoNum type="arabicPeriod"/>
            </a:pPr>
            <a:r>
              <a:rPr lang="de-AT" dirty="0"/>
              <a:t>Wild Coast Schools Projekt</a:t>
            </a:r>
          </a:p>
          <a:p>
            <a:pPr marL="457200" indent="-457200">
              <a:buFont typeface="+mj-lt"/>
              <a:buAutoNum type="arabicPeriod"/>
            </a:pPr>
            <a:endParaRPr lang="de-A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a:ln>
            <a:solidFill>
              <a:schemeClr val="bg1"/>
            </a:solidFill>
          </a:ln>
        </p:spPr>
        <p:txBody>
          <a:bodyPr>
            <a:normAutofit/>
          </a:bodyPr>
          <a:lstStyle/>
          <a:p>
            <a:r>
              <a:rPr lang="de-AT" sz="3600" b="1" dirty="0"/>
              <a:t>Arbeitsblatt 1: Urlaubsgewohnheiten</a:t>
            </a:r>
          </a:p>
        </p:txBody>
      </p:sp>
      <p:sp>
        <p:nvSpPr>
          <p:cNvPr id="3" name="Inhaltsplatzhalter 2"/>
          <p:cNvSpPr>
            <a:spLocks noGrp="1"/>
          </p:cNvSpPr>
          <p:nvPr>
            <p:ph sz="half" idx="1"/>
          </p:nvPr>
        </p:nvSpPr>
        <p:spPr>
          <a:xfrm>
            <a:off x="500034" y="2071678"/>
            <a:ext cx="4038600" cy="4525963"/>
          </a:xfrm>
          <a:solidFill>
            <a:schemeClr val="bg2"/>
          </a:solidFill>
        </p:spPr>
        <p:txBody>
          <a:bodyPr>
            <a:normAutofit fontScale="70000" lnSpcReduction="20000"/>
          </a:bodyPr>
          <a:lstStyle/>
          <a:p>
            <a:pPr>
              <a:buNone/>
            </a:pPr>
            <a:endParaRPr lang="de-DE" b="1" dirty="0"/>
          </a:p>
          <a:p>
            <a:pPr>
              <a:buNone/>
            </a:pPr>
            <a:r>
              <a:rPr lang="de-DE" b="1" dirty="0"/>
              <a:t>Wenn ich einen Sommerurlau plane, dann sind mir folgende 3 Aspekte wichtig:</a:t>
            </a:r>
          </a:p>
          <a:p>
            <a:pPr>
              <a:buNone/>
            </a:pPr>
            <a:endParaRPr lang="de-AT" dirty="0"/>
          </a:p>
          <a:p>
            <a:pPr lvl="0"/>
            <a:r>
              <a:rPr lang="de-DE" dirty="0"/>
              <a:t>Ruhe und Entspannung</a:t>
            </a:r>
            <a:endParaRPr lang="de-AT" dirty="0"/>
          </a:p>
          <a:p>
            <a:pPr lvl="0"/>
            <a:r>
              <a:rPr lang="de-DE" dirty="0"/>
              <a:t>Spaß und Entertainment</a:t>
            </a:r>
            <a:endParaRPr lang="de-AT" dirty="0"/>
          </a:p>
          <a:p>
            <a:pPr lvl="0"/>
            <a:r>
              <a:rPr lang="de-DE" dirty="0"/>
              <a:t>Besuch kultureller Sehenswürdigkeiten</a:t>
            </a:r>
            <a:endParaRPr lang="de-AT" dirty="0"/>
          </a:p>
          <a:p>
            <a:pPr lvl="0"/>
            <a:r>
              <a:rPr lang="de-DE" dirty="0"/>
              <a:t>Verkostung regionaler Produkte</a:t>
            </a:r>
            <a:endParaRPr lang="de-AT" dirty="0"/>
          </a:p>
          <a:p>
            <a:pPr lvl="0"/>
            <a:r>
              <a:rPr lang="de-DE" dirty="0"/>
              <a:t>Sportliche Aktivitäten  </a:t>
            </a:r>
            <a:endParaRPr lang="de-AT" dirty="0"/>
          </a:p>
          <a:p>
            <a:pPr lvl="0"/>
            <a:r>
              <a:rPr lang="de-DE" dirty="0"/>
              <a:t> Lernen der Landessprache</a:t>
            </a:r>
            <a:endParaRPr lang="de-AT" dirty="0"/>
          </a:p>
          <a:p>
            <a:pPr lvl="0"/>
            <a:r>
              <a:rPr lang="de-DE" dirty="0"/>
              <a:t>Erholung und Wellness</a:t>
            </a:r>
            <a:endParaRPr lang="de-AT" dirty="0"/>
          </a:p>
          <a:p>
            <a:pPr lvl="0"/>
            <a:r>
              <a:rPr lang="de-DE" dirty="0"/>
              <a:t>Adventure, Erlebnis</a:t>
            </a:r>
            <a:endParaRPr lang="de-AT" dirty="0"/>
          </a:p>
          <a:p>
            <a:endParaRPr lang="de-AT" dirty="0"/>
          </a:p>
        </p:txBody>
      </p:sp>
      <p:sp>
        <p:nvSpPr>
          <p:cNvPr id="6" name="Inhaltsplatzhalter 5"/>
          <p:cNvSpPr>
            <a:spLocks noGrp="1"/>
          </p:cNvSpPr>
          <p:nvPr>
            <p:ph sz="half" idx="2"/>
          </p:nvPr>
        </p:nvSpPr>
        <p:spPr>
          <a:xfrm>
            <a:off x="4648200" y="2143116"/>
            <a:ext cx="4038600" cy="3983047"/>
          </a:xfrm>
          <a:solidFill>
            <a:schemeClr val="bg2"/>
          </a:solidFill>
          <a:ln>
            <a:solidFill>
              <a:schemeClr val="bg2"/>
            </a:solidFill>
          </a:ln>
        </p:spPr>
        <p:txBody>
          <a:bodyPr>
            <a:normAutofit fontScale="70000" lnSpcReduction="20000"/>
          </a:bodyPr>
          <a:lstStyle/>
          <a:p>
            <a:pPr>
              <a:buNone/>
            </a:pPr>
            <a:endParaRPr lang="de-DE" b="1" dirty="0"/>
          </a:p>
          <a:p>
            <a:pPr>
              <a:buNone/>
            </a:pPr>
            <a:r>
              <a:rPr lang="de-DE" b="1" dirty="0"/>
              <a:t>Ordne dich einem dieser Urlaubstypen zu!</a:t>
            </a:r>
            <a:endParaRPr lang="de-AT" dirty="0"/>
          </a:p>
          <a:p>
            <a:pPr>
              <a:buNone/>
            </a:pPr>
            <a:r>
              <a:rPr lang="de-DE" dirty="0"/>
              <a:t> </a:t>
            </a:r>
            <a:endParaRPr lang="de-AT" dirty="0"/>
          </a:p>
          <a:p>
            <a:pPr lvl="0"/>
            <a:r>
              <a:rPr lang="de-DE" b="1" dirty="0"/>
              <a:t>Urlauber</a:t>
            </a:r>
            <a:r>
              <a:rPr lang="de-DE" dirty="0"/>
              <a:t> : auf der Suche nach Spaß und Erholung, egal wo!</a:t>
            </a:r>
            <a:endParaRPr lang="de-AT" dirty="0"/>
          </a:p>
          <a:p>
            <a:pPr lvl="0"/>
            <a:r>
              <a:rPr lang="de-DE" b="1" dirty="0"/>
              <a:t>Reisender:</a:t>
            </a:r>
            <a:r>
              <a:rPr lang="de-DE" dirty="0"/>
              <a:t> Auf der Suche nach neuen Eindrücken und Sehenswürdigkeiten!</a:t>
            </a:r>
            <a:endParaRPr lang="de-AT" dirty="0"/>
          </a:p>
          <a:p>
            <a:pPr lvl="0"/>
            <a:r>
              <a:rPr lang="de-DE" b="1" dirty="0"/>
              <a:t>Gast:</a:t>
            </a:r>
            <a:r>
              <a:rPr lang="de-DE" dirty="0"/>
              <a:t> Auf der Suche nach Austausch und Erkenntnis!</a:t>
            </a:r>
            <a:endParaRPr lang="de-AT" dirty="0"/>
          </a:p>
          <a:p>
            <a:endParaRPr lang="de-AT" dirty="0"/>
          </a:p>
        </p:txBody>
      </p:sp>
      <p:sp>
        <p:nvSpPr>
          <p:cNvPr id="7" name="Textfeld 6"/>
          <p:cNvSpPr txBox="1"/>
          <p:nvPr/>
        </p:nvSpPr>
        <p:spPr>
          <a:xfrm>
            <a:off x="571472" y="1571612"/>
            <a:ext cx="8215370" cy="461665"/>
          </a:xfrm>
          <a:prstGeom prst="rect">
            <a:avLst/>
          </a:prstGeom>
          <a:noFill/>
        </p:spPr>
        <p:txBody>
          <a:bodyPr wrap="square" rtlCol="0">
            <a:spAutoFit/>
          </a:bodyPr>
          <a:lstStyle/>
          <a:p>
            <a:pPr>
              <a:buNone/>
            </a:pPr>
            <a:r>
              <a:rPr lang="de-AT" sz="2400" b="1" dirty="0"/>
              <a:t>Methode: Fragebogen: Welcher Urlaubstyp bin ich?</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normAutofit fontScale="90000"/>
          </a:bodyPr>
          <a:lstStyle/>
          <a:p>
            <a:br>
              <a:rPr lang="de-AT" b="1" dirty="0"/>
            </a:br>
            <a:r>
              <a:rPr lang="de-AT" b="1" dirty="0"/>
              <a:t>Arbeitsblatt 4: </a:t>
            </a:r>
            <a:r>
              <a:rPr lang="de-AT" b="1" dirty="0" err="1"/>
              <a:t>Intervac</a:t>
            </a:r>
            <a:br>
              <a:rPr lang="de-AT" dirty="0"/>
            </a:br>
            <a:endParaRPr lang="de-AT" dirty="0"/>
          </a:p>
        </p:txBody>
      </p:sp>
      <p:sp>
        <p:nvSpPr>
          <p:cNvPr id="3" name="Inhaltsplatzhalter 2"/>
          <p:cNvSpPr>
            <a:spLocks noGrp="1"/>
          </p:cNvSpPr>
          <p:nvPr>
            <p:ph sz="half" idx="1"/>
          </p:nvPr>
        </p:nvSpPr>
        <p:spPr>
          <a:solidFill>
            <a:schemeClr val="bg2"/>
          </a:solidFill>
        </p:spPr>
        <p:txBody>
          <a:bodyPr>
            <a:normAutofit fontScale="77500" lnSpcReduction="20000"/>
          </a:bodyPr>
          <a:lstStyle/>
          <a:p>
            <a:pPr>
              <a:buNone/>
            </a:pPr>
            <a:endParaRPr lang="de-AT" b="1" dirty="0"/>
          </a:p>
          <a:p>
            <a:pPr>
              <a:buNone/>
            </a:pPr>
            <a:r>
              <a:rPr lang="de-AT" b="1" dirty="0"/>
              <a:t>Zielgruppe:</a:t>
            </a:r>
            <a:r>
              <a:rPr lang="de-AT" dirty="0"/>
              <a:t> Reisende die gerne in einem anderen Land „leben“ wollen und Kosten sparen wollen.</a:t>
            </a:r>
          </a:p>
          <a:p>
            <a:pPr>
              <a:buNone/>
            </a:pPr>
            <a:r>
              <a:rPr lang="de-AT" b="1" dirty="0"/>
              <a:t>Angebot:</a:t>
            </a:r>
            <a:r>
              <a:rPr lang="de-AT" dirty="0"/>
              <a:t> privater Häuser oder Wohnungstausch</a:t>
            </a:r>
          </a:p>
          <a:p>
            <a:pPr>
              <a:buNone/>
            </a:pPr>
            <a:r>
              <a:rPr lang="de-AT" b="1" dirty="0"/>
              <a:t>Mitgliedschaft: </a:t>
            </a:r>
            <a:r>
              <a:rPr lang="de-AT" dirty="0"/>
              <a:t>Euro 89 /Jahr Zugriff auf Angebotsliste aus  50 Staaten weltweit, inkl. Versicherung für Eigenheim</a:t>
            </a:r>
          </a:p>
          <a:p>
            <a:pPr>
              <a:buNone/>
            </a:pPr>
            <a:r>
              <a:rPr lang="de-AT" b="1" dirty="0"/>
              <a:t>Nachhaltigkeit:</a:t>
            </a:r>
            <a:r>
              <a:rPr lang="de-AT" dirty="0"/>
              <a:t> umliegende Bevölkerung profitiert  am meisten</a:t>
            </a:r>
          </a:p>
          <a:p>
            <a:pPr>
              <a:buNone/>
            </a:pPr>
            <a:endParaRPr lang="de-AT" dirty="0"/>
          </a:p>
          <a:p>
            <a:pPr>
              <a:buNone/>
            </a:pPr>
            <a:endParaRPr lang="de-AT" dirty="0"/>
          </a:p>
        </p:txBody>
      </p:sp>
      <p:sp>
        <p:nvSpPr>
          <p:cNvPr id="4" name="Inhaltsplatzhalter 3"/>
          <p:cNvSpPr>
            <a:spLocks noGrp="1"/>
          </p:cNvSpPr>
          <p:nvPr>
            <p:ph sz="half" idx="2"/>
          </p:nvPr>
        </p:nvSpPr>
        <p:spPr/>
        <p:txBody>
          <a:bodyPr>
            <a:normAutofit fontScale="77500" lnSpcReduction="20000"/>
          </a:bodyPr>
          <a:lstStyle/>
          <a:p>
            <a:pPr>
              <a:buNone/>
            </a:pPr>
            <a:r>
              <a:rPr lang="de-AT" dirty="0">
                <a:latin typeface="AR CENA" pitchFamily="2" charset="0"/>
              </a:rPr>
              <a:t>	</a:t>
            </a:r>
          </a:p>
          <a:p>
            <a:pPr>
              <a:buNone/>
            </a:pPr>
            <a:endParaRPr lang="de-AT" dirty="0">
              <a:latin typeface="AR CENA" pitchFamily="2" charset="0"/>
            </a:endParaRPr>
          </a:p>
          <a:p>
            <a:pPr>
              <a:buNone/>
            </a:pPr>
            <a:endParaRPr lang="de-AT" dirty="0">
              <a:latin typeface="AR CENA" pitchFamily="2" charset="0"/>
            </a:endParaRPr>
          </a:p>
          <a:p>
            <a:pPr>
              <a:buNone/>
            </a:pPr>
            <a:endParaRPr lang="de-AT" dirty="0">
              <a:latin typeface="AR CENA" pitchFamily="2" charset="0"/>
            </a:endParaRPr>
          </a:p>
          <a:p>
            <a:pPr>
              <a:buNone/>
            </a:pPr>
            <a:endParaRPr lang="de-AT" dirty="0">
              <a:latin typeface="AR CENA" pitchFamily="2" charset="0"/>
            </a:endParaRPr>
          </a:p>
          <a:p>
            <a:pPr>
              <a:buNone/>
            </a:pPr>
            <a:r>
              <a:rPr lang="de-AT" dirty="0">
                <a:latin typeface="AR CENA" pitchFamily="2" charset="0"/>
              </a:rPr>
              <a:t>	</a:t>
            </a:r>
          </a:p>
          <a:p>
            <a:pPr>
              <a:buNone/>
            </a:pPr>
            <a:endParaRPr lang="de-AT" dirty="0">
              <a:latin typeface="AR CENA" pitchFamily="2" charset="0"/>
            </a:endParaRPr>
          </a:p>
          <a:p>
            <a:pPr>
              <a:buNone/>
            </a:pPr>
            <a:r>
              <a:rPr lang="de-AT" dirty="0">
                <a:latin typeface="AR CENA" pitchFamily="2" charset="0"/>
              </a:rPr>
              <a:t>    "</a:t>
            </a:r>
            <a:r>
              <a:rPr lang="de-AT" dirty="0" err="1">
                <a:latin typeface="AR CENA" pitchFamily="2" charset="0"/>
              </a:rPr>
              <a:t>Intervac</a:t>
            </a:r>
            <a:r>
              <a:rPr lang="de-AT" dirty="0">
                <a:latin typeface="AR CENA" pitchFamily="2" charset="0"/>
              </a:rPr>
              <a:t> hat mein Leben soviel reicher gemacht. Jeden Sommer tausche ich nun und bringe meinen Mann und meine Kinder in ein neues Land. Sie sollten es auch einmal versuchen. „</a:t>
            </a:r>
          </a:p>
          <a:p>
            <a:pPr>
              <a:buNone/>
            </a:pPr>
            <a:r>
              <a:rPr lang="de-AT" sz="1400" dirty="0"/>
              <a:t>	Quelle: http://www.intervac.at/</a:t>
            </a:r>
            <a:endParaRPr lang="de-AT" sz="1400" dirty="0">
              <a:latin typeface="AR CENA" pitchFamily="2" charset="0"/>
            </a:endParaRPr>
          </a:p>
          <a:p>
            <a:pPr>
              <a:buNone/>
            </a:pPr>
            <a:endParaRPr lang="de-AT" sz="2400" dirty="0">
              <a:latin typeface="AR CENA" pitchFamily="2" charset="0"/>
            </a:endParaRPr>
          </a:p>
          <a:p>
            <a:pPr>
              <a:buNone/>
            </a:pPr>
            <a:endParaRPr lang="de-AT" dirty="0">
              <a:latin typeface="AR CENA" pitchFamily="2"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normAutofit fontScale="90000"/>
          </a:bodyPr>
          <a:lstStyle/>
          <a:p>
            <a:br>
              <a:rPr lang="de-AT" sz="3200" b="1" dirty="0"/>
            </a:br>
            <a:r>
              <a:rPr lang="de-AT" sz="3200" b="1" dirty="0"/>
              <a:t>Arbeitsblatt 4: Madeira-Delphine und Meer</a:t>
            </a:r>
            <a:br>
              <a:rPr lang="de-AT" sz="3200" dirty="0"/>
            </a:br>
            <a:endParaRPr lang="de-AT" sz="3200" b="1" dirty="0"/>
          </a:p>
        </p:txBody>
      </p:sp>
      <p:sp>
        <p:nvSpPr>
          <p:cNvPr id="3" name="Inhaltsplatzhalter 2"/>
          <p:cNvSpPr>
            <a:spLocks noGrp="1"/>
          </p:cNvSpPr>
          <p:nvPr>
            <p:ph sz="half" idx="1"/>
          </p:nvPr>
        </p:nvSpPr>
        <p:spPr>
          <a:xfrm>
            <a:off x="428596" y="1571612"/>
            <a:ext cx="4038600" cy="4525963"/>
          </a:xfrm>
          <a:solidFill>
            <a:schemeClr val="bg2"/>
          </a:solidFill>
        </p:spPr>
        <p:txBody>
          <a:bodyPr>
            <a:normAutofit fontScale="92500" lnSpcReduction="20000"/>
          </a:bodyPr>
          <a:lstStyle/>
          <a:p>
            <a:endParaRPr lang="de-AT" dirty="0"/>
          </a:p>
          <a:p>
            <a:r>
              <a:rPr lang="de-AT" sz="3000" b="1" dirty="0"/>
              <a:t>Zielgruppe</a:t>
            </a:r>
            <a:r>
              <a:rPr lang="de-AT" sz="3000" dirty="0"/>
              <a:t>: Tier-und Naturliebhaber </a:t>
            </a:r>
          </a:p>
          <a:p>
            <a:r>
              <a:rPr lang="de-AT" sz="3000" b="1" dirty="0"/>
              <a:t>Angebot</a:t>
            </a:r>
            <a:r>
              <a:rPr lang="de-AT" sz="3000" dirty="0"/>
              <a:t>: Inselurlaub + Bildungsreise inkl. </a:t>
            </a:r>
            <a:r>
              <a:rPr lang="de-AT" sz="3000" dirty="0" err="1"/>
              <a:t>Whale</a:t>
            </a:r>
            <a:r>
              <a:rPr lang="de-AT" sz="3000" dirty="0"/>
              <a:t> und Delfine </a:t>
            </a:r>
            <a:r>
              <a:rPr lang="de-AT" sz="3000" dirty="0" err="1"/>
              <a:t>Watching</a:t>
            </a:r>
            <a:r>
              <a:rPr lang="de-AT" sz="3000" dirty="0"/>
              <a:t> </a:t>
            </a:r>
          </a:p>
          <a:p>
            <a:r>
              <a:rPr lang="de-AT" sz="3000" b="1" dirty="0"/>
              <a:t>1 Woche 1299,-- 8 Tage ohne Flug HP ohne Flug</a:t>
            </a:r>
          </a:p>
          <a:p>
            <a:pPr>
              <a:buNone/>
            </a:pPr>
            <a:endParaRPr lang="de-AT" sz="2000" b="1" dirty="0"/>
          </a:p>
          <a:p>
            <a:pPr>
              <a:buNone/>
            </a:pPr>
            <a:r>
              <a:rPr lang="de-AT" sz="2000" b="1" dirty="0"/>
              <a:t>Quelle: www.traverdo.at</a:t>
            </a:r>
          </a:p>
        </p:txBody>
      </p:sp>
      <p:sp>
        <p:nvSpPr>
          <p:cNvPr id="4" name="Inhaltsplatzhalter 3"/>
          <p:cNvSpPr>
            <a:spLocks noGrp="1"/>
          </p:cNvSpPr>
          <p:nvPr>
            <p:ph sz="half" idx="2"/>
          </p:nvPr>
        </p:nvSpPr>
        <p:spPr>
          <a:xfrm>
            <a:off x="4429124" y="1600200"/>
            <a:ext cx="4257676" cy="4472005"/>
          </a:xfrm>
          <a:solidFill>
            <a:schemeClr val="bg1"/>
          </a:solidFill>
        </p:spPr>
        <p:txBody>
          <a:bodyPr>
            <a:normAutofit fontScale="92500" lnSpcReduction="20000"/>
          </a:bodyPr>
          <a:lstStyle/>
          <a:p>
            <a:endParaRPr lang="de-AT" dirty="0"/>
          </a:p>
          <a:p>
            <a:endParaRPr lang="de-AT" dirty="0"/>
          </a:p>
          <a:p>
            <a:endParaRPr lang="de-AT" dirty="0"/>
          </a:p>
          <a:p>
            <a:endParaRPr lang="de-AT" dirty="0"/>
          </a:p>
          <a:p>
            <a:pPr>
              <a:buNone/>
            </a:pPr>
            <a:endParaRPr lang="de-AT" sz="1900" dirty="0"/>
          </a:p>
          <a:p>
            <a:pPr>
              <a:buNone/>
            </a:pPr>
            <a:endParaRPr lang="de-AT" sz="1900" dirty="0"/>
          </a:p>
          <a:p>
            <a:pPr>
              <a:buNone/>
            </a:pPr>
            <a:r>
              <a:rPr lang="de-AT" sz="1900" dirty="0"/>
              <a:t>Bild: </a:t>
            </a:r>
            <a:r>
              <a:rPr lang="de-AT" sz="1900" dirty="0" err="1"/>
              <a:t>www</a:t>
            </a:r>
            <a:r>
              <a:rPr lang="de-AT" sz="1900" dirty="0"/>
              <a:t>. taz.de</a:t>
            </a:r>
          </a:p>
          <a:p>
            <a:pPr>
              <a:buNone/>
            </a:pPr>
            <a:endParaRPr lang="de-AT" sz="2000" dirty="0"/>
          </a:p>
          <a:p>
            <a:pPr algn="ctr">
              <a:buNone/>
            </a:pPr>
            <a:r>
              <a:rPr lang="de-AT" b="1" dirty="0"/>
              <a:t>Nachhaltigkeit</a:t>
            </a:r>
          </a:p>
          <a:p>
            <a:pPr>
              <a:buNone/>
            </a:pPr>
            <a:r>
              <a:rPr lang="de-AT" sz="2400" b="1" dirty="0"/>
              <a:t>     </a:t>
            </a:r>
            <a:r>
              <a:rPr lang="de-AT" dirty="0"/>
              <a:t>Einnahmen kommen Meeresschutzprojekten zu Gute .</a:t>
            </a:r>
          </a:p>
          <a:p>
            <a:pPr>
              <a:buNone/>
            </a:pPr>
            <a:endParaRPr lang="de-AT" sz="1900" dirty="0"/>
          </a:p>
          <a:p>
            <a:pPr>
              <a:buNone/>
            </a:pPr>
            <a:endParaRPr lang="de-AT" sz="1900" dirty="0"/>
          </a:p>
        </p:txBody>
      </p:sp>
      <p:pic>
        <p:nvPicPr>
          <p:cNvPr id="5" name="Grafik 4" descr="Delfin_Tuemmler_imago_blickwinkel_2005h.jpg"/>
          <p:cNvPicPr>
            <a:picLocks noChangeAspect="1"/>
          </p:cNvPicPr>
          <p:nvPr/>
        </p:nvPicPr>
        <p:blipFill>
          <a:blip r:embed="rId2"/>
          <a:stretch>
            <a:fillRect/>
          </a:stretch>
        </p:blipFill>
        <p:spPr>
          <a:xfrm>
            <a:off x="4500562" y="1714488"/>
            <a:ext cx="4000528" cy="2000264"/>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normAutofit/>
          </a:bodyPr>
          <a:lstStyle/>
          <a:p>
            <a:r>
              <a:rPr lang="de-AT" sz="3200" b="1" dirty="0"/>
              <a:t>Arbeitsblatt 4: Wild Coast Schools Projekt</a:t>
            </a:r>
          </a:p>
        </p:txBody>
      </p:sp>
      <p:sp>
        <p:nvSpPr>
          <p:cNvPr id="3" name="Inhaltsplatzhalter 2"/>
          <p:cNvSpPr>
            <a:spLocks noGrp="1"/>
          </p:cNvSpPr>
          <p:nvPr>
            <p:ph sz="half" idx="1"/>
          </p:nvPr>
        </p:nvSpPr>
        <p:spPr>
          <a:solidFill>
            <a:schemeClr val="bg2"/>
          </a:solidFill>
        </p:spPr>
        <p:txBody>
          <a:bodyPr>
            <a:normAutofit fontScale="92500"/>
          </a:bodyPr>
          <a:lstStyle/>
          <a:p>
            <a:r>
              <a:rPr lang="de-AT" b="1" dirty="0"/>
              <a:t>Zielgruppe</a:t>
            </a:r>
            <a:r>
              <a:rPr lang="de-AT" dirty="0"/>
              <a:t>: junge Studenten</a:t>
            </a:r>
          </a:p>
          <a:p>
            <a:r>
              <a:rPr lang="de-AT" b="1" dirty="0"/>
              <a:t>Angebot</a:t>
            </a:r>
            <a:r>
              <a:rPr lang="de-AT" dirty="0"/>
              <a:t>: 47 Tage lang Computerkenntnisse unterrichten</a:t>
            </a:r>
          </a:p>
          <a:p>
            <a:r>
              <a:rPr lang="de-AT" b="1" dirty="0"/>
              <a:t>Euro 795</a:t>
            </a:r>
            <a:r>
              <a:rPr lang="de-AT" dirty="0"/>
              <a:t>,-- ohne Flug</a:t>
            </a:r>
          </a:p>
          <a:p>
            <a:pPr>
              <a:buNone/>
            </a:pPr>
            <a:r>
              <a:rPr lang="de-AT" dirty="0"/>
              <a:t>	Inkl. Verpflegung und Unterkunft und Ausflüge</a:t>
            </a:r>
          </a:p>
          <a:p>
            <a:endParaRPr lang="de-AT" dirty="0"/>
          </a:p>
        </p:txBody>
      </p:sp>
      <p:sp>
        <p:nvSpPr>
          <p:cNvPr id="4" name="Inhaltsplatzhalter 3"/>
          <p:cNvSpPr>
            <a:spLocks noGrp="1"/>
          </p:cNvSpPr>
          <p:nvPr>
            <p:ph sz="half" idx="2"/>
          </p:nvPr>
        </p:nvSpPr>
        <p:spPr>
          <a:xfrm>
            <a:off x="4648200" y="1600200"/>
            <a:ext cx="4038600" cy="4614882"/>
          </a:xfrm>
        </p:spPr>
        <p:txBody>
          <a:bodyPr>
            <a:normAutofit fontScale="92500"/>
          </a:bodyPr>
          <a:lstStyle/>
          <a:p>
            <a:endParaRPr lang="de-AT" sz="1400" dirty="0"/>
          </a:p>
          <a:p>
            <a:endParaRPr lang="de-AT" sz="1400" dirty="0"/>
          </a:p>
          <a:p>
            <a:endParaRPr lang="de-AT" sz="1400" dirty="0"/>
          </a:p>
          <a:p>
            <a:endParaRPr lang="de-AT" sz="1400" dirty="0"/>
          </a:p>
          <a:p>
            <a:endParaRPr lang="de-AT" sz="1400" dirty="0"/>
          </a:p>
          <a:p>
            <a:endParaRPr lang="de-AT" sz="1400" dirty="0"/>
          </a:p>
          <a:p>
            <a:endParaRPr lang="de-AT" sz="1400" dirty="0"/>
          </a:p>
          <a:p>
            <a:pPr>
              <a:buNone/>
            </a:pPr>
            <a:endParaRPr lang="de-AT" sz="1400" dirty="0"/>
          </a:p>
          <a:p>
            <a:pPr>
              <a:buNone/>
            </a:pPr>
            <a:r>
              <a:rPr lang="de-AT" sz="1400" dirty="0" err="1"/>
              <a:t>Bild:http</a:t>
            </a:r>
            <a:r>
              <a:rPr lang="de-AT" sz="1400" dirty="0"/>
              <a:t>://</a:t>
            </a:r>
            <a:r>
              <a:rPr lang="de-AT" sz="1400" dirty="0" err="1"/>
              <a:t>www.southafricavolunteerexperiences.org.za</a:t>
            </a:r>
            <a:endParaRPr lang="de-AT" sz="1400" dirty="0"/>
          </a:p>
          <a:p>
            <a:pPr>
              <a:buNone/>
            </a:pPr>
            <a:endParaRPr lang="de-AT" sz="1400" dirty="0"/>
          </a:p>
          <a:p>
            <a:pPr algn="ctr">
              <a:buNone/>
            </a:pPr>
            <a:r>
              <a:rPr lang="de-AT" b="1" dirty="0"/>
              <a:t>Nachhaltigkeit:</a:t>
            </a:r>
          </a:p>
          <a:p>
            <a:pPr>
              <a:buNone/>
            </a:pPr>
            <a:r>
              <a:rPr lang="de-AT" sz="1400" dirty="0"/>
              <a:t>        </a:t>
            </a:r>
            <a:r>
              <a:rPr lang="de-AT" sz="2400" dirty="0"/>
              <a:t>Hilfe zur Selbsthilfe, Studenten leben unter sehr einfachen Bedingungen , angepasst an Kultur der Bewohner</a:t>
            </a:r>
          </a:p>
        </p:txBody>
      </p:sp>
      <p:pic>
        <p:nvPicPr>
          <p:cNvPr id="5" name="Grafik 4" descr="wild-coast-schools-5.jpg"/>
          <p:cNvPicPr>
            <a:picLocks noChangeAspect="1"/>
          </p:cNvPicPr>
          <p:nvPr/>
        </p:nvPicPr>
        <p:blipFill>
          <a:blip r:embed="rId2"/>
          <a:stretch>
            <a:fillRect/>
          </a:stretch>
        </p:blipFill>
        <p:spPr>
          <a:xfrm>
            <a:off x="4572000" y="1571612"/>
            <a:ext cx="4214810" cy="1870322"/>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lstStyle/>
          <a:p>
            <a:r>
              <a:rPr lang="de-AT" b="1" dirty="0"/>
              <a:t>Arbeitsblatt 4: Maßnahmen</a:t>
            </a:r>
          </a:p>
        </p:txBody>
      </p:sp>
      <p:sp>
        <p:nvSpPr>
          <p:cNvPr id="3" name="Inhaltsplatzhalter 2"/>
          <p:cNvSpPr>
            <a:spLocks noGrp="1"/>
          </p:cNvSpPr>
          <p:nvPr>
            <p:ph sz="half" idx="1"/>
          </p:nvPr>
        </p:nvSpPr>
        <p:spPr>
          <a:xfrm>
            <a:off x="457200" y="1600200"/>
            <a:ext cx="4186238" cy="4525963"/>
          </a:xfrm>
          <a:solidFill>
            <a:schemeClr val="bg2"/>
          </a:solidFill>
        </p:spPr>
        <p:txBody>
          <a:bodyPr>
            <a:normAutofit fontScale="77500" lnSpcReduction="20000"/>
          </a:bodyPr>
          <a:lstStyle/>
          <a:p>
            <a:pPr>
              <a:buNone/>
            </a:pPr>
            <a:r>
              <a:rPr lang="de-AT" sz="3100" b="1" dirty="0"/>
              <a:t>Methode: Gruppenarbeit</a:t>
            </a:r>
            <a:endParaRPr lang="de-AT" sz="3600" b="1" dirty="0"/>
          </a:p>
          <a:p>
            <a:pPr>
              <a:buNone/>
            </a:pPr>
            <a:r>
              <a:rPr lang="de-AT" sz="3100" dirty="0"/>
              <a:t>Broschüre mit alternativem</a:t>
            </a:r>
          </a:p>
          <a:p>
            <a:pPr>
              <a:buNone/>
            </a:pPr>
            <a:r>
              <a:rPr lang="de-AT" sz="3100" dirty="0" err="1"/>
              <a:t>Maturareisekonzept</a:t>
            </a:r>
            <a:r>
              <a:rPr lang="de-AT" sz="3100" dirty="0"/>
              <a:t> erstellen</a:t>
            </a:r>
          </a:p>
          <a:p>
            <a:pPr>
              <a:buNone/>
            </a:pPr>
            <a:r>
              <a:rPr lang="de-AT" sz="3600" dirty="0"/>
              <a:t>	</a:t>
            </a:r>
          </a:p>
          <a:p>
            <a:pPr>
              <a:buFont typeface="Wingdings" pitchFamily="2" charset="2"/>
              <a:buChar char="§"/>
            </a:pPr>
            <a:r>
              <a:rPr lang="de-AT" sz="3100" dirty="0"/>
              <a:t> Segelturn mit privatem Skipper inkl. HP, abends Feiern in lokalen Diskotheken etc.</a:t>
            </a:r>
          </a:p>
          <a:p>
            <a:pPr>
              <a:buFont typeface="Wingdings" pitchFamily="2" charset="2"/>
              <a:buChar char="§"/>
            </a:pPr>
            <a:endParaRPr lang="de-AT" sz="3100" dirty="0"/>
          </a:p>
          <a:p>
            <a:pPr>
              <a:buFont typeface="Wingdings" pitchFamily="2" charset="2"/>
              <a:buChar char="§"/>
            </a:pPr>
            <a:r>
              <a:rPr lang="de-AT" sz="3100" dirty="0"/>
              <a:t>Selbstversorger Haus am Meer</a:t>
            </a:r>
          </a:p>
          <a:p>
            <a:pPr>
              <a:buNone/>
            </a:pPr>
            <a:endParaRPr lang="de-AT" sz="3100" dirty="0"/>
          </a:p>
          <a:p>
            <a:pPr>
              <a:buNone/>
            </a:pPr>
            <a:endParaRPr lang="de-AT" sz="3100" dirty="0"/>
          </a:p>
          <a:p>
            <a:endParaRPr lang="de-AT" sz="3600" dirty="0"/>
          </a:p>
          <a:p>
            <a:endParaRPr lang="de-AT" dirty="0"/>
          </a:p>
          <a:p>
            <a:endParaRPr lang="de-AT" dirty="0"/>
          </a:p>
          <a:p>
            <a:endParaRPr lang="de-AT" dirty="0"/>
          </a:p>
          <a:p>
            <a:endParaRPr lang="de-AT" dirty="0"/>
          </a:p>
          <a:p>
            <a:pPr>
              <a:buNone/>
            </a:pPr>
            <a:endParaRPr lang="de-AT" dirty="0"/>
          </a:p>
        </p:txBody>
      </p:sp>
      <p:sp>
        <p:nvSpPr>
          <p:cNvPr id="4" name="Inhaltsplatzhalter 3"/>
          <p:cNvSpPr>
            <a:spLocks noGrp="1"/>
          </p:cNvSpPr>
          <p:nvPr>
            <p:ph sz="half" idx="2"/>
          </p:nvPr>
        </p:nvSpPr>
        <p:spPr/>
        <p:txBody>
          <a:bodyPr>
            <a:normAutofit fontScale="77500" lnSpcReduction="20000"/>
          </a:bodyPr>
          <a:lstStyle/>
          <a:p>
            <a:pPr algn="ctr">
              <a:buNone/>
            </a:pPr>
            <a:r>
              <a:rPr lang="de-AT" b="1" dirty="0"/>
              <a:t>Verbesserungsvorschläge für </a:t>
            </a:r>
            <a:r>
              <a:rPr lang="de-AT" b="1" dirty="0" err="1"/>
              <a:t>all‘inkl</a:t>
            </a:r>
            <a:r>
              <a:rPr lang="de-AT" b="1" dirty="0"/>
              <a:t>. Programme</a:t>
            </a:r>
          </a:p>
          <a:p>
            <a:pPr>
              <a:buNone/>
            </a:pPr>
            <a:endParaRPr lang="de-AT" dirty="0"/>
          </a:p>
          <a:p>
            <a:pPr>
              <a:buFont typeface="Wingdings" pitchFamily="2" charset="2"/>
              <a:buChar char="ü"/>
            </a:pPr>
            <a:r>
              <a:rPr lang="de-AT" dirty="0"/>
              <a:t>Entertainmentprogramm nicht  Österreichern überlassen</a:t>
            </a:r>
          </a:p>
          <a:p>
            <a:pPr>
              <a:buFont typeface="Wingdings" pitchFamily="2" charset="2"/>
              <a:buChar char="ü"/>
            </a:pPr>
            <a:r>
              <a:rPr lang="de-AT" dirty="0"/>
              <a:t>Mehr Ausflüge in die Umgebung im Programm inkludieren</a:t>
            </a:r>
          </a:p>
          <a:p>
            <a:pPr>
              <a:buFont typeface="Wingdings" pitchFamily="2" charset="2"/>
              <a:buChar char="ü"/>
            </a:pPr>
            <a:r>
              <a:rPr lang="de-AT" dirty="0"/>
              <a:t>Kulturaustausch fördern: Kochkurse in regionalen Restaurants anbieten oder Besuch eines </a:t>
            </a:r>
            <a:r>
              <a:rPr lang="de-AT" dirty="0" err="1"/>
              <a:t>Hamam</a:t>
            </a:r>
            <a:endParaRPr lang="de-AT" dirty="0"/>
          </a:p>
          <a:p>
            <a:pPr>
              <a:buFont typeface="Wingdings" pitchFamily="2" charset="2"/>
              <a:buChar char="ü"/>
            </a:pPr>
            <a:r>
              <a:rPr lang="de-AT" dirty="0"/>
              <a:t>Trinkgelder am Ende der Reise direkt übergeben</a:t>
            </a:r>
          </a:p>
          <a:p>
            <a:pPr>
              <a:buNone/>
            </a:pPr>
            <a:endParaRPr lang="de-AT"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lstStyle/>
          <a:p>
            <a:r>
              <a:rPr lang="de-AT" b="1" dirty="0"/>
              <a:t>Abschluss: Maßnahmenkatalog</a:t>
            </a:r>
          </a:p>
        </p:txBody>
      </p:sp>
      <p:sp>
        <p:nvSpPr>
          <p:cNvPr id="3" name="Inhaltsplatzhalter 2"/>
          <p:cNvSpPr>
            <a:spLocks noGrp="1"/>
          </p:cNvSpPr>
          <p:nvPr>
            <p:ph idx="1"/>
          </p:nvPr>
        </p:nvSpPr>
        <p:spPr>
          <a:solidFill>
            <a:schemeClr val="bg2"/>
          </a:solidFill>
        </p:spPr>
        <p:txBody>
          <a:bodyPr>
            <a:normAutofit fontScale="85000" lnSpcReduction="10000"/>
          </a:bodyPr>
          <a:lstStyle/>
          <a:p>
            <a:pPr algn="ctr">
              <a:buNone/>
            </a:pPr>
            <a:r>
              <a:rPr lang="de-AT" sz="3800" b="1" dirty="0"/>
              <a:t>Maßnahmen für ein respektvolleres Reisen</a:t>
            </a:r>
          </a:p>
          <a:p>
            <a:pPr>
              <a:buFont typeface="Wingdings" pitchFamily="2" charset="2"/>
              <a:buChar char="ü"/>
            </a:pPr>
            <a:r>
              <a:rPr lang="de-AT" dirty="0"/>
              <a:t>Lokale Hotelanbieter buchen</a:t>
            </a:r>
          </a:p>
          <a:p>
            <a:pPr>
              <a:buFont typeface="Wingdings" pitchFamily="2" charset="2"/>
              <a:buChar char="ü"/>
            </a:pPr>
            <a:r>
              <a:rPr lang="de-AT" dirty="0"/>
              <a:t>sich im Vorfeld über Land und Leute informieren</a:t>
            </a:r>
          </a:p>
          <a:p>
            <a:pPr>
              <a:buFont typeface="Wingdings" pitchFamily="2" charset="2"/>
              <a:buChar char="ü"/>
            </a:pPr>
            <a:r>
              <a:rPr lang="de-AT" dirty="0"/>
              <a:t>auch außerhalb des Hotels essen, einkaufen, Besichtigungen durchführen </a:t>
            </a:r>
          </a:p>
          <a:p>
            <a:pPr>
              <a:buFont typeface="Wingdings" pitchFamily="2" charset="2"/>
              <a:buChar char="ü"/>
            </a:pPr>
            <a:r>
              <a:rPr lang="de-AT" dirty="0"/>
              <a:t>möglichst viele öffentliche Verkehrsmittel verwenden</a:t>
            </a:r>
          </a:p>
          <a:p>
            <a:pPr>
              <a:buFont typeface="Wingdings" pitchFamily="2" charset="2"/>
              <a:buChar char="ü"/>
            </a:pPr>
            <a:r>
              <a:rPr lang="de-AT" dirty="0"/>
              <a:t>Müll vermeiden, Wasser sparen (keinen Wasserpark in der Wüste besuchen oder in der Wüste Golf spielen, kein tägl. Handtuch oder Bettwäschewechsel…)</a:t>
            </a:r>
          </a:p>
          <a:p>
            <a:pPr>
              <a:buFont typeface="Wingdings" pitchFamily="2" charset="2"/>
              <a:buChar char="ü"/>
            </a:pPr>
            <a:r>
              <a:rPr lang="de-AT"/>
              <a:t>soziale </a:t>
            </a:r>
            <a:r>
              <a:rPr lang="de-AT" dirty="0"/>
              <a:t>oder ökologische Projekte unterstützen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normAutofit/>
          </a:bodyPr>
          <a:lstStyle/>
          <a:p>
            <a:r>
              <a:rPr lang="de-AT" sz="3000" b="1" dirty="0"/>
              <a:t>Arbeitsblatt 1: Urlaubstypen nach Zielgruppen in D</a:t>
            </a:r>
          </a:p>
        </p:txBody>
      </p:sp>
      <p:pic>
        <p:nvPicPr>
          <p:cNvPr id="4" name="Inhaltsplatzhalter 3" descr="grafik_projekt02.gif"/>
          <p:cNvPicPr>
            <a:picLocks noGrp="1" noChangeAspect="1"/>
          </p:cNvPicPr>
          <p:nvPr>
            <p:ph idx="1"/>
          </p:nvPr>
        </p:nvPicPr>
        <p:blipFill>
          <a:blip r:embed="rId2"/>
          <a:stretch>
            <a:fillRect/>
          </a:stretch>
        </p:blipFill>
        <p:spPr>
          <a:xfrm>
            <a:off x="1357290" y="1857364"/>
            <a:ext cx="6756699" cy="3786214"/>
          </a:xfrm>
        </p:spPr>
      </p:pic>
      <p:sp>
        <p:nvSpPr>
          <p:cNvPr id="5" name="Textfeld 4"/>
          <p:cNvSpPr txBox="1"/>
          <p:nvPr/>
        </p:nvSpPr>
        <p:spPr>
          <a:xfrm>
            <a:off x="1428728" y="5857892"/>
            <a:ext cx="6786610" cy="369332"/>
          </a:xfrm>
          <a:prstGeom prst="rect">
            <a:avLst/>
          </a:prstGeom>
          <a:noFill/>
        </p:spPr>
        <p:txBody>
          <a:bodyPr wrap="square" rtlCol="0">
            <a:spAutoFit/>
          </a:bodyPr>
          <a:lstStyle/>
          <a:p>
            <a:r>
              <a:rPr lang="de-AT" dirty="0"/>
              <a:t>Grafik: www.invent-toursimus.de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57158" y="357166"/>
            <a:ext cx="8229600" cy="1143000"/>
          </a:xfrm>
          <a:solidFill>
            <a:srgbClr val="FFC000"/>
          </a:solidFill>
          <a:ln>
            <a:solidFill>
              <a:schemeClr val="tx1"/>
            </a:solidFill>
          </a:ln>
        </p:spPr>
        <p:txBody>
          <a:bodyPr>
            <a:normAutofit/>
          </a:bodyPr>
          <a:lstStyle/>
          <a:p>
            <a:r>
              <a:rPr lang="de-AT" sz="3200" b="1" dirty="0"/>
              <a:t> Arbeitsblatt 1: Reisemotive der Ö</a:t>
            </a:r>
          </a:p>
        </p:txBody>
      </p:sp>
      <p:pic>
        <p:nvPicPr>
          <p:cNvPr id="4" name="Inhaltsplatzhalter 3" descr="grafik_urlaub.jpg"/>
          <p:cNvPicPr>
            <a:picLocks noGrp="1" noChangeAspect="1"/>
          </p:cNvPicPr>
          <p:nvPr>
            <p:ph idx="1"/>
          </p:nvPr>
        </p:nvPicPr>
        <p:blipFill>
          <a:blip r:embed="rId2"/>
          <a:stretch>
            <a:fillRect/>
          </a:stretch>
        </p:blipFill>
        <p:spPr>
          <a:xfrm>
            <a:off x="357158" y="1857364"/>
            <a:ext cx="3929080" cy="3771917"/>
          </a:xfrm>
        </p:spPr>
      </p:pic>
      <p:sp>
        <p:nvSpPr>
          <p:cNvPr id="5" name="Textfeld 4"/>
          <p:cNvSpPr txBox="1"/>
          <p:nvPr/>
        </p:nvSpPr>
        <p:spPr>
          <a:xfrm>
            <a:off x="285720" y="5929330"/>
            <a:ext cx="5929354" cy="276999"/>
          </a:xfrm>
          <a:prstGeom prst="rect">
            <a:avLst/>
          </a:prstGeom>
          <a:noFill/>
        </p:spPr>
        <p:txBody>
          <a:bodyPr wrap="square" rtlCol="0">
            <a:spAutoFit/>
          </a:bodyPr>
          <a:lstStyle/>
          <a:p>
            <a:r>
              <a:rPr lang="de-AT" sz="1200" dirty="0"/>
              <a:t>Grafik: der Standard, 7.3.2007</a:t>
            </a:r>
          </a:p>
        </p:txBody>
      </p:sp>
      <p:pic>
        <p:nvPicPr>
          <p:cNvPr id="6" name="Grafik 5" descr="445.192.jpg"/>
          <p:cNvPicPr>
            <a:picLocks noChangeAspect="1"/>
          </p:cNvPicPr>
          <p:nvPr/>
        </p:nvPicPr>
        <p:blipFill>
          <a:blip r:embed="rId3"/>
          <a:stretch>
            <a:fillRect/>
          </a:stretch>
        </p:blipFill>
        <p:spPr>
          <a:xfrm>
            <a:off x="4385190" y="1857364"/>
            <a:ext cx="4758810" cy="2507259"/>
          </a:xfrm>
          <a:prstGeom prst="rect">
            <a:avLst/>
          </a:prstGeom>
        </p:spPr>
      </p:pic>
      <p:sp>
        <p:nvSpPr>
          <p:cNvPr id="7" name="Textfeld 6"/>
          <p:cNvSpPr txBox="1"/>
          <p:nvPr/>
        </p:nvSpPr>
        <p:spPr>
          <a:xfrm>
            <a:off x="5286380" y="4357694"/>
            <a:ext cx="2857520" cy="276999"/>
          </a:xfrm>
          <a:prstGeom prst="rect">
            <a:avLst/>
          </a:prstGeom>
          <a:noFill/>
        </p:spPr>
        <p:txBody>
          <a:bodyPr wrap="square" rtlCol="0">
            <a:spAutoFit/>
          </a:bodyPr>
          <a:lstStyle/>
          <a:p>
            <a:r>
              <a:rPr lang="de-AT" sz="1200" dirty="0"/>
              <a:t>Grafik: Der Kurier 12.1.2012</a:t>
            </a:r>
          </a:p>
        </p:txBody>
      </p:sp>
      <p:sp>
        <p:nvSpPr>
          <p:cNvPr id="8" name="Textfeld 7"/>
          <p:cNvSpPr txBox="1"/>
          <p:nvPr/>
        </p:nvSpPr>
        <p:spPr>
          <a:xfrm>
            <a:off x="4643438" y="4857760"/>
            <a:ext cx="4071966" cy="1292662"/>
          </a:xfrm>
          <a:prstGeom prst="rect">
            <a:avLst/>
          </a:prstGeom>
          <a:solidFill>
            <a:schemeClr val="bg2"/>
          </a:solidFill>
        </p:spPr>
        <p:txBody>
          <a:bodyPr wrap="square" rtlCol="0">
            <a:spAutoFit/>
          </a:bodyPr>
          <a:lstStyle/>
          <a:p>
            <a:r>
              <a:rPr lang="de-AT" sz="2000" b="1" dirty="0"/>
              <a:t>Frage:  Für welche Urlaubsform würdest du dich am ehesten entscheiden? </a:t>
            </a:r>
          </a:p>
          <a:p>
            <a:endParaRPr lang="de-A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normAutofit/>
          </a:bodyPr>
          <a:lstStyle/>
          <a:p>
            <a:r>
              <a:rPr lang="de-AT" sz="2800" b="1" dirty="0"/>
              <a:t> Arbeitsblatt 1: Beliebteste Destinationen der Ö</a:t>
            </a:r>
          </a:p>
        </p:txBody>
      </p:sp>
      <p:pic>
        <p:nvPicPr>
          <p:cNvPr id="4" name="Inhaltsplatzhalter 3" descr="TPB_20130410_TPB0005.layout.jpg"/>
          <p:cNvPicPr>
            <a:picLocks noGrp="1" noChangeAspect="1"/>
          </p:cNvPicPr>
          <p:nvPr>
            <p:ph idx="1"/>
          </p:nvPr>
        </p:nvPicPr>
        <p:blipFill>
          <a:blip r:embed="rId2"/>
          <a:stretch>
            <a:fillRect/>
          </a:stretch>
        </p:blipFill>
        <p:spPr>
          <a:xfrm>
            <a:off x="571472" y="2000240"/>
            <a:ext cx="8049601" cy="4071966"/>
          </a:xfrm>
        </p:spPr>
      </p:pic>
      <p:sp>
        <p:nvSpPr>
          <p:cNvPr id="5" name="Textfeld 4"/>
          <p:cNvSpPr txBox="1"/>
          <p:nvPr/>
        </p:nvSpPr>
        <p:spPr>
          <a:xfrm>
            <a:off x="571472" y="6143644"/>
            <a:ext cx="8215370" cy="307777"/>
          </a:xfrm>
          <a:prstGeom prst="rect">
            <a:avLst/>
          </a:prstGeom>
          <a:noFill/>
        </p:spPr>
        <p:txBody>
          <a:bodyPr wrap="square" rtlCol="0">
            <a:spAutoFit/>
          </a:bodyPr>
          <a:lstStyle/>
          <a:p>
            <a:r>
              <a:rPr lang="de-AT" sz="1400" dirty="0"/>
              <a:t>Grafik: http://www.tourismuspresse.at/a/TPB_20130410_TPB0005</a:t>
            </a:r>
          </a:p>
        </p:txBody>
      </p:sp>
      <p:sp>
        <p:nvSpPr>
          <p:cNvPr id="6" name="Textfeld 5"/>
          <p:cNvSpPr txBox="1"/>
          <p:nvPr/>
        </p:nvSpPr>
        <p:spPr>
          <a:xfrm>
            <a:off x="428596" y="1500174"/>
            <a:ext cx="8215370" cy="400110"/>
          </a:xfrm>
          <a:prstGeom prst="rect">
            <a:avLst/>
          </a:prstGeom>
          <a:solidFill>
            <a:schemeClr val="bg2"/>
          </a:solidFill>
        </p:spPr>
        <p:txBody>
          <a:bodyPr wrap="square" rtlCol="0">
            <a:spAutoFit/>
          </a:bodyPr>
          <a:lstStyle/>
          <a:p>
            <a:r>
              <a:rPr lang="de-AT" sz="2000" b="1" dirty="0"/>
              <a:t>Frage: Für welche Destination würdest du dich am liebsten entscheiden?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8596" y="357166"/>
            <a:ext cx="8229600" cy="1143000"/>
          </a:xfrm>
          <a:solidFill>
            <a:srgbClr val="FFC000"/>
          </a:solidFill>
        </p:spPr>
        <p:txBody>
          <a:bodyPr>
            <a:normAutofit/>
          </a:bodyPr>
          <a:lstStyle/>
          <a:p>
            <a:r>
              <a:rPr lang="de-AT" sz="3200" b="1" dirty="0"/>
              <a:t>Arbeitsblatt 1:  </a:t>
            </a:r>
            <a:r>
              <a:rPr lang="de-AT" sz="3200" b="1" dirty="0" err="1"/>
              <a:t>Maturareise</a:t>
            </a:r>
            <a:endParaRPr lang="de-AT" sz="3200" b="1" dirty="0"/>
          </a:p>
        </p:txBody>
      </p:sp>
      <p:sp>
        <p:nvSpPr>
          <p:cNvPr id="3" name="Inhaltsplatzhalter 2"/>
          <p:cNvSpPr>
            <a:spLocks noGrp="1"/>
          </p:cNvSpPr>
          <p:nvPr>
            <p:ph idx="1"/>
          </p:nvPr>
        </p:nvSpPr>
        <p:spPr>
          <a:xfrm>
            <a:off x="214282" y="2000240"/>
            <a:ext cx="4614866" cy="3686188"/>
          </a:xfrm>
          <a:solidFill>
            <a:schemeClr val="bg2"/>
          </a:solidFill>
        </p:spPr>
        <p:txBody>
          <a:bodyPr>
            <a:normAutofit/>
          </a:bodyPr>
          <a:lstStyle/>
          <a:p>
            <a:pPr>
              <a:buNone/>
            </a:pPr>
            <a:r>
              <a:rPr lang="de-AT" sz="2400" b="1" dirty="0"/>
              <a:t>Frage: Wo würdest du am liebsten deine </a:t>
            </a:r>
            <a:r>
              <a:rPr lang="de-AT" sz="2400" b="1" dirty="0" err="1"/>
              <a:t>Maturareise</a:t>
            </a:r>
            <a:r>
              <a:rPr lang="de-AT" sz="2400" b="1" dirty="0"/>
              <a:t> verbringen?</a:t>
            </a:r>
          </a:p>
          <a:p>
            <a:pPr>
              <a:buNone/>
            </a:pPr>
            <a:endParaRPr lang="de-AT" sz="2400" dirty="0"/>
          </a:p>
          <a:p>
            <a:pPr>
              <a:buFont typeface="Wingdings" pitchFamily="2" charset="2"/>
              <a:buChar char="§"/>
            </a:pPr>
            <a:r>
              <a:rPr lang="de-AT" sz="2400" dirty="0"/>
              <a:t>Summer </a:t>
            </a:r>
            <a:r>
              <a:rPr lang="de-AT" sz="2400" dirty="0" err="1"/>
              <a:t>Splash</a:t>
            </a:r>
            <a:r>
              <a:rPr lang="de-AT" sz="2400" dirty="0"/>
              <a:t> Türkei?</a:t>
            </a:r>
          </a:p>
          <a:p>
            <a:pPr>
              <a:buFont typeface="Wingdings" pitchFamily="2" charset="2"/>
              <a:buChar char="§"/>
            </a:pPr>
            <a:r>
              <a:rPr lang="de-AT" sz="2400" dirty="0"/>
              <a:t>Gemietetes Haus in Toskana</a:t>
            </a:r>
          </a:p>
          <a:p>
            <a:pPr>
              <a:buFont typeface="Wingdings" pitchFamily="2" charset="2"/>
              <a:buChar char="§"/>
            </a:pPr>
            <a:r>
              <a:rPr lang="de-AT" sz="2400" dirty="0"/>
              <a:t>Segelturn mit privatem Skipper</a:t>
            </a:r>
          </a:p>
          <a:p>
            <a:pPr>
              <a:buFont typeface="Wingdings" pitchFamily="2" charset="2"/>
              <a:buChar char="§"/>
            </a:pPr>
            <a:r>
              <a:rPr lang="de-AT" sz="2400" dirty="0"/>
              <a:t>Kleines Hotel*** in GR</a:t>
            </a:r>
          </a:p>
          <a:p>
            <a:pPr>
              <a:buFont typeface="Wingdings" pitchFamily="2" charset="2"/>
              <a:buChar char="§"/>
            </a:pPr>
            <a:r>
              <a:rPr lang="de-AT" sz="2400" dirty="0"/>
              <a:t>Sonstige:</a:t>
            </a:r>
          </a:p>
        </p:txBody>
      </p:sp>
      <p:pic>
        <p:nvPicPr>
          <p:cNvPr id="4" name="Grafik 3" descr="10498286_10153427017517316_7666914145656448857_o-1024x644.jpg"/>
          <p:cNvPicPr>
            <a:picLocks noChangeAspect="1"/>
          </p:cNvPicPr>
          <p:nvPr/>
        </p:nvPicPr>
        <p:blipFill>
          <a:blip r:embed="rId2"/>
          <a:stretch>
            <a:fillRect/>
          </a:stretch>
        </p:blipFill>
        <p:spPr>
          <a:xfrm>
            <a:off x="4857752" y="2500306"/>
            <a:ext cx="4089270" cy="257176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normAutofit/>
          </a:bodyPr>
          <a:lstStyle/>
          <a:p>
            <a:r>
              <a:rPr lang="de-AT" sz="3200" b="1" dirty="0"/>
              <a:t>Arbeitsblatt 1: Filmausschnitt </a:t>
            </a:r>
            <a:r>
              <a:rPr lang="de-AT" sz="3200" b="1" dirty="0" err="1"/>
              <a:t>Piefke</a:t>
            </a:r>
            <a:r>
              <a:rPr lang="de-AT" sz="3200" b="1" dirty="0"/>
              <a:t>-Saga</a:t>
            </a:r>
          </a:p>
        </p:txBody>
      </p:sp>
      <p:sp>
        <p:nvSpPr>
          <p:cNvPr id="3" name="Inhaltsplatzhalter 2"/>
          <p:cNvSpPr>
            <a:spLocks noGrp="1"/>
          </p:cNvSpPr>
          <p:nvPr>
            <p:ph sz="half" idx="1"/>
          </p:nvPr>
        </p:nvSpPr>
        <p:spPr>
          <a:xfrm>
            <a:off x="457200" y="1600200"/>
            <a:ext cx="4686304" cy="4525963"/>
          </a:xfrm>
          <a:solidFill>
            <a:schemeClr val="bg2"/>
          </a:solidFill>
        </p:spPr>
        <p:txBody>
          <a:bodyPr>
            <a:normAutofit fontScale="77500" lnSpcReduction="20000"/>
          </a:bodyPr>
          <a:lstStyle/>
          <a:p>
            <a:pPr>
              <a:buNone/>
            </a:pPr>
            <a:r>
              <a:rPr lang="de-AT" b="1" dirty="0"/>
              <a:t>Methode: Analyse des Begriffs </a:t>
            </a:r>
            <a:r>
              <a:rPr lang="de-AT" b="1" dirty="0" err="1"/>
              <a:t>Piefke</a:t>
            </a:r>
            <a:endParaRPr lang="de-AT" b="1" dirty="0"/>
          </a:p>
          <a:p>
            <a:pPr>
              <a:buNone/>
            </a:pPr>
            <a:endParaRPr lang="de-AT" i="1" dirty="0"/>
          </a:p>
          <a:p>
            <a:pPr>
              <a:buFont typeface="Wingdings" pitchFamily="2" charset="2"/>
              <a:buChar char="ü"/>
            </a:pPr>
            <a:r>
              <a:rPr lang="de-AT" i="1" dirty="0"/>
              <a:t>Warum sind deutsche Urlauber oft sehr unbeliebt?</a:t>
            </a:r>
          </a:p>
          <a:p>
            <a:pPr>
              <a:buNone/>
            </a:pPr>
            <a:endParaRPr lang="de-AT" i="1" dirty="0"/>
          </a:p>
          <a:p>
            <a:pPr>
              <a:buNone/>
            </a:pPr>
            <a:r>
              <a:rPr lang="de-AT" b="1" dirty="0"/>
              <a:t>Verhaltensregeln für ausländische Urlauber</a:t>
            </a:r>
          </a:p>
          <a:p>
            <a:pPr>
              <a:buNone/>
            </a:pPr>
            <a:endParaRPr lang="de-AT" i="1" dirty="0"/>
          </a:p>
          <a:p>
            <a:pPr>
              <a:buFont typeface="Wingdings" pitchFamily="2" charset="2"/>
              <a:buChar char="ü"/>
            </a:pPr>
            <a:r>
              <a:rPr lang="de-AT" dirty="0"/>
              <a:t>sich anpassen</a:t>
            </a:r>
          </a:p>
          <a:p>
            <a:pPr>
              <a:buFont typeface="Wingdings" pitchFamily="2" charset="2"/>
              <a:buChar char="ü"/>
            </a:pPr>
            <a:r>
              <a:rPr lang="de-AT" dirty="0"/>
              <a:t>keine an Touristen angepasste Speisekarte verlangen wie  Berliner, Wiener Würstchen etc..</a:t>
            </a:r>
          </a:p>
          <a:p>
            <a:pPr>
              <a:buFont typeface="Wingdings" pitchFamily="2" charset="2"/>
              <a:buChar char="ü"/>
            </a:pPr>
            <a:r>
              <a:rPr lang="de-AT" dirty="0"/>
              <a:t>wir sind nicht D (keine deutschen Lieder auf der Almhütte)…..</a:t>
            </a:r>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p:txBody>
      </p:sp>
      <p:pic>
        <p:nvPicPr>
          <p:cNvPr id="5" name="Inhaltsplatzhalter 4" descr="Pifke001.jpg"/>
          <p:cNvPicPr>
            <a:picLocks noGrp="1" noChangeAspect="1"/>
          </p:cNvPicPr>
          <p:nvPr>
            <p:ph sz="half" idx="2"/>
          </p:nvPr>
        </p:nvPicPr>
        <p:blipFill>
          <a:blip r:embed="rId2"/>
          <a:stretch>
            <a:fillRect/>
          </a:stretch>
        </p:blipFill>
        <p:spPr>
          <a:xfrm>
            <a:off x="5429256" y="1857364"/>
            <a:ext cx="2816626" cy="3457751"/>
          </a:xfrm>
        </p:spPr>
      </p:pic>
      <p:sp>
        <p:nvSpPr>
          <p:cNvPr id="6" name="Textfeld 5"/>
          <p:cNvSpPr txBox="1"/>
          <p:nvPr/>
        </p:nvSpPr>
        <p:spPr>
          <a:xfrm>
            <a:off x="5429256" y="5429264"/>
            <a:ext cx="3071834" cy="276999"/>
          </a:xfrm>
          <a:prstGeom prst="rect">
            <a:avLst/>
          </a:prstGeom>
          <a:noFill/>
        </p:spPr>
        <p:txBody>
          <a:bodyPr wrap="square" rtlCol="0">
            <a:spAutoFit/>
          </a:bodyPr>
          <a:lstStyle/>
          <a:p>
            <a:r>
              <a:rPr lang="de-AT" sz="1200" dirty="0"/>
              <a:t>Bild: http://www.fantasy-web.de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normAutofit/>
          </a:bodyPr>
          <a:lstStyle/>
          <a:p>
            <a:r>
              <a:rPr lang="de-AT" sz="2600" b="1" dirty="0"/>
              <a:t>Arbeitsblatt 1: Reflexion eigener Urlaubsgewohnheiten</a:t>
            </a:r>
          </a:p>
        </p:txBody>
      </p:sp>
      <p:sp>
        <p:nvSpPr>
          <p:cNvPr id="3" name="Inhaltsplatzhalter 2"/>
          <p:cNvSpPr>
            <a:spLocks noGrp="1"/>
          </p:cNvSpPr>
          <p:nvPr>
            <p:ph sz="half" idx="1"/>
          </p:nvPr>
        </p:nvSpPr>
        <p:spPr>
          <a:xfrm>
            <a:off x="357158" y="1571612"/>
            <a:ext cx="4614866" cy="4829220"/>
          </a:xfrm>
        </p:spPr>
        <p:txBody>
          <a:bodyPr>
            <a:normAutofit fontScale="70000" lnSpcReduction="20000"/>
          </a:bodyPr>
          <a:lstStyle/>
          <a:p>
            <a:pPr>
              <a:buNone/>
            </a:pPr>
            <a:r>
              <a:rPr lang="de-AT" sz="3400" b="1" dirty="0"/>
              <a:t>Methode: Diskussion</a:t>
            </a:r>
          </a:p>
          <a:p>
            <a:pPr>
              <a:buNone/>
            </a:pPr>
            <a:r>
              <a:rPr lang="de-AT" dirty="0"/>
              <a:t>	</a:t>
            </a:r>
          </a:p>
          <a:p>
            <a:pPr>
              <a:buNone/>
            </a:pPr>
            <a:r>
              <a:rPr lang="de-AT" dirty="0"/>
              <a:t>Kritische Auseinandersetzung mit den Urlaubsgewohnheiten von Summer </a:t>
            </a:r>
            <a:r>
              <a:rPr lang="de-AT" dirty="0" err="1"/>
              <a:t>Splash</a:t>
            </a:r>
            <a:r>
              <a:rPr lang="de-AT" dirty="0"/>
              <a:t> Teilnehmern</a:t>
            </a:r>
          </a:p>
          <a:p>
            <a:pPr>
              <a:buNone/>
            </a:pPr>
            <a:endParaRPr lang="de-AT" i="1" dirty="0"/>
          </a:p>
          <a:p>
            <a:pPr>
              <a:buFont typeface="Wingdings" pitchFamily="2" charset="2"/>
              <a:buChar char="ü"/>
            </a:pPr>
            <a:r>
              <a:rPr lang="de-AT" i="1" dirty="0"/>
              <a:t>Passen sich diese an die Kultur und Lebensgewohnheiten des Landes an?</a:t>
            </a:r>
          </a:p>
          <a:p>
            <a:pPr>
              <a:buNone/>
            </a:pPr>
            <a:endParaRPr lang="de-AT" dirty="0"/>
          </a:p>
          <a:p>
            <a:pPr>
              <a:buNone/>
            </a:pPr>
            <a:r>
              <a:rPr lang="de-AT" sz="2900" b="1" dirty="0"/>
              <a:t>Lebensgewohnheiten in der Türkei</a:t>
            </a:r>
          </a:p>
          <a:p>
            <a:pPr>
              <a:buNone/>
            </a:pPr>
            <a:endParaRPr lang="de-AT" dirty="0"/>
          </a:p>
          <a:p>
            <a:pPr>
              <a:buNone/>
            </a:pPr>
            <a:r>
              <a:rPr lang="de-AT" dirty="0"/>
              <a:t>Islamisches Land</a:t>
            </a:r>
          </a:p>
          <a:p>
            <a:pPr>
              <a:buFont typeface="Wingdings" pitchFamily="2" charset="2"/>
              <a:buChar char="§"/>
            </a:pPr>
            <a:r>
              <a:rPr lang="de-AT" dirty="0"/>
              <a:t>Kein Alkohol</a:t>
            </a:r>
          </a:p>
          <a:p>
            <a:pPr>
              <a:buFont typeface="Wingdings" pitchFamily="2" charset="2"/>
              <a:buChar char="§"/>
            </a:pPr>
            <a:r>
              <a:rPr lang="de-AT" dirty="0"/>
              <a:t>Keine freizügige Bekleidung</a:t>
            </a:r>
          </a:p>
          <a:p>
            <a:pPr>
              <a:buFont typeface="Wingdings" pitchFamily="2" charset="2"/>
              <a:buChar char="§"/>
            </a:pPr>
            <a:r>
              <a:rPr lang="de-AT" dirty="0"/>
              <a:t>Kein Schweinefleisch </a:t>
            </a:r>
          </a:p>
          <a:p>
            <a:pPr>
              <a:buNone/>
            </a:pPr>
            <a:endParaRPr lang="de-AT" dirty="0"/>
          </a:p>
        </p:txBody>
      </p:sp>
      <p:sp>
        <p:nvSpPr>
          <p:cNvPr id="4" name="Inhaltsplatzhalter 3"/>
          <p:cNvSpPr>
            <a:spLocks noGrp="1"/>
          </p:cNvSpPr>
          <p:nvPr>
            <p:ph sz="half" idx="2"/>
          </p:nvPr>
        </p:nvSpPr>
        <p:spPr>
          <a:xfrm>
            <a:off x="4786314" y="1600200"/>
            <a:ext cx="3900486" cy="4614882"/>
          </a:xfrm>
          <a:solidFill>
            <a:schemeClr val="bg2"/>
          </a:solidFill>
        </p:spPr>
        <p:txBody>
          <a:bodyPr>
            <a:normAutofit fontScale="70000" lnSpcReduction="20000"/>
          </a:bodyPr>
          <a:lstStyle/>
          <a:p>
            <a:pPr>
              <a:buNone/>
            </a:pPr>
            <a:r>
              <a:rPr lang="de-AT" sz="2900" b="1" dirty="0"/>
              <a:t>Rechtfertigung für Summer </a:t>
            </a:r>
            <a:r>
              <a:rPr lang="de-AT" sz="2900" b="1" dirty="0" err="1"/>
              <a:t>Splash</a:t>
            </a:r>
            <a:endParaRPr lang="de-AT" sz="2900" b="1" dirty="0"/>
          </a:p>
          <a:p>
            <a:pPr>
              <a:buNone/>
            </a:pPr>
            <a:endParaRPr lang="de-AT" dirty="0"/>
          </a:p>
          <a:p>
            <a:pPr>
              <a:buNone/>
            </a:pPr>
            <a:r>
              <a:rPr lang="de-AT" i="1" dirty="0"/>
              <a:t>„Aber Summer </a:t>
            </a:r>
            <a:r>
              <a:rPr lang="de-AT" i="1" dirty="0" err="1"/>
              <a:t>Splash</a:t>
            </a:r>
            <a:r>
              <a:rPr lang="de-AT" i="1" dirty="0"/>
              <a:t> sichert viele Arbeitsplätze und bringt Wohlstand, oder?“</a:t>
            </a:r>
          </a:p>
          <a:p>
            <a:pPr>
              <a:buNone/>
            </a:pPr>
            <a:endParaRPr lang="de-AT" dirty="0"/>
          </a:p>
          <a:p>
            <a:pPr>
              <a:buNone/>
            </a:pPr>
            <a:endParaRPr lang="de-AT" dirty="0"/>
          </a:p>
          <a:p>
            <a:pPr>
              <a:buNone/>
            </a:pPr>
            <a:endParaRPr lang="de-AT" dirty="0"/>
          </a:p>
          <a:p>
            <a:pPr>
              <a:buNone/>
            </a:pPr>
            <a:endParaRPr lang="de-AT" dirty="0"/>
          </a:p>
          <a:p>
            <a:pPr>
              <a:buNone/>
            </a:pPr>
            <a:endParaRPr lang="de-AT" dirty="0"/>
          </a:p>
          <a:p>
            <a:pPr>
              <a:buNone/>
            </a:pPr>
            <a:endParaRPr lang="de-AT" dirty="0"/>
          </a:p>
          <a:p>
            <a:pPr>
              <a:buNone/>
            </a:pPr>
            <a:endParaRPr lang="de-AT" dirty="0"/>
          </a:p>
        </p:txBody>
      </p:sp>
      <p:pic>
        <p:nvPicPr>
          <p:cNvPr id="5" name="Grafik 4" descr="istanbultipps-szkorrespondenten.jpg"/>
          <p:cNvPicPr>
            <a:picLocks noChangeAspect="1"/>
          </p:cNvPicPr>
          <p:nvPr/>
        </p:nvPicPr>
        <p:blipFill>
          <a:blip r:embed="rId2"/>
          <a:stretch>
            <a:fillRect/>
          </a:stretch>
        </p:blipFill>
        <p:spPr>
          <a:xfrm>
            <a:off x="5072066" y="3286124"/>
            <a:ext cx="3643338" cy="2286005"/>
          </a:xfrm>
          <a:prstGeom prst="rect">
            <a:avLst/>
          </a:prstGeom>
        </p:spPr>
      </p:pic>
      <p:sp>
        <p:nvSpPr>
          <p:cNvPr id="6" name="Textfeld 5"/>
          <p:cNvSpPr txBox="1"/>
          <p:nvPr/>
        </p:nvSpPr>
        <p:spPr>
          <a:xfrm>
            <a:off x="4929190" y="5643578"/>
            <a:ext cx="3714776" cy="276999"/>
          </a:xfrm>
          <a:prstGeom prst="rect">
            <a:avLst/>
          </a:prstGeom>
          <a:noFill/>
        </p:spPr>
        <p:txBody>
          <a:bodyPr wrap="square" rtlCol="0">
            <a:spAutoFit/>
          </a:bodyPr>
          <a:lstStyle/>
          <a:p>
            <a:r>
              <a:rPr lang="de-AT" sz="1200" dirty="0"/>
              <a:t>Bild: www.sueddeutsche.de,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normAutofit fontScale="90000"/>
          </a:bodyPr>
          <a:lstStyle/>
          <a:p>
            <a:r>
              <a:rPr lang="de-AT" sz="3600" b="1" dirty="0"/>
              <a:t>Arbeitsblatt 2: Billig-Türkeiurlaub im Visier</a:t>
            </a:r>
          </a:p>
        </p:txBody>
      </p:sp>
      <p:sp>
        <p:nvSpPr>
          <p:cNvPr id="3" name="Inhaltsplatzhalter 2"/>
          <p:cNvSpPr>
            <a:spLocks noGrp="1"/>
          </p:cNvSpPr>
          <p:nvPr>
            <p:ph sz="half" idx="1"/>
          </p:nvPr>
        </p:nvSpPr>
        <p:spPr>
          <a:xfrm>
            <a:off x="500034" y="1571612"/>
            <a:ext cx="4038600" cy="5043510"/>
          </a:xfrm>
          <a:solidFill>
            <a:schemeClr val="bg2"/>
          </a:solidFill>
        </p:spPr>
        <p:txBody>
          <a:bodyPr>
            <a:noAutofit/>
          </a:bodyPr>
          <a:lstStyle/>
          <a:p>
            <a:pPr>
              <a:buNone/>
            </a:pPr>
            <a:r>
              <a:rPr lang="de-AT" sz="2300" b="1" dirty="0"/>
              <a:t>Methode: Grafikinterpretation</a:t>
            </a:r>
          </a:p>
          <a:p>
            <a:pPr>
              <a:buNone/>
            </a:pPr>
            <a:r>
              <a:rPr lang="de-AT" sz="2000" dirty="0"/>
              <a:t>Allg. Infos zur Entwicklung des Tourismus in der Türkei einholen.</a:t>
            </a:r>
          </a:p>
          <a:p>
            <a:pPr>
              <a:buNone/>
            </a:pPr>
            <a:endParaRPr lang="de-AT" sz="2000" dirty="0"/>
          </a:p>
          <a:p>
            <a:pPr>
              <a:buFont typeface="Wingdings" pitchFamily="2" charset="2"/>
              <a:buChar char="ü"/>
            </a:pPr>
            <a:r>
              <a:rPr lang="de-AT" sz="2000" dirty="0"/>
              <a:t>Türkeiurlauber nahmen in den letzten Jahren rasant zu</a:t>
            </a:r>
          </a:p>
          <a:p>
            <a:pPr>
              <a:buNone/>
            </a:pPr>
            <a:endParaRPr lang="de-AT" sz="2000" dirty="0"/>
          </a:p>
          <a:p>
            <a:pPr>
              <a:buFont typeface="Wingdings" pitchFamily="2" charset="2"/>
              <a:buChar char="ü"/>
            </a:pPr>
            <a:r>
              <a:rPr lang="de-AT" sz="2000" dirty="0" err="1"/>
              <a:t>Durchnittl</a:t>
            </a:r>
            <a:r>
              <a:rPr lang="de-AT" sz="2000" dirty="0"/>
              <a:t>. pro Kopf Ausgaben /Urlauber gestiegen auf 982 US-Dollar</a:t>
            </a:r>
          </a:p>
          <a:p>
            <a:pPr>
              <a:buNone/>
            </a:pPr>
            <a:endParaRPr lang="de-AT" sz="2000" dirty="0"/>
          </a:p>
          <a:p>
            <a:pPr>
              <a:buFont typeface="Wingdings" pitchFamily="2" charset="2"/>
              <a:buChar char="ü"/>
            </a:pPr>
            <a:r>
              <a:rPr lang="de-AT" sz="2000" dirty="0"/>
              <a:t>All‘ inklusive Urlaube boomen</a:t>
            </a:r>
          </a:p>
          <a:p>
            <a:pPr>
              <a:buNone/>
            </a:pPr>
            <a:endParaRPr lang="de-AT" sz="2400" dirty="0"/>
          </a:p>
        </p:txBody>
      </p:sp>
      <p:pic>
        <p:nvPicPr>
          <p:cNvPr id="5" name="Inhaltsplatzhalter 4" descr="Tuerkei-Tourismus.jpg"/>
          <p:cNvPicPr>
            <a:picLocks noGrp="1" noChangeAspect="1"/>
          </p:cNvPicPr>
          <p:nvPr>
            <p:ph sz="half" idx="2"/>
          </p:nvPr>
        </p:nvPicPr>
        <p:blipFill>
          <a:blip r:embed="rId2"/>
          <a:stretch>
            <a:fillRect/>
          </a:stretch>
        </p:blipFill>
        <p:spPr>
          <a:xfrm>
            <a:off x="4648200" y="2356849"/>
            <a:ext cx="4038600" cy="3012665"/>
          </a:xfrm>
        </p:spPr>
      </p:pic>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1361</Words>
  <Application>Microsoft Office PowerPoint</Application>
  <PresentationFormat>Bildschirmpräsentation (4:3)</PresentationFormat>
  <Paragraphs>305</Paragraphs>
  <Slides>24</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24</vt:i4>
      </vt:variant>
    </vt:vector>
  </HeadingPairs>
  <TitlesOfParts>
    <vt:vector size="29" baseType="lpstr">
      <vt:lpstr>AR CENA</vt:lpstr>
      <vt:lpstr>Arial</vt:lpstr>
      <vt:lpstr>Calibri</vt:lpstr>
      <vt:lpstr>Wingdings</vt:lpstr>
      <vt:lpstr>Larissa-Design</vt:lpstr>
      <vt:lpstr>Kann ein Ausbau des Tourismus ärmeren Ländern zu mehr Wohlstand verhelfen?</vt:lpstr>
      <vt:lpstr>Arbeitsblatt 1: Urlaubsgewohnheiten</vt:lpstr>
      <vt:lpstr>Arbeitsblatt 1: Urlaubstypen nach Zielgruppen in D</vt:lpstr>
      <vt:lpstr> Arbeitsblatt 1: Reisemotive der Ö</vt:lpstr>
      <vt:lpstr> Arbeitsblatt 1: Beliebteste Destinationen der Ö</vt:lpstr>
      <vt:lpstr>Arbeitsblatt 1:  Maturareise</vt:lpstr>
      <vt:lpstr>Arbeitsblatt 1: Filmausschnitt Piefke-Saga</vt:lpstr>
      <vt:lpstr>Arbeitsblatt 1: Reflexion eigener Urlaubsgewohnheiten</vt:lpstr>
      <vt:lpstr>Arbeitsblatt 2: Billig-Türkeiurlaub im Visier</vt:lpstr>
      <vt:lpstr>Arbeitsblatt2: Analyse des Films  „Schnäppchen Urlaub Türkei“ </vt:lpstr>
      <vt:lpstr>Arbeitsblatt2: Analyse des Films  „Schnäppchen Urlaub Türkei“ </vt:lpstr>
      <vt:lpstr>Arbeitsblatt2: Analyse des Films  „Schnäppchen Urlaub Türkei“ </vt:lpstr>
      <vt:lpstr>Arbeitsblatt 2: Analyse des Films  „Schnäppchen Urlaub Türkei“ </vt:lpstr>
      <vt:lpstr>Arbeitsblatt 2: Summer Splash im Visier</vt:lpstr>
      <vt:lpstr>Arbeitsblatt 2: Summer Splash im Visier</vt:lpstr>
      <vt:lpstr>Arbeitsblatt 3: Verantwortungsvolles Reisen</vt:lpstr>
      <vt:lpstr>Arbeitsblatt 3: Verantwortungsvolles Reisen nach Traverdo</vt:lpstr>
      <vt:lpstr>Film: Sanfter Tourismus Bsp. Regenwald Ecuador</vt:lpstr>
      <vt:lpstr>Arbeitsblatt 4: Die andere Art zu reisen!</vt:lpstr>
      <vt:lpstr> Arbeitsblatt 4: Intervac </vt:lpstr>
      <vt:lpstr> Arbeitsblatt 4: Madeira-Delphine und Meer </vt:lpstr>
      <vt:lpstr>Arbeitsblatt 4: Wild Coast Schools Projekt</vt:lpstr>
      <vt:lpstr>Arbeitsblatt 4: Maßnahmen</vt:lpstr>
      <vt:lpstr>Abschluss: Maßnahmenkatalog</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Problemanalyse</dc:title>
  <dc:creator>reinhild</dc:creator>
  <cp:lastModifiedBy>Reinhild Hebein</cp:lastModifiedBy>
  <cp:revision>69</cp:revision>
  <dcterms:created xsi:type="dcterms:W3CDTF">2014-11-04T08:32:37Z</dcterms:created>
  <dcterms:modified xsi:type="dcterms:W3CDTF">2018-03-13T09:29:18Z</dcterms:modified>
</cp:coreProperties>
</file>