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21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682"/>
  </p:normalViewPr>
  <p:slideViewPr>
    <p:cSldViewPr snapToGrid="0">
      <p:cViewPr>
        <p:scale>
          <a:sx n="105" d="100"/>
          <a:sy n="105" d="100"/>
        </p:scale>
        <p:origin x="94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372231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311462"/>
            <a:ext cx="10554574" cy="421843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3" y="2372894"/>
            <a:ext cx="5185873" cy="4200028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372893"/>
            <a:ext cx="5194583" cy="420002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2764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000" y="3063110"/>
            <a:ext cx="5189856" cy="353132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4" y="22764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3063111"/>
            <a:ext cx="5194583" cy="353132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11/6/24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Avenir Next" panose="020B0503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Avenir Next" panose="020B0503020202020204" pitchFamily="34" charset="0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F9B24B-1E29-B32E-E1C1-A649E4A5A0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Klassennotizbuch in OneNote</a:t>
            </a:r>
          </a:p>
        </p:txBody>
      </p:sp>
    </p:spTree>
    <p:extLst>
      <p:ext uri="{BB962C8B-B14F-4D97-AF65-F5344CB8AC3E}">
        <p14:creationId xmlns:p14="http://schemas.microsoft.com/office/powerpoint/2010/main" val="2885091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377BE-2D17-B887-16FA-3434C23E6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Abschnittsgruppen eines Kursnotizbuchs</a:t>
            </a:r>
          </a:p>
        </p:txBody>
      </p:sp>
      <p:pic>
        <p:nvPicPr>
          <p:cNvPr id="8" name="Inhaltsplatzhalter 7" descr="Ein Bild, das Text, Screenshot, Schrift enthält.&#10;&#10;Automatisch generierte Beschreibung">
            <a:extLst>
              <a:ext uri="{FF2B5EF4-FFF2-40B4-BE49-F238E27FC236}">
                <a16:creationId xmlns:a16="http://schemas.microsoft.com/office/drawing/2014/main" id="{AC15B030-C942-A524-AC66-387CC6B1433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7067" y="2616200"/>
            <a:ext cx="2679700" cy="3784600"/>
          </a:xfrm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7D34A27-52CD-820E-9B9A-E06FAF7A40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55633" y="446666"/>
            <a:ext cx="6893022" cy="5954134"/>
          </a:xfrm>
        </p:spPr>
        <p:txBody>
          <a:bodyPr anchor="ctr">
            <a:normAutofit lnSpcReduction="10000"/>
          </a:bodyPr>
          <a:lstStyle/>
          <a:p>
            <a:r>
              <a:rPr lang="de-DE" sz="1800" b="1" dirty="0">
                <a:solidFill>
                  <a:schemeClr val="accent3"/>
                </a:solidFill>
              </a:rPr>
              <a:t>Inhaltsbibliothek:</a:t>
            </a:r>
            <a:r>
              <a:rPr lang="de-DE" sz="1800" b="1" dirty="0"/>
              <a:t> </a:t>
            </a:r>
            <a:r>
              <a:rPr lang="de-DE" sz="1800" dirty="0"/>
              <a:t>In diesem Abschnitt haben die </a:t>
            </a:r>
            <a:r>
              <a:rPr lang="de-DE" sz="1800" dirty="0" err="1"/>
              <a:t>SuS</a:t>
            </a:r>
            <a:r>
              <a:rPr lang="de-DE" sz="1800" dirty="0"/>
              <a:t> nur Leseberechtigung und sie können Inhalte daraus kopieren </a:t>
            </a:r>
            <a:r>
              <a:rPr lang="de-DE" sz="1800" dirty="0">
                <a:sym typeface="Wingdings" pitchFamily="2" charset="2"/>
              </a:rPr>
              <a:t> Verwendung für Musterlösungen, Beurteilungskriterien, … </a:t>
            </a:r>
          </a:p>
          <a:p>
            <a:endParaRPr lang="de-DE" sz="1800" dirty="0">
              <a:sym typeface="Wingdings" pitchFamily="2" charset="2"/>
            </a:endParaRPr>
          </a:p>
          <a:p>
            <a:r>
              <a:rPr lang="de-DE" sz="1800" b="1" dirty="0">
                <a:solidFill>
                  <a:schemeClr val="accent3"/>
                </a:solidFill>
                <a:sym typeface="Wingdings" pitchFamily="2" charset="2"/>
              </a:rPr>
              <a:t>Nur für Lehrer: </a:t>
            </a:r>
            <a:r>
              <a:rPr lang="de-DE" sz="1800" dirty="0">
                <a:sym typeface="Wingdings" pitchFamily="2" charset="2"/>
              </a:rPr>
              <a:t>Dieser Abschnitt ist für </a:t>
            </a:r>
            <a:r>
              <a:rPr lang="de-DE" sz="1800" dirty="0" err="1">
                <a:sym typeface="Wingdings" pitchFamily="2" charset="2"/>
              </a:rPr>
              <a:t>SuS</a:t>
            </a:r>
            <a:r>
              <a:rPr lang="de-DE" sz="1800" dirty="0">
                <a:sym typeface="Wingdings" pitchFamily="2" charset="2"/>
              </a:rPr>
              <a:t> gänzlich unsichtbar  Verwendung für die eigene Vorbereitung und Notizen</a:t>
            </a:r>
          </a:p>
          <a:p>
            <a:endParaRPr lang="de-DE" sz="1800" dirty="0">
              <a:sym typeface="Wingdings" pitchFamily="2" charset="2"/>
            </a:endParaRPr>
          </a:p>
          <a:p>
            <a:r>
              <a:rPr lang="de-DE" sz="1800" b="1" dirty="0">
                <a:solidFill>
                  <a:schemeClr val="accent3"/>
                </a:solidFill>
                <a:sym typeface="Wingdings" pitchFamily="2" charset="2"/>
              </a:rPr>
              <a:t>Platz zur Zusammenarbeit:</a:t>
            </a:r>
            <a:r>
              <a:rPr lang="de-DE" sz="1800" b="1" dirty="0">
                <a:sym typeface="Wingdings" pitchFamily="2" charset="2"/>
              </a:rPr>
              <a:t> </a:t>
            </a:r>
            <a:r>
              <a:rPr lang="de-DE" sz="1800" dirty="0">
                <a:sym typeface="Wingdings" pitchFamily="2" charset="2"/>
              </a:rPr>
              <a:t>In diesem Abschnitt haben alle </a:t>
            </a:r>
            <a:r>
              <a:rPr lang="de-DE" sz="1800" dirty="0" err="1">
                <a:sym typeface="Wingdings" pitchFamily="2" charset="2"/>
              </a:rPr>
              <a:t>SuS</a:t>
            </a:r>
            <a:r>
              <a:rPr lang="de-DE" sz="1800" dirty="0">
                <a:sym typeface="Wingdings" pitchFamily="2" charset="2"/>
              </a:rPr>
              <a:t> Lese- und Schreibberechtigung, hier können also gemeinsam Inhalte erarbeitet werden </a:t>
            </a:r>
            <a:r>
              <a:rPr lang="de-DE" sz="1800" i="1" dirty="0">
                <a:sym typeface="Wingdings" pitchFamily="2" charset="2"/>
              </a:rPr>
              <a:t>(Achtung! Durch die Synchronisations-zeit ist ein synchrones Arbeiten nicht wirklich sinnvoll möglich)</a:t>
            </a:r>
          </a:p>
          <a:p>
            <a:endParaRPr lang="de-DE" sz="1800" i="1" dirty="0">
              <a:sym typeface="Wingdings" pitchFamily="2" charset="2"/>
            </a:endParaRPr>
          </a:p>
          <a:p>
            <a:r>
              <a:rPr lang="de-DE" sz="1800" b="1" dirty="0">
                <a:solidFill>
                  <a:schemeClr val="accent3"/>
                </a:solidFill>
                <a:sym typeface="Wingdings" pitchFamily="2" charset="2"/>
              </a:rPr>
              <a:t>Schüler*innen-Abschnitte:</a:t>
            </a:r>
            <a:r>
              <a:rPr lang="de-DE" sz="1800" dirty="0">
                <a:sym typeface="Wingdings" pitchFamily="2" charset="2"/>
              </a:rPr>
              <a:t> Hier sieht jeder Schüler / jede Schülerin nur den eigenen Abschnitt. Sie sind hier lese- und schreibberechtigt  dieser Abschnitt ist die eigentliche digitale Mappe der </a:t>
            </a:r>
            <a:r>
              <a:rPr lang="de-DE" sz="1800" dirty="0" err="1">
                <a:sym typeface="Wingdings" pitchFamily="2" charset="2"/>
              </a:rPr>
              <a:t>SuS</a:t>
            </a:r>
            <a:endParaRPr lang="de-DE" sz="1800" dirty="0">
              <a:sym typeface="Wingdings" pitchFamily="2" charset="2"/>
            </a:endParaRPr>
          </a:p>
          <a:p>
            <a:endParaRPr lang="de-DE" sz="1800" dirty="0">
              <a:sym typeface="Wingdings" pitchFamily="2" charset="2"/>
            </a:endParaRPr>
          </a:p>
          <a:p>
            <a:r>
              <a:rPr lang="de-DE" sz="1800" dirty="0">
                <a:solidFill>
                  <a:schemeClr val="accent3"/>
                </a:solidFill>
                <a:sym typeface="Wingdings" pitchFamily="2" charset="2"/>
              </a:rPr>
              <a:t>Lehrpersonen haben in allen Abschnittsgruppen Lese- und Schreibberechtigung , auch in jedem Schüler*innen-Notizbuch</a:t>
            </a:r>
            <a:endParaRPr lang="de-DE" sz="1800" dirty="0">
              <a:solidFill>
                <a:schemeClr val="accent3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17A9F831-31B0-B0AA-41BA-8C4E0960A9CD}"/>
              </a:ext>
            </a:extLst>
          </p:cNvPr>
          <p:cNvSpPr txBox="1"/>
          <p:nvPr/>
        </p:nvSpPr>
        <p:spPr>
          <a:xfrm>
            <a:off x="1803930" y="4611688"/>
            <a:ext cx="1900237" cy="307777"/>
          </a:xfrm>
          <a:prstGeom prst="rect">
            <a:avLst/>
          </a:prstGeom>
          <a:solidFill>
            <a:srgbClr val="F9F9F9"/>
          </a:solidFill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Schüler*in 1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DF0705-8002-9F55-7657-DF01BB02C86B}"/>
              </a:ext>
            </a:extLst>
          </p:cNvPr>
          <p:cNvSpPr txBox="1"/>
          <p:nvPr/>
        </p:nvSpPr>
        <p:spPr>
          <a:xfrm>
            <a:off x="1803930" y="5073518"/>
            <a:ext cx="1900237" cy="307777"/>
          </a:xfrm>
          <a:prstGeom prst="rect">
            <a:avLst/>
          </a:prstGeom>
          <a:solidFill>
            <a:srgbClr val="F9F9F9"/>
          </a:solidFill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Schüler*in 2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0539789-A881-B405-B158-8536CD2E51C3}"/>
              </a:ext>
            </a:extLst>
          </p:cNvPr>
          <p:cNvSpPr txBox="1"/>
          <p:nvPr/>
        </p:nvSpPr>
        <p:spPr>
          <a:xfrm>
            <a:off x="1803929" y="5535348"/>
            <a:ext cx="1900237" cy="307777"/>
          </a:xfrm>
          <a:prstGeom prst="rect">
            <a:avLst/>
          </a:prstGeom>
          <a:solidFill>
            <a:srgbClr val="F9F9F9"/>
          </a:solidFill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Schüler*in 3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D658D82-52DD-920F-C2AE-2F0B6010EF53}"/>
              </a:ext>
            </a:extLst>
          </p:cNvPr>
          <p:cNvSpPr txBox="1"/>
          <p:nvPr/>
        </p:nvSpPr>
        <p:spPr>
          <a:xfrm>
            <a:off x="1803928" y="5997177"/>
            <a:ext cx="1900237" cy="307777"/>
          </a:xfrm>
          <a:prstGeom prst="rect">
            <a:avLst/>
          </a:prstGeom>
          <a:solidFill>
            <a:srgbClr val="F9F9F9"/>
          </a:solidFill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Schüler*in 4</a:t>
            </a:r>
          </a:p>
        </p:txBody>
      </p:sp>
    </p:spTree>
    <p:extLst>
      <p:ext uri="{BB962C8B-B14F-4D97-AF65-F5344CB8AC3E}">
        <p14:creationId xmlns:p14="http://schemas.microsoft.com/office/powerpoint/2010/main" val="3485974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DB0541-F734-DF28-A282-A9693C096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de-DE" dirty="0"/>
              <a:t>Der Aufbau des Lehrer*innen- bzw. Schüler*innen-Notizbuchs</a:t>
            </a:r>
          </a:p>
        </p:txBody>
      </p:sp>
      <p:pic>
        <p:nvPicPr>
          <p:cNvPr id="5" name="Inhaltsplatzhalter 4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E28A264D-9A02-DFBB-0EC2-FF3CD1C870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913" y="2311400"/>
            <a:ext cx="6810174" cy="4217988"/>
          </a:xfrm>
        </p:spPr>
      </p:pic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96D7A4F2-BBD9-802A-C138-7E09FEADD17A}"/>
              </a:ext>
            </a:extLst>
          </p:cNvPr>
          <p:cNvCxnSpPr>
            <a:cxnSpLocks/>
          </p:cNvCxnSpPr>
          <p:nvPr/>
        </p:nvCxnSpPr>
        <p:spPr>
          <a:xfrm>
            <a:off x="2067791" y="3273136"/>
            <a:ext cx="820882" cy="550719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801DA16-F8C8-DA34-F98D-26B75DD5EB1E}"/>
              </a:ext>
            </a:extLst>
          </p:cNvPr>
          <p:cNvSpPr txBox="1"/>
          <p:nvPr/>
        </p:nvSpPr>
        <p:spPr>
          <a:xfrm>
            <a:off x="371475" y="2623526"/>
            <a:ext cx="184178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b="1" dirty="0">
                <a:solidFill>
                  <a:schemeClr val="accent3"/>
                </a:solidFill>
              </a:rPr>
              <a:t>Abschnittsgruppe:</a:t>
            </a:r>
            <a:r>
              <a:rPr lang="de-DE" sz="1400" b="1" dirty="0"/>
              <a:t> </a:t>
            </a:r>
            <a:r>
              <a:rPr lang="de-DE" sz="1400" dirty="0"/>
              <a:t>z.B. für Gliederung nach Klassen</a:t>
            </a:r>
            <a:endParaRPr lang="de-DE" sz="1400" dirty="0">
              <a:sym typeface="Wingdings" pitchFamily="2" charset="2"/>
            </a:endParaRPr>
          </a:p>
        </p:txBody>
      </p:sp>
      <p:sp>
        <p:nvSpPr>
          <p:cNvPr id="13" name="Geschweifte Klammer links 12">
            <a:extLst>
              <a:ext uri="{FF2B5EF4-FFF2-40B4-BE49-F238E27FC236}">
                <a16:creationId xmlns:a16="http://schemas.microsoft.com/office/drawing/2014/main" id="{A3E44297-CDE3-C5DD-B71B-833AB0FBB381}"/>
              </a:ext>
            </a:extLst>
          </p:cNvPr>
          <p:cNvSpPr/>
          <p:nvPr/>
        </p:nvSpPr>
        <p:spPr>
          <a:xfrm>
            <a:off x="2223655" y="4052455"/>
            <a:ext cx="872836" cy="2476933"/>
          </a:xfrm>
          <a:prstGeom prst="leftBrace">
            <a:avLst>
              <a:gd name="adj1" fmla="val 8333"/>
              <a:gd name="adj2" fmla="val 50420"/>
            </a:avLst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9750ABA-0313-334E-8714-8340CB25C2F1}"/>
              </a:ext>
            </a:extLst>
          </p:cNvPr>
          <p:cNvSpPr txBox="1"/>
          <p:nvPr/>
        </p:nvSpPr>
        <p:spPr>
          <a:xfrm>
            <a:off x="437552" y="4940689"/>
            <a:ext cx="184178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b="1" dirty="0">
                <a:solidFill>
                  <a:schemeClr val="accent3"/>
                </a:solidFill>
              </a:rPr>
              <a:t>Abschnitte:</a:t>
            </a:r>
            <a:r>
              <a:rPr lang="de-DE" sz="1400" b="1" dirty="0"/>
              <a:t> </a:t>
            </a:r>
            <a:br>
              <a:rPr lang="de-DE" sz="1400" b="1" dirty="0"/>
            </a:br>
            <a:r>
              <a:rPr lang="de-DE" sz="1400" dirty="0"/>
              <a:t>z.B. ein Abschnitt pro Kapitel oder Thema</a:t>
            </a:r>
            <a:endParaRPr lang="de-DE" sz="1400" dirty="0">
              <a:sym typeface="Wingdings" pitchFamily="2" charset="2"/>
            </a:endParaRP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3C62EDB9-C112-F6FB-88C5-7AE48ED16FBB}"/>
              </a:ext>
            </a:extLst>
          </p:cNvPr>
          <p:cNvCxnSpPr>
            <a:cxnSpLocks/>
          </p:cNvCxnSpPr>
          <p:nvPr/>
        </p:nvCxnSpPr>
        <p:spPr>
          <a:xfrm>
            <a:off x="5569527" y="4052455"/>
            <a:ext cx="332509" cy="529936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0" name="Textfeld 19">
            <a:extLst>
              <a:ext uri="{FF2B5EF4-FFF2-40B4-BE49-F238E27FC236}">
                <a16:creationId xmlns:a16="http://schemas.microsoft.com/office/drawing/2014/main" id="{61B23445-1DE9-82A5-8DE8-5B1B9A84E3A6}"/>
              </a:ext>
            </a:extLst>
          </p:cNvPr>
          <p:cNvSpPr txBox="1"/>
          <p:nvPr/>
        </p:nvSpPr>
        <p:spPr>
          <a:xfrm>
            <a:off x="4353092" y="3683123"/>
            <a:ext cx="18417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b="1" dirty="0">
                <a:solidFill>
                  <a:schemeClr val="accent3"/>
                </a:solidFill>
              </a:rPr>
              <a:t>aktiver Abschnitt</a:t>
            </a:r>
            <a:r>
              <a:rPr lang="de-DE" sz="1400" b="1" dirty="0"/>
              <a:t> </a:t>
            </a:r>
            <a:endParaRPr lang="de-DE" sz="1400" dirty="0">
              <a:sym typeface="Wingdings" pitchFamily="2" charset="2"/>
            </a:endParaRPr>
          </a:p>
        </p:txBody>
      </p:sp>
      <p:sp>
        <p:nvSpPr>
          <p:cNvPr id="22" name="Geschweifte Klammer rechts 21">
            <a:extLst>
              <a:ext uri="{FF2B5EF4-FFF2-40B4-BE49-F238E27FC236}">
                <a16:creationId xmlns:a16="http://schemas.microsoft.com/office/drawing/2014/main" id="{118942B3-8048-0863-A516-CF6C1BCFD1FC}"/>
              </a:ext>
            </a:extLst>
          </p:cNvPr>
          <p:cNvSpPr/>
          <p:nvPr/>
        </p:nvSpPr>
        <p:spPr>
          <a:xfrm>
            <a:off x="9074729" y="2815936"/>
            <a:ext cx="893618" cy="3387437"/>
          </a:xfrm>
          <a:prstGeom prst="rightBrac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E97804F-70F3-F556-4833-0C4CDEF86EDC}"/>
              </a:ext>
            </a:extLst>
          </p:cNvPr>
          <p:cNvSpPr txBox="1"/>
          <p:nvPr/>
        </p:nvSpPr>
        <p:spPr>
          <a:xfrm>
            <a:off x="10042139" y="3817156"/>
            <a:ext cx="196388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b="1" dirty="0">
                <a:solidFill>
                  <a:schemeClr val="accent3"/>
                </a:solidFill>
              </a:rPr>
              <a:t>Seiten:</a:t>
            </a:r>
            <a:r>
              <a:rPr lang="de-DE" sz="1400" b="1" dirty="0"/>
              <a:t> </a:t>
            </a:r>
            <a:br>
              <a:rPr lang="de-DE" sz="1400" b="1" dirty="0"/>
            </a:br>
            <a:r>
              <a:rPr lang="de-DE" sz="1400" dirty="0"/>
              <a:t>z.B. ein Arbeitsblatt, die Aufgaben für ein Einheit, eine größere Arbeitsaufgabe oder ein Hefteintrag</a:t>
            </a:r>
            <a:endParaRPr lang="de-DE" sz="14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70044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/>
      <p:bldP spid="20" grpId="0"/>
      <p:bldP spid="22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74489-98D8-2610-C09F-035038956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Die Funktionen eines Kursnotizbuchs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1B6C42CC-A58D-0DDD-041B-C076234BEC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0280" y="2525771"/>
            <a:ext cx="5751438" cy="1246925"/>
          </a:xfrm>
          <a:prstGeom prst="rect">
            <a:avLst/>
          </a:prstGeom>
        </p:spPr>
      </p:pic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2B03B7BB-0729-6A78-14C3-FD27CBB64157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1628976" y="3429000"/>
            <a:ext cx="1696441" cy="560343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E556243C-4E9F-FB97-F4E8-3DA70F26A44C}"/>
              </a:ext>
            </a:extLst>
          </p:cNvPr>
          <p:cNvSpPr txBox="1"/>
          <p:nvPr/>
        </p:nvSpPr>
        <p:spPr>
          <a:xfrm>
            <a:off x="241444" y="3989343"/>
            <a:ext cx="27750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/>
              <a:t>Die ausgewählte Seite aus dem Lehrer*innen-Notizbuch wird h in die Schüler*innen-Notizbücher ausgeteilt</a:t>
            </a:r>
            <a:endParaRPr lang="de-DE" sz="1400" dirty="0">
              <a:sym typeface="Wingdings" pitchFamily="2" charset="2"/>
            </a:endParaRPr>
          </a:p>
          <a:p>
            <a:r>
              <a:rPr lang="de-DE" sz="1400" dirty="0">
                <a:sym typeface="Wingdings" pitchFamily="2" charset="2"/>
              </a:rPr>
              <a:t>(auch in einzelne möglich)</a:t>
            </a:r>
          </a:p>
          <a:p>
            <a:endParaRPr lang="de-DE" sz="1400" dirty="0">
              <a:sym typeface="Wingdings" pitchFamily="2" charset="2"/>
            </a:endParaRPr>
          </a:p>
          <a:p>
            <a:r>
              <a:rPr lang="de-DE" sz="1400" dirty="0">
                <a:solidFill>
                  <a:schemeClr val="accent3"/>
                </a:solidFill>
                <a:sym typeface="Wingdings" pitchFamily="2" charset="2"/>
              </a:rPr>
              <a:t>Hier ist auch das Löschen falsch verteilter Seiten möglich</a:t>
            </a:r>
            <a:endParaRPr lang="de-DE" sz="1400" dirty="0">
              <a:solidFill>
                <a:schemeClr val="accent3"/>
              </a:solidFill>
            </a:endParaRPr>
          </a:p>
        </p:txBody>
      </p: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96FC0EB3-EFE7-6A5F-A3B7-B98EF2B8712F}"/>
              </a:ext>
            </a:extLst>
          </p:cNvPr>
          <p:cNvCxnSpPr>
            <a:cxnSpLocks/>
            <a:stCxn id="16" idx="0"/>
          </p:cNvCxnSpPr>
          <p:nvPr/>
        </p:nvCxnSpPr>
        <p:spPr>
          <a:xfrm flipV="1">
            <a:off x="4707313" y="3678369"/>
            <a:ext cx="0" cy="120246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7C7D94D0-B74F-D77D-1037-54C97CA6E516}"/>
              </a:ext>
            </a:extLst>
          </p:cNvPr>
          <p:cNvSpPr txBox="1"/>
          <p:nvPr/>
        </p:nvSpPr>
        <p:spPr>
          <a:xfrm>
            <a:off x="3406477" y="4880829"/>
            <a:ext cx="260167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/>
              <a:t>Ein neuer Abschnitt oder eine neue Abschnittsgruppe wird in allen Schüler*innen-Notizbüchern angelegt</a:t>
            </a:r>
          </a:p>
          <a:p>
            <a:endParaRPr lang="de-DE" sz="1400" dirty="0">
              <a:solidFill>
                <a:schemeClr val="accent3"/>
              </a:solidFill>
            </a:endParaRPr>
          </a:p>
          <a:p>
            <a:r>
              <a:rPr lang="de-DE" sz="1400" dirty="0">
                <a:solidFill>
                  <a:schemeClr val="accent3"/>
                </a:solidFill>
              </a:rPr>
              <a:t>Achtung! Kann nicht mehr pauschal gelöscht werden! </a:t>
            </a: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24FD328C-81FA-0DB5-D280-18836F993DF9}"/>
              </a:ext>
            </a:extLst>
          </p:cNvPr>
          <p:cNvCxnSpPr>
            <a:cxnSpLocks/>
            <a:stCxn id="26" idx="0"/>
          </p:cNvCxnSpPr>
          <p:nvPr/>
        </p:nvCxnSpPr>
        <p:spPr>
          <a:xfrm flipH="1" flipV="1">
            <a:off x="6664960" y="3586480"/>
            <a:ext cx="1086984" cy="119133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D8385138-F771-8094-7B7F-E84749D56D26}"/>
              </a:ext>
            </a:extLst>
          </p:cNvPr>
          <p:cNvSpPr txBox="1"/>
          <p:nvPr/>
        </p:nvSpPr>
        <p:spPr>
          <a:xfrm>
            <a:off x="6370047" y="4777810"/>
            <a:ext cx="276379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/>
              <a:t>Die ausgewählte Seite aus dem Lehrer*innen-Notizbuch wird in die Inhaltsbibliothek kopiert</a:t>
            </a:r>
            <a:endParaRPr lang="de-DE" sz="1400" dirty="0">
              <a:solidFill>
                <a:schemeClr val="accent3"/>
              </a:solidFill>
            </a:endParaRP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FB2EC914-9FBD-CAC1-8BE5-52B4592BC90E}"/>
              </a:ext>
            </a:extLst>
          </p:cNvPr>
          <p:cNvCxnSpPr>
            <a:cxnSpLocks/>
            <a:stCxn id="30" idx="0"/>
          </p:cNvCxnSpPr>
          <p:nvPr/>
        </p:nvCxnSpPr>
        <p:spPr>
          <a:xfrm flipH="1" flipV="1">
            <a:off x="8568645" y="3586480"/>
            <a:ext cx="2065806" cy="498833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F44853B4-9D18-DDDE-C652-DE0DC4E78D31}"/>
              </a:ext>
            </a:extLst>
          </p:cNvPr>
          <p:cNvSpPr txBox="1"/>
          <p:nvPr/>
        </p:nvSpPr>
        <p:spPr>
          <a:xfrm>
            <a:off x="9252554" y="4085313"/>
            <a:ext cx="276379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/>
              <a:t>Hier kann ich schnell einzelne Seiten in allen Schüler*innen-Notizbüchern kontrollieren.  </a:t>
            </a:r>
            <a:endParaRPr lang="de-DE" sz="14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339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6" grpId="0"/>
      <p:bldP spid="3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itierfähig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E24CB9FE-B566-5340-93A5-3765D1010C84}" vid="{DAD37715-C0E3-444F-9836-B32455831A2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Zitierfähig</Template>
  <TotalTime>0</TotalTime>
  <Words>291</Words>
  <Application>Microsoft Macintosh PowerPoint</Application>
  <PresentationFormat>Breitbild</PresentationFormat>
  <Paragraphs>30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Avenir Next</vt:lpstr>
      <vt:lpstr>Century Gothic</vt:lpstr>
      <vt:lpstr>Wingdings</vt:lpstr>
      <vt:lpstr>Wingdings 2</vt:lpstr>
      <vt:lpstr>Zitierfähig</vt:lpstr>
      <vt:lpstr>Klassennotizbuch in OneNote</vt:lpstr>
      <vt:lpstr>Die Abschnittsgruppen eines Kursnotizbuchs</vt:lpstr>
      <vt:lpstr>Der Aufbau des Lehrer*innen- bzw. Schüler*innen-Notizbuchs</vt:lpstr>
      <vt:lpstr>Die Funktionen eines Kursnotizbuchs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Marso Katja</dc:creator>
  <cp:lastModifiedBy>Marso Katja</cp:lastModifiedBy>
  <cp:revision>2</cp:revision>
  <dcterms:created xsi:type="dcterms:W3CDTF">2024-11-06T14:32:23Z</dcterms:created>
  <dcterms:modified xsi:type="dcterms:W3CDTF">2024-11-06T15:15:02Z</dcterms:modified>
</cp:coreProperties>
</file>