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9933"/>
    <p:restoredTop sz="94700"/>
  </p:normalViewPr>
  <p:slideViewPr>
    <p:cSldViewPr snapToGrid="0">
      <p:cViewPr varScale="1">
        <p:scale>
          <a:sx n="154" d="100"/>
          <a:sy n="154" d="100"/>
        </p:scale>
        <p:origin x="5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52534-5CBD-2B40-8989-D6289FB6026D}" type="datetimeFigureOut">
              <a:rPr lang="de-DE" smtClean="0"/>
              <a:t>20.03.24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03D67-B7BE-C74A-BA78-3B9EA81F3193}" type="slidenum">
              <a:rPr lang="de-DE" smtClean="0"/>
              <a:t>‹Nr.›</a:t>
            </a:fld>
            <a:endParaRPr lang="de-DE"/>
          </a:p>
        </p:txBody>
      </p:sp>
    </p:spTree>
    <p:extLst>
      <p:ext uri="{BB962C8B-B14F-4D97-AF65-F5344CB8AC3E}">
        <p14:creationId xmlns:p14="http://schemas.microsoft.com/office/powerpoint/2010/main" val="40572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Bildquellen: </a:t>
            </a:r>
          </a:p>
          <a:p>
            <a:r>
              <a:rPr lang="de-DE" dirty="0"/>
              <a:t>Cornflakes: https://</a:t>
            </a:r>
            <a:r>
              <a:rPr lang="de-DE" dirty="0" err="1"/>
              <a:t>www.merkur.de</a:t>
            </a:r>
            <a:r>
              <a:rPr lang="de-DE" dirty="0"/>
              <a:t>/leben/</a:t>
            </a:r>
            <a:r>
              <a:rPr lang="de-DE" dirty="0" err="1"/>
              <a:t>genuss</a:t>
            </a:r>
            <a:r>
              <a:rPr lang="de-DE" dirty="0"/>
              <a:t>/kelloggs-haribo-co-werden-dreist-beschummelt-besonders-dieser-marke-zr-10762771.html</a:t>
            </a:r>
          </a:p>
          <a:p>
            <a:r>
              <a:rPr lang="de-DE" dirty="0"/>
              <a:t>Bio: https://</a:t>
            </a:r>
            <a:r>
              <a:rPr lang="de-DE" dirty="0" err="1"/>
              <a:t>www.umweltberatung.at</a:t>
            </a:r>
            <a:r>
              <a:rPr lang="de-DE" dirty="0"/>
              <a:t>/klima-</a:t>
            </a:r>
            <a:r>
              <a:rPr lang="de-DE" dirty="0" err="1"/>
              <a:t>bio</a:t>
            </a:r>
            <a:endParaRPr lang="de-DE" dirty="0"/>
          </a:p>
          <a:p>
            <a:r>
              <a:rPr lang="de-DE" dirty="0"/>
              <a:t>Rindermast: https://</a:t>
            </a:r>
            <a:r>
              <a:rPr lang="de-DE" dirty="0" err="1"/>
              <a:t>www.agrarheute.com</a:t>
            </a:r>
            <a:r>
              <a:rPr lang="de-DE" dirty="0"/>
              <a:t>/</a:t>
            </a:r>
            <a:r>
              <a:rPr lang="de-DE" dirty="0" err="1"/>
              <a:t>tier</a:t>
            </a:r>
            <a:r>
              <a:rPr lang="de-DE" dirty="0"/>
              <a:t>/</a:t>
            </a:r>
            <a:r>
              <a:rPr lang="de-DE" dirty="0" err="1"/>
              <a:t>rind</a:t>
            </a:r>
            <a:r>
              <a:rPr lang="de-DE" dirty="0"/>
              <a:t>/tierwohl-maststall-gute-zunahmen-gesunden-bullen-597736</a:t>
            </a:r>
          </a:p>
          <a:p>
            <a:r>
              <a:rPr lang="de-DE" dirty="0"/>
              <a:t>Weidehaltung: https://</a:t>
            </a:r>
            <a:r>
              <a:rPr lang="de-DE" dirty="0" err="1"/>
              <a:t>www.wochenblatt-dlv.de</a:t>
            </a:r>
            <a:r>
              <a:rPr lang="de-DE" dirty="0"/>
              <a:t>/feld-stall/</a:t>
            </a:r>
            <a:r>
              <a:rPr lang="de-DE" dirty="0" err="1"/>
              <a:t>tierhaltung</a:t>
            </a:r>
            <a:r>
              <a:rPr lang="de-DE" dirty="0"/>
              <a:t>/sommer-alm-winter-stall-572297</a:t>
            </a:r>
          </a:p>
          <a:p>
            <a:r>
              <a:rPr lang="de-DE" dirty="0"/>
              <a:t>Industrieller Fischfang: https://</a:t>
            </a:r>
            <a:r>
              <a:rPr lang="de-DE" dirty="0" err="1"/>
              <a:t>www.salzwasser-ev.org</a:t>
            </a:r>
            <a:r>
              <a:rPr lang="de-DE" dirty="0"/>
              <a:t>/</a:t>
            </a:r>
            <a:r>
              <a:rPr lang="de-DE" dirty="0" err="1"/>
              <a:t>blog</a:t>
            </a:r>
            <a:r>
              <a:rPr lang="de-DE" dirty="0"/>
              <a:t>/wasserwste-berfischung-der-meere-zerstrt-die-kosysteme-der-ozeane</a:t>
            </a:r>
          </a:p>
          <a:p>
            <a:r>
              <a:rPr lang="de-DE" dirty="0"/>
              <a:t>Fischfang mit Angel: https://</a:t>
            </a:r>
            <a:r>
              <a:rPr lang="de-DE" dirty="0" err="1"/>
              <a:t>www.austria.info</a:t>
            </a:r>
            <a:r>
              <a:rPr lang="de-DE" dirty="0"/>
              <a:t>/de/</a:t>
            </a:r>
            <a:r>
              <a:rPr lang="de-DE" dirty="0" err="1"/>
              <a:t>kulinarik</a:t>
            </a:r>
            <a:r>
              <a:rPr lang="de-DE" dirty="0"/>
              <a:t>/</a:t>
            </a:r>
            <a:r>
              <a:rPr lang="de-DE" dirty="0" err="1"/>
              <a:t>tipps</a:t>
            </a:r>
            <a:r>
              <a:rPr lang="de-DE" dirty="0"/>
              <a:t>/abenteuer-fisch-von-der-angel-direkt-auf-den-tisch</a:t>
            </a:r>
          </a:p>
          <a:p>
            <a:r>
              <a:rPr lang="de-DE" dirty="0"/>
              <a:t>Bananen: https://</a:t>
            </a:r>
            <a:r>
              <a:rPr lang="de-DE" dirty="0" err="1"/>
              <a:t>www.shutterstock.com</a:t>
            </a:r>
            <a:r>
              <a:rPr lang="de-DE" dirty="0"/>
              <a:t>/de/</a:t>
            </a:r>
            <a:r>
              <a:rPr lang="de-DE" dirty="0" err="1"/>
              <a:t>search</a:t>
            </a:r>
            <a:r>
              <a:rPr lang="de-DE" dirty="0"/>
              <a:t>/</a:t>
            </a:r>
            <a:r>
              <a:rPr lang="de-DE" dirty="0" err="1"/>
              <a:t>banana-harvest</a:t>
            </a:r>
            <a:endParaRPr lang="de-DE" dirty="0"/>
          </a:p>
          <a:p>
            <a:r>
              <a:rPr lang="de-DE" dirty="0"/>
              <a:t>Oasenwirtschaft: https://</a:t>
            </a:r>
            <a:r>
              <a:rPr lang="de-DE" dirty="0" err="1"/>
              <a:t>www.ardalpha.de</a:t>
            </a:r>
            <a:r>
              <a:rPr lang="de-DE" dirty="0"/>
              <a:t>/wissen/</a:t>
            </a:r>
            <a:r>
              <a:rPr lang="de-DE" dirty="0" err="1"/>
              <a:t>natur</a:t>
            </a:r>
            <a:r>
              <a:rPr lang="de-DE" dirty="0"/>
              <a:t>/</a:t>
            </a:r>
            <a:r>
              <a:rPr lang="de-DE" dirty="0" err="1"/>
              <a:t>naturgewalten</a:t>
            </a:r>
            <a:r>
              <a:rPr lang="de-DE" dirty="0"/>
              <a:t>/wueste-welt-weltweit-erde-lebensraum-trocken-wasser-oase-fluss-pflanze-120.html</a:t>
            </a:r>
          </a:p>
          <a:p>
            <a:endParaRPr lang="de-DE" dirty="0"/>
          </a:p>
        </p:txBody>
      </p:sp>
      <p:sp>
        <p:nvSpPr>
          <p:cNvPr id="4" name="Foliennummernplatzhalter 3"/>
          <p:cNvSpPr>
            <a:spLocks noGrp="1"/>
          </p:cNvSpPr>
          <p:nvPr>
            <p:ph type="sldNum" sz="quarter" idx="5"/>
          </p:nvPr>
        </p:nvSpPr>
        <p:spPr/>
        <p:txBody>
          <a:bodyPr/>
          <a:lstStyle/>
          <a:p>
            <a:fld id="{4A303D67-B7BE-C74A-BA78-3B9EA81F3193}" type="slidenum">
              <a:rPr lang="de-DE" smtClean="0"/>
              <a:t>2</a:t>
            </a:fld>
            <a:endParaRPr lang="de-DE"/>
          </a:p>
        </p:txBody>
      </p:sp>
    </p:spTree>
    <p:extLst>
      <p:ext uri="{BB962C8B-B14F-4D97-AF65-F5344CB8AC3E}">
        <p14:creationId xmlns:p14="http://schemas.microsoft.com/office/powerpoint/2010/main" val="777499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10A14-AC2D-303C-B4E9-098D275663F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D2AA67B-CB6C-3A56-BDDB-F94755F33C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2EA6C54-3E78-9254-A6A0-7F9D11C458E2}"/>
              </a:ext>
            </a:extLst>
          </p:cNvPr>
          <p:cNvSpPr>
            <a:spLocks noGrp="1"/>
          </p:cNvSpPr>
          <p:nvPr>
            <p:ph type="dt" sz="half" idx="10"/>
          </p:nvPr>
        </p:nvSpPr>
        <p:spPr/>
        <p:txBody>
          <a:bodyPr/>
          <a:lstStyle/>
          <a:p>
            <a:fld id="{3C3725C7-5175-7349-A4C1-2F68EB53B774}" type="datetimeFigureOut">
              <a:rPr lang="de-DE" smtClean="0"/>
              <a:t>20.03.24</a:t>
            </a:fld>
            <a:endParaRPr lang="de-DE"/>
          </a:p>
        </p:txBody>
      </p:sp>
      <p:sp>
        <p:nvSpPr>
          <p:cNvPr id="5" name="Fußzeilenplatzhalter 4">
            <a:extLst>
              <a:ext uri="{FF2B5EF4-FFF2-40B4-BE49-F238E27FC236}">
                <a16:creationId xmlns:a16="http://schemas.microsoft.com/office/drawing/2014/main" id="{E4431220-8769-AF97-6C55-AE66D1F14BE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CFDA34-798F-FBC0-F9DF-A3F43B13B840}"/>
              </a:ext>
            </a:extLst>
          </p:cNvPr>
          <p:cNvSpPr>
            <a:spLocks noGrp="1"/>
          </p:cNvSpPr>
          <p:nvPr>
            <p:ph type="sldNum" sz="quarter" idx="12"/>
          </p:nvPr>
        </p:nvSpPr>
        <p:spPr/>
        <p:txBody>
          <a:bodyPr/>
          <a:lstStyle/>
          <a:p>
            <a:fld id="{BF2776A8-8A4E-3D41-A0C2-9BA581CCE0EF}" type="slidenum">
              <a:rPr lang="de-DE" smtClean="0"/>
              <a:t>‹Nr.›</a:t>
            </a:fld>
            <a:endParaRPr lang="de-DE"/>
          </a:p>
        </p:txBody>
      </p:sp>
    </p:spTree>
    <p:extLst>
      <p:ext uri="{BB962C8B-B14F-4D97-AF65-F5344CB8AC3E}">
        <p14:creationId xmlns:p14="http://schemas.microsoft.com/office/powerpoint/2010/main" val="1540382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7BEB8F-9094-38AA-10B6-4F1233E198D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968376A-14B7-DC5B-B0DD-CC72B1B5C83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31E030B-DC5B-7539-36AC-6EF77410061E}"/>
              </a:ext>
            </a:extLst>
          </p:cNvPr>
          <p:cNvSpPr>
            <a:spLocks noGrp="1"/>
          </p:cNvSpPr>
          <p:nvPr>
            <p:ph type="dt" sz="half" idx="10"/>
          </p:nvPr>
        </p:nvSpPr>
        <p:spPr/>
        <p:txBody>
          <a:bodyPr/>
          <a:lstStyle/>
          <a:p>
            <a:fld id="{3C3725C7-5175-7349-A4C1-2F68EB53B774}" type="datetimeFigureOut">
              <a:rPr lang="de-DE" smtClean="0"/>
              <a:t>20.03.24</a:t>
            </a:fld>
            <a:endParaRPr lang="de-DE"/>
          </a:p>
        </p:txBody>
      </p:sp>
      <p:sp>
        <p:nvSpPr>
          <p:cNvPr id="5" name="Fußzeilenplatzhalter 4">
            <a:extLst>
              <a:ext uri="{FF2B5EF4-FFF2-40B4-BE49-F238E27FC236}">
                <a16:creationId xmlns:a16="http://schemas.microsoft.com/office/drawing/2014/main" id="{E6AE5D1D-FDCF-A13D-3840-EA9FB2F6A19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ED5FD5D-5B11-0E56-CE5B-1495B3A220AC}"/>
              </a:ext>
            </a:extLst>
          </p:cNvPr>
          <p:cNvSpPr>
            <a:spLocks noGrp="1"/>
          </p:cNvSpPr>
          <p:nvPr>
            <p:ph type="sldNum" sz="quarter" idx="12"/>
          </p:nvPr>
        </p:nvSpPr>
        <p:spPr/>
        <p:txBody>
          <a:bodyPr/>
          <a:lstStyle/>
          <a:p>
            <a:fld id="{BF2776A8-8A4E-3D41-A0C2-9BA581CCE0EF}" type="slidenum">
              <a:rPr lang="de-DE" smtClean="0"/>
              <a:t>‹Nr.›</a:t>
            </a:fld>
            <a:endParaRPr lang="de-DE"/>
          </a:p>
        </p:txBody>
      </p:sp>
    </p:spTree>
    <p:extLst>
      <p:ext uri="{BB962C8B-B14F-4D97-AF65-F5344CB8AC3E}">
        <p14:creationId xmlns:p14="http://schemas.microsoft.com/office/powerpoint/2010/main" val="392053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0336C26-0105-D415-720F-36030C47C6B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6A0A7FB-8DA9-857C-CC30-4590141F979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403C5B8-9E86-45E5-75F3-2A5634BEACE2}"/>
              </a:ext>
            </a:extLst>
          </p:cNvPr>
          <p:cNvSpPr>
            <a:spLocks noGrp="1"/>
          </p:cNvSpPr>
          <p:nvPr>
            <p:ph type="dt" sz="half" idx="10"/>
          </p:nvPr>
        </p:nvSpPr>
        <p:spPr/>
        <p:txBody>
          <a:bodyPr/>
          <a:lstStyle/>
          <a:p>
            <a:fld id="{3C3725C7-5175-7349-A4C1-2F68EB53B774}" type="datetimeFigureOut">
              <a:rPr lang="de-DE" smtClean="0"/>
              <a:t>20.03.24</a:t>
            </a:fld>
            <a:endParaRPr lang="de-DE"/>
          </a:p>
        </p:txBody>
      </p:sp>
      <p:sp>
        <p:nvSpPr>
          <p:cNvPr id="5" name="Fußzeilenplatzhalter 4">
            <a:extLst>
              <a:ext uri="{FF2B5EF4-FFF2-40B4-BE49-F238E27FC236}">
                <a16:creationId xmlns:a16="http://schemas.microsoft.com/office/drawing/2014/main" id="{99D41691-7BD4-D006-3FCB-F952F7387AB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C8D300B-AD46-EC8A-9448-DC69E570856C}"/>
              </a:ext>
            </a:extLst>
          </p:cNvPr>
          <p:cNvSpPr>
            <a:spLocks noGrp="1"/>
          </p:cNvSpPr>
          <p:nvPr>
            <p:ph type="sldNum" sz="quarter" idx="12"/>
          </p:nvPr>
        </p:nvSpPr>
        <p:spPr/>
        <p:txBody>
          <a:bodyPr/>
          <a:lstStyle/>
          <a:p>
            <a:fld id="{BF2776A8-8A4E-3D41-A0C2-9BA581CCE0EF}" type="slidenum">
              <a:rPr lang="de-DE" smtClean="0"/>
              <a:t>‹Nr.›</a:t>
            </a:fld>
            <a:endParaRPr lang="de-DE"/>
          </a:p>
        </p:txBody>
      </p:sp>
    </p:spTree>
    <p:extLst>
      <p:ext uri="{BB962C8B-B14F-4D97-AF65-F5344CB8AC3E}">
        <p14:creationId xmlns:p14="http://schemas.microsoft.com/office/powerpoint/2010/main" val="296788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EB539D-4BED-BF9A-0FA5-FD4283A41DD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B2F47A2-1AA0-CED4-F2DA-919907B57D5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D3E37CA-7DF4-3E36-9832-E52A777493B1}"/>
              </a:ext>
            </a:extLst>
          </p:cNvPr>
          <p:cNvSpPr>
            <a:spLocks noGrp="1"/>
          </p:cNvSpPr>
          <p:nvPr>
            <p:ph type="dt" sz="half" idx="10"/>
          </p:nvPr>
        </p:nvSpPr>
        <p:spPr/>
        <p:txBody>
          <a:bodyPr/>
          <a:lstStyle/>
          <a:p>
            <a:fld id="{3C3725C7-5175-7349-A4C1-2F68EB53B774}" type="datetimeFigureOut">
              <a:rPr lang="de-DE" smtClean="0"/>
              <a:t>20.03.24</a:t>
            </a:fld>
            <a:endParaRPr lang="de-DE"/>
          </a:p>
        </p:txBody>
      </p:sp>
      <p:sp>
        <p:nvSpPr>
          <p:cNvPr id="5" name="Fußzeilenplatzhalter 4">
            <a:extLst>
              <a:ext uri="{FF2B5EF4-FFF2-40B4-BE49-F238E27FC236}">
                <a16:creationId xmlns:a16="http://schemas.microsoft.com/office/drawing/2014/main" id="{9569BB28-2D65-836B-45A5-5A51352C39F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687DB08-A259-FF8B-5473-9DA59A4E87EA}"/>
              </a:ext>
            </a:extLst>
          </p:cNvPr>
          <p:cNvSpPr>
            <a:spLocks noGrp="1"/>
          </p:cNvSpPr>
          <p:nvPr>
            <p:ph type="sldNum" sz="quarter" idx="12"/>
          </p:nvPr>
        </p:nvSpPr>
        <p:spPr/>
        <p:txBody>
          <a:bodyPr/>
          <a:lstStyle/>
          <a:p>
            <a:fld id="{BF2776A8-8A4E-3D41-A0C2-9BA581CCE0EF}" type="slidenum">
              <a:rPr lang="de-DE" smtClean="0"/>
              <a:t>‹Nr.›</a:t>
            </a:fld>
            <a:endParaRPr lang="de-DE"/>
          </a:p>
        </p:txBody>
      </p:sp>
    </p:spTree>
    <p:extLst>
      <p:ext uri="{BB962C8B-B14F-4D97-AF65-F5344CB8AC3E}">
        <p14:creationId xmlns:p14="http://schemas.microsoft.com/office/powerpoint/2010/main" val="160205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2DCBB6-9995-C247-FC08-81905CB0FD8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370FAF6-79AD-5DB4-E1BF-90F273D96C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04F3609-6F32-4257-AF83-2B2A458D24BC}"/>
              </a:ext>
            </a:extLst>
          </p:cNvPr>
          <p:cNvSpPr>
            <a:spLocks noGrp="1"/>
          </p:cNvSpPr>
          <p:nvPr>
            <p:ph type="dt" sz="half" idx="10"/>
          </p:nvPr>
        </p:nvSpPr>
        <p:spPr/>
        <p:txBody>
          <a:bodyPr/>
          <a:lstStyle/>
          <a:p>
            <a:fld id="{3C3725C7-5175-7349-A4C1-2F68EB53B774}" type="datetimeFigureOut">
              <a:rPr lang="de-DE" smtClean="0"/>
              <a:t>20.03.24</a:t>
            </a:fld>
            <a:endParaRPr lang="de-DE"/>
          </a:p>
        </p:txBody>
      </p:sp>
      <p:sp>
        <p:nvSpPr>
          <p:cNvPr id="5" name="Fußzeilenplatzhalter 4">
            <a:extLst>
              <a:ext uri="{FF2B5EF4-FFF2-40B4-BE49-F238E27FC236}">
                <a16:creationId xmlns:a16="http://schemas.microsoft.com/office/drawing/2014/main" id="{C39D8321-CAF9-3F50-16DB-63F58570747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B5B2CEA-5972-410F-B5E9-76E185CDA291}"/>
              </a:ext>
            </a:extLst>
          </p:cNvPr>
          <p:cNvSpPr>
            <a:spLocks noGrp="1"/>
          </p:cNvSpPr>
          <p:nvPr>
            <p:ph type="sldNum" sz="quarter" idx="12"/>
          </p:nvPr>
        </p:nvSpPr>
        <p:spPr/>
        <p:txBody>
          <a:bodyPr/>
          <a:lstStyle/>
          <a:p>
            <a:fld id="{BF2776A8-8A4E-3D41-A0C2-9BA581CCE0EF}" type="slidenum">
              <a:rPr lang="de-DE" smtClean="0"/>
              <a:t>‹Nr.›</a:t>
            </a:fld>
            <a:endParaRPr lang="de-DE"/>
          </a:p>
        </p:txBody>
      </p:sp>
    </p:spTree>
    <p:extLst>
      <p:ext uri="{BB962C8B-B14F-4D97-AF65-F5344CB8AC3E}">
        <p14:creationId xmlns:p14="http://schemas.microsoft.com/office/powerpoint/2010/main" val="129562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B3497-14D2-2CA7-A9E7-0242C75919A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44B0FDE-6CB6-B4CE-CC5C-0F9B77C1C53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6267990-8E2B-35E1-5EFD-08760F4F364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324EECA-BAF4-9DDC-AB67-AF710520416C}"/>
              </a:ext>
            </a:extLst>
          </p:cNvPr>
          <p:cNvSpPr>
            <a:spLocks noGrp="1"/>
          </p:cNvSpPr>
          <p:nvPr>
            <p:ph type="dt" sz="half" idx="10"/>
          </p:nvPr>
        </p:nvSpPr>
        <p:spPr/>
        <p:txBody>
          <a:bodyPr/>
          <a:lstStyle/>
          <a:p>
            <a:fld id="{3C3725C7-5175-7349-A4C1-2F68EB53B774}" type="datetimeFigureOut">
              <a:rPr lang="de-DE" smtClean="0"/>
              <a:t>20.03.24</a:t>
            </a:fld>
            <a:endParaRPr lang="de-DE"/>
          </a:p>
        </p:txBody>
      </p:sp>
      <p:sp>
        <p:nvSpPr>
          <p:cNvPr id="6" name="Fußzeilenplatzhalter 5">
            <a:extLst>
              <a:ext uri="{FF2B5EF4-FFF2-40B4-BE49-F238E27FC236}">
                <a16:creationId xmlns:a16="http://schemas.microsoft.com/office/drawing/2014/main" id="{7898DCFC-044A-ABAC-DA00-18E9E9215AE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51049B4-373E-9616-4EC5-069AF59687A3}"/>
              </a:ext>
            </a:extLst>
          </p:cNvPr>
          <p:cNvSpPr>
            <a:spLocks noGrp="1"/>
          </p:cNvSpPr>
          <p:nvPr>
            <p:ph type="sldNum" sz="quarter" idx="12"/>
          </p:nvPr>
        </p:nvSpPr>
        <p:spPr/>
        <p:txBody>
          <a:bodyPr/>
          <a:lstStyle/>
          <a:p>
            <a:fld id="{BF2776A8-8A4E-3D41-A0C2-9BA581CCE0EF}" type="slidenum">
              <a:rPr lang="de-DE" smtClean="0"/>
              <a:t>‹Nr.›</a:t>
            </a:fld>
            <a:endParaRPr lang="de-DE"/>
          </a:p>
        </p:txBody>
      </p:sp>
    </p:spTree>
    <p:extLst>
      <p:ext uri="{BB962C8B-B14F-4D97-AF65-F5344CB8AC3E}">
        <p14:creationId xmlns:p14="http://schemas.microsoft.com/office/powerpoint/2010/main" val="3076464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B0ACE6-D648-0DB2-2080-49679EE63905}"/>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9C3AFE4-2931-1A1A-16E0-C7B2E76313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CE0F344-511A-6D70-772F-72617D17233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52BBD85-91F8-1A9A-A2E4-69DA7483A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C5DC6AF-3397-7212-A79D-87D4C60CC68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3DB1FF8-AE93-3720-22A1-B4344E909E77}"/>
              </a:ext>
            </a:extLst>
          </p:cNvPr>
          <p:cNvSpPr>
            <a:spLocks noGrp="1"/>
          </p:cNvSpPr>
          <p:nvPr>
            <p:ph type="dt" sz="half" idx="10"/>
          </p:nvPr>
        </p:nvSpPr>
        <p:spPr/>
        <p:txBody>
          <a:bodyPr/>
          <a:lstStyle/>
          <a:p>
            <a:fld id="{3C3725C7-5175-7349-A4C1-2F68EB53B774}" type="datetimeFigureOut">
              <a:rPr lang="de-DE" smtClean="0"/>
              <a:t>20.03.24</a:t>
            </a:fld>
            <a:endParaRPr lang="de-DE"/>
          </a:p>
        </p:txBody>
      </p:sp>
      <p:sp>
        <p:nvSpPr>
          <p:cNvPr id="8" name="Fußzeilenplatzhalter 7">
            <a:extLst>
              <a:ext uri="{FF2B5EF4-FFF2-40B4-BE49-F238E27FC236}">
                <a16:creationId xmlns:a16="http://schemas.microsoft.com/office/drawing/2014/main" id="{AA7D3BC6-331D-2A4C-25FF-447FE9201B2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F4B66C48-051A-68C3-D796-4BA9EA77946B}"/>
              </a:ext>
            </a:extLst>
          </p:cNvPr>
          <p:cNvSpPr>
            <a:spLocks noGrp="1"/>
          </p:cNvSpPr>
          <p:nvPr>
            <p:ph type="sldNum" sz="quarter" idx="12"/>
          </p:nvPr>
        </p:nvSpPr>
        <p:spPr/>
        <p:txBody>
          <a:bodyPr/>
          <a:lstStyle/>
          <a:p>
            <a:fld id="{BF2776A8-8A4E-3D41-A0C2-9BA581CCE0EF}" type="slidenum">
              <a:rPr lang="de-DE" smtClean="0"/>
              <a:t>‹Nr.›</a:t>
            </a:fld>
            <a:endParaRPr lang="de-DE"/>
          </a:p>
        </p:txBody>
      </p:sp>
    </p:spTree>
    <p:extLst>
      <p:ext uri="{BB962C8B-B14F-4D97-AF65-F5344CB8AC3E}">
        <p14:creationId xmlns:p14="http://schemas.microsoft.com/office/powerpoint/2010/main" val="137383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2A3666-F18B-C46D-5478-616073AD595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59D93C6-4154-499E-C872-F045D406E206}"/>
              </a:ext>
            </a:extLst>
          </p:cNvPr>
          <p:cNvSpPr>
            <a:spLocks noGrp="1"/>
          </p:cNvSpPr>
          <p:nvPr>
            <p:ph type="dt" sz="half" idx="10"/>
          </p:nvPr>
        </p:nvSpPr>
        <p:spPr/>
        <p:txBody>
          <a:bodyPr/>
          <a:lstStyle/>
          <a:p>
            <a:fld id="{3C3725C7-5175-7349-A4C1-2F68EB53B774}" type="datetimeFigureOut">
              <a:rPr lang="de-DE" smtClean="0"/>
              <a:t>20.03.24</a:t>
            </a:fld>
            <a:endParaRPr lang="de-DE"/>
          </a:p>
        </p:txBody>
      </p:sp>
      <p:sp>
        <p:nvSpPr>
          <p:cNvPr id="4" name="Fußzeilenplatzhalter 3">
            <a:extLst>
              <a:ext uri="{FF2B5EF4-FFF2-40B4-BE49-F238E27FC236}">
                <a16:creationId xmlns:a16="http://schemas.microsoft.com/office/drawing/2014/main" id="{93D91127-6C80-B678-2091-6379FF8D4F9F}"/>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88BF070-5F04-7955-64F1-6B4C4D1ADDF1}"/>
              </a:ext>
            </a:extLst>
          </p:cNvPr>
          <p:cNvSpPr>
            <a:spLocks noGrp="1"/>
          </p:cNvSpPr>
          <p:nvPr>
            <p:ph type="sldNum" sz="quarter" idx="12"/>
          </p:nvPr>
        </p:nvSpPr>
        <p:spPr/>
        <p:txBody>
          <a:bodyPr/>
          <a:lstStyle/>
          <a:p>
            <a:fld id="{BF2776A8-8A4E-3D41-A0C2-9BA581CCE0EF}" type="slidenum">
              <a:rPr lang="de-DE" smtClean="0"/>
              <a:t>‹Nr.›</a:t>
            </a:fld>
            <a:endParaRPr lang="de-DE"/>
          </a:p>
        </p:txBody>
      </p:sp>
    </p:spTree>
    <p:extLst>
      <p:ext uri="{BB962C8B-B14F-4D97-AF65-F5344CB8AC3E}">
        <p14:creationId xmlns:p14="http://schemas.microsoft.com/office/powerpoint/2010/main" val="898870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42E49EB-B79F-25C5-004B-3FF4852A4AA1}"/>
              </a:ext>
            </a:extLst>
          </p:cNvPr>
          <p:cNvSpPr>
            <a:spLocks noGrp="1"/>
          </p:cNvSpPr>
          <p:nvPr>
            <p:ph type="dt" sz="half" idx="10"/>
          </p:nvPr>
        </p:nvSpPr>
        <p:spPr/>
        <p:txBody>
          <a:bodyPr/>
          <a:lstStyle/>
          <a:p>
            <a:fld id="{3C3725C7-5175-7349-A4C1-2F68EB53B774}" type="datetimeFigureOut">
              <a:rPr lang="de-DE" smtClean="0"/>
              <a:t>20.03.24</a:t>
            </a:fld>
            <a:endParaRPr lang="de-DE"/>
          </a:p>
        </p:txBody>
      </p:sp>
      <p:sp>
        <p:nvSpPr>
          <p:cNvPr id="3" name="Fußzeilenplatzhalter 2">
            <a:extLst>
              <a:ext uri="{FF2B5EF4-FFF2-40B4-BE49-F238E27FC236}">
                <a16:creationId xmlns:a16="http://schemas.microsoft.com/office/drawing/2014/main" id="{6F78B1D4-BD1B-7923-143C-EFFB5D0768A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B983932F-D474-9581-ACEF-4BCA3D091CB9}"/>
              </a:ext>
            </a:extLst>
          </p:cNvPr>
          <p:cNvSpPr>
            <a:spLocks noGrp="1"/>
          </p:cNvSpPr>
          <p:nvPr>
            <p:ph type="sldNum" sz="quarter" idx="12"/>
          </p:nvPr>
        </p:nvSpPr>
        <p:spPr/>
        <p:txBody>
          <a:bodyPr/>
          <a:lstStyle/>
          <a:p>
            <a:fld id="{BF2776A8-8A4E-3D41-A0C2-9BA581CCE0EF}" type="slidenum">
              <a:rPr lang="de-DE" smtClean="0"/>
              <a:t>‹Nr.›</a:t>
            </a:fld>
            <a:endParaRPr lang="de-DE"/>
          </a:p>
        </p:txBody>
      </p:sp>
    </p:spTree>
    <p:extLst>
      <p:ext uri="{BB962C8B-B14F-4D97-AF65-F5344CB8AC3E}">
        <p14:creationId xmlns:p14="http://schemas.microsoft.com/office/powerpoint/2010/main" val="2933339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60ACB3-8AA3-F97A-1A6C-41EC92FC9BB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3CF0BB9-07F1-CD68-0922-EA836550D4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109F8C64-4A3C-1112-C815-62B9DC13F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5227DDB-E95A-42A2-0D7F-925DC62D9FAC}"/>
              </a:ext>
            </a:extLst>
          </p:cNvPr>
          <p:cNvSpPr>
            <a:spLocks noGrp="1"/>
          </p:cNvSpPr>
          <p:nvPr>
            <p:ph type="dt" sz="half" idx="10"/>
          </p:nvPr>
        </p:nvSpPr>
        <p:spPr/>
        <p:txBody>
          <a:bodyPr/>
          <a:lstStyle/>
          <a:p>
            <a:fld id="{3C3725C7-5175-7349-A4C1-2F68EB53B774}" type="datetimeFigureOut">
              <a:rPr lang="de-DE" smtClean="0"/>
              <a:t>20.03.24</a:t>
            </a:fld>
            <a:endParaRPr lang="de-DE"/>
          </a:p>
        </p:txBody>
      </p:sp>
      <p:sp>
        <p:nvSpPr>
          <p:cNvPr id="6" name="Fußzeilenplatzhalter 5">
            <a:extLst>
              <a:ext uri="{FF2B5EF4-FFF2-40B4-BE49-F238E27FC236}">
                <a16:creationId xmlns:a16="http://schemas.microsoft.com/office/drawing/2014/main" id="{BB5BEE53-96B2-5DDF-EC88-6CCBF8BFDDE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5D84548-DA1F-73B9-2F6C-5EB11A1338A0}"/>
              </a:ext>
            </a:extLst>
          </p:cNvPr>
          <p:cNvSpPr>
            <a:spLocks noGrp="1"/>
          </p:cNvSpPr>
          <p:nvPr>
            <p:ph type="sldNum" sz="quarter" idx="12"/>
          </p:nvPr>
        </p:nvSpPr>
        <p:spPr/>
        <p:txBody>
          <a:bodyPr/>
          <a:lstStyle/>
          <a:p>
            <a:fld id="{BF2776A8-8A4E-3D41-A0C2-9BA581CCE0EF}" type="slidenum">
              <a:rPr lang="de-DE" smtClean="0"/>
              <a:t>‹Nr.›</a:t>
            </a:fld>
            <a:endParaRPr lang="de-DE"/>
          </a:p>
        </p:txBody>
      </p:sp>
    </p:spTree>
    <p:extLst>
      <p:ext uri="{BB962C8B-B14F-4D97-AF65-F5344CB8AC3E}">
        <p14:creationId xmlns:p14="http://schemas.microsoft.com/office/powerpoint/2010/main" val="160250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1547C-16C6-E549-4258-F1DCEF1EF5F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7E89735-933C-F4D4-3340-B325CF5E74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6F86830-B449-6A3D-B63E-FE364EDD8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EF8DF11-0C67-C6B4-4C73-6F55E6383A93}"/>
              </a:ext>
            </a:extLst>
          </p:cNvPr>
          <p:cNvSpPr>
            <a:spLocks noGrp="1"/>
          </p:cNvSpPr>
          <p:nvPr>
            <p:ph type="dt" sz="half" idx="10"/>
          </p:nvPr>
        </p:nvSpPr>
        <p:spPr/>
        <p:txBody>
          <a:bodyPr/>
          <a:lstStyle/>
          <a:p>
            <a:fld id="{3C3725C7-5175-7349-A4C1-2F68EB53B774}" type="datetimeFigureOut">
              <a:rPr lang="de-DE" smtClean="0"/>
              <a:t>20.03.24</a:t>
            </a:fld>
            <a:endParaRPr lang="de-DE"/>
          </a:p>
        </p:txBody>
      </p:sp>
      <p:sp>
        <p:nvSpPr>
          <p:cNvPr id="6" name="Fußzeilenplatzhalter 5">
            <a:extLst>
              <a:ext uri="{FF2B5EF4-FFF2-40B4-BE49-F238E27FC236}">
                <a16:creationId xmlns:a16="http://schemas.microsoft.com/office/drawing/2014/main" id="{12E49940-D891-4FA1-ACEE-3B4D5802C0B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38C36B9-9FC6-BD2A-4CDD-139A48E189BD}"/>
              </a:ext>
            </a:extLst>
          </p:cNvPr>
          <p:cNvSpPr>
            <a:spLocks noGrp="1"/>
          </p:cNvSpPr>
          <p:nvPr>
            <p:ph type="sldNum" sz="quarter" idx="12"/>
          </p:nvPr>
        </p:nvSpPr>
        <p:spPr/>
        <p:txBody>
          <a:bodyPr/>
          <a:lstStyle/>
          <a:p>
            <a:fld id="{BF2776A8-8A4E-3D41-A0C2-9BA581CCE0EF}" type="slidenum">
              <a:rPr lang="de-DE" smtClean="0"/>
              <a:t>‹Nr.›</a:t>
            </a:fld>
            <a:endParaRPr lang="de-DE"/>
          </a:p>
        </p:txBody>
      </p:sp>
    </p:spTree>
    <p:extLst>
      <p:ext uri="{BB962C8B-B14F-4D97-AF65-F5344CB8AC3E}">
        <p14:creationId xmlns:p14="http://schemas.microsoft.com/office/powerpoint/2010/main" val="334336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E908E01-07C4-8565-BFD5-B6AD28A1D8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ECE331C6-A4C7-5239-14E3-D555D1E861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BF145AB-E69A-CEE5-6858-7215A0D5C8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725C7-5175-7349-A4C1-2F68EB53B774}" type="datetimeFigureOut">
              <a:rPr lang="de-DE" smtClean="0"/>
              <a:t>20.03.24</a:t>
            </a:fld>
            <a:endParaRPr lang="de-DE"/>
          </a:p>
        </p:txBody>
      </p:sp>
      <p:sp>
        <p:nvSpPr>
          <p:cNvPr id="5" name="Fußzeilenplatzhalter 4">
            <a:extLst>
              <a:ext uri="{FF2B5EF4-FFF2-40B4-BE49-F238E27FC236}">
                <a16:creationId xmlns:a16="http://schemas.microsoft.com/office/drawing/2014/main" id="{D0F37221-61EF-765F-2D25-0B517FD6A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Katja Marso </a:t>
            </a:r>
          </a:p>
        </p:txBody>
      </p:sp>
      <p:sp>
        <p:nvSpPr>
          <p:cNvPr id="6" name="Foliennummernplatzhalter 5">
            <a:extLst>
              <a:ext uri="{FF2B5EF4-FFF2-40B4-BE49-F238E27FC236}">
                <a16:creationId xmlns:a16="http://schemas.microsoft.com/office/drawing/2014/main" id="{2B6D25F1-932F-57A4-EDF0-B8CCA80334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776A8-8A4E-3D41-A0C2-9BA581CCE0EF}" type="slidenum">
              <a:rPr lang="de-DE" smtClean="0"/>
              <a:t>‹Nr.›</a:t>
            </a:fld>
            <a:endParaRPr lang="de-DE"/>
          </a:p>
        </p:txBody>
      </p:sp>
    </p:spTree>
    <p:extLst>
      <p:ext uri="{BB962C8B-B14F-4D97-AF65-F5344CB8AC3E}">
        <p14:creationId xmlns:p14="http://schemas.microsoft.com/office/powerpoint/2010/main" val="519927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s://www.bookwidgets.com/play/77ABtgya-iQAEVX1IugAAA/NFAJNNQ/wirtschaften-in" TargetMode="Externa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8.xml"/><Relationship Id="rId18" Type="http://schemas.openxmlformats.org/officeDocument/2006/relationships/image" Target="../media/image10.jpg"/><Relationship Id="rId3" Type="http://schemas.openxmlformats.org/officeDocument/2006/relationships/slide" Target="slide3.xml"/><Relationship Id="rId7" Type="http://schemas.openxmlformats.org/officeDocument/2006/relationships/slide" Target="slide9.xml"/><Relationship Id="rId12" Type="http://schemas.openxmlformats.org/officeDocument/2006/relationships/image" Target="../media/image7.jpeg"/><Relationship Id="rId17" Type="http://schemas.openxmlformats.org/officeDocument/2006/relationships/slide" Target="slide5.xml"/><Relationship Id="rId2" Type="http://schemas.openxmlformats.org/officeDocument/2006/relationships/notesSlide" Target="../notesSlides/notesSlide1.xml"/><Relationship Id="rId16"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slide" Target="slide4.xml"/><Relationship Id="rId5" Type="http://schemas.openxmlformats.org/officeDocument/2006/relationships/slide" Target="slide6.xml"/><Relationship Id="rId15" Type="http://schemas.openxmlformats.org/officeDocument/2006/relationships/slide" Target="slide10.xml"/><Relationship Id="rId10" Type="http://schemas.openxmlformats.org/officeDocument/2006/relationships/image" Target="../media/image6.jpeg"/><Relationship Id="rId4" Type="http://schemas.openxmlformats.org/officeDocument/2006/relationships/image" Target="../media/image3.jpg"/><Relationship Id="rId9" Type="http://schemas.openxmlformats.org/officeDocument/2006/relationships/slide" Target="slide7.xml"/><Relationship Id="rId1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www.bookwidgets.com/play/8NbTvH1h-iQAERgc5OgAAA/KFAEMK3/industriell-ver" TargetMode="Externa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s://www.bookwidgets.com/play/1N6AloXQ-iQAEqSUrOgAAA/3FABU3X/auf-einem-bio-b" TargetMode="Externa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hyperlink" Target="https://www.bookwidgets.com/play/YLBJzz4l-iQAFhdf_OgAAA/QFACWQJ/rinderzucht-in" TargetMode="Externa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www.bookwidgets.com/play/Kh3COVgj-iQAFpO7rOgAAA/DE9ZFD4/rinderzucht-dur" TargetMode="Externa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bookwidgets.com/play/AHCmdYRO-iQAF9ggYOgAAA/HFACUH2/industrieller-f"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s://www.bookwidgets.com/play/f2ZRznN6-iQAFpvU9OgAAA/SFAA4SA/fischfang-zur-s" TargetMode="Externa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bookwidgets.com/play/pWYVsaM2-iQAE1zXOOgAAA/GE99CGR/lebensmittel-au" TargetMode="Externa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2B54F-5798-6A8A-D360-4CEE76245A5F}"/>
              </a:ext>
            </a:extLst>
          </p:cNvPr>
          <p:cNvSpPr>
            <a:spLocks noGrp="1"/>
          </p:cNvSpPr>
          <p:nvPr>
            <p:ph type="ctrTitle"/>
          </p:nvPr>
        </p:nvSpPr>
        <p:spPr>
          <a:xfrm>
            <a:off x="1524000" y="1442978"/>
            <a:ext cx="9144000" cy="1105932"/>
          </a:xfrm>
        </p:spPr>
        <p:txBody>
          <a:bodyPr>
            <a:noAutofit/>
          </a:bodyPr>
          <a:lstStyle/>
          <a:p>
            <a:r>
              <a:rPr lang="de-DE" sz="4800" b="1" dirty="0">
                <a:latin typeface="Avenir Next" panose="020B0503020202020204" pitchFamily="34" charset="0"/>
              </a:rPr>
              <a:t>Woher kommt mein Essen?</a:t>
            </a:r>
          </a:p>
        </p:txBody>
      </p:sp>
      <p:sp>
        <p:nvSpPr>
          <p:cNvPr id="3" name="Untertitel 2">
            <a:extLst>
              <a:ext uri="{FF2B5EF4-FFF2-40B4-BE49-F238E27FC236}">
                <a16:creationId xmlns:a16="http://schemas.microsoft.com/office/drawing/2014/main" id="{095DB15A-D6D5-2EE9-5B89-930F927EF361}"/>
              </a:ext>
            </a:extLst>
          </p:cNvPr>
          <p:cNvSpPr>
            <a:spLocks noGrp="1"/>
          </p:cNvSpPr>
          <p:nvPr>
            <p:ph type="subTitle" idx="1"/>
          </p:nvPr>
        </p:nvSpPr>
        <p:spPr>
          <a:xfrm>
            <a:off x="1524000" y="3016110"/>
            <a:ext cx="9144000" cy="2887539"/>
          </a:xfrm>
        </p:spPr>
        <p:txBody>
          <a:bodyPr>
            <a:normAutofit fontScale="92500"/>
          </a:bodyPr>
          <a:lstStyle/>
          <a:p>
            <a:r>
              <a:rPr lang="de-DE" b="1" dirty="0">
                <a:latin typeface="Avenir Next" panose="020B0503020202020204" pitchFamily="34" charset="0"/>
              </a:rPr>
              <a:t>Klicke nacheinander auf die Bilder </a:t>
            </a:r>
            <a:r>
              <a:rPr lang="de-DE" dirty="0">
                <a:latin typeface="Avenir Next" panose="020B0503020202020204" pitchFamily="34" charset="0"/>
              </a:rPr>
              <a:t>auf der nächsten Folie, um mehr über die Produktionsweisen von Nahrungsmitteln zu erfahren! </a:t>
            </a:r>
          </a:p>
          <a:p>
            <a:br>
              <a:rPr lang="de-DE" dirty="0">
                <a:latin typeface="Avenir Next" panose="020B0503020202020204" pitchFamily="34" charset="0"/>
              </a:rPr>
            </a:br>
            <a:r>
              <a:rPr lang="de-DE" dirty="0">
                <a:latin typeface="Avenir Next" panose="020B0503020202020204" pitchFamily="34" charset="0"/>
              </a:rPr>
              <a:t>Wenn du auf         klickst, kommst du wieder zurück zu den Bildern. </a:t>
            </a:r>
          </a:p>
          <a:p>
            <a:br>
              <a:rPr lang="de-DE" dirty="0">
                <a:latin typeface="Avenir Next" panose="020B0503020202020204" pitchFamily="34" charset="0"/>
              </a:rPr>
            </a:br>
            <a:r>
              <a:rPr lang="de-DE" dirty="0">
                <a:latin typeface="Avenir Next" panose="020B0503020202020204" pitchFamily="34" charset="0"/>
              </a:rPr>
              <a:t>Lies jeweils den </a:t>
            </a:r>
            <a:r>
              <a:rPr lang="de-DE" b="1" dirty="0">
                <a:latin typeface="Avenir Next" panose="020B0503020202020204" pitchFamily="34" charset="0"/>
              </a:rPr>
              <a:t>Text</a:t>
            </a:r>
            <a:r>
              <a:rPr lang="de-DE" dirty="0">
                <a:latin typeface="Avenir Next" panose="020B0503020202020204" pitchFamily="34" charset="0"/>
              </a:rPr>
              <a:t> und bearbeite die verlinkte </a:t>
            </a:r>
            <a:r>
              <a:rPr lang="de-DE" b="1" dirty="0">
                <a:latin typeface="Avenir Next" panose="020B0503020202020204" pitchFamily="34" charset="0"/>
              </a:rPr>
              <a:t>Aufgabe</a:t>
            </a:r>
            <a:r>
              <a:rPr lang="de-DE" dirty="0">
                <a:latin typeface="Avenir Next" panose="020B0503020202020204" pitchFamily="34" charset="0"/>
              </a:rPr>
              <a:t>! </a:t>
            </a:r>
            <a:br>
              <a:rPr lang="de-DE" dirty="0">
                <a:latin typeface="Avenir Next" panose="020B0503020202020204" pitchFamily="34" charset="0"/>
              </a:rPr>
            </a:br>
            <a:r>
              <a:rPr lang="de-DE" dirty="0">
                <a:latin typeface="Avenir Next" panose="020B0503020202020204" pitchFamily="34" charset="0"/>
              </a:rPr>
              <a:t>Übermittle jede Aufgabe mit </a:t>
            </a:r>
            <a:r>
              <a:rPr lang="de-DE" b="1" dirty="0">
                <a:latin typeface="Avenir Next" panose="020B0503020202020204" pitchFamily="34" charset="0"/>
              </a:rPr>
              <a:t>deinem Namen</a:t>
            </a:r>
            <a:r>
              <a:rPr lang="de-DE" dirty="0">
                <a:latin typeface="Avenir Next" panose="020B0503020202020204" pitchFamily="34" charset="0"/>
              </a:rPr>
              <a:t>. </a:t>
            </a:r>
          </a:p>
        </p:txBody>
      </p:sp>
      <p:pic>
        <p:nvPicPr>
          <p:cNvPr id="5" name="Grafik 4" descr="Pfeil: 180-Grad, horizontal mit einfarbiger Füllung">
            <a:extLst>
              <a:ext uri="{FF2B5EF4-FFF2-40B4-BE49-F238E27FC236}">
                <a16:creationId xmlns:a16="http://schemas.microsoft.com/office/drawing/2014/main" id="{B98EBB5D-0618-BD8A-EC6B-0EBAF958EB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3045" y="3950511"/>
            <a:ext cx="500490" cy="500490"/>
          </a:xfrm>
          <a:prstGeom prst="rect">
            <a:avLst/>
          </a:prstGeom>
        </p:spPr>
      </p:pic>
    </p:spTree>
    <p:extLst>
      <p:ext uri="{BB962C8B-B14F-4D97-AF65-F5344CB8AC3E}">
        <p14:creationId xmlns:p14="http://schemas.microsoft.com/office/powerpoint/2010/main" val="411554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Oasen: Wie die &quot;grünen Inseln&quot; mitten in der Wüste entstehen |  Naturgewalten | Natur | Verstehen | ARD alpha">
            <a:hlinkClick r:id="rId2" action="ppaction://hlinksldjump"/>
            <a:extLst>
              <a:ext uri="{FF2B5EF4-FFF2-40B4-BE49-F238E27FC236}">
                <a16:creationId xmlns:a16="http://schemas.microsoft.com/office/drawing/2014/main" id="{E912F2F9-3D2F-78F0-CD07-FBE7E2EA61B4}"/>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1" y="0"/>
            <a:ext cx="12423913" cy="6853607"/>
          </a:xfrm>
          <a:prstGeom prst="rect">
            <a:avLst/>
          </a:prstGeom>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D471424-64D5-65C2-87D0-84C56140D8AA}"/>
              </a:ext>
            </a:extLst>
          </p:cNvPr>
          <p:cNvSpPr>
            <a:spLocks noGrp="1"/>
          </p:cNvSpPr>
          <p:nvPr>
            <p:ph type="title"/>
          </p:nvPr>
        </p:nvSpPr>
        <p:spPr/>
        <p:txBody>
          <a:bodyPr/>
          <a:lstStyle/>
          <a:p>
            <a:r>
              <a:rPr lang="de-DE" b="1" dirty="0">
                <a:latin typeface="Avenir Next" panose="020B0503020202020204" pitchFamily="34" charset="0"/>
              </a:rPr>
              <a:t>Wirtschaften in Oasen</a:t>
            </a:r>
          </a:p>
        </p:txBody>
      </p:sp>
      <p:sp>
        <p:nvSpPr>
          <p:cNvPr id="3" name="Inhaltsplatzhalter 2">
            <a:extLst>
              <a:ext uri="{FF2B5EF4-FFF2-40B4-BE49-F238E27FC236}">
                <a16:creationId xmlns:a16="http://schemas.microsoft.com/office/drawing/2014/main" id="{FD08A490-164A-0278-EB92-7DE41729B55B}"/>
              </a:ext>
            </a:extLst>
          </p:cNvPr>
          <p:cNvSpPr>
            <a:spLocks noGrp="1"/>
          </p:cNvSpPr>
          <p:nvPr>
            <p:ph idx="1"/>
          </p:nvPr>
        </p:nvSpPr>
        <p:spPr>
          <a:xfrm>
            <a:off x="838200" y="1447061"/>
            <a:ext cx="10515600" cy="4536490"/>
          </a:xfrm>
        </p:spPr>
        <p:txBody>
          <a:bodyPr>
            <a:noAutofit/>
          </a:bodyPr>
          <a:lstStyle/>
          <a:p>
            <a:pPr marL="0" indent="0">
              <a:buNone/>
            </a:pPr>
            <a:r>
              <a:rPr lang="de-DE" sz="1800" dirty="0">
                <a:latin typeface="Century" panose="02040604050505020304" pitchFamily="18" charset="0"/>
              </a:rPr>
              <a:t>Wüsten sind Gebiete, in denen es nur selten regnet. Deshalb wachsen dort fast keine Pflanzen und Menschen können nur dort dauerhaft leben, wo genügend Wasser zur Verfügung steht. In den Wüsten gibt es aber Orte, wo das Grundwasser nahe an der Oberfläche liegt oder Flüsse Wasser liefern: Die Oasen. </a:t>
            </a:r>
          </a:p>
          <a:p>
            <a:pPr marL="0" indent="0">
              <a:buNone/>
            </a:pPr>
            <a:r>
              <a:rPr lang="de-DE" sz="1800" dirty="0">
                <a:latin typeface="Century" panose="02040604050505020304" pitchFamily="18" charset="0"/>
              </a:rPr>
              <a:t>Das verfügbare Wasser wird über Bewässerungskanäle zu den Feldern geleitet und manchmal achten extra angestellt Wasserwächter darauf, dass das Wasser an alle gerecht verteilt wird. </a:t>
            </a:r>
          </a:p>
          <a:p>
            <a:pPr marL="0" indent="0">
              <a:buNone/>
            </a:pPr>
            <a:r>
              <a:rPr lang="de-DE" sz="1800" dirty="0">
                <a:latin typeface="Century" panose="02040604050505020304" pitchFamily="18" charset="0"/>
              </a:rPr>
              <a:t>Der Anbau von Früchten in einer Oase funktioniert in Stockwerken. Das oberste Stockwerk bilden Dattelpalmen, die mit ihren großen Blättern die darunterliegenden Früchte vor den Sonnenstrahlen schützen. Darunter wachsen verschiedene Früchte wie Trauben, Pfirsiche, Zitronen oder Mandeln. Ganz unten am Boden wird Gemüse und Getreide angebaut. </a:t>
            </a:r>
          </a:p>
          <a:p>
            <a:pPr marL="0" indent="0">
              <a:buNone/>
            </a:pPr>
            <a:r>
              <a:rPr lang="de-DE" sz="1800" dirty="0">
                <a:latin typeface="Century" panose="02040604050505020304" pitchFamily="18" charset="0"/>
              </a:rPr>
              <a:t>Für manche Menschen wird es immer beliebter, in Oasen Urlaub zu machen. Sie übernachten dort in Hotels mit fließendem Wasser und Schwimmbädern. Diese Urlauber bringen zwar viel mehr Geld als die Landwirtschaft. Aber es wird viel Wasser verbraucht, weshalb manche Felder nicht mehr bewässert werden können und langsam wieder zu Wüste werden. </a:t>
            </a:r>
          </a:p>
          <a:p>
            <a:pPr marL="0" indent="0">
              <a:buNone/>
            </a:pPr>
            <a:r>
              <a:rPr lang="de-DE" sz="1800" dirty="0">
                <a:latin typeface="Century" panose="02040604050505020304" pitchFamily="18" charset="0"/>
              </a:rPr>
              <a:t>Auch der Klimawandel macht der Oasenwirtschaft zu schaffen. Die grünen Inseln in der Wüste werden durch Sandstürme, sinkende Grundwasserspiegel und Ernteausfälle bedroht. </a:t>
            </a:r>
          </a:p>
        </p:txBody>
      </p:sp>
      <p:pic>
        <p:nvPicPr>
          <p:cNvPr id="4" name="Grafik 3" descr="Pfeil: 180-Grad, horizontal mit einfarbiger Füllung">
            <a:hlinkClick r:id="rId4" action="ppaction://hlinksldjump"/>
            <a:extLst>
              <a:ext uri="{FF2B5EF4-FFF2-40B4-BE49-F238E27FC236}">
                <a16:creationId xmlns:a16="http://schemas.microsoft.com/office/drawing/2014/main" id="{7A2787C6-C4BC-1576-378C-E5F91F3080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26961" y="5831267"/>
            <a:ext cx="840393" cy="840393"/>
          </a:xfrm>
          <a:prstGeom prst="rect">
            <a:avLst/>
          </a:prstGeom>
        </p:spPr>
      </p:pic>
      <p:sp>
        <p:nvSpPr>
          <p:cNvPr id="6" name="Textfeld 5">
            <a:extLst>
              <a:ext uri="{FF2B5EF4-FFF2-40B4-BE49-F238E27FC236}">
                <a16:creationId xmlns:a16="http://schemas.microsoft.com/office/drawing/2014/main" id="{72CE8C48-8134-2A47-34D1-2FB5A4AA6AD1}"/>
              </a:ext>
            </a:extLst>
          </p:cNvPr>
          <p:cNvSpPr txBox="1"/>
          <p:nvPr/>
        </p:nvSpPr>
        <p:spPr>
          <a:xfrm>
            <a:off x="838200" y="6092765"/>
            <a:ext cx="7367427" cy="400110"/>
          </a:xfrm>
          <a:prstGeom prst="rect">
            <a:avLst/>
          </a:prstGeom>
          <a:noFill/>
        </p:spPr>
        <p:txBody>
          <a:bodyPr wrap="square" rtlCol="0">
            <a:spAutoFit/>
          </a:bodyPr>
          <a:lstStyle/>
          <a:p>
            <a:r>
              <a:rPr lang="de-DE" sz="2000" b="1" dirty="0">
                <a:latin typeface="Avenir Next" panose="020B0503020202020204" pitchFamily="34" charset="0"/>
                <a:hlinkClick r:id="rId7"/>
              </a:rPr>
              <a:t>Link zur Aufgabe „Wirtschaften in Oasen“ </a:t>
            </a:r>
            <a:endParaRPr lang="de-DE" sz="2000" b="1" dirty="0">
              <a:latin typeface="Avenir Next" panose="020B0503020202020204" pitchFamily="34" charset="0"/>
            </a:endParaRPr>
          </a:p>
        </p:txBody>
      </p:sp>
    </p:spTree>
    <p:extLst>
      <p:ext uri="{BB962C8B-B14F-4D97-AF65-F5344CB8AC3E}">
        <p14:creationId xmlns:p14="http://schemas.microsoft.com/office/powerpoint/2010/main" val="938463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Rectangle 104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descr="Ein Bild, das Im Haus, Essen, gelb enthält.&#10;&#10;Automatisch generierte Beschreibung">
            <a:hlinkClick r:id="rId3" action="ppaction://hlinksldjump"/>
            <a:extLst>
              <a:ext uri="{FF2B5EF4-FFF2-40B4-BE49-F238E27FC236}">
                <a16:creationId xmlns:a16="http://schemas.microsoft.com/office/drawing/2014/main" id="{EE3D805A-4FD7-DC55-D47B-1BB0661FE3D1}"/>
              </a:ext>
            </a:extLst>
          </p:cNvPr>
          <p:cNvPicPr>
            <a:picLocks noChangeAspect="1"/>
          </p:cNvPicPr>
          <p:nvPr/>
        </p:nvPicPr>
        <p:blipFill>
          <a:blip r:embed="rId4"/>
          <a:stretch>
            <a:fillRect/>
          </a:stretch>
        </p:blipFill>
        <p:spPr>
          <a:xfrm>
            <a:off x="676275" y="642938"/>
            <a:ext cx="3267075" cy="1800225"/>
          </a:xfrm>
          <a:prstGeom prst="rect">
            <a:avLst/>
          </a:prstGeom>
        </p:spPr>
      </p:pic>
      <p:pic>
        <p:nvPicPr>
          <p:cNvPr id="1026" name="Picture 2" descr="Im Sommer Alm – im Winter Stall | Bayerisches Landwirtschaftliches  Wochenblatt">
            <a:hlinkClick r:id="rId5" action="ppaction://hlinksldjump"/>
            <a:extLst>
              <a:ext uri="{FF2B5EF4-FFF2-40B4-BE49-F238E27FC236}">
                <a16:creationId xmlns:a16="http://schemas.microsoft.com/office/drawing/2014/main" id="{0C05358A-AE6B-D6D6-FD9B-113586B8EB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75" y="2516188"/>
            <a:ext cx="3267075" cy="1681163"/>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77.802 Banana Harvest Bilder, Stockfotos, 3D-Objekte und Vektorgrafiken |  Shutterstock">
            <a:hlinkClick r:id="rId7" action="ppaction://hlinksldjump"/>
            <a:extLst>
              <a:ext uri="{FF2B5EF4-FFF2-40B4-BE49-F238E27FC236}">
                <a16:creationId xmlns:a16="http://schemas.microsoft.com/office/drawing/2014/main" id="{5555F36A-20AC-CB59-CFA9-D42CE47E69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7963" y="642938"/>
            <a:ext cx="2649538" cy="1743075"/>
          </a:xfrm>
          <a:prstGeom prst="rect">
            <a:avLst/>
          </a:prstGeom>
          <a:extLst>
            <a:ext uri="{909E8E84-426E-40DD-AFC4-6F175D3DCCD1}">
              <a14:hiddenFill xmlns:a14="http://schemas.microsoft.com/office/drawing/2010/main">
                <a:solidFill>
                  <a:srgbClr val="FFFFFF"/>
                </a:solidFill>
              </a14:hiddenFill>
            </a:ext>
          </a:extLst>
        </p:spPr>
      </p:pic>
      <p:pic>
        <p:nvPicPr>
          <p:cNvPr id="1030" name="Picture 6" descr="Wasserwüste — Überfischung der Ozeane">
            <a:hlinkClick r:id="rId9" action="ppaction://hlinksldjump"/>
            <a:extLst>
              <a:ext uri="{FF2B5EF4-FFF2-40B4-BE49-F238E27FC236}">
                <a16:creationId xmlns:a16="http://schemas.microsoft.com/office/drawing/2014/main" id="{E8507C3D-B7E2-01EB-1A23-2704660A8A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7963" y="2460625"/>
            <a:ext cx="2649538" cy="1738313"/>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descr="Besser mit Bio">
            <a:hlinkClick r:id="rId11" action="ppaction://hlinksldjump"/>
            <a:extLst>
              <a:ext uri="{FF2B5EF4-FFF2-40B4-BE49-F238E27FC236}">
                <a16:creationId xmlns:a16="http://schemas.microsoft.com/office/drawing/2014/main" id="{773CE6F0-19DB-2EEF-DA7E-26DD3F9237E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43700" y="642938"/>
            <a:ext cx="4770438" cy="3554413"/>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descr="Angeln und Fischessen in Österreich">
            <a:hlinkClick r:id="rId13" action="ppaction://hlinksldjump"/>
            <a:extLst>
              <a:ext uri="{FF2B5EF4-FFF2-40B4-BE49-F238E27FC236}">
                <a16:creationId xmlns:a16="http://schemas.microsoft.com/office/drawing/2014/main" id="{2667CD1B-1078-8ACF-86A6-EFB6D0949BF7}"/>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33401"/>
          <a:stretch/>
        </p:blipFill>
        <p:spPr bwMode="auto">
          <a:xfrm>
            <a:off x="676275" y="4271963"/>
            <a:ext cx="3348038" cy="1941513"/>
          </a:xfrm>
          <a:prstGeom prst="rect">
            <a:avLst/>
          </a:prstGeom>
          <a:extLst>
            <a:ext uri="{909E8E84-426E-40DD-AFC4-6F175D3DCCD1}">
              <a14:hiddenFill xmlns:a14="http://schemas.microsoft.com/office/drawing/2010/main">
                <a:solidFill>
                  <a:srgbClr val="FFFFFF"/>
                </a:solidFill>
              </a14:hiddenFill>
            </a:ext>
          </a:extLst>
        </p:spPr>
      </p:pic>
      <p:pic>
        <p:nvPicPr>
          <p:cNvPr id="1036" name="Picture 12" descr="Oasen: Wie die &quot;grünen Inseln&quot; mitten in der Wüste entstehen |  Naturgewalten | Natur | Verstehen | ARD alpha">
            <a:hlinkClick r:id="rId15" action="ppaction://hlinksldjump"/>
            <a:extLst>
              <a:ext uri="{FF2B5EF4-FFF2-40B4-BE49-F238E27FC236}">
                <a16:creationId xmlns:a16="http://schemas.microsoft.com/office/drawing/2014/main" id="{18F3E26C-3818-6B5E-E02E-DB8B60C4900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98925" y="4271963"/>
            <a:ext cx="3519488" cy="1941513"/>
          </a:xfrm>
          <a:prstGeom prst="rect">
            <a:avLst/>
          </a:prstGeom>
          <a:extLst>
            <a:ext uri="{909E8E84-426E-40DD-AFC4-6F175D3DCCD1}">
              <a14:hiddenFill xmlns:a14="http://schemas.microsoft.com/office/drawing/2010/main">
                <a:solidFill>
                  <a:srgbClr val="FFFFFF"/>
                </a:solidFill>
              </a14:hiddenFill>
            </a:ext>
          </a:extLst>
        </p:spPr>
      </p:pic>
      <p:pic>
        <p:nvPicPr>
          <p:cNvPr id="7" name="Grafik 6" descr="Ein Bild, das Scheune, Vieh, Gebäude, Säugetier enthält.&#10;&#10;Automatisch generierte Beschreibung">
            <a:hlinkClick r:id="rId17" action="ppaction://hlinksldjump"/>
            <a:extLst>
              <a:ext uri="{FF2B5EF4-FFF2-40B4-BE49-F238E27FC236}">
                <a16:creationId xmlns:a16="http://schemas.microsoft.com/office/drawing/2014/main" id="{01945429-D2C6-3F01-A12A-531854A5794F}"/>
              </a:ext>
            </a:extLst>
          </p:cNvPr>
          <p:cNvPicPr>
            <a:picLocks noChangeAspect="1"/>
          </p:cNvPicPr>
          <p:nvPr/>
        </p:nvPicPr>
        <p:blipFill rotWithShape="1">
          <a:blip r:embed="rId18"/>
          <a:srcRect t="33298"/>
          <a:stretch/>
        </p:blipFill>
        <p:spPr>
          <a:xfrm>
            <a:off x="7691438" y="4271963"/>
            <a:ext cx="3821113" cy="1941513"/>
          </a:xfrm>
          <a:prstGeom prst="rect">
            <a:avLst/>
          </a:prstGeom>
        </p:spPr>
      </p:pic>
    </p:spTree>
    <p:extLst>
      <p:ext uri="{BB962C8B-B14F-4D97-AF65-F5344CB8AC3E}">
        <p14:creationId xmlns:p14="http://schemas.microsoft.com/office/powerpoint/2010/main" val="304189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Im Haus, Essen, gelb enthält.&#10;&#10;Automatisch generierte Beschreibung">
            <a:hlinkClick r:id="rId2" action="ppaction://hlinksldjump"/>
            <a:extLst>
              <a:ext uri="{FF2B5EF4-FFF2-40B4-BE49-F238E27FC236}">
                <a16:creationId xmlns:a16="http://schemas.microsoft.com/office/drawing/2014/main" id="{38988BA6-859B-9EC5-2CCB-F5D794F764E2}"/>
              </a:ext>
            </a:extLst>
          </p:cNvPr>
          <p:cNvPicPr>
            <a:picLocks noChangeAspect="1"/>
          </p:cNvPicPr>
          <p:nvPr/>
        </p:nvPicPr>
        <p:blipFill>
          <a:blip r:embed="rId3">
            <a:alphaModFix amt="35000"/>
          </a:blip>
          <a:stretch>
            <a:fillRect/>
          </a:stretch>
        </p:blipFill>
        <p:spPr>
          <a:xfrm>
            <a:off x="-136125" y="0"/>
            <a:ext cx="12464249" cy="6868056"/>
          </a:xfrm>
          <a:prstGeom prst="rect">
            <a:avLst/>
          </a:prstGeom>
        </p:spPr>
      </p:pic>
      <p:sp>
        <p:nvSpPr>
          <p:cNvPr id="2" name="Titel 1">
            <a:extLst>
              <a:ext uri="{FF2B5EF4-FFF2-40B4-BE49-F238E27FC236}">
                <a16:creationId xmlns:a16="http://schemas.microsoft.com/office/drawing/2014/main" id="{F64AAE1C-67AD-1EA3-0490-D8584F2163CB}"/>
              </a:ext>
            </a:extLst>
          </p:cNvPr>
          <p:cNvSpPr>
            <a:spLocks noGrp="1"/>
          </p:cNvSpPr>
          <p:nvPr>
            <p:ph type="title"/>
          </p:nvPr>
        </p:nvSpPr>
        <p:spPr>
          <a:xfrm>
            <a:off x="838200" y="365125"/>
            <a:ext cx="10515600" cy="929419"/>
          </a:xfrm>
        </p:spPr>
        <p:txBody>
          <a:bodyPr/>
          <a:lstStyle/>
          <a:p>
            <a:r>
              <a:rPr lang="de-DE" b="1" dirty="0">
                <a:latin typeface="Avenir Next" panose="020B0503020202020204" pitchFamily="34" charset="0"/>
              </a:rPr>
              <a:t>Industriell verarbeitete Lebensmittel</a:t>
            </a:r>
          </a:p>
        </p:txBody>
      </p:sp>
      <p:sp>
        <p:nvSpPr>
          <p:cNvPr id="3" name="Inhaltsplatzhalter 2">
            <a:extLst>
              <a:ext uri="{FF2B5EF4-FFF2-40B4-BE49-F238E27FC236}">
                <a16:creationId xmlns:a16="http://schemas.microsoft.com/office/drawing/2014/main" id="{EE1F3596-FA78-18E5-E419-596659F45C97}"/>
              </a:ext>
            </a:extLst>
          </p:cNvPr>
          <p:cNvSpPr>
            <a:spLocks noGrp="1"/>
          </p:cNvSpPr>
          <p:nvPr>
            <p:ph idx="1"/>
          </p:nvPr>
        </p:nvSpPr>
        <p:spPr>
          <a:xfrm>
            <a:off x="838200" y="1404382"/>
            <a:ext cx="10515600" cy="4688383"/>
          </a:xfrm>
        </p:spPr>
        <p:txBody>
          <a:bodyPr>
            <a:normAutofit/>
          </a:bodyPr>
          <a:lstStyle/>
          <a:p>
            <a:pPr marL="0" indent="0">
              <a:buNone/>
            </a:pPr>
            <a:r>
              <a:rPr lang="de-DE" sz="2000" dirty="0">
                <a:latin typeface="Century" panose="02040604050505020304" pitchFamily="18" charset="0"/>
                <a:ea typeface="Baskerville" panose="02020502070401020303" pitchFamily="18" charset="0"/>
                <a:cs typeface="Arial" panose="020B0604020202020204" pitchFamily="34" charset="0"/>
              </a:rPr>
              <a:t>Die meisten Menschen kaufen ihre Lebensmittel in Supermärkten. Viele der dort angebotenen Lebensmittel sind industriell verarbeitet. </a:t>
            </a:r>
          </a:p>
          <a:p>
            <a:pPr marL="0" indent="0">
              <a:buNone/>
            </a:pPr>
            <a:r>
              <a:rPr lang="de-DE" sz="2000" dirty="0">
                <a:latin typeface="Century" panose="02040604050505020304" pitchFamily="18" charset="0"/>
                <a:ea typeface="Baskerville" panose="02020502070401020303" pitchFamily="18" charset="0"/>
                <a:cs typeface="Arial" panose="020B0604020202020204" pitchFamily="34" charset="0"/>
              </a:rPr>
              <a:t>Das bedeutet, dass die Grundnahrungsmittel in einer Fabrik mit Maschinen bearbeitet und verändert wurden. Sie durchlaufen viele Schritte, bis sie bei dir auf dem Teller landen. </a:t>
            </a:r>
          </a:p>
          <a:p>
            <a:pPr marL="0" indent="0">
              <a:buNone/>
            </a:pPr>
            <a:r>
              <a:rPr lang="de-DE" sz="2000" dirty="0">
                <a:latin typeface="Century" panose="02040604050505020304" pitchFamily="18" charset="0"/>
                <a:ea typeface="Baskerville" panose="02020502070401020303" pitchFamily="18" charset="0"/>
                <a:cs typeface="Arial" panose="020B0604020202020204" pitchFamily="34" charset="0"/>
              </a:rPr>
              <a:t>Beispiele sind: Cornflakes, Chips, Softdrinks, Gemüse aus der Dose, …</a:t>
            </a:r>
          </a:p>
          <a:p>
            <a:pPr marL="0" indent="0">
              <a:buNone/>
            </a:pPr>
            <a:r>
              <a:rPr lang="de-DE" sz="2000" dirty="0">
                <a:latin typeface="Century" panose="02040604050505020304" pitchFamily="18" charset="0"/>
                <a:ea typeface="Baskerville" panose="02020502070401020303" pitchFamily="18" charset="0"/>
                <a:cs typeface="Arial" panose="020B0604020202020204" pitchFamily="34" charset="0"/>
              </a:rPr>
              <a:t>Der Vorteil ist, dass diese Lebensmittel relativ billig sind und leicht transportiert und gelagert werden können. Außerdem halten diese Lebensmittel oft länger als unverarbeitete Lebensmittel. </a:t>
            </a:r>
          </a:p>
          <a:p>
            <a:pPr marL="0" indent="0">
              <a:buNone/>
            </a:pPr>
            <a:r>
              <a:rPr lang="de-DE" sz="2000" dirty="0">
                <a:latin typeface="Century" panose="02040604050505020304" pitchFamily="18" charset="0"/>
                <a:ea typeface="Baskerville" panose="02020502070401020303" pitchFamily="18" charset="0"/>
                <a:cs typeface="Arial" panose="020B0604020202020204" pitchFamily="34" charset="0"/>
              </a:rPr>
              <a:t>Leider sind die meisten industriell hergestellten Lebensmittel nicht besonders gesund. Sie enthalten oft Zusatzstoffe, viel Zucker, Fett und Salz. </a:t>
            </a:r>
          </a:p>
          <a:p>
            <a:pPr marL="0" indent="0">
              <a:buNone/>
            </a:pPr>
            <a:r>
              <a:rPr lang="de-DE" sz="2000" dirty="0">
                <a:latin typeface="Century" panose="02040604050505020304" pitchFamily="18" charset="0"/>
                <a:ea typeface="Baskerville" panose="02020502070401020303" pitchFamily="18" charset="0"/>
                <a:cs typeface="Arial" panose="020B0604020202020204" pitchFamily="34" charset="0"/>
              </a:rPr>
              <a:t>Und die Produktion in der Industrie verbraucht viel Energie und erzeugt Treibhausgase, die das Klima negativ beeinflussen. </a:t>
            </a:r>
          </a:p>
        </p:txBody>
      </p:sp>
      <p:pic>
        <p:nvPicPr>
          <p:cNvPr id="4" name="Grafik 3" descr="Pfeil: 180-Grad, horizontal mit einfarbiger Füllung">
            <a:hlinkClick r:id="rId4" action="ppaction://hlinksldjump"/>
            <a:extLst>
              <a:ext uri="{FF2B5EF4-FFF2-40B4-BE49-F238E27FC236}">
                <a16:creationId xmlns:a16="http://schemas.microsoft.com/office/drawing/2014/main" id="{6A5A3636-4EB5-B7A7-D20B-9685379C5C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26961" y="5831267"/>
            <a:ext cx="840393" cy="840393"/>
          </a:xfrm>
          <a:prstGeom prst="rect">
            <a:avLst/>
          </a:prstGeom>
        </p:spPr>
      </p:pic>
      <p:sp>
        <p:nvSpPr>
          <p:cNvPr id="5" name="Textfeld 4">
            <a:extLst>
              <a:ext uri="{FF2B5EF4-FFF2-40B4-BE49-F238E27FC236}">
                <a16:creationId xmlns:a16="http://schemas.microsoft.com/office/drawing/2014/main" id="{03159DF7-695B-AB2A-A3C0-D41F7E479975}"/>
              </a:ext>
            </a:extLst>
          </p:cNvPr>
          <p:cNvSpPr txBox="1"/>
          <p:nvPr/>
        </p:nvSpPr>
        <p:spPr>
          <a:xfrm>
            <a:off x="838200" y="6092765"/>
            <a:ext cx="7367427" cy="400110"/>
          </a:xfrm>
          <a:prstGeom prst="rect">
            <a:avLst/>
          </a:prstGeom>
          <a:noFill/>
        </p:spPr>
        <p:txBody>
          <a:bodyPr wrap="square" rtlCol="0">
            <a:spAutoFit/>
          </a:bodyPr>
          <a:lstStyle/>
          <a:p>
            <a:r>
              <a:rPr lang="de-DE" sz="2000" b="1" dirty="0">
                <a:latin typeface="Avenir Next" panose="020B0503020202020204" pitchFamily="34" charset="0"/>
                <a:hlinkClick r:id="rId7"/>
              </a:rPr>
              <a:t>Link zur Aufgabe „Industriell verarbeitete Lebensmittel“ </a:t>
            </a:r>
            <a:endParaRPr lang="de-DE" sz="2000" b="1" dirty="0">
              <a:latin typeface="Avenir Next" panose="020B0503020202020204" pitchFamily="34" charset="0"/>
            </a:endParaRPr>
          </a:p>
        </p:txBody>
      </p:sp>
    </p:spTree>
    <p:extLst>
      <p:ext uri="{BB962C8B-B14F-4D97-AF65-F5344CB8AC3E}">
        <p14:creationId xmlns:p14="http://schemas.microsoft.com/office/powerpoint/2010/main" val="1794790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Naturkost, Produkt, Lokale Speisen, Vollwertkost enthält.&#10;&#10;Automatisch generierte Beschreibung">
            <a:extLst>
              <a:ext uri="{FF2B5EF4-FFF2-40B4-BE49-F238E27FC236}">
                <a16:creationId xmlns:a16="http://schemas.microsoft.com/office/drawing/2014/main" id="{F2402C5F-D981-3C5B-FE16-48AC3C822119}"/>
              </a:ext>
            </a:extLst>
          </p:cNvPr>
          <p:cNvPicPr>
            <a:picLocks noChangeAspect="1"/>
          </p:cNvPicPr>
          <p:nvPr/>
        </p:nvPicPr>
        <p:blipFill>
          <a:blip r:embed="rId2">
            <a:alphaModFix amt="35000"/>
          </a:blip>
          <a:stretch>
            <a:fillRect/>
          </a:stretch>
        </p:blipFill>
        <p:spPr>
          <a:xfrm>
            <a:off x="0" y="-1"/>
            <a:ext cx="12192000" cy="6852745"/>
          </a:xfrm>
          <a:prstGeom prst="rect">
            <a:avLst/>
          </a:prstGeom>
        </p:spPr>
      </p:pic>
      <p:sp>
        <p:nvSpPr>
          <p:cNvPr id="2" name="Titel 1">
            <a:extLst>
              <a:ext uri="{FF2B5EF4-FFF2-40B4-BE49-F238E27FC236}">
                <a16:creationId xmlns:a16="http://schemas.microsoft.com/office/drawing/2014/main" id="{71934F35-7FD5-B659-F721-D1B9EA1451CB}"/>
              </a:ext>
            </a:extLst>
          </p:cNvPr>
          <p:cNvSpPr>
            <a:spLocks noGrp="1"/>
          </p:cNvSpPr>
          <p:nvPr>
            <p:ph type="title"/>
          </p:nvPr>
        </p:nvSpPr>
        <p:spPr>
          <a:xfrm>
            <a:off x="838200" y="214965"/>
            <a:ext cx="10515600" cy="1325563"/>
          </a:xfrm>
        </p:spPr>
        <p:txBody>
          <a:bodyPr/>
          <a:lstStyle/>
          <a:p>
            <a:r>
              <a:rPr lang="de-DE" b="1" dirty="0">
                <a:latin typeface="Avenir Next" panose="020B0503020202020204" pitchFamily="34" charset="0"/>
              </a:rPr>
              <a:t>Auf einem Bio-Bauernhof</a:t>
            </a:r>
          </a:p>
        </p:txBody>
      </p:sp>
      <p:sp>
        <p:nvSpPr>
          <p:cNvPr id="3" name="Inhaltsplatzhalter 2">
            <a:extLst>
              <a:ext uri="{FF2B5EF4-FFF2-40B4-BE49-F238E27FC236}">
                <a16:creationId xmlns:a16="http://schemas.microsoft.com/office/drawing/2014/main" id="{50943B1A-D0C6-2632-4ED2-CB1C130C2334}"/>
              </a:ext>
            </a:extLst>
          </p:cNvPr>
          <p:cNvSpPr>
            <a:spLocks noGrp="1"/>
          </p:cNvSpPr>
          <p:nvPr>
            <p:ph idx="1"/>
          </p:nvPr>
        </p:nvSpPr>
        <p:spPr>
          <a:xfrm>
            <a:off x="838200" y="1304405"/>
            <a:ext cx="10515600" cy="4679145"/>
          </a:xfrm>
        </p:spPr>
        <p:txBody>
          <a:bodyPr>
            <a:noAutofit/>
          </a:bodyPr>
          <a:lstStyle/>
          <a:p>
            <a:pPr marL="0" indent="0">
              <a:buNone/>
            </a:pPr>
            <a:r>
              <a:rPr lang="de-DE" sz="2000" dirty="0">
                <a:latin typeface="Century" panose="02040604050505020304" pitchFamily="18" charset="0"/>
              </a:rPr>
              <a:t>Auf Bauernhöfen, die nicht biologisch arbeiten, wird das Getreide häufig </a:t>
            </a:r>
            <a:br>
              <a:rPr lang="de-DE" sz="2000" dirty="0">
                <a:latin typeface="Century" panose="02040604050505020304" pitchFamily="18" charset="0"/>
              </a:rPr>
            </a:br>
            <a:r>
              <a:rPr lang="de-DE" sz="2000" dirty="0">
                <a:latin typeface="Century" panose="02040604050505020304" pitchFamily="18" charset="0"/>
              </a:rPr>
              <a:t>mit künstlichen Düngemitteln gedüngt, die schlecht für die Umwelt (und manchmal auch die Gesundheit) sind. Auf Bio-Bauernhöfen muss auf Kunstdünger und chemische Spritzmittel verzichtet werden. </a:t>
            </a:r>
          </a:p>
          <a:p>
            <a:pPr marL="0" indent="0">
              <a:buNone/>
            </a:pPr>
            <a:r>
              <a:rPr lang="de-DE" sz="2000" dirty="0">
                <a:latin typeface="Century" panose="02040604050505020304" pitchFamily="18" charset="0"/>
              </a:rPr>
              <a:t>Kühe in Bio-Betrieben dürfen das frische Gras auf der Weide fressen und verbringen ihr Leben nicht in Massentierhaltung, wo Soja aus Südamerika verfüttert wird. </a:t>
            </a:r>
          </a:p>
          <a:p>
            <a:pPr marL="0" indent="0">
              <a:buNone/>
            </a:pPr>
            <a:r>
              <a:rPr lang="de-DE" sz="2000" dirty="0">
                <a:latin typeface="Century" panose="02040604050505020304" pitchFamily="18" charset="0"/>
              </a:rPr>
              <a:t>Hühner auf Bio-Höfen haben viel Auslauf und können frisches Gras, Körner und Insekten fressen. </a:t>
            </a:r>
          </a:p>
          <a:p>
            <a:pPr marL="0" indent="0">
              <a:buNone/>
            </a:pPr>
            <a:r>
              <a:rPr lang="de-DE" sz="2000" dirty="0">
                <a:latin typeface="Century" panose="02040604050505020304" pitchFamily="18" charset="0"/>
              </a:rPr>
              <a:t>Die Herstellung von Bio-Produkten ist aufwendiger, weil auf Qualität und nicht nur auf Masse gesetzt wird. Daher sind diese Produkte häufig teurer als herkömmliche. Es werden aber weniger Treibhausgase und Tierleid dadurch verursacht.</a:t>
            </a:r>
          </a:p>
          <a:p>
            <a:pPr marL="0" indent="0">
              <a:buNone/>
            </a:pPr>
            <a:r>
              <a:rPr lang="de-DE" sz="2000" dirty="0">
                <a:latin typeface="Century" panose="02040604050505020304" pitchFamily="18" charset="0"/>
              </a:rPr>
              <a:t>Damit ein Produkt sich also „</a:t>
            </a:r>
            <a:r>
              <a:rPr lang="de-DE" sz="2000" dirty="0" err="1">
                <a:latin typeface="Century" panose="02040604050505020304" pitchFamily="18" charset="0"/>
              </a:rPr>
              <a:t>bio</a:t>
            </a:r>
            <a:r>
              <a:rPr lang="de-DE" sz="2000" dirty="0">
                <a:latin typeface="Century" panose="02040604050505020304" pitchFamily="18" charset="0"/>
              </a:rPr>
              <a:t>“ bezeichnen darf, muss von einer Prüfstelle festgestellt werden, ob auch alle Regeln eingehalten werden. Die Produkte werden dann mit einem Bio-Siegel gekennzeichnet. </a:t>
            </a:r>
          </a:p>
          <a:p>
            <a:pPr marL="0" indent="0">
              <a:buNone/>
            </a:pPr>
            <a:r>
              <a:rPr lang="de-DE" sz="2000" dirty="0">
                <a:latin typeface="Century" panose="02040604050505020304" pitchFamily="18" charset="0"/>
              </a:rPr>
              <a:t> </a:t>
            </a:r>
          </a:p>
        </p:txBody>
      </p:sp>
      <p:pic>
        <p:nvPicPr>
          <p:cNvPr id="4" name="Grafik 3" descr="Pfeil: 180-Grad, horizontal mit einfarbiger Füllung">
            <a:hlinkClick r:id="rId3" action="ppaction://hlinksldjump"/>
            <a:extLst>
              <a:ext uri="{FF2B5EF4-FFF2-40B4-BE49-F238E27FC236}">
                <a16:creationId xmlns:a16="http://schemas.microsoft.com/office/drawing/2014/main" id="{5FF1D1DC-656E-7F8B-210F-91423A83F8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26961" y="5831267"/>
            <a:ext cx="840393" cy="840393"/>
          </a:xfrm>
          <a:prstGeom prst="rect">
            <a:avLst/>
          </a:prstGeom>
        </p:spPr>
      </p:pic>
      <p:sp>
        <p:nvSpPr>
          <p:cNvPr id="6" name="Textfeld 5">
            <a:extLst>
              <a:ext uri="{FF2B5EF4-FFF2-40B4-BE49-F238E27FC236}">
                <a16:creationId xmlns:a16="http://schemas.microsoft.com/office/drawing/2014/main" id="{80F76E0C-A720-289B-5FB3-0AA5B4C7FD3A}"/>
              </a:ext>
            </a:extLst>
          </p:cNvPr>
          <p:cNvSpPr txBox="1"/>
          <p:nvPr/>
        </p:nvSpPr>
        <p:spPr>
          <a:xfrm>
            <a:off x="838200" y="6092765"/>
            <a:ext cx="7367427" cy="400110"/>
          </a:xfrm>
          <a:prstGeom prst="rect">
            <a:avLst/>
          </a:prstGeom>
          <a:noFill/>
        </p:spPr>
        <p:txBody>
          <a:bodyPr wrap="square" rtlCol="0">
            <a:spAutoFit/>
          </a:bodyPr>
          <a:lstStyle/>
          <a:p>
            <a:r>
              <a:rPr lang="de-DE" sz="2000" b="1" dirty="0">
                <a:latin typeface="Avenir Next" panose="020B0503020202020204" pitchFamily="34" charset="0"/>
                <a:hlinkClick r:id="rId6"/>
              </a:rPr>
              <a:t>Link zur Aufgabe „Auf einem Bio-Bauernhof“ </a:t>
            </a:r>
            <a:endParaRPr lang="de-DE" sz="2000" b="1" dirty="0">
              <a:latin typeface="Avenir Next" panose="020B0503020202020204" pitchFamily="34" charset="0"/>
            </a:endParaRPr>
          </a:p>
        </p:txBody>
      </p:sp>
    </p:spTree>
    <p:extLst>
      <p:ext uri="{BB962C8B-B14F-4D97-AF65-F5344CB8AC3E}">
        <p14:creationId xmlns:p14="http://schemas.microsoft.com/office/powerpoint/2010/main" val="224897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Scheune, Vieh, Gebäude, Säugetier enthält.&#10;&#10;Automatisch generierte Beschreibung">
            <a:hlinkClick r:id="rId2" action="ppaction://hlinksldjump"/>
            <a:extLst>
              <a:ext uri="{FF2B5EF4-FFF2-40B4-BE49-F238E27FC236}">
                <a16:creationId xmlns:a16="http://schemas.microsoft.com/office/drawing/2014/main" id="{BBA88831-A04A-457D-2F33-9C6250840F86}"/>
              </a:ext>
            </a:extLst>
          </p:cNvPr>
          <p:cNvPicPr>
            <a:picLocks noChangeAspect="1"/>
          </p:cNvPicPr>
          <p:nvPr/>
        </p:nvPicPr>
        <p:blipFill rotWithShape="1">
          <a:blip r:embed="rId3">
            <a:alphaModFix amt="35000"/>
          </a:blip>
          <a:srcRect t="33298"/>
          <a:stretch/>
        </p:blipFill>
        <p:spPr>
          <a:xfrm>
            <a:off x="-509663" y="0"/>
            <a:ext cx="13497305" cy="6858000"/>
          </a:xfrm>
          <a:prstGeom prst="rect">
            <a:avLst/>
          </a:prstGeom>
        </p:spPr>
      </p:pic>
      <p:sp>
        <p:nvSpPr>
          <p:cNvPr id="2" name="Titel 1">
            <a:extLst>
              <a:ext uri="{FF2B5EF4-FFF2-40B4-BE49-F238E27FC236}">
                <a16:creationId xmlns:a16="http://schemas.microsoft.com/office/drawing/2014/main" id="{4CE244F1-B545-CBB6-15DD-E3ECD54077F3}"/>
              </a:ext>
            </a:extLst>
          </p:cNvPr>
          <p:cNvSpPr>
            <a:spLocks noGrp="1"/>
          </p:cNvSpPr>
          <p:nvPr>
            <p:ph type="title"/>
          </p:nvPr>
        </p:nvSpPr>
        <p:spPr/>
        <p:txBody>
          <a:bodyPr/>
          <a:lstStyle/>
          <a:p>
            <a:r>
              <a:rPr lang="de-DE" b="1" dirty="0">
                <a:latin typeface="Avenir Next" panose="020B0503020202020204" pitchFamily="34" charset="0"/>
              </a:rPr>
              <a:t>Rinderzucht in Mastbetrieben</a:t>
            </a:r>
          </a:p>
        </p:txBody>
      </p:sp>
      <p:sp>
        <p:nvSpPr>
          <p:cNvPr id="3" name="Inhaltsplatzhalter 2">
            <a:extLst>
              <a:ext uri="{FF2B5EF4-FFF2-40B4-BE49-F238E27FC236}">
                <a16:creationId xmlns:a16="http://schemas.microsoft.com/office/drawing/2014/main" id="{31CB43EC-256E-69EC-65D9-43A1253F8444}"/>
              </a:ext>
            </a:extLst>
          </p:cNvPr>
          <p:cNvSpPr>
            <a:spLocks noGrp="1"/>
          </p:cNvSpPr>
          <p:nvPr>
            <p:ph idx="1"/>
          </p:nvPr>
        </p:nvSpPr>
        <p:spPr/>
        <p:txBody>
          <a:bodyPr>
            <a:normAutofit/>
          </a:bodyPr>
          <a:lstStyle/>
          <a:p>
            <a:pPr marL="0" indent="0">
              <a:buNone/>
            </a:pPr>
            <a:r>
              <a:rPr lang="de-DE" sz="2400" dirty="0">
                <a:latin typeface="Century" panose="02040604050505020304" pitchFamily="18" charset="0"/>
              </a:rPr>
              <a:t>Menschen züchten Rinder, um Milch und Fleisch zu gewinnen. Wenn die Tiere reichlich gefüttert werden, damit sie rasch an Gewicht zunehmen und geschlachtet werden können, dann nennt man das </a:t>
            </a:r>
            <a:r>
              <a:rPr lang="de-DE" sz="2400" b="1" dirty="0">
                <a:latin typeface="Century" panose="02040604050505020304" pitchFamily="18" charset="0"/>
              </a:rPr>
              <a:t>mästen</a:t>
            </a:r>
            <a:r>
              <a:rPr lang="de-DE" sz="2400" dirty="0">
                <a:latin typeface="Century" panose="02040604050505020304" pitchFamily="18" charset="0"/>
              </a:rPr>
              <a:t>. Betriebe, die so arbeiten, nennt man daher </a:t>
            </a:r>
            <a:r>
              <a:rPr lang="de-DE" sz="2400" b="1" dirty="0">
                <a:latin typeface="Century" panose="02040604050505020304" pitchFamily="18" charset="0"/>
              </a:rPr>
              <a:t>Mastbetriebe</a:t>
            </a:r>
            <a:r>
              <a:rPr lang="de-DE" sz="2400" dirty="0">
                <a:latin typeface="Century" panose="02040604050505020304" pitchFamily="18" charset="0"/>
              </a:rPr>
              <a:t>. </a:t>
            </a:r>
          </a:p>
          <a:p>
            <a:pPr marL="0" indent="0">
              <a:buNone/>
            </a:pPr>
            <a:r>
              <a:rPr lang="de-DE" sz="2400" dirty="0">
                <a:latin typeface="Century" panose="02040604050505020304" pitchFamily="18" charset="0"/>
              </a:rPr>
              <a:t>Um möglichst viel Fleisch auf möglichst wenig Fläche zu produzieren, werden die Tiere auf sehr engem Raum gehalten. Oftmals haben die Tiere nicht einmal genug Platz, um sich um die eigene Achse zu drehen. </a:t>
            </a:r>
          </a:p>
          <a:p>
            <a:pPr marL="0" indent="0">
              <a:buNone/>
            </a:pPr>
            <a:r>
              <a:rPr lang="de-DE" sz="2400" dirty="0">
                <a:latin typeface="Century" panose="02040604050505020304" pitchFamily="18" charset="0"/>
              </a:rPr>
              <a:t>Die Masttiere verbringen meist ihr gesamtes Leben im Stall, ohne jemals Auslauf in der freien Natur zu haben.</a:t>
            </a:r>
          </a:p>
        </p:txBody>
      </p:sp>
      <p:pic>
        <p:nvPicPr>
          <p:cNvPr id="4" name="Grafik 3" descr="Pfeil: 180-Grad, horizontal mit einfarbiger Füllung">
            <a:hlinkClick r:id="rId4" action="ppaction://hlinksldjump"/>
            <a:extLst>
              <a:ext uri="{FF2B5EF4-FFF2-40B4-BE49-F238E27FC236}">
                <a16:creationId xmlns:a16="http://schemas.microsoft.com/office/drawing/2014/main" id="{507728AE-1E7D-B97F-9267-AA5E5FE83B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26961" y="5831267"/>
            <a:ext cx="840393" cy="840393"/>
          </a:xfrm>
          <a:prstGeom prst="rect">
            <a:avLst/>
          </a:prstGeom>
        </p:spPr>
      </p:pic>
      <p:sp>
        <p:nvSpPr>
          <p:cNvPr id="6" name="Textfeld 5">
            <a:extLst>
              <a:ext uri="{FF2B5EF4-FFF2-40B4-BE49-F238E27FC236}">
                <a16:creationId xmlns:a16="http://schemas.microsoft.com/office/drawing/2014/main" id="{26AF370A-739A-539D-3CED-855FE6C74853}"/>
              </a:ext>
            </a:extLst>
          </p:cNvPr>
          <p:cNvSpPr txBox="1"/>
          <p:nvPr/>
        </p:nvSpPr>
        <p:spPr>
          <a:xfrm>
            <a:off x="838200" y="6092765"/>
            <a:ext cx="7367427" cy="400110"/>
          </a:xfrm>
          <a:prstGeom prst="rect">
            <a:avLst/>
          </a:prstGeom>
          <a:noFill/>
        </p:spPr>
        <p:txBody>
          <a:bodyPr wrap="square" rtlCol="0">
            <a:spAutoFit/>
          </a:bodyPr>
          <a:lstStyle/>
          <a:p>
            <a:r>
              <a:rPr lang="de-DE" sz="2000" b="1" dirty="0">
                <a:latin typeface="Avenir Next" panose="020B0503020202020204" pitchFamily="34" charset="0"/>
                <a:hlinkClick r:id="rId7"/>
              </a:rPr>
              <a:t>Link zur Aufgabe „Rinderzucht in Mastbetrieben“ </a:t>
            </a:r>
            <a:endParaRPr lang="de-DE" sz="2000" b="1" dirty="0">
              <a:latin typeface="Avenir Next" panose="020B0503020202020204" pitchFamily="34" charset="0"/>
            </a:endParaRPr>
          </a:p>
        </p:txBody>
      </p:sp>
    </p:spTree>
    <p:extLst>
      <p:ext uri="{BB962C8B-B14F-4D97-AF65-F5344CB8AC3E}">
        <p14:creationId xmlns:p14="http://schemas.microsoft.com/office/powerpoint/2010/main" val="2650062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 Sommer Alm – im Winter Stall | Bayerisches Landwirtschaftliches  Wochenblatt">
            <a:hlinkClick r:id="rId2" action="ppaction://hlinksldjump"/>
            <a:extLst>
              <a:ext uri="{FF2B5EF4-FFF2-40B4-BE49-F238E27FC236}">
                <a16:creationId xmlns:a16="http://schemas.microsoft.com/office/drawing/2014/main" id="{DAF4B97E-4FF0-6907-F983-E4C73CB709CC}"/>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567721" y="-1"/>
            <a:ext cx="13327441" cy="6858000"/>
          </a:xfrm>
          <a:prstGeom prst="rect">
            <a:avLst/>
          </a:prstGeom>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EF18CAA-5D07-AB5E-B3B1-38895044382E}"/>
              </a:ext>
            </a:extLst>
          </p:cNvPr>
          <p:cNvSpPr>
            <a:spLocks noGrp="1"/>
          </p:cNvSpPr>
          <p:nvPr>
            <p:ph type="title"/>
          </p:nvPr>
        </p:nvSpPr>
        <p:spPr/>
        <p:txBody>
          <a:bodyPr/>
          <a:lstStyle/>
          <a:p>
            <a:r>
              <a:rPr lang="de-DE" b="1" dirty="0">
                <a:latin typeface="Avenir Next" panose="020B0503020202020204" pitchFamily="34" charset="0"/>
              </a:rPr>
              <a:t>Rinderzucht durch Weidehaltung</a:t>
            </a:r>
          </a:p>
        </p:txBody>
      </p:sp>
      <p:sp>
        <p:nvSpPr>
          <p:cNvPr id="3" name="Inhaltsplatzhalter 2">
            <a:extLst>
              <a:ext uri="{FF2B5EF4-FFF2-40B4-BE49-F238E27FC236}">
                <a16:creationId xmlns:a16="http://schemas.microsoft.com/office/drawing/2014/main" id="{14C3097A-1207-A78F-6A1C-E7629B81A6A3}"/>
              </a:ext>
            </a:extLst>
          </p:cNvPr>
          <p:cNvSpPr>
            <a:spLocks noGrp="1"/>
          </p:cNvSpPr>
          <p:nvPr>
            <p:ph idx="1"/>
          </p:nvPr>
        </p:nvSpPr>
        <p:spPr/>
        <p:txBody>
          <a:bodyPr>
            <a:normAutofit/>
          </a:bodyPr>
          <a:lstStyle/>
          <a:p>
            <a:pPr marL="0" indent="0">
              <a:buNone/>
            </a:pPr>
            <a:r>
              <a:rPr lang="de-DE" sz="2200" dirty="0">
                <a:latin typeface="Century" panose="02040604050505020304" pitchFamily="18" charset="0"/>
              </a:rPr>
              <a:t>Bei einer Fahrt durch ländliche Gebiete hast du bestimmt schon einmal Rinder auf einer Weide gesehen. Als „Weide“ bezeichnet man eine Wiese, auf der grasende Tiere stehen. </a:t>
            </a:r>
          </a:p>
          <a:p>
            <a:pPr marL="0" indent="0">
              <a:buNone/>
            </a:pPr>
            <a:r>
              <a:rPr lang="de-DE" sz="2200" dirty="0">
                <a:latin typeface="Century" panose="02040604050505020304" pitchFamily="18" charset="0"/>
              </a:rPr>
              <a:t>Bei der Weidehaltung ernähren sich die Tiere direkt vom Gras, das auf der Weide wächst. Dadurch erhalten die Rinder wichtige Vitamine und Nährstoffe und bekommen gleichzeitig auch ausreichend Bewegung. </a:t>
            </a:r>
          </a:p>
          <a:p>
            <a:pPr marL="0" indent="0">
              <a:buNone/>
            </a:pPr>
            <a:r>
              <a:rPr lang="de-DE" sz="2200" dirty="0">
                <a:latin typeface="Century" panose="02040604050505020304" pitchFamily="18" charset="0"/>
              </a:rPr>
              <a:t>Sie können sich hinlegen, miteinander spielen und herumlaufen. Dadurch sind die Rinder in der Regel gesünder. Allerdings ist es bei großen Herden in der Weidehaltung schwerer, alle Tiere zu beobachten, weshalb Krankheiten manchmal nicht so schnell erkannt werden. </a:t>
            </a:r>
          </a:p>
          <a:p>
            <a:pPr marL="0" indent="0">
              <a:buNone/>
            </a:pPr>
            <a:r>
              <a:rPr lang="de-DE" sz="2200" dirty="0">
                <a:latin typeface="Century" panose="02040604050505020304" pitchFamily="18" charset="0"/>
              </a:rPr>
              <a:t>Häufig verbringen die Rinder den Tag auf der Weide und sind nachts im Stall. Auch im Winter ist es auf der Weide zu kalt. </a:t>
            </a:r>
          </a:p>
        </p:txBody>
      </p:sp>
      <p:pic>
        <p:nvPicPr>
          <p:cNvPr id="4" name="Grafik 3" descr="Pfeil: 180-Grad, horizontal mit einfarbiger Füllung">
            <a:hlinkClick r:id="rId4" action="ppaction://hlinksldjump"/>
            <a:extLst>
              <a:ext uri="{FF2B5EF4-FFF2-40B4-BE49-F238E27FC236}">
                <a16:creationId xmlns:a16="http://schemas.microsoft.com/office/drawing/2014/main" id="{F22AF602-2875-65A9-1A24-90F21B684D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26961" y="5831267"/>
            <a:ext cx="840393" cy="840393"/>
          </a:xfrm>
          <a:prstGeom prst="rect">
            <a:avLst/>
          </a:prstGeom>
        </p:spPr>
      </p:pic>
      <p:sp>
        <p:nvSpPr>
          <p:cNvPr id="6" name="Textfeld 5">
            <a:extLst>
              <a:ext uri="{FF2B5EF4-FFF2-40B4-BE49-F238E27FC236}">
                <a16:creationId xmlns:a16="http://schemas.microsoft.com/office/drawing/2014/main" id="{A245C41A-03B1-F276-8220-4B4FA51DC169}"/>
              </a:ext>
            </a:extLst>
          </p:cNvPr>
          <p:cNvSpPr txBox="1"/>
          <p:nvPr/>
        </p:nvSpPr>
        <p:spPr>
          <a:xfrm>
            <a:off x="838200" y="6092765"/>
            <a:ext cx="7367427" cy="400110"/>
          </a:xfrm>
          <a:prstGeom prst="rect">
            <a:avLst/>
          </a:prstGeom>
          <a:noFill/>
        </p:spPr>
        <p:txBody>
          <a:bodyPr wrap="square" rtlCol="0">
            <a:spAutoFit/>
          </a:bodyPr>
          <a:lstStyle/>
          <a:p>
            <a:r>
              <a:rPr lang="de-DE" sz="2000" b="1" dirty="0">
                <a:latin typeface="Avenir Next" panose="020B0503020202020204" pitchFamily="34" charset="0"/>
                <a:hlinkClick r:id="rId7"/>
              </a:rPr>
              <a:t>Link zur Aufgabe „Rinderzucht durch Weidehaltung“ </a:t>
            </a:r>
            <a:endParaRPr lang="de-DE" sz="2000" b="1" dirty="0">
              <a:latin typeface="Avenir Next" panose="020B0503020202020204" pitchFamily="34" charset="0"/>
            </a:endParaRPr>
          </a:p>
        </p:txBody>
      </p:sp>
    </p:spTree>
    <p:extLst>
      <p:ext uri="{BB962C8B-B14F-4D97-AF65-F5344CB8AC3E}">
        <p14:creationId xmlns:p14="http://schemas.microsoft.com/office/powerpoint/2010/main" val="315409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Wasserwüste — Überfischung der Ozeane">
            <a:hlinkClick r:id="rId2" action="ppaction://hlinksldjump"/>
            <a:extLst>
              <a:ext uri="{FF2B5EF4-FFF2-40B4-BE49-F238E27FC236}">
                <a16:creationId xmlns:a16="http://schemas.microsoft.com/office/drawing/2014/main" id="{892EAEA1-854E-2DAC-9DA9-7B8DE634EC03}"/>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0" y="-954491"/>
            <a:ext cx="12354339" cy="8105454"/>
          </a:xfrm>
          <a:prstGeom prst="rect">
            <a:avLst/>
          </a:prstGeom>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EED9314D-1383-ECB6-33A7-00541B8818D7}"/>
              </a:ext>
            </a:extLst>
          </p:cNvPr>
          <p:cNvSpPr>
            <a:spLocks noGrp="1"/>
          </p:cNvSpPr>
          <p:nvPr>
            <p:ph type="title"/>
          </p:nvPr>
        </p:nvSpPr>
        <p:spPr/>
        <p:txBody>
          <a:bodyPr/>
          <a:lstStyle/>
          <a:p>
            <a:r>
              <a:rPr lang="de-DE" b="1" dirty="0">
                <a:latin typeface="Avenir Next" panose="020B0503020202020204" pitchFamily="34" charset="0"/>
              </a:rPr>
              <a:t>Industrieller Fischfang</a:t>
            </a:r>
          </a:p>
        </p:txBody>
      </p:sp>
      <p:sp>
        <p:nvSpPr>
          <p:cNvPr id="3" name="Inhaltsplatzhalter 2">
            <a:extLst>
              <a:ext uri="{FF2B5EF4-FFF2-40B4-BE49-F238E27FC236}">
                <a16:creationId xmlns:a16="http://schemas.microsoft.com/office/drawing/2014/main" id="{C032D0CE-5F68-FB8A-D5A5-BA3A680DF2C7}"/>
              </a:ext>
            </a:extLst>
          </p:cNvPr>
          <p:cNvSpPr>
            <a:spLocks noGrp="1"/>
          </p:cNvSpPr>
          <p:nvPr>
            <p:ph idx="1"/>
          </p:nvPr>
        </p:nvSpPr>
        <p:spPr>
          <a:xfrm>
            <a:off x="838200" y="1646840"/>
            <a:ext cx="10515600" cy="4846035"/>
          </a:xfrm>
        </p:spPr>
        <p:txBody>
          <a:bodyPr>
            <a:normAutofit/>
          </a:bodyPr>
          <a:lstStyle/>
          <a:p>
            <a:pPr marL="0" indent="0">
              <a:buNone/>
            </a:pPr>
            <a:r>
              <a:rPr lang="de-DE" sz="1800" dirty="0">
                <a:latin typeface="Century" panose="02040604050505020304" pitchFamily="18" charset="0"/>
              </a:rPr>
              <a:t>Im Nordpolarmeer und anderswo in den Ozeanen arbeiten viele Menschen auf </a:t>
            </a:r>
            <a:r>
              <a:rPr lang="de-DE" sz="1800" b="1" dirty="0">
                <a:latin typeface="Century" panose="02040604050505020304" pitchFamily="18" charset="0"/>
              </a:rPr>
              <a:t>Fabrikschiffen</a:t>
            </a:r>
            <a:r>
              <a:rPr lang="de-DE" sz="1800" dirty="0">
                <a:latin typeface="Century" panose="02040604050505020304" pitchFamily="18" charset="0"/>
              </a:rPr>
              <a:t>. Das sind riesige, moderne Fischereischiffe, die Fische fangen und sofort für den Verkauf auf der ganzen Welt weiterverarbeiten. Die Fische werden an Board zerlegt, filetiert, verpackt und tiefgefroren und können danach sofort in die Supermärkte geliefert werden. </a:t>
            </a:r>
          </a:p>
          <a:p>
            <a:pPr marL="0" indent="0">
              <a:buNone/>
            </a:pPr>
            <a:r>
              <a:rPr lang="de-DE" sz="1800" dirty="0">
                <a:latin typeface="Century" panose="02040604050505020304" pitchFamily="18" charset="0"/>
              </a:rPr>
              <a:t>Mithilfe riesiger Netze können mehrere Tonnen Fisch auf einmal aus dem Meer gezogen werden. Leider landen in den Netzen oft auch Tiere, die gar nicht gefangen werden sollen, wie Robben, kleine Wale, Krebse oder Seesterne. Dieser sogenannte Beifang ist oft schwer verletzt oder tot und wird wieder zurück ins Meer geworfen. </a:t>
            </a:r>
          </a:p>
          <a:p>
            <a:pPr marL="0" indent="0">
              <a:buNone/>
            </a:pPr>
            <a:r>
              <a:rPr lang="de-DE" sz="1800" dirty="0">
                <a:latin typeface="Century" panose="02040604050505020304" pitchFamily="18" charset="0"/>
              </a:rPr>
              <a:t>Manchmal werden Grundschleppnetze genutzt, die über den Meeresboden gezogen werden und dort den Lebensraum vieler Tiere und Korallen zerstören. </a:t>
            </a:r>
          </a:p>
          <a:p>
            <a:pPr marL="0" indent="0">
              <a:buNone/>
            </a:pPr>
            <a:r>
              <a:rPr lang="de-DE" sz="1800" dirty="0">
                <a:latin typeface="Century" panose="02040604050505020304" pitchFamily="18" charset="0"/>
              </a:rPr>
              <a:t>Große Gebiete in den Ozeanen sind bereits überfischt. Das heißt, dass dort mehr Fische gefangen werden, als sich in der selben Zeit fortpflanzen können. Daher nehmen die Bestände immer weiter ab und manche Arten sind vom Aussterben bedroht. </a:t>
            </a:r>
          </a:p>
          <a:p>
            <a:pPr marL="0" indent="0">
              <a:buNone/>
            </a:pPr>
            <a:r>
              <a:rPr lang="de-DE" sz="1800" dirty="0">
                <a:latin typeface="Century" panose="02040604050505020304" pitchFamily="18" charset="0"/>
              </a:rPr>
              <a:t>Durch den Klimawandel schmilzt das Eis im Nordpolarmeer und der industrielle Fischfang rückt weiter nach Norden. Auch dort schrumpfen schon jetzt die Fischbestände. </a:t>
            </a:r>
          </a:p>
        </p:txBody>
      </p:sp>
      <p:pic>
        <p:nvPicPr>
          <p:cNvPr id="4" name="Grafik 3" descr="Pfeil: 180-Grad, horizontal mit einfarbiger Füllung">
            <a:hlinkClick r:id="rId4" action="ppaction://hlinksldjump"/>
            <a:extLst>
              <a:ext uri="{FF2B5EF4-FFF2-40B4-BE49-F238E27FC236}">
                <a16:creationId xmlns:a16="http://schemas.microsoft.com/office/drawing/2014/main" id="{A1F2B611-56CC-58B1-D922-1D183E6432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26961" y="5831267"/>
            <a:ext cx="840393" cy="840393"/>
          </a:xfrm>
          <a:prstGeom prst="rect">
            <a:avLst/>
          </a:prstGeom>
        </p:spPr>
      </p:pic>
      <p:sp>
        <p:nvSpPr>
          <p:cNvPr id="6" name="Textfeld 5">
            <a:extLst>
              <a:ext uri="{FF2B5EF4-FFF2-40B4-BE49-F238E27FC236}">
                <a16:creationId xmlns:a16="http://schemas.microsoft.com/office/drawing/2014/main" id="{F2BE3FDC-A494-7975-245E-B2736490EF3D}"/>
              </a:ext>
            </a:extLst>
          </p:cNvPr>
          <p:cNvSpPr txBox="1"/>
          <p:nvPr/>
        </p:nvSpPr>
        <p:spPr>
          <a:xfrm>
            <a:off x="838200" y="6092765"/>
            <a:ext cx="7367427" cy="400110"/>
          </a:xfrm>
          <a:prstGeom prst="rect">
            <a:avLst/>
          </a:prstGeom>
          <a:noFill/>
        </p:spPr>
        <p:txBody>
          <a:bodyPr wrap="square" rtlCol="0">
            <a:spAutoFit/>
          </a:bodyPr>
          <a:lstStyle/>
          <a:p>
            <a:r>
              <a:rPr lang="de-DE" sz="2000" b="1" dirty="0">
                <a:latin typeface="Avenir Next" panose="020B0503020202020204" pitchFamily="34" charset="0"/>
                <a:hlinkClick r:id="rId7"/>
              </a:rPr>
              <a:t>Link zur Aufgabe „Industrieller Fischfang“ </a:t>
            </a:r>
            <a:endParaRPr lang="de-DE" sz="2000" b="1" dirty="0">
              <a:latin typeface="Avenir Next" panose="020B0503020202020204" pitchFamily="34" charset="0"/>
            </a:endParaRPr>
          </a:p>
        </p:txBody>
      </p:sp>
    </p:spTree>
    <p:extLst>
      <p:ext uri="{BB962C8B-B14F-4D97-AF65-F5344CB8AC3E}">
        <p14:creationId xmlns:p14="http://schemas.microsoft.com/office/powerpoint/2010/main" val="2009009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Angeln und Fischessen in Österreich">
            <a:hlinkClick r:id="rId2" action="ppaction://hlinksldjump"/>
            <a:extLst>
              <a:ext uri="{FF2B5EF4-FFF2-40B4-BE49-F238E27FC236}">
                <a16:creationId xmlns:a16="http://schemas.microsoft.com/office/drawing/2014/main" id="{DE95C839-A40D-9ABF-1387-60C53261103C}"/>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r="33401"/>
          <a:stretch/>
        </p:blipFill>
        <p:spPr bwMode="auto">
          <a:xfrm>
            <a:off x="0" y="0"/>
            <a:ext cx="12192000" cy="7070089"/>
          </a:xfrm>
          <a:prstGeom prst="rect">
            <a:avLst/>
          </a:prstGeom>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14894DC-08E8-A2D5-E116-A5CA264DD9CD}"/>
              </a:ext>
            </a:extLst>
          </p:cNvPr>
          <p:cNvSpPr>
            <a:spLocks noGrp="1"/>
          </p:cNvSpPr>
          <p:nvPr>
            <p:ph type="title"/>
          </p:nvPr>
        </p:nvSpPr>
        <p:spPr/>
        <p:txBody>
          <a:bodyPr/>
          <a:lstStyle/>
          <a:p>
            <a:r>
              <a:rPr lang="de-DE" b="1" dirty="0">
                <a:latin typeface="Avenir Next" panose="020B0503020202020204" pitchFamily="34" charset="0"/>
              </a:rPr>
              <a:t>Fischfang zur Selbstversorgung</a:t>
            </a:r>
          </a:p>
        </p:txBody>
      </p:sp>
      <p:sp>
        <p:nvSpPr>
          <p:cNvPr id="3" name="Inhaltsplatzhalter 2">
            <a:extLst>
              <a:ext uri="{FF2B5EF4-FFF2-40B4-BE49-F238E27FC236}">
                <a16:creationId xmlns:a16="http://schemas.microsoft.com/office/drawing/2014/main" id="{96E85DB3-BB3D-8C81-BD16-416119477C97}"/>
              </a:ext>
            </a:extLst>
          </p:cNvPr>
          <p:cNvSpPr>
            <a:spLocks noGrp="1"/>
          </p:cNvSpPr>
          <p:nvPr>
            <p:ph idx="1"/>
          </p:nvPr>
        </p:nvSpPr>
        <p:spPr>
          <a:xfrm>
            <a:off x="838200" y="1825624"/>
            <a:ext cx="10515600" cy="4770485"/>
          </a:xfrm>
        </p:spPr>
        <p:txBody>
          <a:bodyPr>
            <a:normAutofit/>
          </a:bodyPr>
          <a:lstStyle/>
          <a:p>
            <a:pPr marL="0" indent="0">
              <a:buNone/>
            </a:pPr>
            <a:r>
              <a:rPr lang="de-DE" sz="2200" dirty="0">
                <a:latin typeface="Century" panose="02040604050505020304" pitchFamily="18" charset="0"/>
              </a:rPr>
              <a:t>Ein Volk, das schon sehr lange vom traditionellen Fischfang zur Selbstversorgung lebt, sind die Inuit. Sie leben in der Nordpolarregion: in Sibirien, Grönland, Alaska und im Norden Kanadas. </a:t>
            </a:r>
          </a:p>
          <a:p>
            <a:pPr marL="0" indent="0">
              <a:buNone/>
            </a:pPr>
            <a:r>
              <a:rPr lang="de-DE" sz="2200" dirty="0">
                <a:latin typeface="Century" panose="02040604050505020304" pitchFamily="18" charset="0"/>
              </a:rPr>
              <a:t>Fisch war schon immer ein wichtiger Bestandteil ihrer Ernährung. Früher fuhren sie mit Kajaks aus Holz und Knochen auf das Meer hinaus, um Fische zu fangen. Heute verwenden sie dafür moderne Motorboote. </a:t>
            </a:r>
          </a:p>
          <a:p>
            <a:pPr marL="0" indent="0">
              <a:buNone/>
            </a:pPr>
            <a:r>
              <a:rPr lang="de-DE" sz="2200" dirty="0">
                <a:latin typeface="Century" panose="02040604050505020304" pitchFamily="18" charset="0"/>
              </a:rPr>
              <a:t>Für die Inuit war schon immer wichtig, dass sie im Einklang mit der Natur leben. Sie fischen daher nur so viele Fische, wie sie für die Selbstversorgung brauchen. Daher waren die Fischbestände früher auch stabil. </a:t>
            </a:r>
          </a:p>
          <a:p>
            <a:pPr marL="0" indent="0">
              <a:buNone/>
            </a:pPr>
            <a:r>
              <a:rPr lang="de-DE" sz="2200" dirty="0">
                <a:latin typeface="Century" panose="02040604050505020304" pitchFamily="18" charset="0"/>
              </a:rPr>
              <a:t>Gegen die Überfischung werden zahlreiche Gesetze erlassen, von denen auch die Inuit betroffen sind, obwohl sie an diesem Problem gar nicht Schuld sind. Sie dürfen z.B. in manchen Gebieten nicht mehr das ganze Jahr lang fischen. </a:t>
            </a:r>
          </a:p>
        </p:txBody>
      </p:sp>
      <p:pic>
        <p:nvPicPr>
          <p:cNvPr id="4" name="Grafik 3" descr="Pfeil: 180-Grad, horizontal mit einfarbiger Füllung">
            <a:hlinkClick r:id="rId4" action="ppaction://hlinksldjump"/>
            <a:extLst>
              <a:ext uri="{FF2B5EF4-FFF2-40B4-BE49-F238E27FC236}">
                <a16:creationId xmlns:a16="http://schemas.microsoft.com/office/drawing/2014/main" id="{8A13ACD4-165E-8622-0469-FFA6FF8211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26961" y="5831267"/>
            <a:ext cx="840393" cy="840393"/>
          </a:xfrm>
          <a:prstGeom prst="rect">
            <a:avLst/>
          </a:prstGeom>
        </p:spPr>
      </p:pic>
      <p:sp>
        <p:nvSpPr>
          <p:cNvPr id="6" name="Textfeld 5">
            <a:extLst>
              <a:ext uri="{FF2B5EF4-FFF2-40B4-BE49-F238E27FC236}">
                <a16:creationId xmlns:a16="http://schemas.microsoft.com/office/drawing/2014/main" id="{39554767-544D-E740-03B3-8D0EA6A162C7}"/>
              </a:ext>
            </a:extLst>
          </p:cNvPr>
          <p:cNvSpPr txBox="1"/>
          <p:nvPr/>
        </p:nvSpPr>
        <p:spPr>
          <a:xfrm>
            <a:off x="838200" y="6092765"/>
            <a:ext cx="7367427" cy="400110"/>
          </a:xfrm>
          <a:prstGeom prst="rect">
            <a:avLst/>
          </a:prstGeom>
          <a:noFill/>
        </p:spPr>
        <p:txBody>
          <a:bodyPr wrap="square" rtlCol="0">
            <a:spAutoFit/>
          </a:bodyPr>
          <a:lstStyle/>
          <a:p>
            <a:r>
              <a:rPr lang="de-DE" sz="2000" b="1" dirty="0">
                <a:latin typeface="Avenir Next" panose="020B0503020202020204" pitchFamily="34" charset="0"/>
                <a:hlinkClick r:id="rId7"/>
              </a:rPr>
              <a:t>Link zur Aufgabe „Fischfang zur Selbstversorgung“ </a:t>
            </a:r>
            <a:endParaRPr lang="de-DE" sz="2000" b="1" dirty="0">
              <a:latin typeface="Avenir Next" panose="020B0503020202020204" pitchFamily="34" charset="0"/>
            </a:endParaRPr>
          </a:p>
        </p:txBody>
      </p:sp>
    </p:spTree>
    <p:extLst>
      <p:ext uri="{BB962C8B-B14F-4D97-AF65-F5344CB8AC3E}">
        <p14:creationId xmlns:p14="http://schemas.microsoft.com/office/powerpoint/2010/main" val="1602745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77.802 Banana Harvest Bilder, Stockfotos, 3D-Objekte und Vektorgrafiken |  Shutterstock">
            <a:hlinkClick r:id="rId2" action="ppaction://hlinksldjump"/>
            <a:extLst>
              <a:ext uri="{FF2B5EF4-FFF2-40B4-BE49-F238E27FC236}">
                <a16:creationId xmlns:a16="http://schemas.microsoft.com/office/drawing/2014/main" id="{C8944C55-1E12-181C-910A-68E9035CD73E}"/>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1162859"/>
            <a:ext cx="12192000" cy="8020859"/>
          </a:xfrm>
          <a:prstGeom prst="rect">
            <a:avLst/>
          </a:prstGeom>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33ADDE0-42CF-B0D2-9F32-502AFAA29F49}"/>
              </a:ext>
            </a:extLst>
          </p:cNvPr>
          <p:cNvSpPr>
            <a:spLocks noGrp="1"/>
          </p:cNvSpPr>
          <p:nvPr>
            <p:ph type="title"/>
          </p:nvPr>
        </p:nvSpPr>
        <p:spPr/>
        <p:txBody>
          <a:bodyPr/>
          <a:lstStyle/>
          <a:p>
            <a:r>
              <a:rPr lang="de-DE" b="1" dirty="0">
                <a:latin typeface="Avenir Next" panose="020B0503020202020204" pitchFamily="34" charset="0"/>
              </a:rPr>
              <a:t>Lebensmittel aus den Tropen</a:t>
            </a:r>
          </a:p>
        </p:txBody>
      </p:sp>
      <p:sp>
        <p:nvSpPr>
          <p:cNvPr id="3" name="Inhaltsplatzhalter 2">
            <a:extLst>
              <a:ext uri="{FF2B5EF4-FFF2-40B4-BE49-F238E27FC236}">
                <a16:creationId xmlns:a16="http://schemas.microsoft.com/office/drawing/2014/main" id="{38A0CAFA-1194-B57E-DADB-A8493C0A4911}"/>
              </a:ext>
            </a:extLst>
          </p:cNvPr>
          <p:cNvSpPr>
            <a:spLocks noGrp="1"/>
          </p:cNvSpPr>
          <p:nvPr>
            <p:ph idx="1"/>
          </p:nvPr>
        </p:nvSpPr>
        <p:spPr>
          <a:xfrm>
            <a:off x="838200" y="1402672"/>
            <a:ext cx="10515600" cy="4587860"/>
          </a:xfrm>
        </p:spPr>
        <p:txBody>
          <a:bodyPr>
            <a:normAutofit/>
          </a:bodyPr>
          <a:lstStyle/>
          <a:p>
            <a:pPr marL="0" indent="0">
              <a:buNone/>
            </a:pPr>
            <a:r>
              <a:rPr lang="de-DE" sz="2000" dirty="0">
                <a:latin typeface="Century" panose="02040604050505020304" pitchFamily="18" charset="0"/>
              </a:rPr>
              <a:t>Viele Lebensmittel, die du im Supermarkt kaufst, kommen aus den Tropen. Das ist der Bereich rund um den Äquator, wo das Klima sehr warm und feucht ist. Daher wachsen dort viele Früchte sehr gut. Auch Soja und Reis werden in den Tropen das ganze Jahr über angebaut und mit Schiffen in die ganze Welt geliefert. </a:t>
            </a:r>
          </a:p>
          <a:p>
            <a:pPr marL="0" indent="0">
              <a:buNone/>
            </a:pPr>
            <a:r>
              <a:rPr lang="de-DE" sz="2000" dirty="0">
                <a:latin typeface="Century" panose="02040604050505020304" pitchFamily="18" charset="0"/>
              </a:rPr>
              <a:t>Damit es genug Platz für den Anbau gibt, werden große Teile des tropischen Regenwalds abgeholzt und Plantagen errichtet. Da auf einer Plantage häufig nur eine einzige Frucht angebaut wird, nennt man das auch Monokultur. </a:t>
            </a:r>
          </a:p>
          <a:p>
            <a:pPr marL="0" indent="0">
              <a:buNone/>
            </a:pPr>
            <a:r>
              <a:rPr lang="de-DE" sz="2000" dirty="0">
                <a:latin typeface="Century" panose="02040604050505020304" pitchFamily="18" charset="0"/>
              </a:rPr>
              <a:t>Auf den Plantagen werden oft auch giftige Pflanzenschutzmittel verwendet, da sich Krankheiten in Monokulturen besonders rasch ausbreiten können. Die Arbeiter*innen kommen mit diesen giftigen Stoffen in Berührung, was nicht gesund ist. </a:t>
            </a:r>
          </a:p>
          <a:p>
            <a:pPr marL="0" indent="0">
              <a:buNone/>
            </a:pPr>
            <a:r>
              <a:rPr lang="de-DE" sz="2000" dirty="0">
                <a:latin typeface="Century" panose="02040604050505020304" pitchFamily="18" charset="0"/>
              </a:rPr>
              <a:t>Häufig verdienen die Arbeiter*innen außerdem wenig Geld, damit das Obst auch möglichst günstig bei uns verkauft werden kann. Um die Bauernfamilien zu unterstützen, kann man Produkte mit dem FAIRTRADE-Siegel kaufen. Die Produkte sind etwas teurer, aber die Bauern bekommen dann einen fairen Lohn und die Umwelt sowie Gesundheit wird besser geschützt. </a:t>
            </a:r>
          </a:p>
        </p:txBody>
      </p:sp>
      <p:pic>
        <p:nvPicPr>
          <p:cNvPr id="4" name="Grafik 3" descr="Pfeil: 180-Grad, horizontal mit einfarbiger Füllung">
            <a:hlinkClick r:id="rId4" action="ppaction://hlinksldjump"/>
            <a:extLst>
              <a:ext uri="{FF2B5EF4-FFF2-40B4-BE49-F238E27FC236}">
                <a16:creationId xmlns:a16="http://schemas.microsoft.com/office/drawing/2014/main" id="{09432D3B-5720-9996-3987-5857DAB9C5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26961" y="5831267"/>
            <a:ext cx="840393" cy="840393"/>
          </a:xfrm>
          <a:prstGeom prst="rect">
            <a:avLst/>
          </a:prstGeom>
        </p:spPr>
      </p:pic>
      <p:sp>
        <p:nvSpPr>
          <p:cNvPr id="6" name="Textfeld 5">
            <a:extLst>
              <a:ext uri="{FF2B5EF4-FFF2-40B4-BE49-F238E27FC236}">
                <a16:creationId xmlns:a16="http://schemas.microsoft.com/office/drawing/2014/main" id="{F0253DA2-FA4D-3DE2-E412-9B3785AFF245}"/>
              </a:ext>
            </a:extLst>
          </p:cNvPr>
          <p:cNvSpPr txBox="1"/>
          <p:nvPr/>
        </p:nvSpPr>
        <p:spPr>
          <a:xfrm>
            <a:off x="838200" y="6092765"/>
            <a:ext cx="7367427" cy="400110"/>
          </a:xfrm>
          <a:prstGeom prst="rect">
            <a:avLst/>
          </a:prstGeom>
          <a:noFill/>
        </p:spPr>
        <p:txBody>
          <a:bodyPr wrap="square" rtlCol="0">
            <a:spAutoFit/>
          </a:bodyPr>
          <a:lstStyle/>
          <a:p>
            <a:r>
              <a:rPr lang="de-DE" sz="2000" b="1" dirty="0">
                <a:latin typeface="Avenir Next" panose="020B0503020202020204" pitchFamily="34" charset="0"/>
                <a:hlinkClick r:id="rId7"/>
              </a:rPr>
              <a:t>Link zur Aufgabe „Lebensmittel aus den Tropen“ </a:t>
            </a:r>
            <a:endParaRPr lang="de-DE" sz="2000" b="1" dirty="0">
              <a:latin typeface="Avenir Next" panose="020B0503020202020204" pitchFamily="34" charset="0"/>
            </a:endParaRPr>
          </a:p>
        </p:txBody>
      </p:sp>
    </p:spTree>
    <p:extLst>
      <p:ext uri="{BB962C8B-B14F-4D97-AF65-F5344CB8AC3E}">
        <p14:creationId xmlns:p14="http://schemas.microsoft.com/office/powerpoint/2010/main" val="310094416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1574</Words>
  <Application>Microsoft Macintosh PowerPoint</Application>
  <PresentationFormat>Breitbild</PresentationFormat>
  <Paragraphs>67</Paragraphs>
  <Slides>10</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Avenir Next</vt:lpstr>
      <vt:lpstr>Calibri</vt:lpstr>
      <vt:lpstr>Calibri Light</vt:lpstr>
      <vt:lpstr>Century</vt:lpstr>
      <vt:lpstr>Office</vt:lpstr>
      <vt:lpstr>Woher kommt mein Essen?</vt:lpstr>
      <vt:lpstr>PowerPoint-Präsentation</vt:lpstr>
      <vt:lpstr>Industriell verarbeitete Lebensmittel</vt:lpstr>
      <vt:lpstr>Auf einem Bio-Bauernhof</vt:lpstr>
      <vt:lpstr>Rinderzucht in Mastbetrieben</vt:lpstr>
      <vt:lpstr>Rinderzucht durch Weidehaltung</vt:lpstr>
      <vt:lpstr>Industrieller Fischfang</vt:lpstr>
      <vt:lpstr>Fischfang zur Selbstversorgung</vt:lpstr>
      <vt:lpstr>Lebensmittel aus den Tropen</vt:lpstr>
      <vt:lpstr>Wirtschaften in Oasen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Woher kommt mein Essen?</dc:title>
  <dc:creator>Marso Katja</dc:creator>
  <cp:lastModifiedBy>Marso Katja</cp:lastModifiedBy>
  <cp:revision>6</cp:revision>
  <dcterms:created xsi:type="dcterms:W3CDTF">2024-02-09T12:56:27Z</dcterms:created>
  <dcterms:modified xsi:type="dcterms:W3CDTF">2024-03-20T14:33:59Z</dcterms:modified>
</cp:coreProperties>
</file>