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9" r:id="rId4"/>
    <p:sldId id="260" r:id="rId5"/>
    <p:sldId id="285" r:id="rId6"/>
    <p:sldId id="264" r:id="rId7"/>
    <p:sldId id="258" r:id="rId8"/>
    <p:sldId id="261" r:id="rId9"/>
    <p:sldId id="262" r:id="rId10"/>
    <p:sldId id="263" r:id="rId11"/>
    <p:sldId id="265" r:id="rId12"/>
    <p:sldId id="270" r:id="rId13"/>
    <p:sldId id="267" r:id="rId14"/>
    <p:sldId id="268" r:id="rId15"/>
    <p:sldId id="269" r:id="rId16"/>
    <p:sldId id="271" r:id="rId17"/>
    <p:sldId id="257" r:id="rId18"/>
    <p:sldId id="272" r:id="rId19"/>
    <p:sldId id="273" r:id="rId20"/>
    <p:sldId id="274" r:id="rId21"/>
    <p:sldId id="275" r:id="rId22"/>
    <p:sldId id="276" r:id="rId23"/>
    <p:sldId id="277" r:id="rId24"/>
    <p:sldId id="278" r:id="rId25"/>
    <p:sldId id="279" r:id="rId26"/>
    <p:sldId id="280" r:id="rId27"/>
    <p:sldId id="282" r:id="rId28"/>
    <p:sldId id="281"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a:t>Mastertitelformat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2/4/2026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41D2AC3-6A0B-4169-B1EA-E3AE8B351BDD}"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D4B9363-8B87-41B7-9F8E-64519CBB8F34}"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a:t>Mastertitelformat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AEF5746-5284-4951-9F37-7AE924EDBCB7}"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2398B29-7265-4A65-A2A4-6703C057B7C1}"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a:t>Mastertitelformat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28FBA082-94DF-4C4B-A041-6624924AB0A8}" type="datetimeFigureOut">
              <a:rPr lang="en-US" dirty="0"/>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a:t>Mastertitelformat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B27686C4-3AB5-4E0C-86CA-FB108C350AA9}" type="datetimeFigureOut">
              <a:rPr lang="en-US" dirty="0"/>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a:t>Mastertitelformat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F7F47CF-67C9-420C-80A5-E2069FF0C2DF}"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a:t>Mastertitelformat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a:t>Mastertitelformat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0C3BFE2-83B7-4B0A-B9D3-AB28331082B3}"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a:t>Mastertitelformat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2EF78E3-FDA3-4D28-AAA2-0B81F349A39D}"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2/4/2026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ing.com/videos/search?q=windsysteme+der+erde&amp;&amp;view=detail&amp;mid=E88790751EB17C2548C3E88790751EB17C2548C3&amp;&amp;FORM=VRDGAR&amp;ru=%2Fvideos%2Fsearch%3Fq%3Dwindsysteme%2Bder%2Berde%26FORM%3DVDVVXX"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videos/search?q=Passatwinde+simple+club&amp;view=detail&amp;mid=EA20431D50A65FBC9D6DEA20431D50A65FBC9D6D&amp;FORM=VIRE"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ing.com/videos/search?q=Passatwinde+simple+club&amp;view=detail&amp;mid=EA20431D50A65FBC9D6DEA20431D50A65FBC9D6D&amp;FORM=VIR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ing.com/videos/search?q=Passatwinde+simple+club&amp;view=detail&amp;mid=EA20431D50A65FBC9D6DEA20431D50A65FBC9D6D&amp;FORM=VIR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ing.com/videos/search?q=Passatwinde+simple+club&amp;view=detail&amp;mid=EA20431D50A65FBC9D6DEA20431D50A65FBC9D6D&amp;FORM=VIR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jaH6HO6eIE" TargetMode="External"/><Relationship Id="rId2" Type="http://schemas.openxmlformats.org/officeDocument/2006/relationships/hyperlink" Target="https://www.bing.com/videos/search?q=meeresstr%c3%b6mungen+global&amp;&amp;view=detail&amp;mid=B03465E78D21D0B6C85FB03465E78D21D0B6C85F&amp;&amp;FORM=VRDGAR&amp;ru=%2Fvideos%2Fsearch%3Fq%3Dmeeresstr%25C3%25B6mungen%2520global%26qs%3DAS%26form%3DQBVR%26sp%3D3%26pq%3Dmeeresstr%25C3%25B6mungen%26sk%3DHS1AS1%26sc%3D6-16%26cvid%3DED1101E5957B4364BD1C55CB33C5A1F0" TargetMode="External"/><Relationship Id="rId1" Type="http://schemas.openxmlformats.org/officeDocument/2006/relationships/slideLayout" Target="../slideLayouts/slideLayout7.xml"/><Relationship Id="rId4" Type="http://schemas.openxmlformats.org/officeDocument/2006/relationships/hyperlink" Target="https://www.bing.com/videos/search?q=Gida+Meere+III+Meeresstroemungen+Geographie+Schulfilm+DVD+Trailer+YouTube&amp;FORM=VRPATC"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bing.com/videos/search?q=meeresstr%c3%b6mungen+global&amp;ru=%2fvideos%2fsearch%3fq%3dmeeresstr%25C3%25B6mungen%2520global%26qs%3dAS%26form%3dQBVR%26sp%3d3%26pq%3dmeeresstr%25C3%25B6mungen%26sk%3dHS1AS1%26sc%3d6-16%26cvid%3dED1101E5957B4364BD1C55CB33C5A1F0&amp;view=detail&amp;mid=31DBC0EAA1D25FFE17BB31DBC0EAA1D25FFE17BB&amp;rvsmid=B03465E78D21D0B6C85FB03465E78D21D0B6C85F&amp;FORM=VDQVAP"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bing.com/videos/search?q=meeresstr%c3%b6mungen+global&amp;ru=%2fvideos%2fsearch%3fq%3dmeeresstr%25C3%25B6mungen%2520global%26qs%3dAS%26form%3dQBVR%26sp%3d3%26pq%3dmeeresstr%25C3%25B6mungen%26sk%3dHS1AS1%26sc%3d6-16%26cvid%3dED1101E5957B4364BD1C55CB33C5A1F0&amp;view=detail&amp;mid=31DBC0EAA1D25FFE17BB31DBC0EAA1D25FFE17BB&amp;rvsmid=B03465E78D21D0B6C85FB03465E78D21D0B6C85F&amp;FORM=VDQVAP"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bing.com/videos/search?q=Passatwinde+simple+club&amp;&amp;view=detail&amp;mid=EA20431D50A65FBC9D6DEA20431D50A65FBC9D6D&amp;&amp;FORM=VRDGAR&amp;ru=%2Fvideos%2Fsearch%3Fq%3DPassatwinde%2520simple%2520club%26qs%3Dn%26form%3DQBVR%26%3D%2525eManage%2520Your%2520Search%2520History%2525E%26sp%3D-1%26pq%3Dpassatwinde%2520simple%2520club%26sc%3D1-23%26sk%3D%26cvid%3D66D8301218F242EA92512F275C2BA36C"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ing.com/videos/search?q=corioliskraft+simple+club&amp;view=detail&amp;mid=F83B2DC16101A28E8730F83B2DC16101A28E8730&amp;FORM=VIR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DE83F-C348-42B3-B9DC-38561C789F1D}"/>
              </a:ext>
            </a:extLst>
          </p:cNvPr>
          <p:cNvSpPr>
            <a:spLocks noGrp="1"/>
          </p:cNvSpPr>
          <p:nvPr>
            <p:ph type="ctrTitle"/>
          </p:nvPr>
        </p:nvSpPr>
        <p:spPr/>
        <p:txBody>
          <a:bodyPr>
            <a:normAutofit fontScale="90000"/>
          </a:bodyPr>
          <a:lstStyle/>
          <a:p>
            <a:r>
              <a:rPr lang="de-AT" dirty="0" err="1"/>
              <a:t>WindE</a:t>
            </a:r>
            <a:r>
              <a:rPr lang="de-AT" dirty="0"/>
              <a:t> und Meeresströmungen auf der Erde</a:t>
            </a:r>
          </a:p>
        </p:txBody>
      </p:sp>
    </p:spTree>
    <p:extLst>
      <p:ext uri="{BB962C8B-B14F-4D97-AF65-F5344CB8AC3E}">
        <p14:creationId xmlns:p14="http://schemas.microsoft.com/office/powerpoint/2010/main" val="339776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3DB8CB-1667-4127-9ED2-23013119B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81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6C5CA42-D14E-4675-87EE-DA5E16059F05}"/>
              </a:ext>
            </a:extLst>
          </p:cNvPr>
          <p:cNvSpPr txBox="1"/>
          <p:nvPr/>
        </p:nvSpPr>
        <p:spPr>
          <a:xfrm>
            <a:off x="8638161" y="-8740"/>
            <a:ext cx="3852153" cy="8402300"/>
          </a:xfrm>
          <a:prstGeom prst="rect">
            <a:avLst/>
          </a:prstGeom>
          <a:solidFill>
            <a:schemeClr val="bg1"/>
          </a:solidFill>
        </p:spPr>
        <p:txBody>
          <a:bodyPr wrap="square" rtlCol="0">
            <a:spAutoFit/>
          </a:bodyPr>
          <a:lstStyle/>
          <a:p>
            <a:endParaRPr lang="de-AT" sz="3600" dirty="0"/>
          </a:p>
          <a:p>
            <a:endParaRPr lang="de-AT" sz="3600" dirty="0"/>
          </a:p>
          <a:p>
            <a:r>
              <a:rPr lang="de-AT" sz="3600" dirty="0"/>
              <a:t>Einfluss </a:t>
            </a:r>
          </a:p>
          <a:p>
            <a:r>
              <a:rPr lang="de-AT" sz="3600" dirty="0"/>
              <a:t>der Corioliskraft </a:t>
            </a:r>
          </a:p>
          <a:p>
            <a:r>
              <a:rPr lang="de-AT" sz="3600" dirty="0"/>
              <a:t>auf das Wettergeschehen </a:t>
            </a:r>
          </a:p>
          <a:p>
            <a:r>
              <a:rPr lang="de-AT" sz="3600" dirty="0"/>
              <a:t>(Hochdruckgebiet,</a:t>
            </a:r>
          </a:p>
          <a:p>
            <a:r>
              <a:rPr lang="de-AT" sz="3600" dirty="0"/>
              <a:t>Tiefdruckgebiete)</a:t>
            </a:r>
          </a:p>
          <a:p>
            <a:endParaRPr lang="de-AT" sz="3600" dirty="0"/>
          </a:p>
          <a:p>
            <a:endParaRPr lang="de-AT" sz="3600" dirty="0"/>
          </a:p>
          <a:p>
            <a:endParaRPr lang="de-AT" sz="3600" dirty="0"/>
          </a:p>
          <a:p>
            <a:endParaRPr lang="de-AT" sz="3600" dirty="0"/>
          </a:p>
          <a:p>
            <a:endParaRPr lang="de-AT" sz="3600" dirty="0"/>
          </a:p>
          <a:p>
            <a:endParaRPr lang="de-AT" sz="3600" dirty="0"/>
          </a:p>
          <a:p>
            <a:endParaRPr lang="de-AT" sz="3600" dirty="0"/>
          </a:p>
        </p:txBody>
      </p:sp>
    </p:spTree>
    <p:extLst>
      <p:ext uri="{BB962C8B-B14F-4D97-AF65-F5344CB8AC3E}">
        <p14:creationId xmlns:p14="http://schemas.microsoft.com/office/powerpoint/2010/main" val="198112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A7195-30F9-44C5-BF46-D29AC0BC4D79}"/>
              </a:ext>
            </a:extLst>
          </p:cNvPr>
          <p:cNvSpPr>
            <a:spLocks noGrp="1"/>
          </p:cNvSpPr>
          <p:nvPr>
            <p:ph type="title"/>
          </p:nvPr>
        </p:nvSpPr>
        <p:spPr>
          <a:xfrm>
            <a:off x="1040064" y="565684"/>
            <a:ext cx="10396882" cy="1151965"/>
          </a:xfrm>
        </p:spPr>
        <p:txBody>
          <a:bodyPr>
            <a:normAutofit fontScale="90000"/>
          </a:bodyPr>
          <a:lstStyle/>
          <a:p>
            <a:r>
              <a:rPr lang="de-AT" dirty="0"/>
              <a:t>Die großen Luftströmungen der Erde</a:t>
            </a:r>
          </a:p>
        </p:txBody>
      </p:sp>
      <p:sp>
        <p:nvSpPr>
          <p:cNvPr id="13" name="Textfeld 12">
            <a:extLst>
              <a:ext uri="{FF2B5EF4-FFF2-40B4-BE49-F238E27FC236}">
                <a16:creationId xmlns:a16="http://schemas.microsoft.com/office/drawing/2014/main" id="{F0017FF7-FEB6-44D8-8045-388457A8597E}"/>
              </a:ext>
            </a:extLst>
          </p:cNvPr>
          <p:cNvSpPr txBox="1"/>
          <p:nvPr/>
        </p:nvSpPr>
        <p:spPr>
          <a:xfrm>
            <a:off x="1335506" y="5809708"/>
            <a:ext cx="9348536" cy="369332"/>
          </a:xfrm>
          <a:prstGeom prst="rect">
            <a:avLst/>
          </a:prstGeom>
          <a:noFill/>
        </p:spPr>
        <p:txBody>
          <a:bodyPr wrap="square">
            <a:spAutoFit/>
          </a:bodyPr>
          <a:lstStyle/>
          <a:p>
            <a:r>
              <a:rPr lang="de-AT" dirty="0">
                <a:hlinkClick r:id="rId2"/>
              </a:rPr>
              <a:t>Globale Windsysteme 1 ● Gehe auf SIMPLECLUB.DE/GO &amp; werde #EinserSchüler - Bing </a:t>
            </a:r>
            <a:r>
              <a:rPr lang="de-AT" dirty="0" err="1">
                <a:hlinkClick r:id="rId2"/>
              </a:rPr>
              <a:t>video</a:t>
            </a:r>
            <a:endParaRPr lang="de-AT" dirty="0"/>
          </a:p>
        </p:txBody>
      </p:sp>
      <p:pic>
        <p:nvPicPr>
          <p:cNvPr id="15" name="Grafik 14">
            <a:extLst>
              <a:ext uri="{FF2B5EF4-FFF2-40B4-BE49-F238E27FC236}">
                <a16:creationId xmlns:a16="http://schemas.microsoft.com/office/drawing/2014/main" id="{47BF8E3C-EADE-4082-AC25-8905EA655843}"/>
              </a:ext>
            </a:extLst>
          </p:cNvPr>
          <p:cNvPicPr>
            <a:picLocks noChangeAspect="1"/>
          </p:cNvPicPr>
          <p:nvPr/>
        </p:nvPicPr>
        <p:blipFill>
          <a:blip r:embed="rId3"/>
          <a:stretch>
            <a:fillRect/>
          </a:stretch>
        </p:blipFill>
        <p:spPr>
          <a:xfrm>
            <a:off x="2522521" y="2055725"/>
            <a:ext cx="6862111" cy="3204832"/>
          </a:xfrm>
          <a:prstGeom prst="rect">
            <a:avLst/>
          </a:prstGeom>
        </p:spPr>
      </p:pic>
    </p:spTree>
    <p:extLst>
      <p:ext uri="{BB962C8B-B14F-4D97-AF65-F5344CB8AC3E}">
        <p14:creationId xmlns:p14="http://schemas.microsoft.com/office/powerpoint/2010/main" val="340548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ellbild anzeigen">
            <a:extLst>
              <a:ext uri="{FF2B5EF4-FFF2-40B4-BE49-F238E27FC236}">
                <a16:creationId xmlns:a16="http://schemas.microsoft.com/office/drawing/2014/main" id="{0BBDAD57-5D1E-4CC7-BA8A-4223C2ABD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20" y="0"/>
            <a:ext cx="7335324" cy="5634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44182F91-98DB-4C2F-84C4-8D9AF27203A3}"/>
              </a:ext>
            </a:extLst>
          </p:cNvPr>
          <p:cNvSpPr txBox="1"/>
          <p:nvPr/>
        </p:nvSpPr>
        <p:spPr>
          <a:xfrm>
            <a:off x="467556" y="558266"/>
            <a:ext cx="3921564" cy="1938992"/>
          </a:xfrm>
          <a:prstGeom prst="rect">
            <a:avLst/>
          </a:prstGeom>
          <a:noFill/>
        </p:spPr>
        <p:txBody>
          <a:bodyPr wrap="square" rtlCol="0">
            <a:spAutoFit/>
          </a:bodyPr>
          <a:lstStyle/>
          <a:p>
            <a:r>
              <a:rPr lang="de-AT" sz="4000" dirty="0"/>
              <a:t>Die großen globalen Windströmungen</a:t>
            </a:r>
          </a:p>
        </p:txBody>
      </p:sp>
    </p:spTree>
    <p:extLst>
      <p:ext uri="{BB962C8B-B14F-4D97-AF65-F5344CB8AC3E}">
        <p14:creationId xmlns:p14="http://schemas.microsoft.com/office/powerpoint/2010/main" val="270336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B4C36D4-4BB5-4783-B0F1-794DF65A92BC}"/>
              </a:ext>
            </a:extLst>
          </p:cNvPr>
          <p:cNvPicPr>
            <a:picLocks noChangeAspect="1"/>
          </p:cNvPicPr>
          <p:nvPr/>
        </p:nvPicPr>
        <p:blipFill>
          <a:blip r:embed="rId2"/>
          <a:stretch>
            <a:fillRect/>
          </a:stretch>
        </p:blipFill>
        <p:spPr>
          <a:xfrm>
            <a:off x="67377" y="1347537"/>
            <a:ext cx="11597910" cy="3099335"/>
          </a:xfrm>
          <a:prstGeom prst="rect">
            <a:avLst/>
          </a:prstGeom>
        </p:spPr>
      </p:pic>
    </p:spTree>
    <p:extLst>
      <p:ext uri="{BB962C8B-B14F-4D97-AF65-F5344CB8AC3E}">
        <p14:creationId xmlns:p14="http://schemas.microsoft.com/office/powerpoint/2010/main" val="114966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7155172-8B5F-4EF0-A863-8329FE5F6F89}"/>
              </a:ext>
            </a:extLst>
          </p:cNvPr>
          <p:cNvPicPr>
            <a:picLocks noChangeAspect="1"/>
          </p:cNvPicPr>
          <p:nvPr/>
        </p:nvPicPr>
        <p:blipFill>
          <a:blip r:embed="rId2"/>
          <a:stretch>
            <a:fillRect/>
          </a:stretch>
        </p:blipFill>
        <p:spPr>
          <a:xfrm>
            <a:off x="0" y="1132271"/>
            <a:ext cx="11678740" cy="3189471"/>
          </a:xfrm>
          <a:prstGeom prst="rect">
            <a:avLst/>
          </a:prstGeom>
        </p:spPr>
      </p:pic>
    </p:spTree>
    <p:extLst>
      <p:ext uri="{BB962C8B-B14F-4D97-AF65-F5344CB8AC3E}">
        <p14:creationId xmlns:p14="http://schemas.microsoft.com/office/powerpoint/2010/main" val="96495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C03EF2F-3C92-4B93-B85F-70EC421E3F81}"/>
              </a:ext>
            </a:extLst>
          </p:cNvPr>
          <p:cNvPicPr>
            <a:picLocks noChangeAspect="1"/>
          </p:cNvPicPr>
          <p:nvPr/>
        </p:nvPicPr>
        <p:blipFill>
          <a:blip r:embed="rId2"/>
          <a:stretch>
            <a:fillRect/>
          </a:stretch>
        </p:blipFill>
        <p:spPr>
          <a:xfrm>
            <a:off x="0" y="952499"/>
            <a:ext cx="11706362" cy="3234489"/>
          </a:xfrm>
          <a:prstGeom prst="rect">
            <a:avLst/>
          </a:prstGeom>
        </p:spPr>
      </p:pic>
      <p:sp>
        <p:nvSpPr>
          <p:cNvPr id="4" name="Ellipse 3">
            <a:extLst>
              <a:ext uri="{FF2B5EF4-FFF2-40B4-BE49-F238E27FC236}">
                <a16:creationId xmlns:a16="http://schemas.microsoft.com/office/drawing/2014/main" id="{46131547-0157-402D-8A39-6BF727C69832}"/>
              </a:ext>
            </a:extLst>
          </p:cNvPr>
          <p:cNvSpPr/>
          <p:nvPr/>
        </p:nvSpPr>
        <p:spPr>
          <a:xfrm>
            <a:off x="5524901" y="2569945"/>
            <a:ext cx="3474720" cy="596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73536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A7195-30F9-44C5-BF46-D29AC0BC4D79}"/>
              </a:ext>
            </a:extLst>
          </p:cNvPr>
          <p:cNvSpPr>
            <a:spLocks noGrp="1"/>
          </p:cNvSpPr>
          <p:nvPr>
            <p:ph type="title"/>
          </p:nvPr>
        </p:nvSpPr>
        <p:spPr>
          <a:xfrm>
            <a:off x="685801" y="685800"/>
            <a:ext cx="10396882" cy="1151965"/>
          </a:xfrm>
        </p:spPr>
        <p:txBody>
          <a:bodyPr>
            <a:normAutofit/>
          </a:bodyPr>
          <a:lstStyle/>
          <a:p>
            <a:r>
              <a:rPr lang="de-AT" dirty="0"/>
              <a:t>Die </a:t>
            </a:r>
            <a:r>
              <a:rPr lang="de-AT" dirty="0" err="1"/>
              <a:t>PAssatwinde</a:t>
            </a:r>
            <a:endParaRPr lang="de-AT" dirty="0"/>
          </a:p>
        </p:txBody>
      </p:sp>
      <p:pic>
        <p:nvPicPr>
          <p:cNvPr id="5" name="Grafik 4">
            <a:extLst>
              <a:ext uri="{FF2B5EF4-FFF2-40B4-BE49-F238E27FC236}">
                <a16:creationId xmlns:a16="http://schemas.microsoft.com/office/drawing/2014/main" id="{09319641-83D7-4A47-83DC-5E51D869DCF0}"/>
              </a:ext>
            </a:extLst>
          </p:cNvPr>
          <p:cNvPicPr>
            <a:picLocks noChangeAspect="1"/>
          </p:cNvPicPr>
          <p:nvPr/>
        </p:nvPicPr>
        <p:blipFill>
          <a:blip r:embed="rId2"/>
          <a:stretch>
            <a:fillRect/>
          </a:stretch>
        </p:blipFill>
        <p:spPr>
          <a:xfrm>
            <a:off x="1040064" y="1788931"/>
            <a:ext cx="7994002" cy="3812972"/>
          </a:xfrm>
          <a:prstGeom prst="rect">
            <a:avLst/>
          </a:prstGeom>
        </p:spPr>
      </p:pic>
      <p:sp>
        <p:nvSpPr>
          <p:cNvPr id="6" name="Textfeld 5">
            <a:extLst>
              <a:ext uri="{FF2B5EF4-FFF2-40B4-BE49-F238E27FC236}">
                <a16:creationId xmlns:a16="http://schemas.microsoft.com/office/drawing/2014/main" id="{A278D99B-9218-405C-AEE0-5ACE3F1C05DA}"/>
              </a:ext>
            </a:extLst>
          </p:cNvPr>
          <p:cNvSpPr txBox="1"/>
          <p:nvPr/>
        </p:nvSpPr>
        <p:spPr>
          <a:xfrm>
            <a:off x="1709258" y="5792409"/>
            <a:ext cx="9162874" cy="369332"/>
          </a:xfrm>
          <a:prstGeom prst="rect">
            <a:avLst/>
          </a:prstGeom>
          <a:noFill/>
        </p:spPr>
        <p:txBody>
          <a:bodyPr wrap="square">
            <a:spAutoFit/>
          </a:bodyPr>
          <a:lstStyle/>
          <a:p>
            <a:r>
              <a:rPr lang="de-AT" dirty="0">
                <a:solidFill>
                  <a:schemeClr val="bg1">
                    <a:lumMod val="65000"/>
                  </a:schemeClr>
                </a:solidFill>
                <a:hlinkClick r:id="rId3">
                  <a:extLst>
                    <a:ext uri="{A12FA001-AC4F-418D-AE19-62706E023703}">
                      <ahyp:hlinkClr xmlns:ahyp="http://schemas.microsoft.com/office/drawing/2018/hyperlinkcolor" val="tx"/>
                    </a:ext>
                  </a:extLst>
                </a:hlinkClick>
              </a:rPr>
              <a:t>Passatwinde und Innertropische Konvergenzzone - Klima &amp; Wetter Grundlagen 6 - Bing </a:t>
            </a:r>
            <a:r>
              <a:rPr lang="de-AT" dirty="0" err="1">
                <a:solidFill>
                  <a:schemeClr val="bg1">
                    <a:lumMod val="65000"/>
                  </a:schemeClr>
                </a:solidFill>
                <a:hlinkClick r:id="rId3">
                  <a:extLst>
                    <a:ext uri="{A12FA001-AC4F-418D-AE19-62706E023703}">
                      <ahyp:hlinkClr xmlns:ahyp="http://schemas.microsoft.com/office/drawing/2018/hyperlinkcolor" val="tx"/>
                    </a:ext>
                  </a:extLst>
                </a:hlinkClick>
              </a:rPr>
              <a:t>video</a:t>
            </a:r>
            <a:endParaRPr lang="de-AT" dirty="0">
              <a:solidFill>
                <a:schemeClr val="bg1">
                  <a:lumMod val="65000"/>
                </a:schemeClr>
              </a:solidFill>
            </a:endParaRPr>
          </a:p>
        </p:txBody>
      </p:sp>
    </p:spTree>
    <p:extLst>
      <p:ext uri="{BB962C8B-B14F-4D97-AF65-F5344CB8AC3E}">
        <p14:creationId xmlns:p14="http://schemas.microsoft.com/office/powerpoint/2010/main" val="269394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03EBE45-4E47-4546-B1FC-8A202750952A}"/>
              </a:ext>
            </a:extLst>
          </p:cNvPr>
          <p:cNvSpPr txBox="1"/>
          <p:nvPr/>
        </p:nvSpPr>
        <p:spPr>
          <a:xfrm>
            <a:off x="1709258" y="5792409"/>
            <a:ext cx="9162874" cy="369332"/>
          </a:xfrm>
          <a:prstGeom prst="rect">
            <a:avLst/>
          </a:prstGeom>
          <a:noFill/>
        </p:spPr>
        <p:txBody>
          <a:bodyPr wrap="square">
            <a:spAutoFit/>
          </a:bodyPr>
          <a:lstStyle/>
          <a:p>
            <a:r>
              <a:rPr lang="de-AT" dirty="0">
                <a:hlinkClick r:id="rId2">
                  <a:extLst>
                    <a:ext uri="{A12FA001-AC4F-418D-AE19-62706E023703}">
                      <ahyp:hlinkClr xmlns:ahyp="http://schemas.microsoft.com/office/drawing/2018/hyperlinkcolor" val="tx"/>
                    </a:ext>
                  </a:extLst>
                </a:hlinkClick>
              </a:rPr>
              <a:t>Passatwinde und Innertropische Konvergenzzone - Klima &amp; Wetter Grundlagen 6 - Bing </a:t>
            </a:r>
            <a:r>
              <a:rPr lang="de-AT" dirty="0" err="1">
                <a:hlinkClick r:id="rId2">
                  <a:extLst>
                    <a:ext uri="{A12FA001-AC4F-418D-AE19-62706E023703}">
                      <ahyp:hlinkClr xmlns:ahyp="http://schemas.microsoft.com/office/drawing/2018/hyperlinkcolor" val="tx"/>
                    </a:ext>
                  </a:extLst>
                </a:hlinkClick>
              </a:rPr>
              <a:t>video</a:t>
            </a:r>
            <a:endParaRPr lang="de-AT" dirty="0"/>
          </a:p>
        </p:txBody>
      </p:sp>
      <p:pic>
        <p:nvPicPr>
          <p:cNvPr id="7" name="Grafik 6">
            <a:extLst>
              <a:ext uri="{FF2B5EF4-FFF2-40B4-BE49-F238E27FC236}">
                <a16:creationId xmlns:a16="http://schemas.microsoft.com/office/drawing/2014/main" id="{F6C011C6-1D28-44E5-9E27-2ACE96C38A74}"/>
              </a:ext>
            </a:extLst>
          </p:cNvPr>
          <p:cNvPicPr>
            <a:picLocks noChangeAspect="1"/>
          </p:cNvPicPr>
          <p:nvPr/>
        </p:nvPicPr>
        <p:blipFill>
          <a:blip r:embed="rId3"/>
          <a:stretch>
            <a:fillRect/>
          </a:stretch>
        </p:blipFill>
        <p:spPr>
          <a:xfrm>
            <a:off x="396627" y="696259"/>
            <a:ext cx="11398745" cy="2817536"/>
          </a:xfrm>
          <a:prstGeom prst="rect">
            <a:avLst/>
          </a:prstGeom>
        </p:spPr>
      </p:pic>
    </p:spTree>
    <p:extLst>
      <p:ext uri="{BB962C8B-B14F-4D97-AF65-F5344CB8AC3E}">
        <p14:creationId xmlns:p14="http://schemas.microsoft.com/office/powerpoint/2010/main" val="396293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03EBE45-4E47-4546-B1FC-8A202750952A}"/>
              </a:ext>
            </a:extLst>
          </p:cNvPr>
          <p:cNvSpPr txBox="1"/>
          <p:nvPr/>
        </p:nvSpPr>
        <p:spPr>
          <a:xfrm>
            <a:off x="1709258" y="5792409"/>
            <a:ext cx="9162874" cy="369332"/>
          </a:xfrm>
          <a:prstGeom prst="rect">
            <a:avLst/>
          </a:prstGeom>
          <a:noFill/>
        </p:spPr>
        <p:txBody>
          <a:bodyPr wrap="square">
            <a:spAutoFit/>
          </a:bodyPr>
          <a:lstStyle/>
          <a:p>
            <a:r>
              <a:rPr lang="de-AT" dirty="0">
                <a:hlinkClick r:id="rId2">
                  <a:extLst>
                    <a:ext uri="{A12FA001-AC4F-418D-AE19-62706E023703}">
                      <ahyp:hlinkClr xmlns:ahyp="http://schemas.microsoft.com/office/drawing/2018/hyperlinkcolor" val="tx"/>
                    </a:ext>
                  </a:extLst>
                </a:hlinkClick>
              </a:rPr>
              <a:t>Passatwinde und Innertropische Konvergenzzone - Klima &amp; Wetter Grundlagen 6 - Bing </a:t>
            </a:r>
            <a:r>
              <a:rPr lang="de-AT" dirty="0" err="1">
                <a:hlinkClick r:id="rId2">
                  <a:extLst>
                    <a:ext uri="{A12FA001-AC4F-418D-AE19-62706E023703}">
                      <ahyp:hlinkClr xmlns:ahyp="http://schemas.microsoft.com/office/drawing/2018/hyperlinkcolor" val="tx"/>
                    </a:ext>
                  </a:extLst>
                </a:hlinkClick>
              </a:rPr>
              <a:t>video</a:t>
            </a:r>
            <a:endParaRPr lang="de-AT" dirty="0"/>
          </a:p>
        </p:txBody>
      </p:sp>
      <p:pic>
        <p:nvPicPr>
          <p:cNvPr id="4" name="Grafik 3">
            <a:extLst>
              <a:ext uri="{FF2B5EF4-FFF2-40B4-BE49-F238E27FC236}">
                <a16:creationId xmlns:a16="http://schemas.microsoft.com/office/drawing/2014/main" id="{C446DF75-2C14-4F9C-8430-87D9ECB2DAEC}"/>
              </a:ext>
            </a:extLst>
          </p:cNvPr>
          <p:cNvPicPr>
            <a:picLocks noChangeAspect="1"/>
          </p:cNvPicPr>
          <p:nvPr/>
        </p:nvPicPr>
        <p:blipFill>
          <a:blip r:embed="rId3"/>
          <a:stretch>
            <a:fillRect/>
          </a:stretch>
        </p:blipFill>
        <p:spPr>
          <a:xfrm>
            <a:off x="0" y="1529665"/>
            <a:ext cx="11866769" cy="2801703"/>
          </a:xfrm>
          <a:prstGeom prst="rect">
            <a:avLst/>
          </a:prstGeom>
        </p:spPr>
      </p:pic>
    </p:spTree>
    <p:extLst>
      <p:ext uri="{BB962C8B-B14F-4D97-AF65-F5344CB8AC3E}">
        <p14:creationId xmlns:p14="http://schemas.microsoft.com/office/powerpoint/2010/main" val="178177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03EBE45-4E47-4546-B1FC-8A202750952A}"/>
              </a:ext>
            </a:extLst>
          </p:cNvPr>
          <p:cNvSpPr txBox="1"/>
          <p:nvPr/>
        </p:nvSpPr>
        <p:spPr>
          <a:xfrm>
            <a:off x="1709258" y="5792409"/>
            <a:ext cx="9162874" cy="369332"/>
          </a:xfrm>
          <a:prstGeom prst="rect">
            <a:avLst/>
          </a:prstGeom>
          <a:noFill/>
        </p:spPr>
        <p:txBody>
          <a:bodyPr wrap="square">
            <a:spAutoFit/>
          </a:bodyPr>
          <a:lstStyle/>
          <a:p>
            <a:r>
              <a:rPr lang="de-AT" dirty="0">
                <a:hlinkClick r:id="rId2">
                  <a:extLst>
                    <a:ext uri="{A12FA001-AC4F-418D-AE19-62706E023703}">
                      <ahyp:hlinkClr xmlns:ahyp="http://schemas.microsoft.com/office/drawing/2018/hyperlinkcolor" val="tx"/>
                    </a:ext>
                  </a:extLst>
                </a:hlinkClick>
              </a:rPr>
              <a:t>Passatwinde und Innertropische Konvergenzzone - Klima &amp; Wetter Grundlagen 6 - Bing </a:t>
            </a:r>
            <a:r>
              <a:rPr lang="de-AT" dirty="0" err="1">
                <a:hlinkClick r:id="rId2">
                  <a:extLst>
                    <a:ext uri="{A12FA001-AC4F-418D-AE19-62706E023703}">
                      <ahyp:hlinkClr xmlns:ahyp="http://schemas.microsoft.com/office/drawing/2018/hyperlinkcolor" val="tx"/>
                    </a:ext>
                  </a:extLst>
                </a:hlinkClick>
              </a:rPr>
              <a:t>video</a:t>
            </a:r>
            <a:endParaRPr lang="de-AT" dirty="0"/>
          </a:p>
        </p:txBody>
      </p:sp>
      <p:pic>
        <p:nvPicPr>
          <p:cNvPr id="4" name="Grafik 3">
            <a:extLst>
              <a:ext uri="{FF2B5EF4-FFF2-40B4-BE49-F238E27FC236}">
                <a16:creationId xmlns:a16="http://schemas.microsoft.com/office/drawing/2014/main" id="{85E3B004-06F8-4D16-9653-2A19D894AE9D}"/>
              </a:ext>
            </a:extLst>
          </p:cNvPr>
          <p:cNvPicPr>
            <a:picLocks noChangeAspect="1"/>
          </p:cNvPicPr>
          <p:nvPr/>
        </p:nvPicPr>
        <p:blipFill>
          <a:blip r:embed="rId3"/>
          <a:stretch>
            <a:fillRect/>
          </a:stretch>
        </p:blipFill>
        <p:spPr>
          <a:xfrm>
            <a:off x="0" y="571888"/>
            <a:ext cx="11665819" cy="4687909"/>
          </a:xfrm>
          <a:prstGeom prst="rect">
            <a:avLst/>
          </a:prstGeom>
        </p:spPr>
      </p:pic>
    </p:spTree>
    <p:extLst>
      <p:ext uri="{BB962C8B-B14F-4D97-AF65-F5344CB8AC3E}">
        <p14:creationId xmlns:p14="http://schemas.microsoft.com/office/powerpoint/2010/main" val="426277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C59C7-378A-4B67-842A-B14DB1F7355D}"/>
              </a:ext>
            </a:extLst>
          </p:cNvPr>
          <p:cNvSpPr>
            <a:spLocks noGrp="1"/>
          </p:cNvSpPr>
          <p:nvPr>
            <p:ph type="title"/>
          </p:nvPr>
        </p:nvSpPr>
        <p:spPr>
          <a:xfrm>
            <a:off x="685801" y="252663"/>
            <a:ext cx="10396882" cy="1151965"/>
          </a:xfrm>
        </p:spPr>
        <p:txBody>
          <a:bodyPr/>
          <a:lstStyle/>
          <a:p>
            <a:r>
              <a:rPr lang="de-AT" dirty="0"/>
              <a:t>Winde wehen nicht zufällig</a:t>
            </a:r>
          </a:p>
        </p:txBody>
      </p:sp>
      <p:sp>
        <p:nvSpPr>
          <p:cNvPr id="4" name="Textfeld 3">
            <a:extLst>
              <a:ext uri="{FF2B5EF4-FFF2-40B4-BE49-F238E27FC236}">
                <a16:creationId xmlns:a16="http://schemas.microsoft.com/office/drawing/2014/main" id="{D2737BF3-05DC-4DF8-982F-405C28465D23}"/>
              </a:ext>
            </a:extLst>
          </p:cNvPr>
          <p:cNvSpPr txBox="1"/>
          <p:nvPr/>
        </p:nvSpPr>
        <p:spPr>
          <a:xfrm>
            <a:off x="685801" y="1337251"/>
            <a:ext cx="9940490" cy="3539430"/>
          </a:xfrm>
          <a:prstGeom prst="rect">
            <a:avLst/>
          </a:prstGeom>
          <a:noFill/>
        </p:spPr>
        <p:txBody>
          <a:bodyPr wrap="square">
            <a:spAutoFit/>
          </a:bodyPr>
          <a:lstStyle/>
          <a:p>
            <a:r>
              <a:rPr lang="de-AT" sz="2800" dirty="0">
                <a:latin typeface="Arial Nova Light" panose="020B0304020202020204" pitchFamily="34" charset="0"/>
              </a:rPr>
              <a:t>Das globale Windsystem: Rund um den Erdball strömen die Luftmassen der Atmosphäre. Sie steigen auf und sinken, treffen aufeinander und vermischen sich. </a:t>
            </a:r>
          </a:p>
          <a:p>
            <a:r>
              <a:rPr lang="de-AT" sz="2800" dirty="0">
                <a:latin typeface="Arial Nova Light" panose="020B0304020202020204" pitchFamily="34" charset="0"/>
              </a:rPr>
              <a:t>Das geschieht nicht wild durcheinander, sondern die Winde folgen einem ganz bestimmten Muster. </a:t>
            </a:r>
          </a:p>
          <a:p>
            <a:endParaRPr lang="de-AT" sz="2800" dirty="0">
              <a:latin typeface="Arial Nova Light" panose="020B0304020202020204" pitchFamily="34" charset="0"/>
            </a:endParaRPr>
          </a:p>
          <a:p>
            <a:r>
              <a:rPr lang="de-AT" sz="2800" dirty="0">
                <a:latin typeface="Arial Nova Light" panose="020B0304020202020204" pitchFamily="34" charset="0"/>
              </a:rPr>
              <a:t>Beeinflusst wird dieses globale Windsystem vor allem durch die Einstrahlung der Sonne und durch die Corioliskraft. </a:t>
            </a:r>
          </a:p>
        </p:txBody>
      </p:sp>
      <p:pic>
        <p:nvPicPr>
          <p:cNvPr id="4098" name="Picture 2" descr="Quellbild anzeigen">
            <a:extLst>
              <a:ext uri="{FF2B5EF4-FFF2-40B4-BE49-F238E27FC236}">
                <a16:creationId xmlns:a16="http://schemas.microsoft.com/office/drawing/2014/main" id="{4EC26D2A-C450-4CC2-914F-5DDC54EA4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975" y="4761179"/>
            <a:ext cx="1551271" cy="85035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C256F68B-E3B3-465B-86E7-5B6C389891FA}"/>
              </a:ext>
            </a:extLst>
          </p:cNvPr>
          <p:cNvPicPr>
            <a:picLocks noChangeAspect="1"/>
          </p:cNvPicPr>
          <p:nvPr/>
        </p:nvPicPr>
        <p:blipFill>
          <a:blip r:embed="rId3"/>
          <a:stretch>
            <a:fillRect/>
          </a:stretch>
        </p:blipFill>
        <p:spPr>
          <a:xfrm>
            <a:off x="8797834" y="4478764"/>
            <a:ext cx="1828457" cy="1041985"/>
          </a:xfrm>
          <a:prstGeom prst="rect">
            <a:avLst/>
          </a:prstGeom>
        </p:spPr>
      </p:pic>
    </p:spTree>
    <p:extLst>
      <p:ext uri="{BB962C8B-B14F-4D97-AF65-F5344CB8AC3E}">
        <p14:creationId xmlns:p14="http://schemas.microsoft.com/office/powerpoint/2010/main" val="154079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C59C7-378A-4B67-842A-B14DB1F7355D}"/>
              </a:ext>
            </a:extLst>
          </p:cNvPr>
          <p:cNvSpPr>
            <a:spLocks noGrp="1"/>
          </p:cNvSpPr>
          <p:nvPr>
            <p:ph type="title"/>
          </p:nvPr>
        </p:nvSpPr>
        <p:spPr>
          <a:xfrm>
            <a:off x="685801" y="252663"/>
            <a:ext cx="10396882" cy="1151965"/>
          </a:xfrm>
        </p:spPr>
        <p:txBody>
          <a:bodyPr/>
          <a:lstStyle/>
          <a:p>
            <a:r>
              <a:rPr lang="de-AT" dirty="0"/>
              <a:t>Meeresströmungen mit System!</a:t>
            </a:r>
          </a:p>
        </p:txBody>
      </p:sp>
      <p:pic>
        <p:nvPicPr>
          <p:cNvPr id="6" name="Grafik 5">
            <a:extLst>
              <a:ext uri="{FF2B5EF4-FFF2-40B4-BE49-F238E27FC236}">
                <a16:creationId xmlns:a16="http://schemas.microsoft.com/office/drawing/2014/main" id="{C256F68B-E3B3-465B-86E7-5B6C389891FA}"/>
              </a:ext>
            </a:extLst>
          </p:cNvPr>
          <p:cNvPicPr>
            <a:picLocks noChangeAspect="1"/>
          </p:cNvPicPr>
          <p:nvPr/>
        </p:nvPicPr>
        <p:blipFill>
          <a:blip r:embed="rId2"/>
          <a:stretch>
            <a:fillRect/>
          </a:stretch>
        </p:blipFill>
        <p:spPr>
          <a:xfrm>
            <a:off x="8407667" y="3961899"/>
            <a:ext cx="2805764" cy="1598924"/>
          </a:xfrm>
          <a:prstGeom prst="rect">
            <a:avLst/>
          </a:prstGeom>
        </p:spPr>
      </p:pic>
      <p:sp>
        <p:nvSpPr>
          <p:cNvPr id="7" name="Textfeld 6">
            <a:extLst>
              <a:ext uri="{FF2B5EF4-FFF2-40B4-BE49-F238E27FC236}">
                <a16:creationId xmlns:a16="http://schemas.microsoft.com/office/drawing/2014/main" id="{B2EE8BE8-CC50-446F-91C2-FA6B6E727DE8}"/>
              </a:ext>
            </a:extLst>
          </p:cNvPr>
          <p:cNvSpPr txBox="1"/>
          <p:nvPr/>
        </p:nvSpPr>
        <p:spPr>
          <a:xfrm>
            <a:off x="777241" y="1404628"/>
            <a:ext cx="10305442" cy="2246769"/>
          </a:xfrm>
          <a:prstGeom prst="rect">
            <a:avLst/>
          </a:prstGeom>
          <a:noFill/>
        </p:spPr>
        <p:txBody>
          <a:bodyPr wrap="square">
            <a:spAutoFit/>
          </a:bodyPr>
          <a:lstStyle/>
          <a:p>
            <a:r>
              <a:rPr lang="de-AT" sz="2800" dirty="0">
                <a:latin typeface="Arial Nova Light" panose="020B0304020202020204" pitchFamily="34" charset="0"/>
              </a:rPr>
              <a:t>Durch die verschiedenen Einflüsse, wie Temperaturunterschiede des Wassers, Wind und die Coriolis-Kraft, entsteht an der Oberfläche und in der Tiefe der Ozeane ein Muster, das sich aus vielen einzelnen Strömungen zusammensetzt: Ein weltweiter Kreislauf, der auch das „globale Förderband“ genannt wird.</a:t>
            </a:r>
          </a:p>
        </p:txBody>
      </p:sp>
      <p:pic>
        <p:nvPicPr>
          <p:cNvPr id="7170" name="Picture 2" descr="Quellbild anzeigen">
            <a:extLst>
              <a:ext uri="{FF2B5EF4-FFF2-40B4-BE49-F238E27FC236}">
                <a16:creationId xmlns:a16="http://schemas.microsoft.com/office/drawing/2014/main" id="{BEC26B70-161B-4FCA-A33D-71D445D5D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19" y="4040226"/>
            <a:ext cx="1531228" cy="16249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B74ABEEC-F52A-4983-8F32-74C249885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463" y="4004361"/>
            <a:ext cx="2805764" cy="155646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Quellbild anzeigen">
            <a:extLst>
              <a:ext uri="{FF2B5EF4-FFF2-40B4-BE49-F238E27FC236}">
                <a16:creationId xmlns:a16="http://schemas.microsoft.com/office/drawing/2014/main" id="{BE0721F7-FDEC-46A4-898B-8C03412F8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687" y="3986866"/>
            <a:ext cx="2099336" cy="157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9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E4550D6-ADD6-4862-A2F8-96AAF8934EAB}"/>
              </a:ext>
            </a:extLst>
          </p:cNvPr>
          <p:cNvSpPr txBox="1"/>
          <p:nvPr/>
        </p:nvSpPr>
        <p:spPr>
          <a:xfrm>
            <a:off x="786464" y="599770"/>
            <a:ext cx="10619071" cy="4401205"/>
          </a:xfrm>
          <a:prstGeom prst="rect">
            <a:avLst/>
          </a:prstGeom>
          <a:noFill/>
        </p:spPr>
        <p:txBody>
          <a:bodyPr wrap="square">
            <a:spAutoFit/>
          </a:bodyPr>
          <a:lstStyle/>
          <a:p>
            <a:r>
              <a:rPr lang="de-AT" sz="2800" dirty="0">
                <a:latin typeface="Bahnschrift" panose="020B0502040204020203" pitchFamily="34" charset="0"/>
              </a:rPr>
              <a:t>Wie riesige Flüsse durchqueren Meeresströmungen alle fünf Ozeane. Sie transportieren gewaltige Wassermassen, ähnlich einem Förderband, rund um den Globus. Damit sorgen sie für einen Austausch von Wärme, Sauerstoff und Nährstoffen auf der ganzen Erde. Warmes Wasser vom Äquator strömt in Richtung der Pole, kaltes Wasser der Polargebiete sinkt zum Meeresboden und fließt zurück zum Äquator. Durch diesen Kreislauf werden die Temperaturen im Wasser und an Land ausgeglichen. Auch Eisberge, Schiffe oder Müll können durch die Strömung transportiert werden. </a:t>
            </a:r>
          </a:p>
        </p:txBody>
      </p:sp>
    </p:spTree>
    <p:extLst>
      <p:ext uri="{BB962C8B-B14F-4D97-AF65-F5344CB8AC3E}">
        <p14:creationId xmlns:p14="http://schemas.microsoft.com/office/powerpoint/2010/main" val="31026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55BD1A3-E104-41E5-ACA5-51D424694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EB5FF2DF-5909-49E8-B18D-072D7855D4C5}"/>
              </a:ext>
            </a:extLst>
          </p:cNvPr>
          <p:cNvSpPr txBox="1"/>
          <p:nvPr/>
        </p:nvSpPr>
        <p:spPr>
          <a:xfrm>
            <a:off x="1133375" y="2085806"/>
            <a:ext cx="10147434" cy="3970318"/>
          </a:xfrm>
          <a:prstGeom prst="rect">
            <a:avLst/>
          </a:prstGeom>
          <a:noFill/>
        </p:spPr>
        <p:txBody>
          <a:bodyPr wrap="square">
            <a:spAutoFit/>
          </a:bodyPr>
          <a:lstStyle/>
          <a:p>
            <a:r>
              <a:rPr lang="de-AT" sz="2800" dirty="0">
                <a:latin typeface="Bahnschrift" panose="020B0502040204020203" pitchFamily="34" charset="0"/>
              </a:rPr>
              <a:t>Angetrieben werden die Meeresströmungen durch den unterschiedlichen Salzgehalt und durch die unterschiedliche Temperatur von Meerwasser. Wo Meerwasser gefriert, wird Salz frei. Das Meerwasser unter einer Eisschicht ist darum besonders salzig – und gleichzeitig dichter und schwerer. Es sinkt nach unten und zieht weitere Wassermassen mit sich. In mehreren tausend Metern Tiefe fließt das Wasser zurück in wärmere Regionen. Dort steigt es wieder auf und der Kreislauf schließt sich.</a:t>
            </a:r>
          </a:p>
        </p:txBody>
      </p:sp>
    </p:spTree>
    <p:extLst>
      <p:ext uri="{BB962C8B-B14F-4D97-AF65-F5344CB8AC3E}">
        <p14:creationId xmlns:p14="http://schemas.microsoft.com/office/powerpoint/2010/main" val="61940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F47A79B-0254-4A13-B70C-E9A41A21BDFC}"/>
              </a:ext>
            </a:extLst>
          </p:cNvPr>
          <p:cNvSpPr txBox="1"/>
          <p:nvPr/>
        </p:nvSpPr>
        <p:spPr>
          <a:xfrm>
            <a:off x="555860" y="842013"/>
            <a:ext cx="11225462" cy="2677656"/>
          </a:xfrm>
          <a:prstGeom prst="rect">
            <a:avLst/>
          </a:prstGeom>
          <a:noFill/>
        </p:spPr>
        <p:txBody>
          <a:bodyPr wrap="square">
            <a:spAutoFit/>
          </a:bodyPr>
          <a:lstStyle/>
          <a:p>
            <a:r>
              <a:rPr lang="de-AT" sz="2800">
                <a:latin typeface="Bahnschrift" panose="020B0502040204020203" pitchFamily="34" charset="0"/>
              </a:rPr>
              <a:t>An der Wasseroberfläche setzen zusätzlich Winde das Wasser in Bewegung. Der Wind verursacht eine Strömung an der Oberfläche. Diese Strömung bewegt sich nicht genau in Windrichtung, sondern wird durch die Coriolis-Kraft abgelenkt: Auf der Nordhalbkugel lenkt die Coriolis-Kraft das Wasser in Strömungsrichtung gesehen nach rechts, auf der Südhalbkugel nach links. </a:t>
            </a:r>
            <a:endParaRPr lang="de-AT" sz="2800" dirty="0">
              <a:latin typeface="Bahnschrift" panose="020B0502040204020203" pitchFamily="34" charset="0"/>
            </a:endParaRPr>
          </a:p>
        </p:txBody>
      </p:sp>
      <p:sp>
        <p:nvSpPr>
          <p:cNvPr id="7" name="Textfeld 6">
            <a:extLst>
              <a:ext uri="{FF2B5EF4-FFF2-40B4-BE49-F238E27FC236}">
                <a16:creationId xmlns:a16="http://schemas.microsoft.com/office/drawing/2014/main" id="{448B797E-E441-4264-9BDB-71B84E2F9C90}"/>
              </a:ext>
            </a:extLst>
          </p:cNvPr>
          <p:cNvSpPr txBox="1"/>
          <p:nvPr/>
        </p:nvSpPr>
        <p:spPr>
          <a:xfrm>
            <a:off x="555860" y="4177511"/>
            <a:ext cx="8395635" cy="369332"/>
          </a:xfrm>
          <a:prstGeom prst="rect">
            <a:avLst/>
          </a:prstGeom>
          <a:noFill/>
        </p:spPr>
        <p:txBody>
          <a:bodyPr wrap="square">
            <a:spAutoFit/>
          </a:bodyPr>
          <a:lstStyle/>
          <a:p>
            <a:r>
              <a:rPr lang="de-AT" dirty="0">
                <a:hlinkClick r:id="rId2"/>
              </a:rPr>
              <a:t>GIDA - Meere III Meeresströmungen - Geographie - Schulfilm - DVD (Trailer) - Bing </a:t>
            </a:r>
            <a:r>
              <a:rPr lang="de-AT" dirty="0" err="1">
                <a:hlinkClick r:id="rId2"/>
              </a:rPr>
              <a:t>video</a:t>
            </a:r>
            <a:endParaRPr lang="de-AT" dirty="0"/>
          </a:p>
        </p:txBody>
      </p:sp>
      <p:sp>
        <p:nvSpPr>
          <p:cNvPr id="4" name="Textfeld 3">
            <a:extLst>
              <a:ext uri="{FF2B5EF4-FFF2-40B4-BE49-F238E27FC236}">
                <a16:creationId xmlns:a16="http://schemas.microsoft.com/office/drawing/2014/main" id="{B69991C2-3CC7-66A3-4117-761CDCAB73C8}"/>
              </a:ext>
            </a:extLst>
          </p:cNvPr>
          <p:cNvSpPr txBox="1"/>
          <p:nvPr/>
        </p:nvSpPr>
        <p:spPr>
          <a:xfrm>
            <a:off x="555860" y="3531180"/>
            <a:ext cx="6137412" cy="646331"/>
          </a:xfrm>
          <a:prstGeom prst="rect">
            <a:avLst/>
          </a:prstGeom>
          <a:noFill/>
        </p:spPr>
        <p:txBody>
          <a:bodyPr wrap="square">
            <a:spAutoFit/>
          </a:bodyPr>
          <a:lstStyle/>
          <a:p>
            <a:r>
              <a:rPr lang="de-AT" dirty="0">
                <a:hlinkClick r:id="rId3"/>
              </a:rPr>
              <a:t>Trailer - Meere III Meeresströmungen - Geographie - Schulfilm - YouTube</a:t>
            </a:r>
            <a:endParaRPr lang="de-AT" dirty="0"/>
          </a:p>
        </p:txBody>
      </p:sp>
      <p:sp>
        <p:nvSpPr>
          <p:cNvPr id="6" name="Textfeld 5">
            <a:extLst>
              <a:ext uri="{FF2B5EF4-FFF2-40B4-BE49-F238E27FC236}">
                <a16:creationId xmlns:a16="http://schemas.microsoft.com/office/drawing/2014/main" id="{7978D539-44C2-B420-BB0B-E36D4575B072}"/>
              </a:ext>
            </a:extLst>
          </p:cNvPr>
          <p:cNvSpPr txBox="1"/>
          <p:nvPr/>
        </p:nvSpPr>
        <p:spPr>
          <a:xfrm>
            <a:off x="555860" y="4619481"/>
            <a:ext cx="6137412" cy="646331"/>
          </a:xfrm>
          <a:prstGeom prst="rect">
            <a:avLst/>
          </a:prstGeom>
          <a:noFill/>
        </p:spPr>
        <p:txBody>
          <a:bodyPr wrap="square">
            <a:spAutoFit/>
          </a:bodyPr>
          <a:lstStyle/>
          <a:p>
            <a:r>
              <a:rPr lang="de-AT" dirty="0" err="1">
                <a:hlinkClick r:id="rId4"/>
              </a:rPr>
              <a:t>Gida</a:t>
            </a:r>
            <a:r>
              <a:rPr lang="de-AT" dirty="0">
                <a:hlinkClick r:id="rId4"/>
              </a:rPr>
              <a:t> Meere III </a:t>
            </a:r>
            <a:r>
              <a:rPr lang="de-AT" dirty="0" err="1">
                <a:hlinkClick r:id="rId4"/>
              </a:rPr>
              <a:t>Meeresstroemungen</a:t>
            </a:r>
            <a:r>
              <a:rPr lang="de-AT" dirty="0">
                <a:hlinkClick r:id="rId4"/>
              </a:rPr>
              <a:t> Geographie Schulfilm DVD Trailer YouTube - Suchen Videos</a:t>
            </a:r>
            <a:endParaRPr lang="de-AT" dirty="0"/>
          </a:p>
        </p:txBody>
      </p:sp>
    </p:spTree>
    <p:extLst>
      <p:ext uri="{BB962C8B-B14F-4D97-AF65-F5344CB8AC3E}">
        <p14:creationId xmlns:p14="http://schemas.microsoft.com/office/powerpoint/2010/main" val="233669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0222-69A7-4AA6-AF77-75D33082762D}"/>
              </a:ext>
            </a:extLst>
          </p:cNvPr>
          <p:cNvSpPr>
            <a:spLocks noGrp="1"/>
          </p:cNvSpPr>
          <p:nvPr>
            <p:ph type="title"/>
          </p:nvPr>
        </p:nvSpPr>
        <p:spPr>
          <a:xfrm>
            <a:off x="685801" y="262289"/>
            <a:ext cx="10396882" cy="1151965"/>
          </a:xfrm>
        </p:spPr>
        <p:txBody>
          <a:bodyPr/>
          <a:lstStyle/>
          <a:p>
            <a:r>
              <a:rPr lang="de-AT" dirty="0"/>
              <a:t>Der Golfstrom</a:t>
            </a:r>
          </a:p>
        </p:txBody>
      </p:sp>
      <p:sp>
        <p:nvSpPr>
          <p:cNvPr id="4" name="Textfeld 3">
            <a:extLst>
              <a:ext uri="{FF2B5EF4-FFF2-40B4-BE49-F238E27FC236}">
                <a16:creationId xmlns:a16="http://schemas.microsoft.com/office/drawing/2014/main" id="{6804566D-B3A4-4F73-AA56-A8C168775067}"/>
              </a:ext>
            </a:extLst>
          </p:cNvPr>
          <p:cNvSpPr txBox="1"/>
          <p:nvPr/>
        </p:nvSpPr>
        <p:spPr>
          <a:xfrm>
            <a:off x="685801" y="1114449"/>
            <a:ext cx="10585382" cy="4401205"/>
          </a:xfrm>
          <a:prstGeom prst="rect">
            <a:avLst/>
          </a:prstGeom>
          <a:noFill/>
        </p:spPr>
        <p:txBody>
          <a:bodyPr wrap="square">
            <a:spAutoFit/>
          </a:bodyPr>
          <a:lstStyle/>
          <a:p>
            <a:r>
              <a:rPr lang="de-AT" sz="2000" dirty="0">
                <a:latin typeface="Bahnschrift Light" panose="020B0502040204020203" pitchFamily="34" charset="0"/>
              </a:rPr>
              <a:t>Der Golfstrom ist eine mächtige Meeresströmung im Atlantik. Er ist bis zu 200 Kilometer breit. Die Wassermenge, die er transportiert, übertrifft die Menge des Wassers, das aus sämtlichen Flüssen der Erde ins Meer strömt, um mehr als ein Hundertfaches. Gespeist wird der Golfstrom durch warme Meeresströmungen in der Nähe des Äquators. Der Golfstrom beginnt nördlich der Bahamas. Von hier bewegt er sich zunächst entlang der amerikanischen Ostküste über 1.000 Kilometer weit nach Norden. Westwinde und Coriolis-Kraft zwingen den Strom auf der Höhe des US-Bundesstaates North Carolina nach Nordosten. Auf seinem Weg in Richtung Europa verliert der Golfstrom immer weiter an Tempo. Er bewegt sich nicht mehr schnurgerade, sondern schlängelt sich vorwärts. Teile des Stroms spalten sich ab und fließen zurück. Aus dem Norden kommt ihm schließlich der eiskalte Labradorstrom in die Quere; der Golfstrom verliert weiter an Kraft und an Wärme. Durch Verdunstung nehmen Salzanteil und Dichte des Wassers zu, bis der Golfstrom schließlich östlich von Grönland abtaucht. Teile seiner Wassermassen fließen von hier aus als Tiefenströmung in Richtung Südatlantik und Indischer Ozean.</a:t>
            </a:r>
          </a:p>
        </p:txBody>
      </p:sp>
      <p:sp>
        <p:nvSpPr>
          <p:cNvPr id="5" name="Textfeld 4">
            <a:extLst>
              <a:ext uri="{FF2B5EF4-FFF2-40B4-BE49-F238E27FC236}">
                <a16:creationId xmlns:a16="http://schemas.microsoft.com/office/drawing/2014/main" id="{9188F783-019C-4687-BC3D-CEF5CEE2A9F0}"/>
              </a:ext>
            </a:extLst>
          </p:cNvPr>
          <p:cNvSpPr txBox="1"/>
          <p:nvPr/>
        </p:nvSpPr>
        <p:spPr>
          <a:xfrm>
            <a:off x="2702293" y="5743551"/>
            <a:ext cx="6136104" cy="369332"/>
          </a:xfrm>
          <a:prstGeom prst="rect">
            <a:avLst/>
          </a:prstGeom>
          <a:noFill/>
        </p:spPr>
        <p:txBody>
          <a:bodyPr wrap="square">
            <a:spAutoFit/>
          </a:bodyPr>
          <a:lstStyle/>
          <a:p>
            <a:r>
              <a:rPr lang="en-US" dirty="0">
                <a:solidFill>
                  <a:schemeClr val="bg1">
                    <a:lumMod val="65000"/>
                  </a:schemeClr>
                </a:solidFill>
                <a:hlinkClick r:id="rId2">
                  <a:extLst>
                    <a:ext uri="{A12FA001-AC4F-418D-AE19-62706E023703}">
                      <ahyp:hlinkClr xmlns:ahyp="http://schemas.microsoft.com/office/drawing/2018/hyperlinkcolor" val="tx"/>
                    </a:ext>
                  </a:extLst>
                </a:hlinkClick>
              </a:rPr>
              <a:t>The Gulf Stream Explained - Bing video</a:t>
            </a:r>
            <a:endParaRPr lang="de-AT" dirty="0">
              <a:solidFill>
                <a:schemeClr val="bg1">
                  <a:lumMod val="65000"/>
                </a:schemeClr>
              </a:solidFill>
            </a:endParaRPr>
          </a:p>
        </p:txBody>
      </p:sp>
    </p:spTree>
    <p:extLst>
      <p:ext uri="{BB962C8B-B14F-4D97-AF65-F5344CB8AC3E}">
        <p14:creationId xmlns:p14="http://schemas.microsoft.com/office/powerpoint/2010/main" val="282917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0222-69A7-4AA6-AF77-75D33082762D}"/>
              </a:ext>
            </a:extLst>
          </p:cNvPr>
          <p:cNvSpPr>
            <a:spLocks noGrp="1"/>
          </p:cNvSpPr>
          <p:nvPr>
            <p:ph type="title"/>
          </p:nvPr>
        </p:nvSpPr>
        <p:spPr>
          <a:xfrm>
            <a:off x="685801" y="262289"/>
            <a:ext cx="10396882" cy="1151965"/>
          </a:xfrm>
        </p:spPr>
        <p:txBody>
          <a:bodyPr>
            <a:normAutofit/>
          </a:bodyPr>
          <a:lstStyle/>
          <a:p>
            <a:r>
              <a:rPr lang="de-AT" dirty="0"/>
              <a:t>… die Bedeutung für Europa</a:t>
            </a:r>
          </a:p>
        </p:txBody>
      </p:sp>
      <p:sp>
        <p:nvSpPr>
          <p:cNvPr id="5" name="Textfeld 4">
            <a:extLst>
              <a:ext uri="{FF2B5EF4-FFF2-40B4-BE49-F238E27FC236}">
                <a16:creationId xmlns:a16="http://schemas.microsoft.com/office/drawing/2014/main" id="{9188F783-019C-4687-BC3D-CEF5CEE2A9F0}"/>
              </a:ext>
            </a:extLst>
          </p:cNvPr>
          <p:cNvSpPr txBox="1"/>
          <p:nvPr/>
        </p:nvSpPr>
        <p:spPr>
          <a:xfrm>
            <a:off x="2702293" y="5743551"/>
            <a:ext cx="6136104" cy="369332"/>
          </a:xfrm>
          <a:prstGeom prst="rect">
            <a:avLst/>
          </a:prstGeom>
          <a:noFill/>
        </p:spPr>
        <p:txBody>
          <a:bodyPr wrap="square">
            <a:spAutoFit/>
          </a:bodyPr>
          <a:lstStyle/>
          <a:p>
            <a:r>
              <a:rPr lang="en-US" dirty="0">
                <a:solidFill>
                  <a:schemeClr val="bg1">
                    <a:lumMod val="65000"/>
                  </a:schemeClr>
                </a:solidFill>
                <a:hlinkClick r:id="rId2">
                  <a:extLst>
                    <a:ext uri="{A12FA001-AC4F-418D-AE19-62706E023703}">
                      <ahyp:hlinkClr xmlns:ahyp="http://schemas.microsoft.com/office/drawing/2018/hyperlinkcolor" val="tx"/>
                    </a:ext>
                  </a:extLst>
                </a:hlinkClick>
              </a:rPr>
              <a:t>The Gulf Stream Explained - Bing video</a:t>
            </a:r>
            <a:endParaRPr lang="de-AT" dirty="0">
              <a:solidFill>
                <a:schemeClr val="bg1">
                  <a:lumMod val="65000"/>
                </a:schemeClr>
              </a:solidFill>
            </a:endParaRPr>
          </a:p>
        </p:txBody>
      </p:sp>
      <p:sp>
        <p:nvSpPr>
          <p:cNvPr id="6" name="Textfeld 5">
            <a:extLst>
              <a:ext uri="{FF2B5EF4-FFF2-40B4-BE49-F238E27FC236}">
                <a16:creationId xmlns:a16="http://schemas.microsoft.com/office/drawing/2014/main" id="{A90B2CC9-798B-4652-A71A-58A082833AE1}"/>
              </a:ext>
            </a:extLst>
          </p:cNvPr>
          <p:cNvSpPr txBox="1"/>
          <p:nvPr/>
        </p:nvSpPr>
        <p:spPr>
          <a:xfrm>
            <a:off x="685801" y="1414254"/>
            <a:ext cx="10820398" cy="3539430"/>
          </a:xfrm>
          <a:prstGeom prst="rect">
            <a:avLst/>
          </a:prstGeom>
          <a:noFill/>
        </p:spPr>
        <p:txBody>
          <a:bodyPr wrap="square">
            <a:spAutoFit/>
          </a:bodyPr>
          <a:lstStyle/>
          <a:p>
            <a:r>
              <a:rPr lang="de-AT" sz="2800" dirty="0">
                <a:latin typeface="Bahnschrift Light" panose="020B0502040204020203" pitchFamily="34" charset="0"/>
              </a:rPr>
              <a:t>Für Europa ist der Golfstrom sehr wichtig: Er wirkt wie eine Zentralheizung auf unser Klima. Ohne seine Wärme wären die Winter in West- und Mitteleuropa wesentlich härter. Nur seinetwegen sind auch Häfen in Nordeuropa das ganze Jahr über eisfrei – außer an der Ostsee, wohin die Strömung nicht gelangt. Selbst die Tatsache, dass an Englands Südwestküste Palmen wachsen und Zitronenbäume gedeihen, verdanken wir dem gewaltigen und warmen Golfstrom.</a:t>
            </a:r>
          </a:p>
        </p:txBody>
      </p:sp>
    </p:spTree>
    <p:extLst>
      <p:ext uri="{BB962C8B-B14F-4D97-AF65-F5344CB8AC3E}">
        <p14:creationId xmlns:p14="http://schemas.microsoft.com/office/powerpoint/2010/main" val="326245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C59C7-378A-4B67-842A-B14DB1F7355D}"/>
              </a:ext>
            </a:extLst>
          </p:cNvPr>
          <p:cNvSpPr>
            <a:spLocks noGrp="1"/>
          </p:cNvSpPr>
          <p:nvPr>
            <p:ph type="title"/>
          </p:nvPr>
        </p:nvSpPr>
        <p:spPr>
          <a:xfrm>
            <a:off x="1107061" y="601612"/>
            <a:ext cx="9975622" cy="803016"/>
          </a:xfrm>
        </p:spPr>
        <p:txBody>
          <a:bodyPr>
            <a:normAutofit fontScale="90000"/>
          </a:bodyPr>
          <a:lstStyle/>
          <a:p>
            <a:r>
              <a:rPr lang="de-AT" dirty="0"/>
              <a:t>Wirbelstürme</a:t>
            </a:r>
          </a:p>
        </p:txBody>
      </p:sp>
      <p:sp>
        <p:nvSpPr>
          <p:cNvPr id="9" name="Textfeld 8">
            <a:extLst>
              <a:ext uri="{FF2B5EF4-FFF2-40B4-BE49-F238E27FC236}">
                <a16:creationId xmlns:a16="http://schemas.microsoft.com/office/drawing/2014/main" id="{CF8B7168-2F34-4B2D-B8C1-53125E1955C8}"/>
              </a:ext>
            </a:extLst>
          </p:cNvPr>
          <p:cNvSpPr txBox="1"/>
          <p:nvPr/>
        </p:nvSpPr>
        <p:spPr>
          <a:xfrm>
            <a:off x="608799" y="1212122"/>
            <a:ext cx="10396882" cy="4247317"/>
          </a:xfrm>
          <a:prstGeom prst="rect">
            <a:avLst/>
          </a:prstGeom>
          <a:noFill/>
        </p:spPr>
        <p:txBody>
          <a:bodyPr wrap="square">
            <a:spAutoFit/>
          </a:bodyPr>
          <a:lstStyle/>
          <a:p>
            <a:r>
              <a:rPr lang="de-AT" dirty="0">
                <a:latin typeface="Bahnschrift" panose="020B0502040204020203" pitchFamily="34" charset="0"/>
              </a:rPr>
              <a:t>Ein Hurrikan entsteht da, wo warmes Wasser verdunstet und </a:t>
            </a:r>
          </a:p>
          <a:p>
            <a:r>
              <a:rPr lang="de-AT" dirty="0">
                <a:latin typeface="Bahnschrift" panose="020B0502040204020203" pitchFamily="34" charset="0"/>
              </a:rPr>
              <a:t>feuchtwarme Luft schnell und hoch aufsteigt. </a:t>
            </a:r>
          </a:p>
          <a:p>
            <a:endParaRPr lang="de-AT" dirty="0">
              <a:latin typeface="Bahnschrift" panose="020B0502040204020203" pitchFamily="34" charset="0"/>
            </a:endParaRPr>
          </a:p>
          <a:p>
            <a:r>
              <a:rPr lang="de-AT" dirty="0">
                <a:latin typeface="Bahnschrift" panose="020B0502040204020203" pitchFamily="34" charset="0"/>
              </a:rPr>
              <a:t>Zum Ausgleich wird kalte Luft nach unten gesaugt. </a:t>
            </a:r>
          </a:p>
          <a:p>
            <a:endParaRPr lang="de-AT" dirty="0">
              <a:latin typeface="Bahnschrift" panose="020B0502040204020203" pitchFamily="34" charset="0"/>
            </a:endParaRPr>
          </a:p>
          <a:p>
            <a:r>
              <a:rPr lang="de-AT" dirty="0">
                <a:latin typeface="Bahnschrift" panose="020B0502040204020203" pitchFamily="34" charset="0"/>
              </a:rPr>
              <a:t>Ein Gewitter zieht auf. Durch die </a:t>
            </a:r>
            <a:r>
              <a:rPr lang="de-AT" b="1" dirty="0">
                <a:latin typeface="Bahnschrift" panose="020B0502040204020203" pitchFamily="34" charset="0"/>
              </a:rPr>
              <a:t>Corioliskraft </a:t>
            </a:r>
            <a:r>
              <a:rPr lang="de-AT" dirty="0">
                <a:latin typeface="Bahnschrift" panose="020B0502040204020203" pitchFamily="34" charset="0"/>
              </a:rPr>
              <a:t>beginnen sich die kalten und warmen Luftmassen wie </a:t>
            </a:r>
            <a:r>
              <a:rPr lang="de-AT" b="1" dirty="0">
                <a:solidFill>
                  <a:srgbClr val="C00000"/>
                </a:solidFill>
                <a:latin typeface="Bahnschrift" panose="020B0502040204020203" pitchFamily="34" charset="0"/>
              </a:rPr>
              <a:t>in einer Spirale zu drehen</a:t>
            </a:r>
            <a:r>
              <a:rPr lang="de-AT" dirty="0">
                <a:latin typeface="Bahnschrift" panose="020B0502040204020203" pitchFamily="34" charset="0"/>
              </a:rPr>
              <a:t>. Durch das Rotieren saugen sie noch mehr feuchtwarme Meeresluft an. So wird der Wirbelsturm immer stärker: Er kann einen Durchmesser </a:t>
            </a:r>
            <a:r>
              <a:rPr lang="de-AT" b="1" dirty="0">
                <a:solidFill>
                  <a:srgbClr val="C00000"/>
                </a:solidFill>
                <a:latin typeface="Bahnschrift" panose="020B0502040204020203" pitchFamily="34" charset="0"/>
              </a:rPr>
              <a:t>von mehreren Hundert Kilometern</a:t>
            </a:r>
            <a:r>
              <a:rPr lang="de-AT" dirty="0">
                <a:solidFill>
                  <a:srgbClr val="C00000"/>
                </a:solidFill>
                <a:latin typeface="Bahnschrift" panose="020B0502040204020203" pitchFamily="34" charset="0"/>
              </a:rPr>
              <a:t> </a:t>
            </a:r>
            <a:r>
              <a:rPr lang="de-AT" dirty="0">
                <a:latin typeface="Bahnschrift" panose="020B0502040204020203" pitchFamily="34" charset="0"/>
              </a:rPr>
              <a:t>erlangen und Tausende von Kilometern zurücklegen. </a:t>
            </a:r>
          </a:p>
          <a:p>
            <a:endParaRPr lang="de-AT" dirty="0">
              <a:latin typeface="Bahnschrift" panose="020B0502040204020203" pitchFamily="34" charset="0"/>
            </a:endParaRPr>
          </a:p>
          <a:p>
            <a:r>
              <a:rPr lang="de-AT" dirty="0">
                <a:latin typeface="Bahnschrift" panose="020B0502040204020203" pitchFamily="34" charset="0"/>
              </a:rPr>
              <a:t>Seine Luftmassen erreichen dabei eine Geschwindigkeit von bis zu 300 Stundenkilometern. Nur im Zentrum herrscht Windstille: Das ist das Auge des Hurrikans. </a:t>
            </a:r>
          </a:p>
          <a:p>
            <a:endParaRPr lang="de-AT" dirty="0">
              <a:latin typeface="Bahnschrift" panose="020B0502040204020203" pitchFamily="34" charset="0"/>
            </a:endParaRPr>
          </a:p>
          <a:p>
            <a:r>
              <a:rPr lang="de-AT" dirty="0">
                <a:latin typeface="Bahnschrift" panose="020B0502040204020203" pitchFamily="34" charset="0"/>
              </a:rPr>
              <a:t>Temperatur von mindestens </a:t>
            </a:r>
            <a:r>
              <a:rPr lang="de-AT" b="1" dirty="0">
                <a:solidFill>
                  <a:srgbClr val="C00000"/>
                </a:solidFill>
                <a:latin typeface="Bahnschrift" panose="020B0502040204020203" pitchFamily="34" charset="0"/>
              </a:rPr>
              <a:t>27° Celsius;</a:t>
            </a:r>
            <a:r>
              <a:rPr lang="de-AT" dirty="0">
                <a:latin typeface="Bahnschrift" panose="020B0502040204020203" pitchFamily="34" charset="0"/>
              </a:rPr>
              <a:t>  besitzen. Hurrikans gibt es nur in einem Streifen in den Tropen, der etwa zwischen dem </a:t>
            </a:r>
            <a:r>
              <a:rPr lang="de-AT" b="1" dirty="0">
                <a:solidFill>
                  <a:srgbClr val="C00000"/>
                </a:solidFill>
                <a:latin typeface="Bahnschrift" panose="020B0502040204020203" pitchFamily="34" charset="0"/>
              </a:rPr>
              <a:t>5. und dem 20. Breitengrad </a:t>
            </a:r>
            <a:r>
              <a:rPr lang="de-AT" dirty="0">
                <a:latin typeface="Bahnschrift" panose="020B0502040204020203" pitchFamily="34" charset="0"/>
              </a:rPr>
              <a:t>liegt.</a:t>
            </a:r>
          </a:p>
        </p:txBody>
      </p:sp>
      <p:pic>
        <p:nvPicPr>
          <p:cNvPr id="10242" name="Picture 2" descr="Quellbild anzeigen">
            <a:extLst>
              <a:ext uri="{FF2B5EF4-FFF2-40B4-BE49-F238E27FC236}">
                <a16:creationId xmlns:a16="http://schemas.microsoft.com/office/drawing/2014/main" id="{2C7CD106-35BA-4DB7-81EF-9A6B243ED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875" y="269854"/>
            <a:ext cx="2717068" cy="225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1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E7861-650D-4669-995A-CB284CE25155}"/>
              </a:ext>
            </a:extLst>
          </p:cNvPr>
          <p:cNvSpPr>
            <a:spLocks noGrp="1"/>
          </p:cNvSpPr>
          <p:nvPr>
            <p:ph type="title"/>
          </p:nvPr>
        </p:nvSpPr>
        <p:spPr>
          <a:xfrm>
            <a:off x="549175" y="241691"/>
            <a:ext cx="6345302" cy="778652"/>
          </a:xfrm>
        </p:spPr>
        <p:txBody>
          <a:bodyPr/>
          <a:lstStyle/>
          <a:p>
            <a:r>
              <a:rPr lang="de-AT" dirty="0"/>
              <a:t>Ebbe und Flut</a:t>
            </a:r>
          </a:p>
        </p:txBody>
      </p:sp>
      <p:sp>
        <p:nvSpPr>
          <p:cNvPr id="4" name="Textplatzhalter 3">
            <a:extLst>
              <a:ext uri="{FF2B5EF4-FFF2-40B4-BE49-F238E27FC236}">
                <a16:creationId xmlns:a16="http://schemas.microsoft.com/office/drawing/2014/main" id="{0CBCF5B4-7F45-42BA-8162-8EFFC8F8E458}"/>
              </a:ext>
            </a:extLst>
          </p:cNvPr>
          <p:cNvSpPr>
            <a:spLocks noGrp="1"/>
          </p:cNvSpPr>
          <p:nvPr>
            <p:ph type="body" sz="half" idx="2"/>
          </p:nvPr>
        </p:nvSpPr>
        <p:spPr>
          <a:xfrm>
            <a:off x="7096324" y="916492"/>
            <a:ext cx="4576866" cy="2460388"/>
          </a:xfrm>
        </p:spPr>
        <p:txBody>
          <a:bodyPr>
            <a:noAutofit/>
          </a:bodyPr>
          <a:lstStyle/>
          <a:p>
            <a:pPr algn="l"/>
            <a:r>
              <a:rPr lang="de-AT" sz="2400" b="1" dirty="0">
                <a:latin typeface="Bahnschrift Light" panose="020B0502040204020203" pitchFamily="34" charset="0"/>
              </a:rPr>
              <a:t>Flut:  </a:t>
            </a:r>
            <a:r>
              <a:rPr lang="de-AT" sz="2400" dirty="0" err="1">
                <a:latin typeface="Bahnschrift Light" panose="020B0502040204020203" pitchFamily="34" charset="0"/>
              </a:rPr>
              <a:t>ZeitrauM</a:t>
            </a:r>
            <a:r>
              <a:rPr lang="de-AT" sz="2400" dirty="0">
                <a:latin typeface="Bahnschrift Light" panose="020B0502040204020203" pitchFamily="34" charset="0"/>
              </a:rPr>
              <a:t>, zu dem das Wasser ansteigt </a:t>
            </a:r>
          </a:p>
          <a:p>
            <a:pPr algn="l"/>
            <a:r>
              <a:rPr lang="de-AT" sz="2400" b="1" dirty="0">
                <a:latin typeface="Bahnschrift Light" panose="020B0502040204020203" pitchFamily="34" charset="0"/>
              </a:rPr>
              <a:t>Ebbe:  </a:t>
            </a:r>
            <a:r>
              <a:rPr lang="de-AT" sz="2400" dirty="0">
                <a:latin typeface="Bahnschrift Light" panose="020B0502040204020203" pitchFamily="34" charset="0"/>
              </a:rPr>
              <a:t>Zeitraum, zu dem der Wasserstand sinkt</a:t>
            </a:r>
          </a:p>
          <a:p>
            <a:pPr algn="l"/>
            <a:r>
              <a:rPr lang="de-AT" sz="2400" b="1" dirty="0">
                <a:latin typeface="Bahnschrift Light" panose="020B0502040204020203" pitchFamily="34" charset="0"/>
              </a:rPr>
              <a:t>Dauer</a:t>
            </a:r>
            <a:r>
              <a:rPr lang="de-AT" sz="2400" dirty="0">
                <a:latin typeface="Bahnschrift Light" panose="020B0502040204020203" pitchFamily="34" charset="0"/>
              </a:rPr>
              <a:t>: Ebbe und Flut zusammen ca. 12h25min.</a:t>
            </a:r>
          </a:p>
          <a:p>
            <a:pPr algn="l"/>
            <a:r>
              <a:rPr lang="de-AT" sz="2400" b="1" dirty="0">
                <a:latin typeface="Bahnschrift Light" panose="020B0502040204020203" pitchFamily="34" charset="0"/>
              </a:rPr>
              <a:t>Grund: </a:t>
            </a:r>
            <a:r>
              <a:rPr lang="de-AT" sz="2400" dirty="0">
                <a:latin typeface="Bahnschrift Light" panose="020B0502040204020203" pitchFamily="34" charset="0"/>
              </a:rPr>
              <a:t>Zusammenspiel Sonne Erde Mond</a:t>
            </a:r>
          </a:p>
          <a:p>
            <a:pPr algn="l"/>
            <a:endParaRPr lang="de-AT" sz="2400" dirty="0">
              <a:latin typeface="Bahnschrift Light" panose="020B0502040204020203" pitchFamily="34" charset="0"/>
            </a:endParaRPr>
          </a:p>
          <a:p>
            <a:pPr algn="l"/>
            <a:endParaRPr lang="de-AT" sz="2400" dirty="0">
              <a:latin typeface="Bahnschrift Light" panose="020B0502040204020203" pitchFamily="34" charset="0"/>
            </a:endParaRPr>
          </a:p>
          <a:p>
            <a:pPr algn="l"/>
            <a:endParaRPr lang="de-AT" sz="2400" dirty="0">
              <a:latin typeface="Bahnschrift Light" panose="020B0502040204020203" pitchFamily="34" charset="0"/>
            </a:endParaRPr>
          </a:p>
          <a:p>
            <a:pPr algn="l"/>
            <a:endParaRPr lang="de-AT" sz="2400" dirty="0">
              <a:latin typeface="Bahnschrift Light" panose="020B0502040204020203" pitchFamily="34" charset="0"/>
            </a:endParaRPr>
          </a:p>
          <a:p>
            <a:pPr algn="l"/>
            <a:endParaRPr lang="de-AT" sz="2400" dirty="0">
              <a:latin typeface="Bahnschrift Light" panose="020B0502040204020203" pitchFamily="34" charset="0"/>
            </a:endParaRPr>
          </a:p>
          <a:p>
            <a:pPr algn="l"/>
            <a:r>
              <a:rPr lang="de-AT" sz="2400" dirty="0">
                <a:latin typeface="Bahnschrift Light" panose="020B0502040204020203" pitchFamily="34" charset="0"/>
              </a:rPr>
              <a:t> </a:t>
            </a:r>
          </a:p>
        </p:txBody>
      </p:sp>
      <p:sp>
        <p:nvSpPr>
          <p:cNvPr id="9" name="Textfeld 8">
            <a:extLst>
              <a:ext uri="{FF2B5EF4-FFF2-40B4-BE49-F238E27FC236}">
                <a16:creationId xmlns:a16="http://schemas.microsoft.com/office/drawing/2014/main" id="{DA51FFB7-3AFE-49AD-AE68-57188D05637F}"/>
              </a:ext>
            </a:extLst>
          </p:cNvPr>
          <p:cNvSpPr txBox="1"/>
          <p:nvPr/>
        </p:nvSpPr>
        <p:spPr>
          <a:xfrm>
            <a:off x="309483" y="1155011"/>
            <a:ext cx="6493214" cy="4247317"/>
          </a:xfrm>
          <a:prstGeom prst="rect">
            <a:avLst/>
          </a:prstGeom>
          <a:noFill/>
        </p:spPr>
        <p:txBody>
          <a:bodyPr wrap="square">
            <a:spAutoFit/>
          </a:bodyPr>
          <a:lstStyle/>
          <a:p>
            <a:r>
              <a:rPr lang="de-AT" dirty="0">
                <a:latin typeface="Bahnschrift Light" panose="020B0502040204020203" pitchFamily="34" charset="0"/>
              </a:rPr>
              <a:t>Durch die Gravitation zieht die Erde den Mond und der Mond wiederum die Erde an. Da Wasser flüssig, also beweglich ist, kann der Mond mit seiner Anziehungskraft das Wasser auf der Erde ein Stück zu sich hin "ziehen". </a:t>
            </a:r>
          </a:p>
          <a:p>
            <a:endParaRPr lang="de-AT" dirty="0">
              <a:latin typeface="Bahnschrift Light" panose="020B0502040204020203" pitchFamily="34" charset="0"/>
            </a:endParaRPr>
          </a:p>
          <a:p>
            <a:r>
              <a:rPr lang="de-AT" dirty="0">
                <a:latin typeface="Bahnschrift Light" panose="020B0502040204020203" pitchFamily="34" charset="0"/>
              </a:rPr>
              <a:t>An der </a:t>
            </a:r>
            <a:r>
              <a:rPr lang="de-AT" dirty="0" err="1">
                <a:latin typeface="Bahnschrift Light" panose="020B0502040204020203" pitchFamily="34" charset="0"/>
              </a:rPr>
              <a:t>Erdseite</a:t>
            </a:r>
            <a:r>
              <a:rPr lang="de-AT" dirty="0">
                <a:latin typeface="Bahnschrift Light" panose="020B0502040204020203" pitchFamily="34" charset="0"/>
              </a:rPr>
              <a:t>, an welcher der Mond gerade steht, hebt sich der Wasserspiegel der Meere also an. Es entsteht an der mondzugewandten </a:t>
            </a:r>
            <a:r>
              <a:rPr lang="de-AT" dirty="0" err="1">
                <a:latin typeface="Bahnschrift Light" panose="020B0502040204020203" pitchFamily="34" charset="0"/>
              </a:rPr>
              <a:t>Erdseite</a:t>
            </a:r>
            <a:r>
              <a:rPr lang="de-AT" dirty="0">
                <a:latin typeface="Bahnschrift Light" panose="020B0502040204020203" pitchFamily="34" charset="0"/>
              </a:rPr>
              <a:t> ein so genannter "Flutberg". </a:t>
            </a:r>
          </a:p>
          <a:p>
            <a:r>
              <a:rPr lang="de-AT" dirty="0">
                <a:latin typeface="Bahnschrift Light" panose="020B0502040204020203" pitchFamily="34" charset="0"/>
              </a:rPr>
              <a:t>Da sich die Erde um sich selbst dreht, wandert sie durch diesen Flutberg hindurch. </a:t>
            </a:r>
          </a:p>
          <a:p>
            <a:endParaRPr lang="de-AT" dirty="0">
              <a:latin typeface="Bahnschrift Light" panose="020B0502040204020203" pitchFamily="34" charset="0"/>
            </a:endParaRPr>
          </a:p>
          <a:p>
            <a:r>
              <a:rPr lang="de-AT" dirty="0">
                <a:latin typeface="Bahnschrift Light" panose="020B0502040204020203" pitchFamily="34" charset="0"/>
              </a:rPr>
              <a:t>Deshalb wechseln sich Ebbe und Flut ab. Das Wasser "wandert" also nicht einfach nur mit dem Mond weiter, sondern die Erde dreht sich dabei auch unter dem Flutberg hindurch.</a:t>
            </a:r>
          </a:p>
        </p:txBody>
      </p:sp>
    </p:spTree>
    <p:extLst>
      <p:ext uri="{BB962C8B-B14F-4D97-AF65-F5344CB8AC3E}">
        <p14:creationId xmlns:p14="http://schemas.microsoft.com/office/powerpoint/2010/main" val="3921733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36F9FB8-311E-4B8C-A74C-919FAEB1DFAC}"/>
              </a:ext>
            </a:extLst>
          </p:cNvPr>
          <p:cNvSpPr txBox="1"/>
          <p:nvPr/>
        </p:nvSpPr>
        <p:spPr>
          <a:xfrm>
            <a:off x="492125" y="258000"/>
            <a:ext cx="11207750" cy="5632311"/>
          </a:xfrm>
          <a:prstGeom prst="rect">
            <a:avLst/>
          </a:prstGeom>
          <a:noFill/>
        </p:spPr>
        <p:txBody>
          <a:bodyPr wrap="square">
            <a:spAutoFit/>
          </a:bodyPr>
          <a:lstStyle/>
          <a:p>
            <a:r>
              <a:rPr lang="de-AT" sz="2400" dirty="0">
                <a:latin typeface="Bahnschrift" panose="020B0502040204020203" pitchFamily="34" charset="0"/>
              </a:rPr>
              <a:t>Es gibt aber noch einen zweiten Flutberg - dieser liegt direkt gegenüber dem ersten an der mondabgewandten Seite der Erde. Das hat mit der Rotation zu tun.</a:t>
            </a:r>
          </a:p>
          <a:p>
            <a:endParaRPr lang="de-AT" sz="2400" dirty="0">
              <a:latin typeface="Bahnschrift" panose="020B0502040204020203" pitchFamily="34" charset="0"/>
            </a:endParaRPr>
          </a:p>
          <a:p>
            <a:r>
              <a:rPr lang="de-AT" sz="2400" dirty="0">
                <a:latin typeface="Bahnschrift" panose="020B0502040204020203" pitchFamily="34" charset="0"/>
              </a:rPr>
              <a:t>Bei der Rotation entstehen Kräfte, die alles rund um die Drehachse nach außen "schleudern". </a:t>
            </a:r>
          </a:p>
          <a:p>
            <a:endParaRPr lang="de-AT" sz="2400" dirty="0">
              <a:latin typeface="Bahnschrift" panose="020B0502040204020203" pitchFamily="34" charset="0"/>
            </a:endParaRPr>
          </a:p>
          <a:p>
            <a:r>
              <a:rPr lang="de-AT" sz="2400" dirty="0">
                <a:latin typeface="Bahnschrift" panose="020B0502040204020203" pitchFamily="34" charset="0"/>
              </a:rPr>
              <a:t>Die nach außen wirkende Kraft wird als "Fliehkraft" oder auch "</a:t>
            </a:r>
            <a:r>
              <a:rPr lang="de-AT" sz="2400" b="1" i="1" dirty="0">
                <a:solidFill>
                  <a:srgbClr val="C00000"/>
                </a:solidFill>
                <a:latin typeface="Bahnschrift" panose="020B0502040204020203" pitchFamily="34" charset="0"/>
              </a:rPr>
              <a:t>Zentrifugalkraft</a:t>
            </a:r>
            <a:r>
              <a:rPr lang="de-AT" sz="2400" dirty="0">
                <a:latin typeface="Bahnschrift" panose="020B0502040204020203" pitchFamily="34" charset="0"/>
              </a:rPr>
              <a:t>" (lateinisch: </a:t>
            </a:r>
            <a:r>
              <a:rPr lang="de-AT" sz="2400" dirty="0" err="1">
                <a:latin typeface="Bahnschrift" panose="020B0502040204020203" pitchFamily="34" charset="0"/>
              </a:rPr>
              <a:t>fugere</a:t>
            </a:r>
            <a:r>
              <a:rPr lang="de-AT" sz="2400" dirty="0">
                <a:latin typeface="Bahnschrift" panose="020B0502040204020203" pitchFamily="34" charset="0"/>
              </a:rPr>
              <a:t> bedeutet "fliehen") bezeichnet.</a:t>
            </a:r>
          </a:p>
          <a:p>
            <a:endParaRPr lang="de-AT" sz="2400" dirty="0">
              <a:latin typeface="Bahnschrift" panose="020B0502040204020203" pitchFamily="34" charset="0"/>
            </a:endParaRPr>
          </a:p>
          <a:p>
            <a:r>
              <a:rPr lang="de-AT" sz="2400" dirty="0">
                <a:latin typeface="Bahnschrift" panose="020B0502040204020203" pitchFamily="34" charset="0"/>
              </a:rPr>
              <a:t>Gleichzeitig wirkt dabei eine Kraft </a:t>
            </a:r>
          </a:p>
          <a:p>
            <a:r>
              <a:rPr lang="de-AT" sz="2400" dirty="0">
                <a:latin typeface="Bahnschrift" panose="020B0502040204020203" pitchFamily="34" charset="0"/>
              </a:rPr>
              <a:t>zum Mittelpunkt der Kreisbewegung, </a:t>
            </a:r>
          </a:p>
          <a:p>
            <a:r>
              <a:rPr lang="de-AT" sz="2400" dirty="0">
                <a:latin typeface="Bahnschrift" panose="020B0502040204020203" pitchFamily="34" charset="0"/>
              </a:rPr>
              <a:t>also zur Drehachse hin.</a:t>
            </a:r>
          </a:p>
          <a:p>
            <a:r>
              <a:rPr lang="de-AT" sz="2400" dirty="0">
                <a:latin typeface="Bahnschrift" panose="020B0502040204020203" pitchFamily="34" charset="0"/>
              </a:rPr>
              <a:t>Die nach innen gerichtete Kraft nennt </a:t>
            </a:r>
          </a:p>
          <a:p>
            <a:r>
              <a:rPr lang="de-AT" sz="2400" dirty="0">
                <a:latin typeface="Bahnschrift" panose="020B0502040204020203" pitchFamily="34" charset="0"/>
              </a:rPr>
              <a:t>man </a:t>
            </a:r>
            <a:r>
              <a:rPr lang="de-AT" sz="2400" b="1" dirty="0">
                <a:solidFill>
                  <a:srgbClr val="C00000"/>
                </a:solidFill>
                <a:latin typeface="Bahnschrift" panose="020B0502040204020203" pitchFamily="34" charset="0"/>
              </a:rPr>
              <a:t>„Zentripetalkraft“.</a:t>
            </a:r>
          </a:p>
          <a:p>
            <a:endParaRPr lang="de-AT" sz="2400" dirty="0">
              <a:latin typeface="Bahnschrift" panose="020B0502040204020203" pitchFamily="34" charset="0"/>
            </a:endParaRPr>
          </a:p>
        </p:txBody>
      </p:sp>
      <p:pic>
        <p:nvPicPr>
          <p:cNvPr id="13314" name="Picture 2" descr="Quellbild anzeigen">
            <a:extLst>
              <a:ext uri="{FF2B5EF4-FFF2-40B4-BE49-F238E27FC236}">
                <a16:creationId xmlns:a16="http://schemas.microsoft.com/office/drawing/2014/main" id="{1D2C6DA2-0232-4EF1-A1EF-4CF78319E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067" y="3418498"/>
            <a:ext cx="5407024" cy="327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0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96000E1-E486-432E-BB20-4968DAC41535}"/>
              </a:ext>
            </a:extLst>
          </p:cNvPr>
          <p:cNvSpPr txBox="1"/>
          <p:nvPr/>
        </p:nvSpPr>
        <p:spPr>
          <a:xfrm>
            <a:off x="296332" y="527962"/>
            <a:ext cx="5501220" cy="1938992"/>
          </a:xfrm>
          <a:prstGeom prst="rect">
            <a:avLst/>
          </a:prstGeom>
          <a:noFill/>
        </p:spPr>
        <p:txBody>
          <a:bodyPr wrap="square">
            <a:spAutoFit/>
          </a:bodyPr>
          <a:lstStyle/>
          <a:p>
            <a:r>
              <a:rPr lang="de-AT" sz="2000" dirty="0">
                <a:latin typeface="Bahnschrift" panose="020B0502040204020203" pitchFamily="34" charset="0"/>
              </a:rPr>
              <a:t>Es dauert zwölf Stunden und 25 Minuten von einer Flut bis zur nächsten - und nicht nur einfach zwölf Stunden (Halbe Drehung der Erde). Das liegt daran, dass sich der Mond innerhalb eines Tages weiter um die Erde bewegt. </a:t>
            </a:r>
          </a:p>
        </p:txBody>
      </p:sp>
      <p:sp>
        <p:nvSpPr>
          <p:cNvPr id="5" name="Textfeld 4">
            <a:extLst>
              <a:ext uri="{FF2B5EF4-FFF2-40B4-BE49-F238E27FC236}">
                <a16:creationId xmlns:a16="http://schemas.microsoft.com/office/drawing/2014/main" id="{7ED7C867-6C9C-4B53-B4B7-7A7CE8F17783}"/>
              </a:ext>
            </a:extLst>
          </p:cNvPr>
          <p:cNvSpPr txBox="1"/>
          <p:nvPr/>
        </p:nvSpPr>
        <p:spPr>
          <a:xfrm>
            <a:off x="296332" y="2924713"/>
            <a:ext cx="5257802" cy="2246769"/>
          </a:xfrm>
          <a:prstGeom prst="rect">
            <a:avLst/>
          </a:prstGeom>
          <a:noFill/>
        </p:spPr>
        <p:txBody>
          <a:bodyPr wrap="square">
            <a:spAutoFit/>
          </a:bodyPr>
          <a:lstStyle/>
          <a:p>
            <a:r>
              <a:rPr lang="de-AT" sz="2000" dirty="0">
                <a:latin typeface="Bahnschrift" panose="020B0502040204020203" pitchFamily="34" charset="0"/>
              </a:rPr>
              <a:t>Bei Neu- und Vollmond ist die Flut höher Auch die Sonne hat einen Einfluss auf Ebbe und Flut. Doch obwohl die Sonne viel mehr Masse hat als der Mond, ist ihr Einfluss auf die Gezeiten nicht einmal halb so groß. Dies liegt an der großen Entfernung der Sonne zur Erde.</a:t>
            </a:r>
          </a:p>
        </p:txBody>
      </p:sp>
      <p:sp>
        <p:nvSpPr>
          <p:cNvPr id="7" name="Textfeld 6">
            <a:extLst>
              <a:ext uri="{FF2B5EF4-FFF2-40B4-BE49-F238E27FC236}">
                <a16:creationId xmlns:a16="http://schemas.microsoft.com/office/drawing/2014/main" id="{2C8DBA4A-B62C-4F6D-B1DD-3D278901F33F}"/>
              </a:ext>
            </a:extLst>
          </p:cNvPr>
          <p:cNvSpPr txBox="1"/>
          <p:nvPr/>
        </p:nvSpPr>
        <p:spPr>
          <a:xfrm>
            <a:off x="5797552" y="527962"/>
            <a:ext cx="5825069" cy="1938992"/>
          </a:xfrm>
          <a:prstGeom prst="rect">
            <a:avLst/>
          </a:prstGeom>
          <a:noFill/>
        </p:spPr>
        <p:txBody>
          <a:bodyPr wrap="square">
            <a:spAutoFit/>
          </a:bodyPr>
          <a:lstStyle/>
          <a:p>
            <a:r>
              <a:rPr lang="de-AT" sz="2000" dirty="0">
                <a:latin typeface="Bahnschrift" panose="020B0502040204020203" pitchFamily="34" charset="0"/>
              </a:rPr>
              <a:t>Je nach Stand des Mondes zur Sonne und Erde hat die Sonne dabei eine verstärkende oder auch abschwächende Wirkung auf die Gezeiten. Stehen Sonne, Erde und Mond auf einer Linie, so addieren sich die "Gezeitenkräfte" von Sonne und Mond. Der "Tidenhub" ist dann besonders groß.</a:t>
            </a:r>
          </a:p>
        </p:txBody>
      </p:sp>
      <p:pic>
        <p:nvPicPr>
          <p:cNvPr id="9" name="Picture 2" descr="Quellbild anzeigen">
            <a:extLst>
              <a:ext uri="{FF2B5EF4-FFF2-40B4-BE49-F238E27FC236}">
                <a16:creationId xmlns:a16="http://schemas.microsoft.com/office/drawing/2014/main" id="{384F6668-860F-44A7-92A9-95ACD560D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534" y="2924713"/>
            <a:ext cx="6630466" cy="338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2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186E2-F926-4A96-B12D-C09DF0A10B22}"/>
              </a:ext>
            </a:extLst>
          </p:cNvPr>
          <p:cNvSpPr>
            <a:spLocks noGrp="1"/>
          </p:cNvSpPr>
          <p:nvPr>
            <p:ph type="title"/>
          </p:nvPr>
        </p:nvSpPr>
        <p:spPr>
          <a:xfrm>
            <a:off x="685801" y="304800"/>
            <a:ext cx="10396882" cy="1151965"/>
          </a:xfrm>
        </p:spPr>
        <p:txBody>
          <a:bodyPr/>
          <a:lstStyle/>
          <a:p>
            <a:r>
              <a:rPr lang="de-AT" dirty="0"/>
              <a:t>Die Corioliskraft</a:t>
            </a:r>
          </a:p>
        </p:txBody>
      </p:sp>
      <p:sp>
        <p:nvSpPr>
          <p:cNvPr id="4" name="Textfeld 3">
            <a:extLst>
              <a:ext uri="{FF2B5EF4-FFF2-40B4-BE49-F238E27FC236}">
                <a16:creationId xmlns:a16="http://schemas.microsoft.com/office/drawing/2014/main" id="{95C3109A-43D3-4266-95C4-892B662A83A4}"/>
              </a:ext>
            </a:extLst>
          </p:cNvPr>
          <p:cNvSpPr txBox="1"/>
          <p:nvPr/>
        </p:nvSpPr>
        <p:spPr>
          <a:xfrm>
            <a:off x="456650" y="1383604"/>
            <a:ext cx="7582450" cy="2677656"/>
          </a:xfrm>
          <a:prstGeom prst="rect">
            <a:avLst/>
          </a:prstGeom>
          <a:noFill/>
        </p:spPr>
        <p:txBody>
          <a:bodyPr wrap="square">
            <a:spAutoFit/>
          </a:bodyPr>
          <a:lstStyle/>
          <a:p>
            <a:r>
              <a:rPr lang="de-AT" sz="2800" dirty="0">
                <a:latin typeface="Arial Nova Light" panose="020B0304020202020204" pitchFamily="34" charset="0"/>
              </a:rPr>
              <a:t>Flugzeuge, die von New York nach Frankfurt fliegen, haben ordentlich Rückenwind. Der Wind, der sie antreibt, bläst in etwa 10 Kilometern Höhe von West nach Ost. Jetstream (oder Strahlstrom) heißt diese starke Luftströmung, die bis zu 500 km/h schnell sein kann. </a:t>
            </a:r>
          </a:p>
        </p:txBody>
      </p:sp>
      <p:pic>
        <p:nvPicPr>
          <p:cNvPr id="1026" name="Picture 2" descr="Quellbild anzeigen">
            <a:extLst>
              <a:ext uri="{FF2B5EF4-FFF2-40B4-BE49-F238E27FC236}">
                <a16:creationId xmlns:a16="http://schemas.microsoft.com/office/drawing/2014/main" id="{1B5E914E-5C78-49E2-9011-551D8CB83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0"/>
            <a:ext cx="4152900" cy="276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DE3CA5C7-4BF4-4814-9AC8-D6614BDBFE90}"/>
              </a:ext>
            </a:extLst>
          </p:cNvPr>
          <p:cNvSpPr txBox="1"/>
          <p:nvPr/>
        </p:nvSpPr>
        <p:spPr>
          <a:xfrm>
            <a:off x="456650" y="4093819"/>
            <a:ext cx="10977214" cy="1384995"/>
          </a:xfrm>
          <a:prstGeom prst="rect">
            <a:avLst/>
          </a:prstGeom>
          <a:noFill/>
        </p:spPr>
        <p:txBody>
          <a:bodyPr wrap="square">
            <a:spAutoFit/>
          </a:bodyPr>
          <a:lstStyle/>
          <a:p>
            <a:r>
              <a:rPr lang="de-AT" sz="2800" dirty="0">
                <a:latin typeface="Arial Nova Light" panose="020B0304020202020204" pitchFamily="34" charset="0"/>
              </a:rPr>
              <a:t>Ihre Richtung ist das Ergebnis der so genannten Corioliskraft. Sie ist benannt nach dem französischen Wissenschaftler Gaspard Gustave de Coriolis, der sie im Jahr 1835 als erster mathematisch untersuchte.</a:t>
            </a:r>
          </a:p>
        </p:txBody>
      </p:sp>
    </p:spTree>
    <p:extLst>
      <p:ext uri="{BB962C8B-B14F-4D97-AF65-F5344CB8AC3E}">
        <p14:creationId xmlns:p14="http://schemas.microsoft.com/office/powerpoint/2010/main" val="4224940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393E3-5DF6-4C64-BAFE-6F2E77A9CBA5}"/>
              </a:ext>
            </a:extLst>
          </p:cNvPr>
          <p:cNvSpPr>
            <a:spLocks noGrp="1"/>
          </p:cNvSpPr>
          <p:nvPr>
            <p:ph type="title"/>
          </p:nvPr>
        </p:nvSpPr>
        <p:spPr>
          <a:xfrm>
            <a:off x="0" y="2048934"/>
            <a:ext cx="3615265" cy="1151965"/>
          </a:xfrm>
        </p:spPr>
        <p:txBody>
          <a:bodyPr>
            <a:normAutofit fontScale="90000"/>
          </a:bodyPr>
          <a:lstStyle/>
          <a:p>
            <a:r>
              <a:rPr lang="de-AT" dirty="0"/>
              <a:t>… </a:t>
            </a:r>
            <a:r>
              <a:rPr lang="de-AT" dirty="0" err="1"/>
              <a:t>by</a:t>
            </a:r>
            <a:r>
              <a:rPr lang="de-AT" dirty="0"/>
              <a:t> </a:t>
            </a:r>
            <a:r>
              <a:rPr lang="de-AT" dirty="0" err="1"/>
              <a:t>the</a:t>
            </a:r>
            <a:r>
              <a:rPr lang="de-AT" dirty="0"/>
              <a:t> </a:t>
            </a:r>
            <a:r>
              <a:rPr lang="de-AT" dirty="0" err="1"/>
              <a:t>way</a:t>
            </a:r>
            <a:r>
              <a:rPr lang="de-AT" dirty="0"/>
              <a:t>:</a:t>
            </a:r>
            <a:br>
              <a:rPr lang="de-AT" dirty="0"/>
            </a:br>
            <a:br>
              <a:rPr lang="de-AT" dirty="0"/>
            </a:br>
            <a:br>
              <a:rPr lang="de-AT" dirty="0"/>
            </a:br>
            <a:r>
              <a:rPr lang="de-AT" dirty="0"/>
              <a:t>Mondphasen</a:t>
            </a:r>
          </a:p>
        </p:txBody>
      </p:sp>
      <p:pic>
        <p:nvPicPr>
          <p:cNvPr id="4" name="Grafik 3">
            <a:extLst>
              <a:ext uri="{FF2B5EF4-FFF2-40B4-BE49-F238E27FC236}">
                <a16:creationId xmlns:a16="http://schemas.microsoft.com/office/drawing/2014/main" id="{01ED0472-27D3-4CFB-87AE-BA13304E700F}"/>
              </a:ext>
            </a:extLst>
          </p:cNvPr>
          <p:cNvPicPr>
            <a:picLocks noChangeAspect="1"/>
          </p:cNvPicPr>
          <p:nvPr/>
        </p:nvPicPr>
        <p:blipFill>
          <a:blip r:embed="rId2"/>
          <a:stretch>
            <a:fillRect/>
          </a:stretch>
        </p:blipFill>
        <p:spPr>
          <a:xfrm>
            <a:off x="3580272" y="0"/>
            <a:ext cx="8611728" cy="6858000"/>
          </a:xfrm>
          <a:prstGeom prst="rect">
            <a:avLst/>
          </a:prstGeom>
        </p:spPr>
      </p:pic>
    </p:spTree>
    <p:extLst>
      <p:ext uri="{BB962C8B-B14F-4D97-AF65-F5344CB8AC3E}">
        <p14:creationId xmlns:p14="http://schemas.microsoft.com/office/powerpoint/2010/main" val="394966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58C2261-F3E0-4B24-AA1B-57A04B87403C}"/>
              </a:ext>
            </a:extLst>
          </p:cNvPr>
          <p:cNvSpPr txBox="1"/>
          <p:nvPr/>
        </p:nvSpPr>
        <p:spPr>
          <a:xfrm>
            <a:off x="308113" y="403295"/>
            <a:ext cx="11185387" cy="5262979"/>
          </a:xfrm>
          <a:prstGeom prst="rect">
            <a:avLst/>
          </a:prstGeom>
          <a:noFill/>
        </p:spPr>
        <p:txBody>
          <a:bodyPr wrap="square">
            <a:spAutoFit/>
          </a:bodyPr>
          <a:lstStyle/>
          <a:p>
            <a:r>
              <a:rPr lang="de-AT" sz="2400" dirty="0">
                <a:solidFill>
                  <a:schemeClr val="accent1"/>
                </a:solidFill>
              </a:rPr>
              <a:t>Ursache für die Corioliskraft ist die Drehung der Erde um die eigene Achse: </a:t>
            </a:r>
          </a:p>
          <a:p>
            <a:r>
              <a:rPr lang="de-AT" sz="2400" dirty="0">
                <a:latin typeface="Arial Nova Light" panose="020B0304020202020204" pitchFamily="34" charset="0"/>
              </a:rPr>
              <a:t>Am Äquator dreht sich die Erde mit 1670 </a:t>
            </a:r>
            <a:r>
              <a:rPr lang="de-AT" sz="2400" dirty="0" err="1">
                <a:latin typeface="Arial Nova Light" panose="020B0304020202020204" pitchFamily="34" charset="0"/>
              </a:rPr>
              <a:t>kmh</a:t>
            </a:r>
            <a:r>
              <a:rPr lang="de-AT" sz="2400" dirty="0">
                <a:latin typeface="Arial Nova Light" panose="020B0304020202020204" pitchFamily="34" charset="0"/>
              </a:rPr>
              <a:t> nach Osten, in Richtung der Pole nimmt die Geschwindigkeit immer weiter ab. Strömen Luftmassen vom Äquator zum Nordpol, nehmen sie den Schwung nach Osten mit und bewegen sich dann schneller als die Erdoberfläche. Von der Erdoberfläche aus betrachtet, sieht es so aus, dass sie von ihrem nördlichen Kurs nach Osten – also nach rechts – abgelenkt werden. Umkehrt werden Luftmassen, die vom Pol zum Äquator strömen, von der Erdoberfläche überholt, werden also auf ihrem südlichen Kurs nach Westen – ebenfalls nach rechts – abgelenkt. Auf dem Weg zum Südpol sind die Richtungen umgekehrt: Luftmassen auf dem Weg zum Pol werden von ihrem südlichen Kurs nach Osten, also nach links abgelenkt – ebenso wie die Luftmassen auf nördlichen Kurs Richtung Äquator, die nach Westen abgelenkt werden. So führt also die Corioliskraft auf der Nordhalbkugel zu einer Rechtsablenkung, auf der Südhalbkugel zu einer Linksablenkung, und zwar umso stärker, je näher man den Polen kommt. </a:t>
            </a:r>
          </a:p>
        </p:txBody>
      </p:sp>
    </p:spTree>
    <p:extLst>
      <p:ext uri="{BB962C8B-B14F-4D97-AF65-F5344CB8AC3E}">
        <p14:creationId xmlns:p14="http://schemas.microsoft.com/office/powerpoint/2010/main" val="155422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3846A48-32CD-4113-8FB8-FBFEE876B785}"/>
              </a:ext>
            </a:extLst>
          </p:cNvPr>
          <p:cNvSpPr txBox="1"/>
          <p:nvPr/>
        </p:nvSpPr>
        <p:spPr>
          <a:xfrm>
            <a:off x="2989194" y="3090926"/>
            <a:ext cx="6137412" cy="646331"/>
          </a:xfrm>
          <a:prstGeom prst="rect">
            <a:avLst/>
          </a:prstGeom>
          <a:noFill/>
        </p:spPr>
        <p:txBody>
          <a:bodyPr wrap="square">
            <a:spAutoFit/>
          </a:bodyPr>
          <a:lstStyle/>
          <a:p>
            <a:r>
              <a:rPr lang="de-AT" dirty="0">
                <a:hlinkClick r:id="rId2"/>
              </a:rPr>
              <a:t>Passatwinde und Innertropische Konvergenzzone - Klima &amp; Wetter Grundlagen 6 - Bing </a:t>
            </a:r>
            <a:r>
              <a:rPr lang="de-AT" dirty="0" err="1">
                <a:hlinkClick r:id="rId2"/>
              </a:rPr>
              <a:t>video</a:t>
            </a:r>
            <a:endParaRPr lang="de-AT" dirty="0"/>
          </a:p>
        </p:txBody>
      </p:sp>
      <p:sp>
        <p:nvSpPr>
          <p:cNvPr id="2" name="Textfeld 1">
            <a:extLst>
              <a:ext uri="{FF2B5EF4-FFF2-40B4-BE49-F238E27FC236}">
                <a16:creationId xmlns:a16="http://schemas.microsoft.com/office/drawing/2014/main" id="{02291CFD-8F71-930E-BF74-CF9C0181FEA1}"/>
              </a:ext>
            </a:extLst>
          </p:cNvPr>
          <p:cNvSpPr txBox="1"/>
          <p:nvPr/>
        </p:nvSpPr>
        <p:spPr>
          <a:xfrm>
            <a:off x="675860" y="4999382"/>
            <a:ext cx="5420139" cy="369332"/>
          </a:xfrm>
          <a:prstGeom prst="rect">
            <a:avLst/>
          </a:prstGeom>
          <a:noFill/>
        </p:spPr>
        <p:txBody>
          <a:bodyPr wrap="square" rtlCol="0">
            <a:spAutoFit/>
          </a:bodyPr>
          <a:lstStyle/>
          <a:p>
            <a:r>
              <a:rPr lang="de-AT" dirty="0">
                <a:latin typeface="Arial Nova Light" panose="020B0304020202020204" pitchFamily="34" charset="0"/>
              </a:rPr>
              <a:t>Zur Information und Erklärung, nicht zu lernen</a:t>
            </a:r>
          </a:p>
        </p:txBody>
      </p:sp>
    </p:spTree>
    <p:extLst>
      <p:ext uri="{BB962C8B-B14F-4D97-AF65-F5344CB8AC3E}">
        <p14:creationId xmlns:p14="http://schemas.microsoft.com/office/powerpoint/2010/main" val="73462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A7195-30F9-44C5-BF46-D29AC0BC4D79}"/>
              </a:ext>
            </a:extLst>
          </p:cNvPr>
          <p:cNvSpPr>
            <a:spLocks noGrp="1"/>
          </p:cNvSpPr>
          <p:nvPr>
            <p:ph type="title"/>
          </p:nvPr>
        </p:nvSpPr>
        <p:spPr>
          <a:xfrm>
            <a:off x="1040064" y="565684"/>
            <a:ext cx="10396882" cy="1151965"/>
          </a:xfrm>
        </p:spPr>
        <p:txBody>
          <a:bodyPr/>
          <a:lstStyle/>
          <a:p>
            <a:r>
              <a:rPr lang="de-AT" dirty="0"/>
              <a:t>Coriolis Kraft</a:t>
            </a:r>
          </a:p>
        </p:txBody>
      </p:sp>
      <p:sp>
        <p:nvSpPr>
          <p:cNvPr id="3" name="Textfeld 2">
            <a:extLst>
              <a:ext uri="{FF2B5EF4-FFF2-40B4-BE49-F238E27FC236}">
                <a16:creationId xmlns:a16="http://schemas.microsoft.com/office/drawing/2014/main" id="{2FAF2B53-53C4-4805-A102-F3408BB9F90B}"/>
              </a:ext>
            </a:extLst>
          </p:cNvPr>
          <p:cNvSpPr txBox="1"/>
          <p:nvPr/>
        </p:nvSpPr>
        <p:spPr>
          <a:xfrm>
            <a:off x="962936" y="1533694"/>
            <a:ext cx="8657617" cy="3970318"/>
          </a:xfrm>
          <a:prstGeom prst="rect">
            <a:avLst/>
          </a:prstGeom>
          <a:noFill/>
        </p:spPr>
        <p:txBody>
          <a:bodyPr wrap="square" rtlCol="0">
            <a:spAutoFit/>
          </a:bodyPr>
          <a:lstStyle/>
          <a:p>
            <a:pPr marL="342900" indent="-342900">
              <a:buAutoNum type="arabicPeriod"/>
            </a:pPr>
            <a:r>
              <a:rPr lang="de-AT" sz="2800" dirty="0">
                <a:latin typeface="Arial Nova Light" panose="020B0304020202020204" pitchFamily="34" charset="0"/>
              </a:rPr>
              <a:t>Unterschiedliche Bahngeschwindigkeiten an den Orten der Welt (Äquator/Pole)</a:t>
            </a:r>
          </a:p>
          <a:p>
            <a:endParaRPr lang="de-AT" sz="2800" dirty="0">
              <a:latin typeface="Arial Nova Light" panose="020B0304020202020204" pitchFamily="34" charset="0"/>
            </a:endParaRPr>
          </a:p>
          <a:p>
            <a:pPr marL="342900" indent="-342900">
              <a:buFont typeface="+mj-lt"/>
              <a:buAutoNum type="arabicPeriod" startAt="2"/>
            </a:pPr>
            <a:r>
              <a:rPr lang="de-AT" sz="2800" dirty="0" err="1">
                <a:latin typeface="Arial Nova Light" panose="020B0304020202020204" pitchFamily="34" charset="0"/>
              </a:rPr>
              <a:t>BahngeschwindigkeitsIMPULS</a:t>
            </a:r>
            <a:r>
              <a:rPr lang="de-AT" sz="2800" dirty="0">
                <a:latin typeface="Arial Nova Light" panose="020B0304020202020204" pitchFamily="34" charset="0"/>
              </a:rPr>
              <a:t> bleibt erhalten!</a:t>
            </a:r>
          </a:p>
          <a:p>
            <a:endParaRPr lang="de-AT" sz="2800" dirty="0">
              <a:latin typeface="Arial Nova Light" panose="020B0304020202020204" pitchFamily="34" charset="0"/>
            </a:endParaRPr>
          </a:p>
          <a:p>
            <a:pPr marL="342900" indent="-342900">
              <a:buFont typeface="+mj-lt"/>
              <a:buAutoNum type="arabicPeriod" startAt="3"/>
            </a:pPr>
            <a:r>
              <a:rPr lang="de-AT" sz="2800" dirty="0">
                <a:latin typeface="Arial Nova Light" panose="020B0304020202020204" pitchFamily="34" charset="0"/>
              </a:rPr>
              <a:t>Ablenkung eines Partikels in der LUFT (Stein, Moleküle der Luft) auf der </a:t>
            </a:r>
          </a:p>
          <a:p>
            <a:r>
              <a:rPr lang="de-AT" sz="2800" dirty="0">
                <a:latin typeface="Arial Nova Light" panose="020B0304020202020204" pitchFamily="34" charset="0"/>
              </a:rPr>
              <a:t>	Nordhalbkugel nach rechts</a:t>
            </a:r>
          </a:p>
          <a:p>
            <a:pPr marL="452438"/>
            <a:r>
              <a:rPr lang="de-AT" sz="2800" dirty="0">
                <a:latin typeface="Arial Nova Light" panose="020B0304020202020204" pitchFamily="34" charset="0"/>
              </a:rPr>
              <a:t>Südhalbkugel nach links</a:t>
            </a:r>
          </a:p>
        </p:txBody>
      </p:sp>
    </p:spTree>
    <p:extLst>
      <p:ext uri="{BB962C8B-B14F-4D97-AF65-F5344CB8AC3E}">
        <p14:creationId xmlns:p14="http://schemas.microsoft.com/office/powerpoint/2010/main" val="117043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D995EC3-659B-49D8-80A6-E7DF201454CD}"/>
              </a:ext>
            </a:extLst>
          </p:cNvPr>
          <p:cNvSpPr txBox="1"/>
          <p:nvPr/>
        </p:nvSpPr>
        <p:spPr>
          <a:xfrm>
            <a:off x="1492250" y="5984875"/>
            <a:ext cx="9607550" cy="369332"/>
          </a:xfrm>
          <a:prstGeom prst="rect">
            <a:avLst/>
          </a:prstGeom>
          <a:noFill/>
        </p:spPr>
        <p:txBody>
          <a:bodyPr wrap="square">
            <a:spAutoFit/>
          </a:bodyPr>
          <a:lstStyle/>
          <a:p>
            <a:r>
              <a:rPr lang="de-AT" dirty="0">
                <a:hlinkClick r:id="rId2">
                  <a:extLst>
                    <a:ext uri="{A12FA001-AC4F-418D-AE19-62706E023703}">
                      <ahyp:hlinkClr xmlns:ahyp="http://schemas.microsoft.com/office/drawing/2018/hyperlinkcolor" val="tx"/>
                    </a:ext>
                  </a:extLst>
                </a:hlinkClick>
              </a:rPr>
              <a:t>Die Corioliskraft - Wind und Wetter auf der Erde - Klima &amp; Wetter Grundlagen 7 - Bing </a:t>
            </a:r>
            <a:r>
              <a:rPr lang="de-AT" dirty="0" err="1">
                <a:hlinkClick r:id="rId2">
                  <a:extLst>
                    <a:ext uri="{A12FA001-AC4F-418D-AE19-62706E023703}">
                      <ahyp:hlinkClr xmlns:ahyp="http://schemas.microsoft.com/office/drawing/2018/hyperlinkcolor" val="tx"/>
                    </a:ext>
                  </a:extLst>
                </a:hlinkClick>
              </a:rPr>
              <a:t>video</a:t>
            </a:r>
            <a:endParaRPr lang="de-AT" dirty="0"/>
          </a:p>
        </p:txBody>
      </p:sp>
      <p:pic>
        <p:nvPicPr>
          <p:cNvPr id="11" name="Grafik 10">
            <a:extLst>
              <a:ext uri="{FF2B5EF4-FFF2-40B4-BE49-F238E27FC236}">
                <a16:creationId xmlns:a16="http://schemas.microsoft.com/office/drawing/2014/main" id="{E96BF01E-9712-4CAE-892E-7B563B3232E9}"/>
              </a:ext>
            </a:extLst>
          </p:cNvPr>
          <p:cNvPicPr>
            <a:picLocks noChangeAspect="1"/>
          </p:cNvPicPr>
          <p:nvPr/>
        </p:nvPicPr>
        <p:blipFill>
          <a:blip r:embed="rId3"/>
          <a:stretch>
            <a:fillRect/>
          </a:stretch>
        </p:blipFill>
        <p:spPr>
          <a:xfrm>
            <a:off x="0" y="-29818"/>
            <a:ext cx="11684000" cy="5651892"/>
          </a:xfrm>
          <a:prstGeom prst="rect">
            <a:avLst/>
          </a:prstGeom>
        </p:spPr>
      </p:pic>
    </p:spTree>
    <p:extLst>
      <p:ext uri="{BB962C8B-B14F-4D97-AF65-F5344CB8AC3E}">
        <p14:creationId xmlns:p14="http://schemas.microsoft.com/office/powerpoint/2010/main" val="146416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15E8D-F2F3-4143-BA9A-3656911047F3}"/>
              </a:ext>
            </a:extLst>
          </p:cNvPr>
          <p:cNvSpPr>
            <a:spLocks noGrp="1"/>
          </p:cNvSpPr>
          <p:nvPr>
            <p:ph type="title"/>
          </p:nvPr>
        </p:nvSpPr>
        <p:spPr>
          <a:xfrm>
            <a:off x="184150" y="231246"/>
            <a:ext cx="10396882" cy="1151965"/>
          </a:xfrm>
        </p:spPr>
        <p:txBody>
          <a:bodyPr/>
          <a:lstStyle/>
          <a:p>
            <a:r>
              <a:rPr lang="de-AT" dirty="0"/>
              <a:t>Luft- und </a:t>
            </a:r>
            <a:r>
              <a:rPr lang="de-AT" dirty="0" err="1"/>
              <a:t>MeeresStrömungen</a:t>
            </a:r>
            <a:endParaRPr lang="de-AT" dirty="0"/>
          </a:p>
        </p:txBody>
      </p:sp>
      <p:sp>
        <p:nvSpPr>
          <p:cNvPr id="3" name="Textfeld 2">
            <a:extLst>
              <a:ext uri="{FF2B5EF4-FFF2-40B4-BE49-F238E27FC236}">
                <a16:creationId xmlns:a16="http://schemas.microsoft.com/office/drawing/2014/main" id="{88D147D5-78A7-4C63-AC27-13413EB2053F}"/>
              </a:ext>
            </a:extLst>
          </p:cNvPr>
          <p:cNvSpPr txBox="1"/>
          <p:nvPr/>
        </p:nvSpPr>
        <p:spPr>
          <a:xfrm>
            <a:off x="184149" y="1136739"/>
            <a:ext cx="11450131" cy="1938992"/>
          </a:xfrm>
          <a:prstGeom prst="rect">
            <a:avLst/>
          </a:prstGeom>
          <a:noFill/>
        </p:spPr>
        <p:txBody>
          <a:bodyPr wrap="square">
            <a:spAutoFit/>
          </a:bodyPr>
          <a:lstStyle/>
          <a:p>
            <a:r>
              <a:rPr lang="de-AT" sz="2400" dirty="0">
                <a:latin typeface="Arial Nova Light" panose="020B0304020202020204" pitchFamily="34" charset="0"/>
              </a:rPr>
              <a:t>Auf diese Weise beeinflusst die Corioliskraft das globale Windsystem, die großen Luftströmungen auf der Erde. Damit hat sie einen großen Einfluss auf das Wetter: In unseren Breiten zum Beispiel strömt die Luft Richtung Nordpol und wird daher nach Osten abgelenkt. Bei uns kommt der Wind also meistens aus Westen, vom Atlantik her und bringt deshalb eher feuchte Luft mit gemäßigten Temperaturen. </a:t>
            </a:r>
          </a:p>
        </p:txBody>
      </p:sp>
      <p:sp>
        <p:nvSpPr>
          <p:cNvPr id="6" name="Textfeld 5">
            <a:extLst>
              <a:ext uri="{FF2B5EF4-FFF2-40B4-BE49-F238E27FC236}">
                <a16:creationId xmlns:a16="http://schemas.microsoft.com/office/drawing/2014/main" id="{1F36DD03-BA6A-4EA7-A73A-92F696697B4C}"/>
              </a:ext>
            </a:extLst>
          </p:cNvPr>
          <p:cNvSpPr txBox="1"/>
          <p:nvPr/>
        </p:nvSpPr>
        <p:spPr>
          <a:xfrm>
            <a:off x="184148" y="3233012"/>
            <a:ext cx="11450131" cy="2308324"/>
          </a:xfrm>
          <a:prstGeom prst="rect">
            <a:avLst/>
          </a:prstGeom>
          <a:noFill/>
        </p:spPr>
        <p:txBody>
          <a:bodyPr wrap="square">
            <a:spAutoFit/>
          </a:bodyPr>
          <a:lstStyle/>
          <a:p>
            <a:r>
              <a:rPr lang="de-AT" sz="2400" dirty="0">
                <a:latin typeface="Arial Nova Light" panose="020B0304020202020204" pitchFamily="34" charset="0"/>
              </a:rPr>
              <a:t>Sogar tropische Wirbelstürme mit einigen 100 Kilometern Durchmesser entstehen mit Hilfe der Corioliskraft. Denn durch sie beginnt sich feuchtheiße Luft zu drehen bis sie zum zerstörerischen Wirbel heranwächst. Die Corioliskraft wirkt sich aber nicht nur auf große Luftmassen aus, sie lenkt auch Meeresströmungen ab. So ist es zu erklären, dass der warme Golfstrom auf dem Weg nach Norden nach rechts driftet und große Teile Nordeuropas beheizt.</a:t>
            </a:r>
          </a:p>
        </p:txBody>
      </p:sp>
    </p:spTree>
    <p:extLst>
      <p:ext uri="{BB962C8B-B14F-4D97-AF65-F5344CB8AC3E}">
        <p14:creationId xmlns:p14="http://schemas.microsoft.com/office/powerpoint/2010/main" val="88301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5189495-275B-4D62-A531-69074C61E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1653736" cy="562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301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TM04033927[[fn=Wichtiges Ereignis]]</Template>
  <TotalTime>0</TotalTime>
  <Words>1825</Words>
  <Application>Microsoft Office PowerPoint</Application>
  <PresentationFormat>Breitbild</PresentationFormat>
  <Paragraphs>102</Paragraphs>
  <Slides>30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Arial Nova Light</vt:lpstr>
      <vt:lpstr>Bahnschrift</vt:lpstr>
      <vt:lpstr>Bahnschrift Light</vt:lpstr>
      <vt:lpstr>Impact</vt:lpstr>
      <vt:lpstr>Wichtiges Ereignis</vt:lpstr>
      <vt:lpstr>WindE und Meeresströmungen auf der Erde</vt:lpstr>
      <vt:lpstr>Winde wehen nicht zufällig</vt:lpstr>
      <vt:lpstr>Die Corioliskraft</vt:lpstr>
      <vt:lpstr>PowerPoint-Präsentation</vt:lpstr>
      <vt:lpstr>PowerPoint-Präsentation</vt:lpstr>
      <vt:lpstr>Coriolis Kraft</vt:lpstr>
      <vt:lpstr>PowerPoint-Präsentation</vt:lpstr>
      <vt:lpstr>Luft- und MeeresStrömungen</vt:lpstr>
      <vt:lpstr>PowerPoint-Präsentation</vt:lpstr>
      <vt:lpstr>PowerPoint-Präsentation</vt:lpstr>
      <vt:lpstr>Die großen Luftströmungen der Erde</vt:lpstr>
      <vt:lpstr>PowerPoint-Präsentation</vt:lpstr>
      <vt:lpstr>PowerPoint-Präsentation</vt:lpstr>
      <vt:lpstr>PowerPoint-Präsentation</vt:lpstr>
      <vt:lpstr>PowerPoint-Präsentation</vt:lpstr>
      <vt:lpstr>Die PAssatwinde</vt:lpstr>
      <vt:lpstr>PowerPoint-Präsentation</vt:lpstr>
      <vt:lpstr>PowerPoint-Präsentation</vt:lpstr>
      <vt:lpstr>PowerPoint-Präsentation</vt:lpstr>
      <vt:lpstr>Meeresströmungen mit System!</vt:lpstr>
      <vt:lpstr>PowerPoint-Präsentation</vt:lpstr>
      <vt:lpstr>PowerPoint-Präsentation</vt:lpstr>
      <vt:lpstr>PowerPoint-Präsentation</vt:lpstr>
      <vt:lpstr>Der Golfstrom</vt:lpstr>
      <vt:lpstr>… die Bedeutung für Europa</vt:lpstr>
      <vt:lpstr>Wirbelstürme</vt:lpstr>
      <vt:lpstr>Ebbe und Flut</vt:lpstr>
      <vt:lpstr>PowerPoint-Präsentation</vt:lpstr>
      <vt:lpstr>PowerPoint-Präsentation</vt:lpstr>
      <vt:lpstr>… by the way:   Mondphasen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und Meeresströmungen auf der Erde</dc:title>
  <dc:creator>Dr. Susanne Oyrer</dc:creator>
  <cp:lastModifiedBy>Susanne Oyrer</cp:lastModifiedBy>
  <cp:revision>26</cp:revision>
  <dcterms:created xsi:type="dcterms:W3CDTF">2021-02-03T10:13:04Z</dcterms:created>
  <dcterms:modified xsi:type="dcterms:W3CDTF">2026-02-04T21:23:34Z</dcterms:modified>
</cp:coreProperties>
</file>