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40" y="-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de.wikipedia.org/wiki/Atom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de.wikipedia.org/wiki/Grundzustand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e.wikipedia.org/wiki/Hyperfeinstruktur#Anwendungen" TargetMode="External"/><Relationship Id="rId5" Type="http://schemas.openxmlformats.org/officeDocument/2006/relationships/hyperlink" Target="https://de.wikipedia.org/wiki/Strahlung" TargetMode="External"/><Relationship Id="rId4" Type="http://schemas.openxmlformats.org/officeDocument/2006/relationships/hyperlink" Target="https://de.wikipedia.org/wiki/Periodendauer" TargetMode="External"/><Relationship Id="rId9" Type="http://schemas.openxmlformats.org/officeDocument/2006/relationships/hyperlink" Target="https://de.wikipedia.org/wiki/Nukli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DC51C3-24B1-469D-8D5E-B47EB7C9DB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Physikalische Grundlagen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CFAFD4E-393E-4074-B362-717C9E4D8A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Dr. Susanne Oyrer </a:t>
            </a:r>
          </a:p>
        </p:txBody>
      </p:sp>
    </p:spTree>
    <p:extLst>
      <p:ext uri="{BB962C8B-B14F-4D97-AF65-F5344CB8AC3E}">
        <p14:creationId xmlns:p14="http://schemas.microsoft.com/office/powerpoint/2010/main" val="1594800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0F813B-4E47-469B-B30A-1F763678D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279" y="2192865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de-AT" sz="5400" b="1" dirty="0"/>
              <a:t>SI-Einheiten</a:t>
            </a:r>
            <a:br>
              <a:rPr lang="de-AT" sz="5400" b="1" dirty="0"/>
            </a:br>
            <a:br>
              <a:rPr lang="de-AT" sz="5400" b="1" dirty="0"/>
            </a:br>
            <a:r>
              <a:rPr lang="de-AT" sz="3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Système</a:t>
            </a:r>
            <a:r>
              <a:rPr lang="de-AT" sz="3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international </a:t>
            </a:r>
            <a:r>
              <a:rPr lang="de-AT" sz="3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d'unités</a:t>
            </a:r>
            <a:endParaRPr lang="de-AT" sz="5400" b="1" dirty="0"/>
          </a:p>
        </p:txBody>
      </p:sp>
    </p:spTree>
    <p:extLst>
      <p:ext uri="{BB962C8B-B14F-4D97-AF65-F5344CB8AC3E}">
        <p14:creationId xmlns:p14="http://schemas.microsoft.com/office/powerpoint/2010/main" val="346514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2C91E7-A515-42BB-A3A2-48E759743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352338"/>
            <a:ext cx="8001000" cy="1174459"/>
          </a:xfrm>
        </p:spPr>
        <p:txBody>
          <a:bodyPr/>
          <a:lstStyle/>
          <a:p>
            <a:r>
              <a:rPr lang="de-AT" dirty="0"/>
              <a:t>MKS Einheiten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6664CB3-1475-49B6-AD0B-B959E7B9A8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366" y="2114686"/>
            <a:ext cx="6400800" cy="653914"/>
          </a:xfrm>
        </p:spPr>
        <p:txBody>
          <a:bodyPr>
            <a:normAutofit fontScale="92500"/>
          </a:bodyPr>
          <a:lstStyle/>
          <a:p>
            <a:r>
              <a:rPr lang="de-AT" b="1" i="0" dirty="0">
                <a:solidFill>
                  <a:srgbClr val="1D2060"/>
                </a:solidFill>
                <a:effectLst/>
                <a:latin typeface="Verdana" panose="020B0604030504040204" pitchFamily="34" charset="0"/>
              </a:rPr>
              <a:t>Naturkonstanten zur modernen Definition</a:t>
            </a:r>
            <a:endParaRPr lang="de-AT" dirty="0"/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BFC59A8D-707D-4F6D-ABB8-3AEAD1E98FD9}"/>
              </a:ext>
            </a:extLst>
          </p:cNvPr>
          <p:cNvSpPr txBox="1">
            <a:spLocks/>
          </p:cNvSpPr>
          <p:nvPr/>
        </p:nvSpPr>
        <p:spPr>
          <a:xfrm>
            <a:off x="684212" y="2960188"/>
            <a:ext cx="6400800" cy="12734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Strecke, die das Licht im Vakuum während der Dauer von 1/299.792.458 Sekunde zurücklegt (Lichtgeschwindigkeit in Vakuum).</a:t>
            </a:r>
          </a:p>
        </p:txBody>
      </p:sp>
      <p:pic>
        <p:nvPicPr>
          <p:cNvPr id="2050" name="Picture 2" descr="Das Problem des Kilos - Unser Urkilogramm / Marsden Waagen Blog | Marsden  Waagen">
            <a:extLst>
              <a:ext uri="{FF2B5EF4-FFF2-40B4-BE49-F238E27FC236}">
                <a16:creationId xmlns:a16="http://schemas.microsoft.com/office/drawing/2014/main" id="{E489A65A-FA18-410F-AA64-E4754417B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352338"/>
            <a:ext cx="1890891" cy="120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orscher suchen neue Definition für das Urkilogramm - WELT">
            <a:extLst>
              <a:ext uri="{FF2B5EF4-FFF2-40B4-BE49-F238E27FC236}">
                <a16:creationId xmlns:a16="http://schemas.microsoft.com/office/drawing/2014/main" id="{7A7A086E-3960-4149-A070-14CF3ECF4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330" y="4089400"/>
            <a:ext cx="2817669" cy="275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E7C627E-9816-4283-89AB-EEA0C3431196}"/>
              </a:ext>
            </a:extLst>
          </p:cNvPr>
          <p:cNvSpPr txBox="1"/>
          <p:nvPr/>
        </p:nvSpPr>
        <p:spPr>
          <a:xfrm>
            <a:off x="6999316" y="3171823"/>
            <a:ext cx="15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LÄNGE    [m]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752FE93-23CA-4095-8531-BC292A3DF666}"/>
              </a:ext>
            </a:extLst>
          </p:cNvPr>
          <p:cNvSpPr txBox="1"/>
          <p:nvPr/>
        </p:nvSpPr>
        <p:spPr>
          <a:xfrm>
            <a:off x="795366" y="4469845"/>
            <a:ext cx="610722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2100" dirty="0">
                <a:solidFill>
                  <a:schemeClr val="bg2">
                    <a:lumMod val="75000"/>
                  </a:schemeClr>
                </a:solidFill>
              </a:rPr>
              <a:t>Das 9.192.631.770-fache der </a:t>
            </a:r>
            <a:r>
              <a:rPr lang="de-AT" sz="2100" dirty="0">
                <a:solidFill>
                  <a:schemeClr val="bg2">
                    <a:lumMod val="75000"/>
                  </a:schemeClr>
                </a:solidFill>
                <a:hlinkClick r:id="rId4" tooltip="Periodendau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Periodendauer</a:t>
            </a:r>
            <a:r>
              <a:rPr lang="de-AT" sz="2100" dirty="0">
                <a:solidFill>
                  <a:schemeClr val="bg2">
                    <a:lumMod val="75000"/>
                  </a:schemeClr>
                </a:solidFill>
              </a:rPr>
              <a:t> der </a:t>
            </a:r>
            <a:r>
              <a:rPr lang="de-AT" sz="2100" dirty="0">
                <a:solidFill>
                  <a:schemeClr val="bg2">
                    <a:lumMod val="75000"/>
                  </a:schemeClr>
                </a:solidFill>
                <a:hlinkClick r:id="rId5" tooltip="Strahlu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Strahlung</a:t>
            </a:r>
            <a:r>
              <a:rPr lang="de-AT" sz="2100" dirty="0">
                <a:solidFill>
                  <a:schemeClr val="bg2">
                    <a:lumMod val="75000"/>
                  </a:schemeClr>
                </a:solidFill>
              </a:rPr>
              <a:t>, die dem Übergang zwischen den beiden </a:t>
            </a:r>
            <a:r>
              <a:rPr lang="de-AT" sz="2100" dirty="0">
                <a:solidFill>
                  <a:schemeClr val="bg2">
                    <a:lumMod val="75000"/>
                  </a:schemeClr>
                </a:solidFill>
                <a:hlinkClick r:id="rId6" tooltip="Hyperfeinstruktu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Hyperfeinstrukturniveaus</a:t>
            </a:r>
            <a:r>
              <a:rPr lang="de-AT" sz="2100" dirty="0">
                <a:solidFill>
                  <a:schemeClr val="bg2">
                    <a:lumMod val="75000"/>
                  </a:schemeClr>
                </a:solidFill>
              </a:rPr>
              <a:t> des </a:t>
            </a:r>
            <a:r>
              <a:rPr lang="de-AT" sz="2100" dirty="0">
                <a:solidFill>
                  <a:schemeClr val="bg2">
                    <a:lumMod val="75000"/>
                  </a:schemeClr>
                </a:solidFill>
                <a:hlinkClick r:id="rId7" tooltip="Grundzustan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Grundzustandes</a:t>
            </a:r>
            <a:r>
              <a:rPr lang="de-AT" sz="2100" dirty="0">
                <a:solidFill>
                  <a:schemeClr val="bg2">
                    <a:lumMod val="75000"/>
                  </a:schemeClr>
                </a:solidFill>
              </a:rPr>
              <a:t> von </a:t>
            </a:r>
            <a:r>
              <a:rPr lang="de-AT" sz="2100" dirty="0">
                <a:solidFill>
                  <a:schemeClr val="bg2">
                    <a:lumMod val="75000"/>
                  </a:schemeClr>
                </a:solidFill>
                <a:hlinkClick r:id="rId8" tooltip="Ato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Atomen</a:t>
            </a:r>
            <a:r>
              <a:rPr lang="de-AT" sz="2100" dirty="0">
                <a:solidFill>
                  <a:schemeClr val="bg2">
                    <a:lumMod val="75000"/>
                  </a:schemeClr>
                </a:solidFill>
              </a:rPr>
              <a:t> des </a:t>
            </a:r>
            <a:r>
              <a:rPr lang="de-AT" sz="2100" dirty="0">
                <a:solidFill>
                  <a:schemeClr val="bg2">
                    <a:lumMod val="75000"/>
                  </a:schemeClr>
                </a:solidFill>
                <a:hlinkClick r:id="rId9" tooltip="Nukli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Nuklids</a:t>
            </a:r>
            <a:r>
              <a:rPr lang="de-AT" sz="2100" dirty="0">
                <a:solidFill>
                  <a:schemeClr val="bg2">
                    <a:lumMod val="75000"/>
                  </a:schemeClr>
                </a:solidFill>
              </a:rPr>
              <a:t> 133Cs entspricht.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CD54525-A8DE-437A-A8E5-FDE47F5DE8BC}"/>
              </a:ext>
            </a:extLst>
          </p:cNvPr>
          <p:cNvSpPr txBox="1"/>
          <p:nvPr/>
        </p:nvSpPr>
        <p:spPr>
          <a:xfrm>
            <a:off x="7196166" y="5572155"/>
            <a:ext cx="15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ZEIT    [s]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7F5826B-D2BD-49DF-96D2-38E6B7E6ED9B}"/>
              </a:ext>
            </a:extLst>
          </p:cNvPr>
          <p:cNvSpPr txBox="1"/>
          <p:nvPr/>
        </p:nvSpPr>
        <p:spPr>
          <a:xfrm>
            <a:off x="10233583" y="2583934"/>
            <a:ext cx="15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Masse    [kg]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4E15C1BC-1B2E-4424-A254-DC7CD1D0B1C8}"/>
              </a:ext>
            </a:extLst>
          </p:cNvPr>
          <p:cNvSpPr txBox="1">
            <a:spLocks/>
          </p:cNvSpPr>
          <p:nvPr/>
        </p:nvSpPr>
        <p:spPr>
          <a:xfrm>
            <a:off x="10065278" y="3249720"/>
            <a:ext cx="1754189" cy="98388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Urkilogramm</a:t>
            </a:r>
          </a:p>
          <a:p>
            <a:r>
              <a:rPr lang="de-AT" dirty="0"/>
              <a:t>Paris</a:t>
            </a:r>
          </a:p>
        </p:txBody>
      </p:sp>
    </p:spTree>
    <p:extLst>
      <p:ext uri="{BB962C8B-B14F-4D97-AF65-F5344CB8AC3E}">
        <p14:creationId xmlns:p14="http://schemas.microsoft.com/office/powerpoint/2010/main" val="401856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AOnline EDU Naturwissenschaften: Masseinheiten im Internationalen  Einheitensystem (SI), Neue Definitionen für unsere Masseinheiten - Ampère,  Candela, Kelvin, Kilogramm, Meter, Mol, Sekunde">
            <a:extLst>
              <a:ext uri="{FF2B5EF4-FFF2-40B4-BE49-F238E27FC236}">
                <a16:creationId xmlns:a16="http://schemas.microsoft.com/office/drawing/2014/main" id="{02095B36-C5F2-4E29-A126-06A0F8451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680" y="59265"/>
            <a:ext cx="352271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6A06CD1-F8E9-412C-8627-FF6D32756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8431365" cy="377613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C22437D-892F-4EFA-91BE-C16A092F9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14" y="4006055"/>
            <a:ext cx="7467600" cy="194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25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C5A1478-192E-4FFE-9ADD-7092D916B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58" y="327025"/>
            <a:ext cx="1003935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89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0F813B-4E47-469B-B30A-1F763678D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278" y="2192865"/>
            <a:ext cx="9391121" cy="1507067"/>
          </a:xfrm>
        </p:spPr>
        <p:txBody>
          <a:bodyPr>
            <a:normAutofit fontScale="90000"/>
          </a:bodyPr>
          <a:lstStyle/>
          <a:p>
            <a:r>
              <a:rPr lang="de-AT" sz="5400" b="1" dirty="0"/>
              <a:t>Lange Skala/kurze Skala</a:t>
            </a:r>
            <a:br>
              <a:rPr lang="de-AT" sz="5400" b="1" dirty="0"/>
            </a:br>
            <a:br>
              <a:rPr lang="de-AT" sz="5400" b="1" dirty="0"/>
            </a:br>
            <a:r>
              <a:rPr lang="de-AT" sz="3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Britische/Amerikanische Skala (vor 1974)</a:t>
            </a:r>
            <a:br>
              <a:rPr lang="de-AT" sz="3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br>
              <a:rPr lang="de-AT" sz="3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de-AT" sz="3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Was bleibt: Verwirrung</a:t>
            </a:r>
            <a:br>
              <a:rPr lang="de-AT" sz="3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br>
              <a:rPr lang="de-AT" sz="3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de-AT" sz="3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Vermeiden </a:t>
            </a:r>
            <a:r>
              <a:rPr lang="de-AT" sz="3200" b="0" i="0" cap="none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ppt</a:t>
            </a:r>
            <a:r>
              <a:rPr lang="de-AT" sz="3200" b="0" i="0" cap="non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ppb    </a:t>
            </a:r>
            <a:br>
              <a:rPr lang="de-AT" sz="3200" b="0" i="0" cap="non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de-AT" sz="3200" b="0" i="0" cap="non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					…. </a:t>
            </a:r>
            <a:r>
              <a:rPr lang="de-AT" sz="3200" b="0" i="0" cap="none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parts</a:t>
            </a:r>
            <a:r>
              <a:rPr lang="de-AT" sz="3200" b="0" i="0" cap="non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per</a:t>
            </a:r>
            <a:r>
              <a:rPr lang="de-AT" sz="3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endParaRPr lang="de-AT" sz="5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074A5A-8D38-4BBE-B793-1B4309853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69506"/>
            <a:ext cx="4329204" cy="244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763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8243619-5F21-4436-AB6B-B2C15751D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853"/>
            <a:ext cx="6200749" cy="690570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D3F8845-5E5D-44ED-8E6D-8F38401DAB7D}"/>
              </a:ext>
            </a:extLst>
          </p:cNvPr>
          <p:cNvSpPr txBox="1"/>
          <p:nvPr/>
        </p:nvSpPr>
        <p:spPr>
          <a:xfrm>
            <a:off x="6541942" y="1350665"/>
            <a:ext cx="50766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dirty="0"/>
              <a:t>Weithin gebräuchlich ist auch der englische Ausdruck </a:t>
            </a:r>
            <a:r>
              <a:rPr lang="de-AT" b="1" dirty="0" err="1"/>
              <a:t>parts</a:t>
            </a:r>
            <a:r>
              <a:rPr lang="de-AT" b="1" dirty="0"/>
              <a:t> per </a:t>
            </a:r>
            <a:r>
              <a:rPr lang="de-AT" b="1" dirty="0" err="1"/>
              <a:t>million</a:t>
            </a:r>
            <a:r>
              <a:rPr lang="de-AT" b="1" dirty="0"/>
              <a:t> </a:t>
            </a:r>
            <a:r>
              <a:rPr lang="de-AT" dirty="0"/>
              <a:t>(abgekürzt ppm), wörtlich übersetzt „Anteile pro Million.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5A7C0D3-32D2-4015-9088-3518529AE25D}"/>
              </a:ext>
            </a:extLst>
          </p:cNvPr>
          <p:cNvSpPr txBox="1"/>
          <p:nvPr/>
        </p:nvSpPr>
        <p:spPr>
          <a:xfrm>
            <a:off x="6541942" y="2373245"/>
            <a:ext cx="532141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dirty="0"/>
              <a:t>Der englische Ausdruck </a:t>
            </a:r>
            <a:r>
              <a:rPr lang="de-AT" dirty="0" err="1"/>
              <a:t>parts</a:t>
            </a:r>
            <a:r>
              <a:rPr lang="de-AT" dirty="0"/>
              <a:t> per </a:t>
            </a:r>
            <a:r>
              <a:rPr lang="de-AT" dirty="0" err="1"/>
              <a:t>billion</a:t>
            </a:r>
            <a:r>
              <a:rPr lang="de-AT" dirty="0"/>
              <a:t> (ppb, zu Deutsch „Teile pro Milliarde“) </a:t>
            </a:r>
          </a:p>
          <a:p>
            <a:r>
              <a:rPr lang="de-AT" dirty="0"/>
              <a:t>steht für die Zahl 10-9 (also ein Milliardstel) und wird manchmal im Zusammenhang mit Mengenangaben benutzt. </a:t>
            </a:r>
          </a:p>
          <a:p>
            <a:endParaRPr lang="de-AT" dirty="0"/>
          </a:p>
          <a:p>
            <a:r>
              <a:rPr lang="de-AT" dirty="0"/>
              <a:t>Da das Wort </a:t>
            </a:r>
            <a:r>
              <a:rPr lang="de-AT" dirty="0" err="1"/>
              <a:t>billion</a:t>
            </a:r>
            <a:r>
              <a:rPr lang="de-AT" dirty="0"/>
              <a:t> je nach Gebrauch </a:t>
            </a:r>
          </a:p>
          <a:p>
            <a:r>
              <a:rPr lang="de-AT" dirty="0"/>
              <a:t>der langen oder kurzen Skala </a:t>
            </a:r>
          </a:p>
          <a:p>
            <a:r>
              <a:rPr lang="de-AT" dirty="0"/>
              <a:t>eine Milliarde oder eine Billion </a:t>
            </a:r>
          </a:p>
          <a:p>
            <a:r>
              <a:rPr lang="de-AT" dirty="0"/>
              <a:t>bedeuten kann,</a:t>
            </a:r>
          </a:p>
          <a:p>
            <a:r>
              <a:rPr lang="de-AT" dirty="0"/>
              <a:t>empfahl die IEC 1978, </a:t>
            </a:r>
          </a:p>
          <a:p>
            <a:r>
              <a:rPr lang="de-AT" dirty="0"/>
              <a:t>die Begriffe ppm und ppb nicht zu verwenden. </a:t>
            </a:r>
          </a:p>
        </p:txBody>
      </p:sp>
    </p:spTree>
    <p:extLst>
      <p:ext uri="{BB962C8B-B14F-4D97-AF65-F5344CB8AC3E}">
        <p14:creationId xmlns:p14="http://schemas.microsoft.com/office/powerpoint/2010/main" val="221243641"/>
      </p:ext>
    </p:extLst>
  </p:cSld>
  <p:clrMapOvr>
    <a:masterClrMapping/>
  </p:clrMapOvr>
</p:sld>
</file>

<file path=ppt/theme/theme1.xml><?xml version="1.0" encoding="utf-8"?>
<a:theme xmlns:a="http://schemas.openxmlformats.org/drawingml/2006/main" name="Segment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200</Words>
  <Application>Microsoft Office PowerPoint</Application>
  <PresentationFormat>Breitbild</PresentationFormat>
  <Paragraphs>23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Verdana</vt:lpstr>
      <vt:lpstr>Wingdings 3</vt:lpstr>
      <vt:lpstr>Segment</vt:lpstr>
      <vt:lpstr>Physikalische Grundlagen</vt:lpstr>
      <vt:lpstr>SI-Einheiten  Système international d'unités</vt:lpstr>
      <vt:lpstr>MKS Einheiten</vt:lpstr>
      <vt:lpstr>PowerPoint-Präsentation</vt:lpstr>
      <vt:lpstr>PowerPoint-Präsentation</vt:lpstr>
      <vt:lpstr>Lange Skala/kurze Skala  Britische/Amerikanische Skala (vor 1974)  Was bleibt: Verwirrung  Vermeiden ppt, ppb          …. parts per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Physikalische Grundlagen</dc:title>
  <dc:creator>Dr. Susanne Oyrer</dc:creator>
  <cp:lastModifiedBy>Susanne Oyrer</cp:lastModifiedBy>
  <cp:revision>6</cp:revision>
  <dcterms:created xsi:type="dcterms:W3CDTF">2021-02-02T11:28:05Z</dcterms:created>
  <dcterms:modified xsi:type="dcterms:W3CDTF">2025-02-05T17:46:59Z</dcterms:modified>
</cp:coreProperties>
</file>