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e-DE"/>
              <a:t>Mastertitelformat bearbeiten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e-DE"/>
              <a:t>Mastertitelformat bearbeiten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2/5/2025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e-DE"/>
              <a:t>Mastertitelformat bearbeiten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DA16AA21-1863-4931-97CB-99D0A168701B}"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772C379-9A7C-4C87-A116-CBE9F58B04C5}" type="datetimeFigureOut">
              <a:rPr lang="en-US" dirty="0"/>
              <a:t>2/5/2025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2/5/2025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1A2E0-E76F-4CD6-8FBA-E739452E2589}"/>
              </a:ext>
            </a:extLst>
          </p:cNvPr>
          <p:cNvSpPr>
            <a:spLocks noGrp="1"/>
          </p:cNvSpPr>
          <p:nvPr>
            <p:ph type="ctrTitle"/>
          </p:nvPr>
        </p:nvSpPr>
        <p:spPr/>
        <p:txBody>
          <a:bodyPr/>
          <a:lstStyle/>
          <a:p>
            <a:r>
              <a:rPr lang="de-AT" dirty="0" err="1"/>
              <a:t>WärmeleEre</a:t>
            </a:r>
            <a:br>
              <a:rPr lang="de-AT" dirty="0"/>
            </a:br>
            <a:r>
              <a:rPr lang="de-AT" dirty="0"/>
              <a:t>          H</a:t>
            </a:r>
          </a:p>
        </p:txBody>
      </p:sp>
      <p:sp>
        <p:nvSpPr>
          <p:cNvPr id="3" name="Untertitel 2">
            <a:extLst>
              <a:ext uri="{FF2B5EF4-FFF2-40B4-BE49-F238E27FC236}">
                <a16:creationId xmlns:a16="http://schemas.microsoft.com/office/drawing/2014/main" id="{D8E84392-9FBC-422A-88CB-5B60195DF9C5}"/>
              </a:ext>
            </a:extLst>
          </p:cNvPr>
          <p:cNvSpPr>
            <a:spLocks noGrp="1"/>
          </p:cNvSpPr>
          <p:nvPr>
            <p:ph type="subTitle" idx="1"/>
          </p:nvPr>
        </p:nvSpPr>
        <p:spPr>
          <a:xfrm>
            <a:off x="1051560" y="4581337"/>
            <a:ext cx="7891272" cy="1069848"/>
          </a:xfrm>
        </p:spPr>
        <p:txBody>
          <a:bodyPr>
            <a:normAutofit/>
          </a:bodyPr>
          <a:lstStyle/>
          <a:p>
            <a:r>
              <a:rPr lang="de-AT" sz="2800" dirty="0"/>
              <a:t>Die Drei Hauptsätze der Wärmelehre </a:t>
            </a:r>
          </a:p>
        </p:txBody>
      </p:sp>
      <p:cxnSp>
        <p:nvCxnSpPr>
          <p:cNvPr id="5" name="Gerader Verbinder 4">
            <a:extLst>
              <a:ext uri="{FF2B5EF4-FFF2-40B4-BE49-F238E27FC236}">
                <a16:creationId xmlns:a16="http://schemas.microsoft.com/office/drawing/2014/main" id="{3261A9F1-2489-47AA-A592-9A0A07C231BB}"/>
              </a:ext>
            </a:extLst>
          </p:cNvPr>
          <p:cNvCxnSpPr>
            <a:cxnSpLocks/>
          </p:cNvCxnSpPr>
          <p:nvPr/>
        </p:nvCxnSpPr>
        <p:spPr>
          <a:xfrm flipH="1">
            <a:off x="4890052" y="1350228"/>
            <a:ext cx="1063487" cy="156044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8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BE640-8D44-454A-8D44-A2C852368B9E}"/>
              </a:ext>
            </a:extLst>
          </p:cNvPr>
          <p:cNvSpPr>
            <a:spLocks noGrp="1"/>
          </p:cNvSpPr>
          <p:nvPr>
            <p:ph type="ctrTitle"/>
          </p:nvPr>
        </p:nvSpPr>
        <p:spPr/>
        <p:txBody>
          <a:bodyPr/>
          <a:lstStyle/>
          <a:p>
            <a:pPr algn="r"/>
            <a:r>
              <a:rPr lang="de-AT" sz="5400" dirty="0">
                <a:solidFill>
                  <a:srgbClr val="C00000"/>
                </a:solidFill>
              </a:rPr>
              <a:t>Entropie</a:t>
            </a:r>
            <a:br>
              <a:rPr lang="de-AT" sz="5400" dirty="0"/>
            </a:br>
            <a:r>
              <a:rPr lang="de-AT" sz="5400" dirty="0"/>
              <a:t>eine </a:t>
            </a:r>
            <a:r>
              <a:rPr lang="de-AT" sz="5400" dirty="0">
                <a:solidFill>
                  <a:srgbClr val="C00000"/>
                </a:solidFill>
              </a:rPr>
              <a:t>2.</a:t>
            </a:r>
            <a:r>
              <a:rPr lang="de-AT" sz="5400" dirty="0"/>
              <a:t> Möglichkeit für den </a:t>
            </a:r>
            <a:br>
              <a:rPr lang="de-AT" sz="5400" dirty="0"/>
            </a:br>
            <a:r>
              <a:rPr lang="de-AT" sz="5400" dirty="0">
                <a:solidFill>
                  <a:srgbClr val="C00000"/>
                </a:solidFill>
              </a:rPr>
              <a:t>2. HS </a:t>
            </a:r>
            <a:r>
              <a:rPr lang="de-AT" sz="5400" dirty="0"/>
              <a:t>der Thermodynamik </a:t>
            </a:r>
          </a:p>
        </p:txBody>
      </p:sp>
      <p:sp>
        <p:nvSpPr>
          <p:cNvPr id="3" name="Untertitel 2">
            <a:extLst>
              <a:ext uri="{FF2B5EF4-FFF2-40B4-BE49-F238E27FC236}">
                <a16:creationId xmlns:a16="http://schemas.microsoft.com/office/drawing/2014/main" id="{22FBCD31-676D-487B-BFDB-C70A829C42FC}"/>
              </a:ext>
            </a:extLst>
          </p:cNvPr>
          <p:cNvSpPr>
            <a:spLocks noGrp="1"/>
          </p:cNvSpPr>
          <p:nvPr>
            <p:ph type="subTitle" idx="1"/>
          </p:nvPr>
        </p:nvSpPr>
        <p:spPr>
          <a:xfrm>
            <a:off x="0" y="5104737"/>
            <a:ext cx="11219953" cy="1069848"/>
          </a:xfrm>
        </p:spPr>
        <p:txBody>
          <a:bodyPr>
            <a:noAutofit/>
          </a:bodyPr>
          <a:lstStyle/>
          <a:p>
            <a:pPr algn="r"/>
            <a:r>
              <a:rPr lang="de-AT" sz="2400" dirty="0"/>
              <a:t>Die Entropie S ist ein Maß für die Unordnung und gleichzeitig ein Maß für die Wahrscheinlichkeit eines Zustandes. Die Entropie kann in einem abgeschlossenen System nie abnehmen. </a:t>
            </a:r>
            <a:r>
              <a:rPr lang="de-AT" sz="2400" dirty="0">
                <a:solidFill>
                  <a:srgbClr val="C00000"/>
                </a:solidFill>
              </a:rPr>
              <a:t>Systeme streben aus eigenem Antrieb immer den Zustand der höchstmöglichen Entropie an (2. Hauptsatz). </a:t>
            </a:r>
          </a:p>
        </p:txBody>
      </p:sp>
    </p:spTree>
    <p:extLst>
      <p:ext uri="{BB962C8B-B14F-4D97-AF65-F5344CB8AC3E}">
        <p14:creationId xmlns:p14="http://schemas.microsoft.com/office/powerpoint/2010/main" val="391556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88E0A-580C-432B-ABEB-340B3669D3C7}"/>
              </a:ext>
            </a:extLst>
          </p:cNvPr>
          <p:cNvSpPr>
            <a:spLocks noGrp="1"/>
          </p:cNvSpPr>
          <p:nvPr>
            <p:ph type="title"/>
          </p:nvPr>
        </p:nvSpPr>
        <p:spPr>
          <a:xfrm>
            <a:off x="8617014" y="4004411"/>
            <a:ext cx="3411110" cy="1723445"/>
          </a:xfrm>
        </p:spPr>
        <p:txBody>
          <a:bodyPr>
            <a:noAutofit/>
          </a:bodyPr>
          <a:lstStyle/>
          <a:p>
            <a:r>
              <a:rPr lang="de-AT" sz="2400" dirty="0"/>
              <a:t>Als „Entropie“ S bezeichnet man den „Grad der Unordnung“ </a:t>
            </a:r>
            <a:br>
              <a:rPr lang="de-AT" sz="2400" dirty="0"/>
            </a:br>
            <a:r>
              <a:rPr lang="de-AT" sz="2400" dirty="0"/>
              <a:t>eines thermodynamischen Systems. </a:t>
            </a:r>
            <a:br>
              <a:rPr lang="de-AT" sz="2400" dirty="0"/>
            </a:br>
            <a:br>
              <a:rPr lang="de-AT" sz="2400" dirty="0"/>
            </a:br>
            <a:r>
              <a:rPr lang="de-AT" sz="2400" dirty="0"/>
              <a:t>Der zweite Hauptsatz der Wärmelehre schließt hierbei aus, dass bei spontan (also ohne Energiezufuhr) ablaufenden Prozessen aus Unordnung plötzlich Ordnung entsteht. </a:t>
            </a:r>
          </a:p>
        </p:txBody>
      </p:sp>
      <p:pic>
        <p:nvPicPr>
          <p:cNvPr id="5122" name="Picture 2">
            <a:extLst>
              <a:ext uri="{FF2B5EF4-FFF2-40B4-BE49-F238E27FC236}">
                <a16:creationId xmlns:a16="http://schemas.microsoft.com/office/drawing/2014/main" id="{9D3025F7-1AEC-4B7B-BC6E-4D8E4DB1F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38530" cy="68513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uellbild anzeigen">
            <a:extLst>
              <a:ext uri="{FF2B5EF4-FFF2-40B4-BE49-F238E27FC236}">
                <a16:creationId xmlns:a16="http://schemas.microsoft.com/office/drawing/2014/main" id="{434E04C6-54C6-4E07-A75F-17CC207BE53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2322" r="123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0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6FAF5-46B4-4339-A06D-3E4D347E5321}"/>
              </a:ext>
            </a:extLst>
          </p:cNvPr>
          <p:cNvSpPr>
            <a:spLocks noGrp="1"/>
          </p:cNvSpPr>
          <p:nvPr>
            <p:ph type="title"/>
          </p:nvPr>
        </p:nvSpPr>
        <p:spPr>
          <a:xfrm>
            <a:off x="2415606" y="937061"/>
            <a:ext cx="9281160" cy="3088287"/>
          </a:xfrm>
        </p:spPr>
        <p:txBody>
          <a:bodyPr>
            <a:normAutofit fontScale="90000"/>
          </a:bodyPr>
          <a:lstStyle/>
          <a:p>
            <a:pPr marL="804863" indent="-804863" algn="r"/>
            <a:r>
              <a:rPr lang="de-AT" dirty="0"/>
              <a:t>3. Hauptsatz der Thermodynamik</a:t>
            </a:r>
            <a:br>
              <a:rPr lang="de-AT" dirty="0"/>
            </a:br>
            <a:br>
              <a:rPr lang="de-AT" dirty="0"/>
            </a:br>
            <a:r>
              <a:rPr lang="de-AT" dirty="0" err="1"/>
              <a:t>Nernst´sches</a:t>
            </a:r>
            <a:r>
              <a:rPr lang="de-AT" dirty="0"/>
              <a:t> Wärmetheorem</a:t>
            </a:r>
          </a:p>
        </p:txBody>
      </p:sp>
      <p:sp>
        <p:nvSpPr>
          <p:cNvPr id="3" name="Textplatzhalter 2">
            <a:extLst>
              <a:ext uri="{FF2B5EF4-FFF2-40B4-BE49-F238E27FC236}">
                <a16:creationId xmlns:a16="http://schemas.microsoft.com/office/drawing/2014/main" id="{E4EB311B-D64B-4A2A-B1A5-69301406FCF5}"/>
              </a:ext>
            </a:extLst>
          </p:cNvPr>
          <p:cNvSpPr>
            <a:spLocks noGrp="1"/>
          </p:cNvSpPr>
          <p:nvPr>
            <p:ph type="body" idx="1"/>
          </p:nvPr>
        </p:nvSpPr>
        <p:spPr>
          <a:xfrm>
            <a:off x="202096" y="4851090"/>
            <a:ext cx="11787808" cy="1728613"/>
          </a:xfrm>
        </p:spPr>
        <p:txBody>
          <a:bodyPr>
            <a:noAutofit/>
          </a:bodyPr>
          <a:lstStyle/>
          <a:p>
            <a:pPr algn="r"/>
            <a:r>
              <a:rPr lang="de-AT" sz="4000" dirty="0"/>
              <a:t>„Es ist unmöglich, ein System durch irgendeinen Vorgang auf den absoluten Nullpunkt ( 0 Kelvin) abzukühlen.</a:t>
            </a:r>
          </a:p>
        </p:txBody>
      </p:sp>
    </p:spTree>
    <p:extLst>
      <p:ext uri="{BB962C8B-B14F-4D97-AF65-F5344CB8AC3E}">
        <p14:creationId xmlns:p14="http://schemas.microsoft.com/office/powerpoint/2010/main" val="36138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7E454-3CC8-4F0F-8A31-5D2E264BE6A5}"/>
              </a:ext>
            </a:extLst>
          </p:cNvPr>
          <p:cNvSpPr>
            <a:spLocks noGrp="1"/>
          </p:cNvSpPr>
          <p:nvPr>
            <p:ph type="ctrTitle"/>
          </p:nvPr>
        </p:nvSpPr>
        <p:spPr>
          <a:xfrm>
            <a:off x="1051560" y="1320121"/>
            <a:ext cx="9966960" cy="3035808"/>
          </a:xfrm>
        </p:spPr>
        <p:txBody>
          <a:bodyPr/>
          <a:lstStyle/>
          <a:p>
            <a:r>
              <a:rPr lang="de-AT" dirty="0"/>
              <a:t>Quercheck: Entropie</a:t>
            </a:r>
            <a:br>
              <a:rPr lang="de-AT" dirty="0"/>
            </a:br>
            <a:r>
              <a:rPr lang="de-AT" sz="4000" dirty="0">
                <a:solidFill>
                  <a:srgbClr val="C00000"/>
                </a:solidFill>
              </a:rPr>
              <a:t>Am absoluten Nullpunkt ist die Entropie eines Systems gleich Null.“</a:t>
            </a:r>
          </a:p>
        </p:txBody>
      </p:sp>
      <p:sp>
        <p:nvSpPr>
          <p:cNvPr id="3" name="Untertitel 2">
            <a:extLst>
              <a:ext uri="{FF2B5EF4-FFF2-40B4-BE49-F238E27FC236}">
                <a16:creationId xmlns:a16="http://schemas.microsoft.com/office/drawing/2014/main" id="{2CADEB18-D2CA-4C4D-91BC-AAA6168E6570}"/>
              </a:ext>
            </a:extLst>
          </p:cNvPr>
          <p:cNvSpPr>
            <a:spLocks noGrp="1"/>
          </p:cNvSpPr>
          <p:nvPr>
            <p:ph type="subTitle" idx="1"/>
          </p:nvPr>
        </p:nvSpPr>
        <p:spPr>
          <a:xfrm>
            <a:off x="812357" y="4355928"/>
            <a:ext cx="10697155" cy="2502071"/>
          </a:xfrm>
        </p:spPr>
        <p:txBody>
          <a:bodyPr>
            <a:noAutofit/>
          </a:bodyPr>
          <a:lstStyle/>
          <a:p>
            <a:r>
              <a:rPr lang="de-AT" sz="2000" dirty="0"/>
              <a:t>Eine Entropie von Null ist gleichbedeutend mit einer perfekten Ordnung. </a:t>
            </a:r>
          </a:p>
          <a:p>
            <a:pPr>
              <a:spcBef>
                <a:spcPts val="0"/>
              </a:spcBef>
            </a:pPr>
            <a:r>
              <a:rPr lang="de-AT" sz="2000" dirty="0"/>
              <a:t>Um eine solche perfekte Ordnung zu erreichen, muss Arbeit verrichtet </a:t>
            </a:r>
          </a:p>
          <a:p>
            <a:pPr>
              <a:spcBef>
                <a:spcPts val="0"/>
              </a:spcBef>
            </a:pPr>
            <a:r>
              <a:rPr lang="de-AT" sz="2000" dirty="0"/>
              <a:t>beziehungsweise Energie zugeführt werden. </a:t>
            </a:r>
          </a:p>
          <a:p>
            <a:r>
              <a:rPr lang="de-AT" sz="2000" dirty="0"/>
              <a:t>Eine Energiezufuhr bewirkt jedoch, dass die Temperatur nicht den absoluten Nullpunkt erreichen kann. </a:t>
            </a:r>
          </a:p>
          <a:p>
            <a:r>
              <a:rPr lang="de-AT" sz="2000" dirty="0"/>
              <a:t>Auch mit dieser Formulierung wird somit ausgeschlossen, dass der absolute Temperatur-Nullpunkt erreicht werden kann.</a:t>
            </a:r>
          </a:p>
        </p:txBody>
      </p:sp>
    </p:spTree>
    <p:extLst>
      <p:ext uri="{BB962C8B-B14F-4D97-AF65-F5344CB8AC3E}">
        <p14:creationId xmlns:p14="http://schemas.microsoft.com/office/powerpoint/2010/main" val="361867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58454-A642-4EF2-9FCD-5B2519F75975}"/>
              </a:ext>
            </a:extLst>
          </p:cNvPr>
          <p:cNvSpPr>
            <a:spLocks noGrp="1"/>
          </p:cNvSpPr>
          <p:nvPr>
            <p:ph type="title"/>
          </p:nvPr>
        </p:nvSpPr>
        <p:spPr>
          <a:xfrm>
            <a:off x="8549640" y="397565"/>
            <a:ext cx="3200400" cy="759350"/>
          </a:xfrm>
        </p:spPr>
        <p:txBody>
          <a:bodyPr/>
          <a:lstStyle/>
          <a:p>
            <a:r>
              <a:rPr lang="de-AT" dirty="0"/>
              <a:t>Die heiße Tasse</a:t>
            </a:r>
          </a:p>
        </p:txBody>
      </p:sp>
      <p:sp>
        <p:nvSpPr>
          <p:cNvPr id="4" name="Textplatzhalter 3">
            <a:extLst>
              <a:ext uri="{FF2B5EF4-FFF2-40B4-BE49-F238E27FC236}">
                <a16:creationId xmlns:a16="http://schemas.microsoft.com/office/drawing/2014/main" id="{6AE86D10-AF84-4F83-BE2D-B1F15653B079}"/>
              </a:ext>
            </a:extLst>
          </p:cNvPr>
          <p:cNvSpPr>
            <a:spLocks noGrp="1"/>
          </p:cNvSpPr>
          <p:nvPr>
            <p:ph type="body" sz="half" idx="2"/>
          </p:nvPr>
        </p:nvSpPr>
        <p:spPr>
          <a:xfrm>
            <a:off x="8549640" y="2214438"/>
            <a:ext cx="3200400" cy="3291840"/>
          </a:xfrm>
        </p:spPr>
        <p:txBody>
          <a:bodyPr>
            <a:noAutofit/>
          </a:bodyPr>
          <a:lstStyle/>
          <a:p>
            <a:r>
              <a:rPr lang="de-AT" sz="1800" dirty="0"/>
              <a:t>Stellt man einen heißen Körper in eine kältere Umgebung, so kühlt er ohne Fremdeinwirkung allmählich ab. Nach einiger Zeit ist er im so genannten thermischen Gleichgewicht mit seiner Umgebung, nimmt also im Normalfall die gleiche Temperatur wie seine Umgebung an. Ebenso werden anfänglich kalte Körper durch eine warme Umgebung bis zum thermischen Gleichgewicht erwärmt.</a:t>
            </a:r>
          </a:p>
        </p:txBody>
      </p:sp>
      <p:pic>
        <p:nvPicPr>
          <p:cNvPr id="1026" name="Picture 2">
            <a:extLst>
              <a:ext uri="{FF2B5EF4-FFF2-40B4-BE49-F238E27FC236}">
                <a16:creationId xmlns:a16="http://schemas.microsoft.com/office/drawing/2014/main" id="{F8F8E3F6-221B-4556-890B-CAB46F6D112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715" r="15715"/>
          <a:stretch>
            <a:fillRect/>
          </a:stretch>
        </p:blipFill>
        <p:spPr bwMode="auto">
          <a:xfrm>
            <a:off x="0" y="0"/>
            <a:ext cx="8364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8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58454-A642-4EF2-9FCD-5B2519F75975}"/>
              </a:ext>
            </a:extLst>
          </p:cNvPr>
          <p:cNvSpPr>
            <a:spLocks noGrp="1"/>
          </p:cNvSpPr>
          <p:nvPr>
            <p:ph type="title"/>
          </p:nvPr>
        </p:nvSpPr>
        <p:spPr>
          <a:xfrm>
            <a:off x="8549640" y="397565"/>
            <a:ext cx="3200400" cy="759350"/>
          </a:xfrm>
        </p:spPr>
        <p:txBody>
          <a:bodyPr>
            <a:normAutofit fontScale="90000"/>
          </a:bodyPr>
          <a:lstStyle/>
          <a:p>
            <a:r>
              <a:rPr lang="de-AT" dirty="0"/>
              <a:t>Egal was drinnen ist!</a:t>
            </a:r>
          </a:p>
        </p:txBody>
      </p:sp>
      <p:pic>
        <p:nvPicPr>
          <p:cNvPr id="2052" name="Picture 4" descr="Quellbild anzeigen">
            <a:extLst>
              <a:ext uri="{FF2B5EF4-FFF2-40B4-BE49-F238E27FC236}">
                <a16:creationId xmlns:a16="http://schemas.microsoft.com/office/drawing/2014/main" id="{16E04CA2-1811-4269-A419-3F00F6D9951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663" r="96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a:extLst>
              <a:ext uri="{FF2B5EF4-FFF2-40B4-BE49-F238E27FC236}">
                <a16:creationId xmlns:a16="http://schemas.microsoft.com/office/drawing/2014/main" id="{10B6DE81-A473-C5C8-C035-C0FA759AD668}"/>
              </a:ext>
            </a:extLst>
          </p:cNvPr>
          <p:cNvSpPr>
            <a:spLocks noGrp="1"/>
          </p:cNvSpPr>
          <p:nvPr>
            <p:ph type="body" sz="half" idx="2"/>
          </p:nvPr>
        </p:nvSpPr>
        <p:spPr/>
        <p:txBody>
          <a:bodyPr/>
          <a:lstStyle/>
          <a:p>
            <a:endParaRPr lang="de-AT"/>
          </a:p>
        </p:txBody>
      </p:sp>
    </p:spTree>
    <p:extLst>
      <p:ext uri="{BB962C8B-B14F-4D97-AF65-F5344CB8AC3E}">
        <p14:creationId xmlns:p14="http://schemas.microsoft.com/office/powerpoint/2010/main" val="318375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6FAF5-46B4-4339-A06D-3E4D347E5321}"/>
              </a:ext>
            </a:extLst>
          </p:cNvPr>
          <p:cNvSpPr>
            <a:spLocks noGrp="1"/>
          </p:cNvSpPr>
          <p:nvPr>
            <p:ph type="title"/>
          </p:nvPr>
        </p:nvSpPr>
        <p:spPr>
          <a:xfrm>
            <a:off x="2415606" y="937061"/>
            <a:ext cx="9281160" cy="3088287"/>
          </a:xfrm>
        </p:spPr>
        <p:txBody>
          <a:bodyPr>
            <a:normAutofit fontScale="90000"/>
          </a:bodyPr>
          <a:lstStyle/>
          <a:p>
            <a:pPr marL="804863" indent="-804863" algn="r"/>
            <a:r>
              <a:rPr lang="de-AT" dirty="0"/>
              <a:t>1. Hauptsatz der Thermodynamik</a:t>
            </a:r>
            <a:br>
              <a:rPr lang="de-AT" dirty="0"/>
            </a:br>
            <a:br>
              <a:rPr lang="de-AT" dirty="0"/>
            </a:br>
            <a:r>
              <a:rPr lang="el-GR" dirty="0"/>
              <a:t>Δ</a:t>
            </a:r>
            <a:r>
              <a:rPr lang="de-AT" dirty="0"/>
              <a:t>U = </a:t>
            </a:r>
            <a:r>
              <a:rPr lang="el-GR" dirty="0"/>
              <a:t>Δ</a:t>
            </a:r>
            <a:r>
              <a:rPr lang="de-AT" dirty="0"/>
              <a:t>Q + </a:t>
            </a:r>
            <a:r>
              <a:rPr lang="el-GR" dirty="0"/>
              <a:t>Δ</a:t>
            </a:r>
            <a:r>
              <a:rPr lang="de-AT" dirty="0"/>
              <a:t>W</a:t>
            </a:r>
          </a:p>
        </p:txBody>
      </p:sp>
      <p:sp>
        <p:nvSpPr>
          <p:cNvPr id="3" name="Textplatzhalter 2">
            <a:extLst>
              <a:ext uri="{FF2B5EF4-FFF2-40B4-BE49-F238E27FC236}">
                <a16:creationId xmlns:a16="http://schemas.microsoft.com/office/drawing/2014/main" id="{E4EB311B-D64B-4A2A-B1A5-69301406FCF5}"/>
              </a:ext>
            </a:extLst>
          </p:cNvPr>
          <p:cNvSpPr>
            <a:spLocks noGrp="1"/>
          </p:cNvSpPr>
          <p:nvPr>
            <p:ph type="body" idx="1"/>
          </p:nvPr>
        </p:nvSpPr>
        <p:spPr>
          <a:xfrm>
            <a:off x="202096" y="4851090"/>
            <a:ext cx="11787808" cy="1728613"/>
          </a:xfrm>
        </p:spPr>
        <p:txBody>
          <a:bodyPr>
            <a:noAutofit/>
          </a:bodyPr>
          <a:lstStyle/>
          <a:p>
            <a:r>
              <a:rPr lang="de-AT" sz="2400" dirty="0"/>
              <a:t>Energie kann nicht erzeugt oder vernichtet, sondern nur von einer Energieform in eine andere umgewandelt werden. Dieser Erhaltungssatz gilt nicht nur für mechanische Energieformen, sondern auch für Wärmemengen. Wird einem System von außen eine Wärmemenge ΔQ zugeführt oder eine Arbeitsmenge ΔW am System verrichtet, so erhöht sich dessen „innere“ Energie ΔU um genau diesen Betrag.</a:t>
            </a:r>
          </a:p>
        </p:txBody>
      </p:sp>
    </p:spTree>
    <p:extLst>
      <p:ext uri="{BB962C8B-B14F-4D97-AF65-F5344CB8AC3E}">
        <p14:creationId xmlns:p14="http://schemas.microsoft.com/office/powerpoint/2010/main" val="311152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4F879-9AA0-4810-A899-1102C62C393C}"/>
              </a:ext>
            </a:extLst>
          </p:cNvPr>
          <p:cNvSpPr>
            <a:spLocks noGrp="1"/>
          </p:cNvSpPr>
          <p:nvPr>
            <p:ph type="ctrTitle"/>
          </p:nvPr>
        </p:nvSpPr>
        <p:spPr>
          <a:xfrm>
            <a:off x="1112520" y="1416525"/>
            <a:ext cx="9966960" cy="3035808"/>
          </a:xfrm>
        </p:spPr>
        <p:txBody>
          <a:bodyPr/>
          <a:lstStyle/>
          <a:p>
            <a:r>
              <a:rPr lang="de-AT" sz="8000" dirty="0"/>
              <a:t>Energiebilanz eines thermodynamischen Systems…… + </a:t>
            </a:r>
            <a:r>
              <a:rPr lang="el-GR" sz="7200" dirty="0"/>
              <a:t>Δ</a:t>
            </a:r>
            <a:r>
              <a:rPr lang="de-AT" sz="7200" dirty="0"/>
              <a:t>Q</a:t>
            </a:r>
          </a:p>
        </p:txBody>
      </p:sp>
      <p:sp>
        <p:nvSpPr>
          <p:cNvPr id="3" name="Untertitel 2">
            <a:extLst>
              <a:ext uri="{FF2B5EF4-FFF2-40B4-BE49-F238E27FC236}">
                <a16:creationId xmlns:a16="http://schemas.microsoft.com/office/drawing/2014/main" id="{255B16DE-7B94-4E46-B122-C7C0D12630CC}"/>
              </a:ext>
            </a:extLst>
          </p:cNvPr>
          <p:cNvSpPr>
            <a:spLocks noGrp="1"/>
          </p:cNvSpPr>
          <p:nvPr>
            <p:ph type="subTitle" idx="1"/>
          </p:nvPr>
        </p:nvSpPr>
        <p:spPr>
          <a:xfrm>
            <a:off x="109330" y="4687293"/>
            <a:ext cx="11718235" cy="1069848"/>
          </a:xfrm>
        </p:spPr>
        <p:txBody>
          <a:bodyPr>
            <a:noAutofit/>
          </a:bodyPr>
          <a:lstStyle/>
          <a:p>
            <a:r>
              <a:rPr lang="de-AT" sz="2800" dirty="0"/>
              <a:t>Erhitzt man beispielsweise einen Topf mit Wasser auf einer elektrischen Herdplatte, so führt man dem System (Topf) von außen eine Wärmemenge Q zu. Wird vom Topf weniger Wärme an die Umgebung abgegeben (beispielsweise durch Wärmestrahlung), so erhöht sich seine innere Energie und damit seine Temperatur.</a:t>
            </a:r>
          </a:p>
        </p:txBody>
      </p:sp>
    </p:spTree>
    <p:extLst>
      <p:ext uri="{BB962C8B-B14F-4D97-AF65-F5344CB8AC3E}">
        <p14:creationId xmlns:p14="http://schemas.microsoft.com/office/powerpoint/2010/main" val="308829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73565-19C1-4AF7-BC79-32E11AFA9AEE}"/>
              </a:ext>
            </a:extLst>
          </p:cNvPr>
          <p:cNvSpPr>
            <a:spLocks noGrp="1"/>
          </p:cNvSpPr>
          <p:nvPr>
            <p:ph type="title"/>
          </p:nvPr>
        </p:nvSpPr>
        <p:spPr>
          <a:xfrm>
            <a:off x="956917" y="691896"/>
            <a:ext cx="10504071" cy="3520440"/>
          </a:xfrm>
        </p:spPr>
        <p:txBody>
          <a:bodyPr/>
          <a:lstStyle/>
          <a:p>
            <a:pPr algn="r"/>
            <a:r>
              <a:rPr lang="de-AT" dirty="0"/>
              <a:t> oder Arbeit reinstecken   </a:t>
            </a:r>
            <a:br>
              <a:rPr lang="de-AT" dirty="0"/>
            </a:br>
            <a:r>
              <a:rPr lang="de-AT" dirty="0"/>
              <a:t>…. </a:t>
            </a:r>
            <a:r>
              <a:rPr lang="el-GR" dirty="0"/>
              <a:t>Δ</a:t>
            </a:r>
            <a:r>
              <a:rPr lang="de-AT" dirty="0"/>
              <a:t>W</a:t>
            </a:r>
          </a:p>
        </p:txBody>
      </p:sp>
      <p:sp>
        <p:nvSpPr>
          <p:cNvPr id="3" name="Textplatzhalter 2">
            <a:extLst>
              <a:ext uri="{FF2B5EF4-FFF2-40B4-BE49-F238E27FC236}">
                <a16:creationId xmlns:a16="http://schemas.microsoft.com/office/drawing/2014/main" id="{D3DF59AC-C84A-4DCD-8BAF-B4F1D0AE087A}"/>
              </a:ext>
            </a:extLst>
          </p:cNvPr>
          <p:cNvSpPr>
            <a:spLocks noGrp="1"/>
          </p:cNvSpPr>
          <p:nvPr>
            <p:ph type="body" idx="1"/>
          </p:nvPr>
        </p:nvSpPr>
        <p:spPr>
          <a:xfrm>
            <a:off x="0" y="4845127"/>
            <a:ext cx="12192000" cy="1937335"/>
          </a:xfrm>
        </p:spPr>
        <p:txBody>
          <a:bodyPr>
            <a:noAutofit/>
          </a:bodyPr>
          <a:lstStyle/>
          <a:p>
            <a:pPr algn="r"/>
            <a:r>
              <a:rPr lang="de-AT" sz="2800" dirty="0"/>
              <a:t>Reibt man sich die Hände, so erhöht sich deren Temperatur, ohne dass von außen Wärme zugeführt wird. In diesem Fall führt die verrichtete Reibungsarbeit zu einer Erhöhung der inneren Energie.</a:t>
            </a:r>
          </a:p>
          <a:p>
            <a:pPr algn="r"/>
            <a:r>
              <a:rPr lang="de-AT" sz="2400" dirty="0"/>
              <a:t>Wenn innere Energie (im Idealfall) ohne Wärmeaustausch in Arbeit umgewandelt wird, nennt man das </a:t>
            </a:r>
            <a:r>
              <a:rPr lang="de-AT" sz="2400" b="1" i="1" dirty="0">
                <a:solidFill>
                  <a:srgbClr val="C00000"/>
                </a:solidFill>
              </a:rPr>
              <a:t>adiabatisch.</a:t>
            </a:r>
            <a:endParaRPr lang="de-AT" sz="2800" b="1" i="1" dirty="0">
              <a:solidFill>
                <a:srgbClr val="C00000"/>
              </a:solidFill>
            </a:endParaRPr>
          </a:p>
        </p:txBody>
      </p:sp>
    </p:spTree>
    <p:extLst>
      <p:ext uri="{BB962C8B-B14F-4D97-AF65-F5344CB8AC3E}">
        <p14:creationId xmlns:p14="http://schemas.microsoft.com/office/powerpoint/2010/main" val="166438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96121-F322-4DC4-81AB-D8A26C5A5B5C}"/>
              </a:ext>
            </a:extLst>
          </p:cNvPr>
          <p:cNvSpPr>
            <a:spLocks noGrp="1"/>
          </p:cNvSpPr>
          <p:nvPr>
            <p:ph type="title"/>
          </p:nvPr>
        </p:nvSpPr>
        <p:spPr>
          <a:xfrm>
            <a:off x="8651240" y="330200"/>
            <a:ext cx="3200400" cy="1280160"/>
          </a:xfrm>
        </p:spPr>
        <p:txBody>
          <a:bodyPr/>
          <a:lstStyle/>
          <a:p>
            <a:r>
              <a:rPr lang="de-AT" dirty="0"/>
              <a:t>Perpetuum mobile?</a:t>
            </a:r>
          </a:p>
        </p:txBody>
      </p:sp>
      <p:sp>
        <p:nvSpPr>
          <p:cNvPr id="4" name="Textplatzhalter 3">
            <a:extLst>
              <a:ext uri="{FF2B5EF4-FFF2-40B4-BE49-F238E27FC236}">
                <a16:creationId xmlns:a16="http://schemas.microsoft.com/office/drawing/2014/main" id="{B262ECA5-84ED-466E-85E0-ACADA74DDEDC}"/>
              </a:ext>
            </a:extLst>
          </p:cNvPr>
          <p:cNvSpPr>
            <a:spLocks noGrp="1"/>
          </p:cNvSpPr>
          <p:nvPr>
            <p:ph type="body" sz="half" idx="2"/>
          </p:nvPr>
        </p:nvSpPr>
        <p:spPr>
          <a:xfrm>
            <a:off x="8651240" y="1783080"/>
            <a:ext cx="3200400" cy="3291840"/>
          </a:xfrm>
        </p:spPr>
        <p:txBody>
          <a:bodyPr>
            <a:noAutofit/>
          </a:bodyPr>
          <a:lstStyle/>
          <a:p>
            <a:r>
              <a:rPr lang="de-AT" sz="2500" dirty="0"/>
              <a:t>Der erste Hauptsatz der Wärmelehre schließt als Energie-Erhaltungssatz die Existenz einer Maschine aus, die ohne Zufuhr von Energie mechanische Arbeit verrichten kann.</a:t>
            </a:r>
          </a:p>
        </p:txBody>
      </p:sp>
      <p:sp>
        <p:nvSpPr>
          <p:cNvPr id="6" name="Textfeld 5">
            <a:extLst>
              <a:ext uri="{FF2B5EF4-FFF2-40B4-BE49-F238E27FC236}">
                <a16:creationId xmlns:a16="http://schemas.microsoft.com/office/drawing/2014/main" id="{3CF43B12-018F-4985-8AC7-8D113457D77F}"/>
              </a:ext>
            </a:extLst>
          </p:cNvPr>
          <p:cNvSpPr txBox="1"/>
          <p:nvPr/>
        </p:nvSpPr>
        <p:spPr>
          <a:xfrm>
            <a:off x="952500" y="733197"/>
            <a:ext cx="6807200" cy="5016758"/>
          </a:xfrm>
          <a:prstGeom prst="rect">
            <a:avLst/>
          </a:prstGeom>
          <a:noFill/>
        </p:spPr>
        <p:txBody>
          <a:bodyPr wrap="square">
            <a:spAutoFit/>
          </a:bodyPr>
          <a:lstStyle/>
          <a:p>
            <a:r>
              <a:rPr lang="de-AT" sz="3200" dirty="0"/>
              <a:t>Der erste Hauptsatz der Wärmelehre schließt zwar die Existenz einer Maschine aus, die Arbeit ohne Energiezufuhr verrichten kann. Es wäre mit dem ersten Hauptsatz jedoch denkbar, dass eine Maschine, deren innere Energie U unverändert bleibt, ausschließlich Wärme in Arbeit umwandelt. </a:t>
            </a:r>
          </a:p>
        </p:txBody>
      </p:sp>
    </p:spTree>
    <p:extLst>
      <p:ext uri="{BB962C8B-B14F-4D97-AF65-F5344CB8AC3E}">
        <p14:creationId xmlns:p14="http://schemas.microsoft.com/office/powerpoint/2010/main" val="249384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22D1A92-21D8-4E1F-BFAC-32E1FFBC910A}"/>
              </a:ext>
            </a:extLst>
          </p:cNvPr>
          <p:cNvSpPr txBox="1"/>
          <p:nvPr/>
        </p:nvSpPr>
        <p:spPr>
          <a:xfrm>
            <a:off x="-188844" y="5078035"/>
            <a:ext cx="12039600" cy="1384995"/>
          </a:xfrm>
          <a:prstGeom prst="rect">
            <a:avLst/>
          </a:prstGeom>
          <a:noFill/>
        </p:spPr>
        <p:txBody>
          <a:bodyPr wrap="square">
            <a:spAutoFit/>
          </a:bodyPr>
          <a:lstStyle/>
          <a:p>
            <a:pPr algn="r"/>
            <a:r>
              <a:rPr lang="de-AT" sz="2800" dirty="0"/>
              <a:t>Der zweite Hauptsatz schließt die Existenz eines solchen „Perpetuum Mobiles“ aus, indem er vorgibt, in welche Richtung eine Übertragung von Wärme stattfindet. </a:t>
            </a:r>
          </a:p>
        </p:txBody>
      </p:sp>
      <p:pic>
        <p:nvPicPr>
          <p:cNvPr id="8" name="Picture 2" descr="Quellbild anzeigen">
            <a:extLst>
              <a:ext uri="{FF2B5EF4-FFF2-40B4-BE49-F238E27FC236}">
                <a16:creationId xmlns:a16="http://schemas.microsoft.com/office/drawing/2014/main" id="{39BB1924-E0F5-47AD-AD50-F400F28FD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18" r="9718"/>
          <a:stretch>
            <a:fillRect/>
          </a:stretch>
        </p:blipFill>
        <p:spPr bwMode="auto">
          <a:xfrm>
            <a:off x="0" y="0"/>
            <a:ext cx="5904972" cy="4969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016FAF5-46B4-4339-A06D-3E4D347E5321}"/>
              </a:ext>
            </a:extLst>
          </p:cNvPr>
          <p:cNvSpPr>
            <a:spLocks noGrp="1"/>
          </p:cNvSpPr>
          <p:nvPr>
            <p:ph type="title"/>
          </p:nvPr>
        </p:nvSpPr>
        <p:spPr>
          <a:xfrm>
            <a:off x="2654145" y="1434018"/>
            <a:ext cx="9281160" cy="3088287"/>
          </a:xfrm>
        </p:spPr>
        <p:txBody>
          <a:bodyPr>
            <a:normAutofit fontScale="90000"/>
          </a:bodyPr>
          <a:lstStyle/>
          <a:p>
            <a:pPr marL="804863" indent="-804863" algn="r"/>
            <a:r>
              <a:rPr lang="de-AT" dirty="0"/>
              <a:t>2. Hauptsatz der Thermodynamik</a:t>
            </a:r>
            <a:br>
              <a:rPr lang="de-AT" dirty="0"/>
            </a:br>
            <a:br>
              <a:rPr lang="de-AT" dirty="0"/>
            </a:br>
            <a:r>
              <a:rPr lang="de-AT" sz="4400" b="1" dirty="0">
                <a:solidFill>
                  <a:srgbClr val="C00000"/>
                </a:solidFill>
              </a:rPr>
              <a:t>„Wärme fließt immer vom wärmeren System in Richtung eines kälteren Systems“.</a:t>
            </a:r>
            <a:br>
              <a:rPr lang="de-AT" dirty="0"/>
            </a:br>
            <a:endParaRPr lang="de-AT" dirty="0"/>
          </a:p>
        </p:txBody>
      </p:sp>
    </p:spTree>
    <p:extLst>
      <p:ext uri="{BB962C8B-B14F-4D97-AF65-F5344CB8AC3E}">
        <p14:creationId xmlns:p14="http://schemas.microsoft.com/office/powerpoint/2010/main" val="160885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11D0A09-8A02-4E2A-B41A-092FBD775B80}"/>
              </a:ext>
            </a:extLst>
          </p:cNvPr>
          <p:cNvSpPr>
            <a:spLocks noGrp="1"/>
          </p:cNvSpPr>
          <p:nvPr>
            <p:ph type="body" sz="half" idx="2"/>
          </p:nvPr>
        </p:nvSpPr>
        <p:spPr>
          <a:xfrm>
            <a:off x="8668910" y="624177"/>
            <a:ext cx="3200400" cy="3291840"/>
          </a:xfrm>
        </p:spPr>
        <p:txBody>
          <a:bodyPr>
            <a:noAutofit/>
          </a:bodyPr>
          <a:lstStyle/>
          <a:p>
            <a:r>
              <a:rPr lang="de-AT" sz="2800" dirty="0"/>
              <a:t>Alle realen Prozesse, in denen Reibung auftritt, sind irreversibel, da die durch Reibungsarbeit erzeugte Wärme nicht wieder zurück in mechanische Arbeit umgewandelt werden kann.</a:t>
            </a:r>
          </a:p>
        </p:txBody>
      </p:sp>
      <p:pic>
        <p:nvPicPr>
          <p:cNvPr id="3076" name="Picture 4">
            <a:extLst>
              <a:ext uri="{FF2B5EF4-FFF2-40B4-BE49-F238E27FC236}">
                <a16:creationId xmlns:a16="http://schemas.microsoft.com/office/drawing/2014/main" id="{93C2BEDD-C27A-44CB-A41F-815C01B9C55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bwMode="auto">
          <a:xfrm>
            <a:off x="0" y="0"/>
            <a:ext cx="83037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99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zart">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TM03090434[[fn=Holzart]]</Template>
  <TotalTime>0</TotalTime>
  <Words>633</Words>
  <Application>Microsoft Office PowerPoint</Application>
  <PresentationFormat>Breitbild</PresentationFormat>
  <Paragraphs>29</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Rockwell</vt:lpstr>
      <vt:lpstr>Rockwell Condensed</vt:lpstr>
      <vt:lpstr>Wingdings</vt:lpstr>
      <vt:lpstr>Holzart</vt:lpstr>
      <vt:lpstr>WärmeleEre           H</vt:lpstr>
      <vt:lpstr>Die heiße Tasse</vt:lpstr>
      <vt:lpstr>Egal was drinnen ist!</vt:lpstr>
      <vt:lpstr>1. Hauptsatz der Thermodynamik  ΔU = ΔQ + ΔW</vt:lpstr>
      <vt:lpstr>Energiebilanz eines thermodynamischen Systems…… + ΔQ</vt:lpstr>
      <vt:lpstr> oder Arbeit reinstecken    …. ΔW</vt:lpstr>
      <vt:lpstr>Perpetuum mobile?</vt:lpstr>
      <vt:lpstr>2. Hauptsatz der Thermodynamik  „Wärme fließt immer vom wärmeren System in Richtung eines kälteren Systems“. </vt:lpstr>
      <vt:lpstr>PowerPoint-Präsentation</vt:lpstr>
      <vt:lpstr>Entropie eine 2. Möglichkeit für den  2. HS der Thermodynamik </vt:lpstr>
      <vt:lpstr>Als „Entropie“ S bezeichnet man den „Grad der Unordnung“  eines thermodynamischen Systems.   Der zweite Hauptsatz der Wärmelehre schließt hierbei aus, dass bei spontan (also ohne Energiezufuhr) ablaufenden Prozessen aus Unordnung plötzlich Ordnung entsteht. </vt:lpstr>
      <vt:lpstr>3. Hauptsatz der Thermodynamik  Nernst´sches Wärmetheorem</vt:lpstr>
      <vt:lpstr>Quercheck: Entropie Am absoluten Nullpunkt ist die Entropie eines Systems gleich Null.“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WärmeleEre           H</dc:title>
  <dc:creator>Dr. Susanne Oyrer</dc:creator>
  <cp:lastModifiedBy>Susanne Oyrer</cp:lastModifiedBy>
  <cp:revision>11</cp:revision>
  <dcterms:created xsi:type="dcterms:W3CDTF">2021-02-03T18:38:36Z</dcterms:created>
  <dcterms:modified xsi:type="dcterms:W3CDTF">2025-02-05T18:49:59Z</dcterms:modified>
</cp:coreProperties>
</file>