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 id="263"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Mastertitelformat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Mastertitelformat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Mastertitelformat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Mastertitelformat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2/5/2025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leifiphysik.de/astronomie/planetensystem/grundwissen/zweites-keplersches-gesetz-fortfuehrun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eifiphysik.de/astronomie/planetensystem/grundwissen/drittes-keplersches-gesetz-fortfuehrun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CBA51-C4AA-46CC-9B08-B231DC08CB53}"/>
              </a:ext>
            </a:extLst>
          </p:cNvPr>
          <p:cNvSpPr>
            <a:spLocks noGrp="1"/>
          </p:cNvSpPr>
          <p:nvPr>
            <p:ph type="ctrTitle"/>
          </p:nvPr>
        </p:nvSpPr>
        <p:spPr>
          <a:xfrm>
            <a:off x="3012725" y="3031959"/>
            <a:ext cx="8915399" cy="3068058"/>
          </a:xfrm>
        </p:spPr>
        <p:txBody>
          <a:bodyPr>
            <a:normAutofit/>
          </a:bodyPr>
          <a:lstStyle/>
          <a:p>
            <a:pPr algn="r"/>
            <a:r>
              <a:rPr lang="de-AT" b="1" dirty="0" err="1">
                <a:solidFill>
                  <a:schemeClr val="tx2">
                    <a:lumMod val="75000"/>
                  </a:schemeClr>
                </a:solidFill>
              </a:rPr>
              <a:t>Kepler´sche</a:t>
            </a:r>
            <a:r>
              <a:rPr lang="de-AT" b="1" dirty="0">
                <a:solidFill>
                  <a:schemeClr val="tx2">
                    <a:lumMod val="75000"/>
                  </a:schemeClr>
                </a:solidFill>
              </a:rPr>
              <a:t> Gesetze und die Planeten</a:t>
            </a:r>
            <a:br>
              <a:rPr lang="de-AT" b="1" dirty="0">
                <a:solidFill>
                  <a:schemeClr val="tx2">
                    <a:lumMod val="75000"/>
                  </a:schemeClr>
                </a:solidFill>
              </a:rPr>
            </a:br>
            <a:endParaRPr lang="de-AT" dirty="0">
              <a:solidFill>
                <a:schemeClr val="tx2">
                  <a:lumMod val="75000"/>
                </a:schemeClr>
              </a:solidFill>
            </a:endParaRPr>
          </a:p>
        </p:txBody>
      </p:sp>
    </p:spTree>
    <p:extLst>
      <p:ext uri="{BB962C8B-B14F-4D97-AF65-F5344CB8AC3E}">
        <p14:creationId xmlns:p14="http://schemas.microsoft.com/office/powerpoint/2010/main" val="418696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52E3E-ED17-40F8-9CA9-717D214ABA44}"/>
              </a:ext>
            </a:extLst>
          </p:cNvPr>
          <p:cNvSpPr>
            <a:spLocks noGrp="1"/>
          </p:cNvSpPr>
          <p:nvPr>
            <p:ph type="title"/>
          </p:nvPr>
        </p:nvSpPr>
        <p:spPr>
          <a:xfrm>
            <a:off x="2008724" y="725710"/>
            <a:ext cx="8911687" cy="1280890"/>
          </a:xfrm>
        </p:spPr>
        <p:txBody>
          <a:bodyPr/>
          <a:lstStyle/>
          <a:p>
            <a:r>
              <a:rPr lang="de-AT" b="1" dirty="0">
                <a:solidFill>
                  <a:schemeClr val="tx2">
                    <a:lumMod val="75000"/>
                  </a:schemeClr>
                </a:solidFill>
              </a:rPr>
              <a:t>Die Keplergesetze</a:t>
            </a:r>
          </a:p>
        </p:txBody>
      </p:sp>
      <p:sp>
        <p:nvSpPr>
          <p:cNvPr id="5" name="Textfeld 4">
            <a:extLst>
              <a:ext uri="{FF2B5EF4-FFF2-40B4-BE49-F238E27FC236}">
                <a16:creationId xmlns:a16="http://schemas.microsoft.com/office/drawing/2014/main" id="{D7B9AC65-C7CD-49D6-BD24-2B16C75BD3AD}"/>
              </a:ext>
            </a:extLst>
          </p:cNvPr>
          <p:cNvSpPr txBox="1"/>
          <p:nvPr/>
        </p:nvSpPr>
        <p:spPr>
          <a:xfrm>
            <a:off x="2008724" y="1709575"/>
            <a:ext cx="8546284" cy="4524315"/>
          </a:xfrm>
          <a:prstGeom prst="rect">
            <a:avLst/>
          </a:prstGeom>
          <a:noFill/>
        </p:spPr>
        <p:txBody>
          <a:bodyPr wrap="square">
            <a:spAutoFit/>
          </a:bodyPr>
          <a:lstStyle/>
          <a:p>
            <a:r>
              <a:rPr lang="de-AT" sz="2400" b="1" i="1" dirty="0">
                <a:solidFill>
                  <a:schemeClr val="tx2">
                    <a:lumMod val="75000"/>
                  </a:schemeClr>
                </a:solidFill>
              </a:rPr>
              <a:t>Tycho Brahe </a:t>
            </a:r>
            <a:r>
              <a:rPr lang="de-AT" sz="2400" dirty="0">
                <a:solidFill>
                  <a:schemeClr val="tx2">
                    <a:lumMod val="75000"/>
                  </a:schemeClr>
                </a:solidFill>
              </a:rPr>
              <a:t>war der praktisch begabte Beobachter. Eine Sonnenfinsternis im Jahr 1560 weckte sein Interesse an Astronomie (damals war er 13). Als es darum ging, später gesammeltes Datenmaterial mit fundierten mathematischen Kenntnissen auszuwerten, benötigte er Hilfe. </a:t>
            </a:r>
          </a:p>
          <a:p>
            <a:endParaRPr lang="de-AT" sz="2400" dirty="0">
              <a:solidFill>
                <a:schemeClr val="tx2">
                  <a:lumMod val="75000"/>
                </a:schemeClr>
              </a:solidFill>
            </a:endParaRPr>
          </a:p>
          <a:p>
            <a:r>
              <a:rPr lang="de-AT" sz="2400" dirty="0">
                <a:solidFill>
                  <a:schemeClr val="tx2">
                    <a:lumMod val="75000"/>
                  </a:schemeClr>
                </a:solidFill>
              </a:rPr>
              <a:t>Das war einer der Gründe, warum er </a:t>
            </a:r>
            <a:r>
              <a:rPr lang="de-AT" sz="2400" b="1" i="1" dirty="0">
                <a:solidFill>
                  <a:schemeClr val="tx2">
                    <a:lumMod val="75000"/>
                  </a:schemeClr>
                </a:solidFill>
              </a:rPr>
              <a:t>Johannes Kepler (1571-1630) </a:t>
            </a:r>
            <a:r>
              <a:rPr lang="de-AT" sz="2400" dirty="0">
                <a:solidFill>
                  <a:schemeClr val="tx2">
                    <a:lumMod val="75000"/>
                  </a:schemeClr>
                </a:solidFill>
              </a:rPr>
              <a:t>nach Prag einlud. Nach Tychos Tod brauchte Kepler mehrere Jahre, bis er anhand der Marsdaten die Zusammenhänge fand, die schließlich zu den </a:t>
            </a:r>
            <a:r>
              <a:rPr lang="de-AT" sz="2400" b="1" i="1" dirty="0">
                <a:solidFill>
                  <a:schemeClr val="tx2">
                    <a:lumMod val="75000"/>
                  </a:schemeClr>
                </a:solidFill>
              </a:rPr>
              <a:t>3 Keplergesetzen </a:t>
            </a:r>
            <a:r>
              <a:rPr lang="de-AT" sz="2400" dirty="0">
                <a:solidFill>
                  <a:schemeClr val="tx2">
                    <a:lumMod val="75000"/>
                  </a:schemeClr>
                </a:solidFill>
              </a:rPr>
              <a:t>führten.</a:t>
            </a:r>
          </a:p>
        </p:txBody>
      </p:sp>
      <p:pic>
        <p:nvPicPr>
          <p:cNvPr id="1026" name="Picture 2" descr="Quellbild anzeigen">
            <a:extLst>
              <a:ext uri="{FF2B5EF4-FFF2-40B4-BE49-F238E27FC236}">
                <a16:creationId xmlns:a16="http://schemas.microsoft.com/office/drawing/2014/main" id="{A61A85B5-DA68-469F-9489-E315BB1AC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6850" y="4750035"/>
            <a:ext cx="1835150" cy="205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81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ellbild anzeigen">
            <a:extLst>
              <a:ext uri="{FF2B5EF4-FFF2-40B4-BE49-F238E27FC236}">
                <a16:creationId xmlns:a16="http://schemas.microsoft.com/office/drawing/2014/main" id="{F03BE287-4AE5-401F-A039-D95247E2C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160" y="352425"/>
            <a:ext cx="5631140" cy="1692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CDD5C4BB-6898-46E7-B446-56627A31A0D4}"/>
              </a:ext>
            </a:extLst>
          </p:cNvPr>
          <p:cNvSpPr txBox="1"/>
          <p:nvPr/>
        </p:nvSpPr>
        <p:spPr>
          <a:xfrm>
            <a:off x="1879600" y="2515285"/>
            <a:ext cx="9499600" cy="1754326"/>
          </a:xfrm>
          <a:prstGeom prst="rect">
            <a:avLst/>
          </a:prstGeom>
          <a:noFill/>
        </p:spPr>
        <p:txBody>
          <a:bodyPr wrap="square">
            <a:spAutoFit/>
          </a:bodyPr>
          <a:lstStyle/>
          <a:p>
            <a:pPr marL="342900" indent="-342900">
              <a:buAutoNum type="arabicPeriod"/>
            </a:pPr>
            <a:r>
              <a:rPr lang="de-AT" sz="3600" b="1" dirty="0">
                <a:solidFill>
                  <a:schemeClr val="tx2">
                    <a:lumMod val="75000"/>
                  </a:schemeClr>
                </a:solidFill>
              </a:rPr>
              <a:t>Keplergesetz: </a:t>
            </a:r>
          </a:p>
          <a:p>
            <a:r>
              <a:rPr lang="de-AT" sz="3600" b="1" dirty="0">
                <a:solidFill>
                  <a:schemeClr val="tx2">
                    <a:lumMod val="75000"/>
                  </a:schemeClr>
                </a:solidFill>
              </a:rPr>
              <a:t>Die Bahnen der Planeten sind Ellipsen, in deren einem Brennpunkt die Sonne steht.</a:t>
            </a:r>
          </a:p>
        </p:txBody>
      </p:sp>
    </p:spTree>
    <p:extLst>
      <p:ext uri="{BB962C8B-B14F-4D97-AF65-F5344CB8AC3E}">
        <p14:creationId xmlns:p14="http://schemas.microsoft.com/office/powerpoint/2010/main" val="880986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5A4899A-7029-46E9-8BAF-FA582C2C6F2A}"/>
              </a:ext>
            </a:extLst>
          </p:cNvPr>
          <p:cNvSpPr txBox="1"/>
          <p:nvPr/>
        </p:nvSpPr>
        <p:spPr>
          <a:xfrm>
            <a:off x="1796221" y="2367896"/>
            <a:ext cx="9550400" cy="3970318"/>
          </a:xfrm>
          <a:prstGeom prst="rect">
            <a:avLst/>
          </a:prstGeom>
          <a:noFill/>
        </p:spPr>
        <p:txBody>
          <a:bodyPr wrap="square">
            <a:spAutoFit/>
          </a:bodyPr>
          <a:lstStyle/>
          <a:p>
            <a:r>
              <a:rPr lang="de-AT" sz="2800" dirty="0"/>
              <a:t>das keplersche Weltbild ist heliozentrisch, und es bricht mit der Tradition, dass himmlische Bewegungen „perfekt“ im theologischen Sinne, also kreisförmig sein müssen. </a:t>
            </a:r>
          </a:p>
          <a:p>
            <a:endParaRPr lang="de-AT" sz="2800" dirty="0"/>
          </a:p>
          <a:p>
            <a:r>
              <a:rPr lang="de-AT" sz="2800" dirty="0"/>
              <a:t>Faktisch ist aber die Abweichung von der Kreisbahn bei den großen Planeten gering, hingegen ist die „Verschiebung“ der Sonne aus dem Mittelpunkt der Bahn deutlich.</a:t>
            </a:r>
          </a:p>
        </p:txBody>
      </p:sp>
      <p:pic>
        <p:nvPicPr>
          <p:cNvPr id="3074" name="Picture 2">
            <a:extLst>
              <a:ext uri="{FF2B5EF4-FFF2-40B4-BE49-F238E27FC236}">
                <a16:creationId xmlns:a16="http://schemas.microsoft.com/office/drawing/2014/main" id="{FC89DF20-5869-422B-9396-EE44EF27C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311" y="88900"/>
            <a:ext cx="3973689" cy="2235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D3D9FC5B-BC61-4ED1-9326-0327B3B73402}"/>
              </a:ext>
            </a:extLst>
          </p:cNvPr>
          <p:cNvSpPr txBox="1"/>
          <p:nvPr/>
        </p:nvSpPr>
        <p:spPr>
          <a:xfrm>
            <a:off x="1651000" y="514002"/>
            <a:ext cx="6235700" cy="1815882"/>
          </a:xfrm>
          <a:prstGeom prst="rect">
            <a:avLst/>
          </a:prstGeom>
          <a:noFill/>
        </p:spPr>
        <p:txBody>
          <a:bodyPr wrap="square">
            <a:spAutoFit/>
          </a:bodyPr>
          <a:lstStyle/>
          <a:p>
            <a:r>
              <a:rPr lang="de-AT" sz="2800" dirty="0"/>
              <a:t>Das erste Keplergesetz klärt die Frage der Planetenbahnen. </a:t>
            </a:r>
          </a:p>
          <a:p>
            <a:r>
              <a:rPr lang="de-AT" sz="2800" dirty="0"/>
              <a:t>Dabei bricht es mit zwei Lehrmeinungen des </a:t>
            </a:r>
            <a:r>
              <a:rPr lang="de-AT" sz="2800" dirty="0" err="1"/>
              <a:t>Ptolemaeus</a:t>
            </a:r>
            <a:r>
              <a:rPr lang="de-AT" sz="2800" dirty="0"/>
              <a:t>: </a:t>
            </a:r>
          </a:p>
        </p:txBody>
      </p:sp>
      <p:sp>
        <p:nvSpPr>
          <p:cNvPr id="7" name="Textfeld 6">
            <a:extLst>
              <a:ext uri="{FF2B5EF4-FFF2-40B4-BE49-F238E27FC236}">
                <a16:creationId xmlns:a16="http://schemas.microsoft.com/office/drawing/2014/main" id="{36471131-CF7E-1365-805E-F6F73FDC2CCB}"/>
              </a:ext>
            </a:extLst>
          </p:cNvPr>
          <p:cNvSpPr txBox="1"/>
          <p:nvPr/>
        </p:nvSpPr>
        <p:spPr>
          <a:xfrm>
            <a:off x="1461052" y="6343998"/>
            <a:ext cx="11208025" cy="523220"/>
          </a:xfrm>
          <a:prstGeom prst="rect">
            <a:avLst/>
          </a:prstGeom>
          <a:noFill/>
        </p:spPr>
        <p:txBody>
          <a:bodyPr wrap="square">
            <a:spAutoFit/>
          </a:bodyPr>
          <a:lstStyle/>
          <a:p>
            <a:r>
              <a:rPr lang="de-AT" sz="1400" dirty="0"/>
              <a:t>https://www.bing.com/videos/riverview/relatedvideo?&amp;q=Kepler+Gesetze&amp;&amp;mid=C74A0DE761FFCFD6A19CC74A0DE761FFCFD6A19C&amp;&amp;FORM=VRDGAR</a:t>
            </a:r>
          </a:p>
        </p:txBody>
      </p:sp>
    </p:spTree>
    <p:extLst>
      <p:ext uri="{BB962C8B-B14F-4D97-AF65-F5344CB8AC3E}">
        <p14:creationId xmlns:p14="http://schemas.microsoft.com/office/powerpoint/2010/main" val="170925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Quellbild anzeigen">
            <a:extLst>
              <a:ext uri="{FF2B5EF4-FFF2-40B4-BE49-F238E27FC236}">
                <a16:creationId xmlns:a16="http://schemas.microsoft.com/office/drawing/2014/main" id="{8CF89D3F-06A0-4CD4-AD09-3D48A6A9A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75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116345F-86C3-406A-B926-9B4341F837AC}"/>
              </a:ext>
            </a:extLst>
          </p:cNvPr>
          <p:cNvSpPr txBox="1"/>
          <p:nvPr/>
        </p:nvSpPr>
        <p:spPr>
          <a:xfrm>
            <a:off x="1790700" y="428178"/>
            <a:ext cx="10096500" cy="6001643"/>
          </a:xfrm>
          <a:prstGeom prst="rect">
            <a:avLst/>
          </a:prstGeom>
          <a:noFill/>
        </p:spPr>
        <p:txBody>
          <a:bodyPr wrap="square">
            <a:spAutoFit/>
          </a:bodyPr>
          <a:lstStyle/>
          <a:p>
            <a:r>
              <a:rPr lang="de-AT" sz="3200" dirty="0">
                <a:solidFill>
                  <a:schemeClr val="tx2">
                    <a:lumMod val="75000"/>
                  </a:schemeClr>
                </a:solidFill>
              </a:rPr>
              <a:t>Bei der Erde beträgt der Unterschied zwischen großer und kleiner Halbachse nur knapp 21 000 km, aber die </a:t>
            </a:r>
            <a:r>
              <a:rPr lang="de-AT" sz="3200" b="1" i="1" dirty="0">
                <a:solidFill>
                  <a:schemeClr val="tx2">
                    <a:lumMod val="75000"/>
                  </a:schemeClr>
                </a:solidFill>
              </a:rPr>
              <a:t>Sonne ist um rund 2.5 Millionen km aus dem Zentrum der Bahn verschoben. </a:t>
            </a:r>
          </a:p>
          <a:p>
            <a:endParaRPr lang="de-AT" sz="3200" dirty="0">
              <a:solidFill>
                <a:schemeClr val="tx2">
                  <a:lumMod val="75000"/>
                </a:schemeClr>
              </a:solidFill>
            </a:endParaRPr>
          </a:p>
          <a:p>
            <a:r>
              <a:rPr lang="de-AT" sz="3200" dirty="0">
                <a:solidFill>
                  <a:schemeClr val="tx2">
                    <a:lumMod val="75000"/>
                  </a:schemeClr>
                </a:solidFill>
              </a:rPr>
              <a:t>Die Erde hat im Perihel, dem sonnennächsten Punkt ihrer Bahn – den sie anfangs </a:t>
            </a:r>
            <a:r>
              <a:rPr lang="de-AT" sz="3200" b="1" dirty="0">
                <a:solidFill>
                  <a:schemeClr val="tx2">
                    <a:lumMod val="75000"/>
                  </a:schemeClr>
                </a:solidFill>
              </a:rPr>
              <a:t>Januar </a:t>
            </a:r>
            <a:r>
              <a:rPr lang="de-AT" sz="3200" dirty="0">
                <a:solidFill>
                  <a:schemeClr val="tx2">
                    <a:lumMod val="75000"/>
                  </a:schemeClr>
                </a:solidFill>
              </a:rPr>
              <a:t>erreicht – einen Abstand von rund </a:t>
            </a:r>
            <a:r>
              <a:rPr lang="de-AT" sz="3200" b="1" dirty="0">
                <a:solidFill>
                  <a:schemeClr val="tx2">
                    <a:lumMod val="75000"/>
                  </a:schemeClr>
                </a:solidFill>
              </a:rPr>
              <a:t>147.1 Millionen km</a:t>
            </a:r>
            <a:r>
              <a:rPr lang="de-AT" sz="3200" dirty="0">
                <a:solidFill>
                  <a:schemeClr val="tx2">
                    <a:lumMod val="75000"/>
                  </a:schemeClr>
                </a:solidFill>
              </a:rPr>
              <a:t> zur Sonne. Im Aphel, dem sonnenfernsten Punkt ihrer Bahn – den sie anfangs </a:t>
            </a:r>
            <a:r>
              <a:rPr lang="de-AT" sz="3200" b="1" dirty="0">
                <a:solidFill>
                  <a:schemeClr val="tx2">
                    <a:lumMod val="75000"/>
                  </a:schemeClr>
                </a:solidFill>
              </a:rPr>
              <a:t>Juli </a:t>
            </a:r>
            <a:r>
              <a:rPr lang="de-AT" sz="3200" dirty="0">
                <a:solidFill>
                  <a:schemeClr val="tx2">
                    <a:lumMod val="75000"/>
                  </a:schemeClr>
                </a:solidFill>
              </a:rPr>
              <a:t>erreicht – hat die Erde einen Abstand von rund </a:t>
            </a:r>
            <a:r>
              <a:rPr lang="de-AT" sz="3200" b="1" dirty="0">
                <a:solidFill>
                  <a:schemeClr val="tx2">
                    <a:lumMod val="75000"/>
                  </a:schemeClr>
                </a:solidFill>
              </a:rPr>
              <a:t>152.1 Millionen km </a:t>
            </a:r>
            <a:r>
              <a:rPr lang="de-AT" sz="3200" dirty="0">
                <a:solidFill>
                  <a:schemeClr val="tx2">
                    <a:lumMod val="75000"/>
                  </a:schemeClr>
                </a:solidFill>
              </a:rPr>
              <a:t>zur Sonne. </a:t>
            </a:r>
          </a:p>
        </p:txBody>
      </p:sp>
    </p:spTree>
    <p:extLst>
      <p:ext uri="{BB962C8B-B14F-4D97-AF65-F5344CB8AC3E}">
        <p14:creationId xmlns:p14="http://schemas.microsoft.com/office/powerpoint/2010/main" val="427962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895205D-5E42-4558-8ECE-549EE1FFED8B}"/>
              </a:ext>
            </a:extLst>
          </p:cNvPr>
          <p:cNvSpPr txBox="1"/>
          <p:nvPr/>
        </p:nvSpPr>
        <p:spPr>
          <a:xfrm>
            <a:off x="1770434" y="819597"/>
            <a:ext cx="5116749" cy="4524315"/>
          </a:xfrm>
          <a:prstGeom prst="rect">
            <a:avLst/>
          </a:prstGeom>
          <a:noFill/>
        </p:spPr>
        <p:txBody>
          <a:bodyPr wrap="square">
            <a:spAutoFit/>
          </a:bodyPr>
          <a:lstStyle>
            <a:defPPr>
              <a:defRPr lang="en-US"/>
            </a:defPPr>
            <a:lvl1pPr marL="342900" indent="-342900">
              <a:buAutoNum type="arabicPeriod"/>
              <a:defRPr sz="3600" b="1">
                <a:solidFill>
                  <a:schemeClr val="tx2">
                    <a:lumMod val="75000"/>
                  </a:schemeClr>
                </a:solidFill>
              </a:defRPr>
            </a:lvl1pPr>
          </a:lstStyle>
          <a:p>
            <a:pPr marL="0" indent="0">
              <a:buNone/>
            </a:pPr>
            <a:r>
              <a:rPr lang="de-AT" dirty="0"/>
              <a:t>2. Keplergesetz: </a:t>
            </a:r>
          </a:p>
          <a:p>
            <a:pPr marL="0" indent="0">
              <a:buNone/>
            </a:pPr>
            <a:endParaRPr lang="de-AT" dirty="0"/>
          </a:p>
          <a:p>
            <a:pPr marL="0" indent="0">
              <a:buNone/>
            </a:pPr>
            <a:r>
              <a:rPr lang="de-AT" dirty="0"/>
              <a:t>Der von der Sonne zum Planeten gezogene Vektor überstreicht </a:t>
            </a:r>
          </a:p>
          <a:p>
            <a:pPr marL="0" indent="0">
              <a:buNone/>
            </a:pPr>
            <a:r>
              <a:rPr lang="de-AT" dirty="0"/>
              <a:t>in gleichen Zeiten gleiche Flächen.</a:t>
            </a:r>
          </a:p>
        </p:txBody>
      </p:sp>
      <p:pic>
        <p:nvPicPr>
          <p:cNvPr id="6150" name="Picture 6">
            <a:extLst>
              <a:ext uri="{FF2B5EF4-FFF2-40B4-BE49-F238E27FC236}">
                <a16:creationId xmlns:a16="http://schemas.microsoft.com/office/drawing/2014/main" id="{C44A656E-58FB-4D33-9C24-A6B8C9C1C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524" y="0"/>
            <a:ext cx="5732834" cy="5569112"/>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76E169C5-E4C6-4B2E-B5C3-F57129E39B35}"/>
              </a:ext>
            </a:extLst>
          </p:cNvPr>
          <p:cNvSpPr txBox="1"/>
          <p:nvPr/>
        </p:nvSpPr>
        <p:spPr>
          <a:xfrm>
            <a:off x="6168957" y="5937729"/>
            <a:ext cx="6554822" cy="369332"/>
          </a:xfrm>
          <a:prstGeom prst="rect">
            <a:avLst/>
          </a:prstGeom>
          <a:noFill/>
        </p:spPr>
        <p:txBody>
          <a:bodyPr wrap="square">
            <a:spAutoFit/>
          </a:bodyPr>
          <a:lstStyle/>
          <a:p>
            <a:r>
              <a:rPr lang="de-AT" dirty="0">
                <a:hlinkClick r:id="rId3"/>
              </a:rPr>
              <a:t>Zweites </a:t>
            </a:r>
            <a:r>
              <a:rPr lang="de-AT" dirty="0" err="1">
                <a:hlinkClick r:id="rId3"/>
              </a:rPr>
              <a:t>KEPLERsches</a:t>
            </a:r>
            <a:r>
              <a:rPr lang="de-AT" dirty="0">
                <a:hlinkClick r:id="rId3"/>
              </a:rPr>
              <a:t> Gesetz (Fortführung) | </a:t>
            </a:r>
            <a:r>
              <a:rPr lang="de-AT" dirty="0" err="1">
                <a:hlinkClick r:id="rId3"/>
              </a:rPr>
              <a:t>LEIFIphysik</a:t>
            </a:r>
            <a:endParaRPr lang="de-AT" dirty="0"/>
          </a:p>
        </p:txBody>
      </p:sp>
    </p:spTree>
    <p:extLst>
      <p:ext uri="{BB962C8B-B14F-4D97-AF65-F5344CB8AC3E}">
        <p14:creationId xmlns:p14="http://schemas.microsoft.com/office/powerpoint/2010/main" val="411526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7C7E63B-02D7-44E7-ACBC-1C768BF33065}"/>
              </a:ext>
            </a:extLst>
          </p:cNvPr>
          <p:cNvSpPr txBox="1"/>
          <p:nvPr/>
        </p:nvSpPr>
        <p:spPr>
          <a:xfrm>
            <a:off x="1755977" y="605350"/>
            <a:ext cx="4061433" cy="5509200"/>
          </a:xfrm>
          <a:prstGeom prst="rect">
            <a:avLst/>
          </a:prstGeom>
          <a:noFill/>
        </p:spPr>
        <p:txBody>
          <a:bodyPr wrap="square">
            <a:spAutoFit/>
          </a:bodyPr>
          <a:lstStyle/>
          <a:p>
            <a:r>
              <a:rPr lang="de-AT" sz="3200" b="1" i="1" dirty="0">
                <a:solidFill>
                  <a:schemeClr val="tx2">
                    <a:lumMod val="75000"/>
                  </a:schemeClr>
                </a:solidFill>
              </a:rPr>
              <a:t>3. Keplergesetz: </a:t>
            </a:r>
          </a:p>
          <a:p>
            <a:endParaRPr lang="de-AT" sz="3200" b="1" i="1" dirty="0">
              <a:solidFill>
                <a:schemeClr val="tx2">
                  <a:lumMod val="75000"/>
                </a:schemeClr>
              </a:solidFill>
            </a:endParaRPr>
          </a:p>
          <a:p>
            <a:r>
              <a:rPr lang="de-AT" sz="3200" b="1" i="1" dirty="0">
                <a:solidFill>
                  <a:schemeClr val="tx2">
                    <a:lumMod val="75000"/>
                  </a:schemeClr>
                </a:solidFill>
              </a:rPr>
              <a:t>Die Quadrate </a:t>
            </a:r>
          </a:p>
          <a:p>
            <a:r>
              <a:rPr lang="de-AT" sz="3200" b="1" i="1" dirty="0">
                <a:solidFill>
                  <a:schemeClr val="tx2">
                    <a:lumMod val="75000"/>
                  </a:schemeClr>
                </a:solidFill>
              </a:rPr>
              <a:t>der Umlaufzeiten zweier Planeten verhalten sich </a:t>
            </a:r>
          </a:p>
          <a:p>
            <a:r>
              <a:rPr lang="de-AT" sz="3200" b="1" i="1" dirty="0">
                <a:solidFill>
                  <a:schemeClr val="tx2">
                    <a:lumMod val="75000"/>
                  </a:schemeClr>
                </a:solidFill>
              </a:rPr>
              <a:t>wie </a:t>
            </a:r>
          </a:p>
          <a:p>
            <a:r>
              <a:rPr lang="de-AT" sz="3200" b="1" i="1" dirty="0">
                <a:solidFill>
                  <a:schemeClr val="tx2">
                    <a:lumMod val="75000"/>
                  </a:schemeClr>
                </a:solidFill>
              </a:rPr>
              <a:t>die dritten Potenzen </a:t>
            </a:r>
          </a:p>
          <a:p>
            <a:r>
              <a:rPr lang="de-AT" sz="3200" b="1" i="1" dirty="0">
                <a:solidFill>
                  <a:schemeClr val="tx2">
                    <a:lumMod val="75000"/>
                  </a:schemeClr>
                </a:solidFill>
              </a:rPr>
              <a:t>ihrer großen Bahnhalbachsen. </a:t>
            </a:r>
          </a:p>
        </p:txBody>
      </p:sp>
      <p:sp>
        <p:nvSpPr>
          <p:cNvPr id="6" name="Textfeld 5">
            <a:extLst>
              <a:ext uri="{FF2B5EF4-FFF2-40B4-BE49-F238E27FC236}">
                <a16:creationId xmlns:a16="http://schemas.microsoft.com/office/drawing/2014/main" id="{1FF7E2A2-2F0A-4222-A5D8-5E52B5FC5621}"/>
              </a:ext>
            </a:extLst>
          </p:cNvPr>
          <p:cNvSpPr txBox="1"/>
          <p:nvPr/>
        </p:nvSpPr>
        <p:spPr>
          <a:xfrm>
            <a:off x="6049259" y="5929884"/>
            <a:ext cx="6623850" cy="369332"/>
          </a:xfrm>
          <a:prstGeom prst="rect">
            <a:avLst/>
          </a:prstGeom>
          <a:noFill/>
        </p:spPr>
        <p:txBody>
          <a:bodyPr wrap="square">
            <a:spAutoFit/>
          </a:bodyPr>
          <a:lstStyle/>
          <a:p>
            <a:r>
              <a:rPr lang="de-AT" dirty="0">
                <a:hlinkClick r:id="rId2"/>
              </a:rPr>
              <a:t>Drittes </a:t>
            </a:r>
            <a:r>
              <a:rPr lang="de-AT" dirty="0" err="1">
                <a:hlinkClick r:id="rId2"/>
              </a:rPr>
              <a:t>KEPLERsches</a:t>
            </a:r>
            <a:r>
              <a:rPr lang="de-AT" dirty="0">
                <a:hlinkClick r:id="rId2"/>
              </a:rPr>
              <a:t> Gesetz (Fortführung) | </a:t>
            </a:r>
            <a:r>
              <a:rPr lang="de-AT" dirty="0" err="1">
                <a:hlinkClick r:id="rId2"/>
              </a:rPr>
              <a:t>LEIFIphysik</a:t>
            </a:r>
            <a:endParaRPr lang="de-AT" dirty="0"/>
          </a:p>
        </p:txBody>
      </p:sp>
      <p:pic>
        <p:nvPicPr>
          <p:cNvPr id="7172" name="Picture 4">
            <a:extLst>
              <a:ext uri="{FF2B5EF4-FFF2-40B4-BE49-F238E27FC236}">
                <a16:creationId xmlns:a16="http://schemas.microsoft.com/office/drawing/2014/main" id="{63F71120-A7A8-459E-9B22-33EDF1B77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547" y="0"/>
            <a:ext cx="5739453" cy="557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20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B6609DC-4F2C-4EB3-A4AD-7E83A277586A}"/>
              </a:ext>
            </a:extLst>
          </p:cNvPr>
          <p:cNvSpPr txBox="1"/>
          <p:nvPr/>
        </p:nvSpPr>
        <p:spPr>
          <a:xfrm>
            <a:off x="2504871" y="456483"/>
            <a:ext cx="9421239" cy="6124754"/>
          </a:xfrm>
          <a:prstGeom prst="rect">
            <a:avLst/>
          </a:prstGeom>
          <a:noFill/>
        </p:spPr>
        <p:txBody>
          <a:bodyPr wrap="square">
            <a:spAutoFit/>
          </a:bodyPr>
          <a:lstStyle/>
          <a:p>
            <a:r>
              <a:rPr lang="de-AT" sz="2800" dirty="0"/>
              <a:t>Das dritte Keplergesetz kann in seiner Bedeutung nicht hoch genug eingeschätzt werden. Die Umlaufzeiten können verhältnismäßig leicht bestimmt werden. Die Abstände sind hingegen nur mit großem Aufwand zu bestimmen. Das dritte Keplergesetz bietet nun aber die Möglichkeit, wenigstens das Verhältnis der Bahnhalbachsen allein aus den Umlaufzeiten zu berechnen. </a:t>
            </a:r>
          </a:p>
          <a:p>
            <a:endParaRPr lang="de-AT" sz="2800" dirty="0"/>
          </a:p>
          <a:p>
            <a:r>
              <a:rPr lang="de-AT" sz="2800" dirty="0"/>
              <a:t>Vor diesem Hintergrund erklären sich die großen Anstrengungen, eine Distanz im Sonnensystem durch Triangulation möglichst genau zu bestimmen. Dadurch wird dann der absolute Maßstab im Sonnensystem festgelegt.</a:t>
            </a:r>
          </a:p>
        </p:txBody>
      </p:sp>
    </p:spTree>
    <p:extLst>
      <p:ext uri="{BB962C8B-B14F-4D97-AF65-F5344CB8AC3E}">
        <p14:creationId xmlns:p14="http://schemas.microsoft.com/office/powerpoint/2010/main" val="3671768265"/>
      </p:ext>
    </p:extLst>
  </p:cSld>
  <p:clrMapOvr>
    <a:masterClrMapping/>
  </p:clrMapOvr>
</p:sld>
</file>

<file path=ppt/theme/theme1.xml><?xml version="1.0" encoding="utf-8"?>
<a:theme xmlns:a="http://schemas.openxmlformats.org/drawingml/2006/main" name="Fetz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440</Words>
  <Application>Microsoft Office PowerPoint</Application>
  <PresentationFormat>Breitbild</PresentationFormat>
  <Paragraphs>32</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Century Gothic</vt:lpstr>
      <vt:lpstr>Wingdings 3</vt:lpstr>
      <vt:lpstr>Fetzen</vt:lpstr>
      <vt:lpstr>Kepler´sche Gesetze und die Planeten </vt:lpstr>
      <vt:lpstr>Die Keplergesetze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Mechanik Teil 2</dc:title>
  <dc:creator>Dr. Susanne Oyrer</dc:creator>
  <cp:lastModifiedBy>Susanne Oyrer</cp:lastModifiedBy>
  <cp:revision>9</cp:revision>
  <dcterms:created xsi:type="dcterms:W3CDTF">2021-02-03T08:34:44Z</dcterms:created>
  <dcterms:modified xsi:type="dcterms:W3CDTF">2025-02-05T17:59:59Z</dcterms:modified>
</cp:coreProperties>
</file>