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2"/>
  </p:notesMasterIdLst>
  <p:sldIdLst>
    <p:sldId id="256" r:id="rId2"/>
    <p:sldId id="257" r:id="rId3"/>
    <p:sldId id="312" r:id="rId4"/>
    <p:sldId id="313" r:id="rId5"/>
    <p:sldId id="314" r:id="rId6"/>
    <p:sldId id="315" r:id="rId7"/>
    <p:sldId id="340" r:id="rId8"/>
    <p:sldId id="337" r:id="rId9"/>
    <p:sldId id="338" r:id="rId10"/>
    <p:sldId id="339" r:id="rId11"/>
    <p:sldId id="316" r:id="rId12"/>
    <p:sldId id="317" r:id="rId13"/>
    <p:sldId id="318" r:id="rId14"/>
    <p:sldId id="342" r:id="rId15"/>
    <p:sldId id="319" r:id="rId16"/>
    <p:sldId id="320" r:id="rId17"/>
    <p:sldId id="322" r:id="rId18"/>
    <p:sldId id="321" r:id="rId19"/>
    <p:sldId id="323" r:id="rId20"/>
    <p:sldId id="324" r:id="rId21"/>
    <p:sldId id="333" r:id="rId22"/>
    <p:sldId id="325" r:id="rId23"/>
    <p:sldId id="326" r:id="rId24"/>
    <p:sldId id="327" r:id="rId25"/>
    <p:sldId id="334" r:id="rId26"/>
    <p:sldId id="332" r:id="rId27"/>
    <p:sldId id="328" r:id="rId28"/>
    <p:sldId id="335" r:id="rId29"/>
    <p:sldId id="331" r:id="rId30"/>
    <p:sldId id="341" r:id="rId31"/>
  </p:sldIdLst>
  <p:sldSz cx="9144000" cy="5143500" type="screen16x9"/>
  <p:notesSz cx="6858000" cy="9144000"/>
  <p:embeddedFontLst>
    <p:embeddedFont>
      <p:font typeface="Barlow" pitchFamily="2" charset="77"/>
      <p:regular r:id="rId33"/>
      <p:bold r:id="rId34"/>
      <p:italic r:id="rId35"/>
      <p:boldItalic r:id="rId36"/>
    </p:embeddedFont>
    <p:embeddedFont>
      <p:font typeface="Barlow Medium" panose="00000600000000000000"/>
      <p:regular r:id="rId37"/>
      <p:bold r:id="rId38"/>
      <p:italic r:id="rId39"/>
      <p:boldItalic r:id="rId40"/>
    </p:embeddedFont>
    <p:embeddedFont>
      <p:font typeface="Bebas Neue" panose="020B0606020202050201" pitchFamily="34" charset="77"/>
      <p:regular r:id="rId41"/>
    </p:embeddedFont>
    <p:embeddedFont>
      <p:font typeface="Oswald Medium" panose="0000060000000000000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6589A-C1F0-6A43-B4EA-D7903C8009F6}" v="9" dt="2026-01-25T20:28:35.171"/>
  </p1510:revLst>
</p1510:revInfo>
</file>

<file path=ppt/tableStyles.xml><?xml version="1.0" encoding="utf-8"?>
<a:tblStyleLst xmlns:a="http://schemas.openxmlformats.org/drawingml/2006/main" def="{244B731C-F6C3-45D5-A861-D54BB9A73573}">
  <a:tblStyle styleId="{244B731C-F6C3-45D5-A861-D54BB9A735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8EE412-2D00-44FD-94F4-0CF93A4BEB7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85"/>
    <p:restoredTop sz="94661"/>
  </p:normalViewPr>
  <p:slideViewPr>
    <p:cSldViewPr snapToGrid="0">
      <p:cViewPr varScale="1">
        <p:scale>
          <a:sx n="146" d="100"/>
          <a:sy n="146" d="100"/>
        </p:scale>
        <p:origin x="92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348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9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025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4112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7676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02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578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6914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114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48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8593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4423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012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137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251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541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529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925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55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7199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57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657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756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8517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460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13b941cb2c_1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13b941cb2c_1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25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401138"/>
            <a:ext cx="4732500" cy="1813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251275"/>
            <a:ext cx="4732500" cy="491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621125" y="4382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21125" y="4516475"/>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13225" y="1191287"/>
            <a:ext cx="7717500" cy="387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p:nvPr/>
        </p:nvSpPr>
        <p:spPr>
          <a:xfrm>
            <a:off x="621125" y="4516475"/>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8338675" y="4516475"/>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ITLE_AND_BODY_1">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 name="Google Shape;59;p13"/>
          <p:cNvSpPr/>
          <p:nvPr/>
        </p:nvSpPr>
        <p:spPr>
          <a:xfrm>
            <a:off x="621125" y="4516475"/>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a:off x="8338675" y="4516475"/>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txBox="1">
            <a:spLocks noGrp="1"/>
          </p:cNvSpPr>
          <p:nvPr>
            <p:ph type="subTitle" idx="1"/>
          </p:nvPr>
        </p:nvSpPr>
        <p:spPr>
          <a:xfrm>
            <a:off x="867119" y="2016933"/>
            <a:ext cx="215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2"/>
          </p:nvPr>
        </p:nvSpPr>
        <p:spPr>
          <a:xfrm>
            <a:off x="3495006" y="2016933"/>
            <a:ext cx="215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ubTitle" idx="3"/>
          </p:nvPr>
        </p:nvSpPr>
        <p:spPr>
          <a:xfrm>
            <a:off x="867119" y="3723575"/>
            <a:ext cx="215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 name="Google Shape;64;p13"/>
          <p:cNvSpPr txBox="1">
            <a:spLocks noGrp="1"/>
          </p:cNvSpPr>
          <p:nvPr>
            <p:ph type="subTitle" idx="4"/>
          </p:nvPr>
        </p:nvSpPr>
        <p:spPr>
          <a:xfrm>
            <a:off x="3495006" y="3723575"/>
            <a:ext cx="215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3"/>
          <p:cNvSpPr txBox="1">
            <a:spLocks noGrp="1"/>
          </p:cNvSpPr>
          <p:nvPr>
            <p:ph type="subTitle" idx="5"/>
          </p:nvPr>
        </p:nvSpPr>
        <p:spPr>
          <a:xfrm>
            <a:off x="6122894" y="2016933"/>
            <a:ext cx="215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3"/>
          <p:cNvSpPr txBox="1">
            <a:spLocks noGrp="1"/>
          </p:cNvSpPr>
          <p:nvPr>
            <p:ph type="subTitle" idx="6"/>
          </p:nvPr>
        </p:nvSpPr>
        <p:spPr>
          <a:xfrm>
            <a:off x="6122894" y="3723575"/>
            <a:ext cx="215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7" hasCustomPrompt="1"/>
          </p:nvPr>
        </p:nvSpPr>
        <p:spPr>
          <a:xfrm>
            <a:off x="867106" y="1434325"/>
            <a:ext cx="5766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title" idx="8" hasCustomPrompt="1"/>
          </p:nvPr>
        </p:nvSpPr>
        <p:spPr>
          <a:xfrm>
            <a:off x="867106" y="3172650"/>
            <a:ext cx="5766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title" idx="9" hasCustomPrompt="1"/>
          </p:nvPr>
        </p:nvSpPr>
        <p:spPr>
          <a:xfrm>
            <a:off x="3494994" y="1434325"/>
            <a:ext cx="5766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13" hasCustomPrompt="1"/>
          </p:nvPr>
        </p:nvSpPr>
        <p:spPr>
          <a:xfrm>
            <a:off x="3494994" y="3172650"/>
            <a:ext cx="5766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14" hasCustomPrompt="1"/>
          </p:nvPr>
        </p:nvSpPr>
        <p:spPr>
          <a:xfrm>
            <a:off x="6122881" y="1434325"/>
            <a:ext cx="5766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15" hasCustomPrompt="1"/>
          </p:nvPr>
        </p:nvSpPr>
        <p:spPr>
          <a:xfrm>
            <a:off x="6122881" y="3172650"/>
            <a:ext cx="5766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16"/>
          </p:nvPr>
        </p:nvSpPr>
        <p:spPr>
          <a:xfrm>
            <a:off x="1356719" y="1328950"/>
            <a:ext cx="1664400" cy="790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lt2"/>
                </a:solidFill>
                <a:latin typeface="Barlow Medium"/>
                <a:ea typeface="Barlow Medium"/>
                <a:cs typeface="Barlow Medium"/>
                <a:sym typeface="Barlow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 name="Google Shape;74;p13"/>
          <p:cNvSpPr txBox="1">
            <a:spLocks noGrp="1"/>
          </p:cNvSpPr>
          <p:nvPr>
            <p:ph type="subTitle" idx="17"/>
          </p:nvPr>
        </p:nvSpPr>
        <p:spPr>
          <a:xfrm>
            <a:off x="3984606" y="1328950"/>
            <a:ext cx="1664400" cy="790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lt2"/>
                </a:solidFill>
                <a:latin typeface="Barlow Medium"/>
                <a:ea typeface="Barlow Medium"/>
                <a:cs typeface="Barlow Medium"/>
                <a:sym typeface="Barlow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5" name="Google Shape;75;p13"/>
          <p:cNvSpPr txBox="1">
            <a:spLocks noGrp="1"/>
          </p:cNvSpPr>
          <p:nvPr>
            <p:ph type="subTitle" idx="18"/>
          </p:nvPr>
        </p:nvSpPr>
        <p:spPr>
          <a:xfrm>
            <a:off x="6612494" y="1328950"/>
            <a:ext cx="1664400" cy="790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lt2"/>
                </a:solidFill>
                <a:latin typeface="Barlow Medium"/>
                <a:ea typeface="Barlow Medium"/>
                <a:cs typeface="Barlow Medium"/>
                <a:sym typeface="Barlow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6" name="Google Shape;76;p13"/>
          <p:cNvSpPr txBox="1">
            <a:spLocks noGrp="1"/>
          </p:cNvSpPr>
          <p:nvPr>
            <p:ph type="subTitle" idx="19"/>
          </p:nvPr>
        </p:nvSpPr>
        <p:spPr>
          <a:xfrm>
            <a:off x="1356719" y="3036575"/>
            <a:ext cx="1664400" cy="790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lt2"/>
                </a:solidFill>
                <a:latin typeface="Barlow Medium"/>
                <a:ea typeface="Barlow Medium"/>
                <a:cs typeface="Barlow Medium"/>
                <a:sym typeface="Barlow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7" name="Google Shape;77;p13"/>
          <p:cNvSpPr txBox="1">
            <a:spLocks noGrp="1"/>
          </p:cNvSpPr>
          <p:nvPr>
            <p:ph type="subTitle" idx="20"/>
          </p:nvPr>
        </p:nvSpPr>
        <p:spPr>
          <a:xfrm>
            <a:off x="3984606" y="3036575"/>
            <a:ext cx="1664400" cy="790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lt2"/>
                </a:solidFill>
                <a:latin typeface="Barlow Medium"/>
                <a:ea typeface="Barlow Medium"/>
                <a:cs typeface="Barlow Medium"/>
                <a:sym typeface="Barlow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8" name="Google Shape;78;p13"/>
          <p:cNvSpPr txBox="1">
            <a:spLocks noGrp="1"/>
          </p:cNvSpPr>
          <p:nvPr>
            <p:ph type="subTitle" idx="21"/>
          </p:nvPr>
        </p:nvSpPr>
        <p:spPr>
          <a:xfrm>
            <a:off x="6612494" y="3036575"/>
            <a:ext cx="1664400" cy="790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lt2"/>
                </a:solidFill>
                <a:latin typeface="Barlow Medium"/>
                <a:ea typeface="Barlow Medium"/>
                <a:cs typeface="Barlow Medium"/>
                <a:sym typeface="Barlow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9" name="Google Shape;79;p13"/>
          <p:cNvSpPr/>
          <p:nvPr/>
        </p:nvSpPr>
        <p:spPr>
          <a:xfrm>
            <a:off x="8338675" y="4382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TITLE_AND_TWO_COLUMNS_1_1_1_1_1_1_1_1_1_1">
    <p:spTree>
      <p:nvGrpSpPr>
        <p:cNvPr id="1" name="Shape 19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TITLE_AND_TWO_COLUMNS_1_1_1_1_1_1_1_1_1_1_1">
    <p:spTree>
      <p:nvGrpSpPr>
        <p:cNvPr id="1" name="Shape 197"/>
        <p:cNvGrpSpPr/>
        <p:nvPr/>
      </p:nvGrpSpPr>
      <p:grpSpPr>
        <a:xfrm>
          <a:off x="0" y="0"/>
          <a:ext cx="0" cy="0"/>
          <a:chOff x="0" y="0"/>
          <a:chExt cx="0" cy="0"/>
        </a:xfrm>
      </p:grpSpPr>
      <p:sp>
        <p:nvSpPr>
          <p:cNvPr id="198" name="Google Shape;198;p28"/>
          <p:cNvSpPr/>
          <p:nvPr/>
        </p:nvSpPr>
        <p:spPr>
          <a:xfrm>
            <a:off x="8338675" y="4382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8338675" y="4516475"/>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621125" y="4382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621125" y="4516475"/>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TITLE_AND_TWO_COLUMNS_1_1_1_1_1_1_1_1_1_1_1_1">
    <p:spTree>
      <p:nvGrpSpPr>
        <p:cNvPr id="1" name="Shape 202"/>
        <p:cNvGrpSpPr/>
        <p:nvPr/>
      </p:nvGrpSpPr>
      <p:grpSpPr>
        <a:xfrm>
          <a:off x="0" y="0"/>
          <a:ext cx="0" cy="0"/>
          <a:chOff x="0" y="0"/>
          <a:chExt cx="0" cy="0"/>
        </a:xfrm>
      </p:grpSpPr>
      <p:sp>
        <p:nvSpPr>
          <p:cNvPr id="203" name="Google Shape;203;p29"/>
          <p:cNvSpPr/>
          <p:nvPr/>
        </p:nvSpPr>
        <p:spPr>
          <a:xfrm>
            <a:off x="993150" y="3854300"/>
            <a:ext cx="527700" cy="5277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535581" y="4280656"/>
            <a:ext cx="304200" cy="30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7782800" y="737450"/>
            <a:ext cx="527700" cy="5277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8379706" y="530356"/>
            <a:ext cx="304200" cy="30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Oswald Medium"/>
              <a:buNone/>
              <a:defRPr sz="3500">
                <a:solidFill>
                  <a:schemeClr val="dk1"/>
                </a:solidFill>
                <a:latin typeface="Oswald Medium"/>
                <a:ea typeface="Oswald Medium"/>
                <a:cs typeface="Oswald Medium"/>
                <a:sym typeface="Oswald Medium"/>
              </a:defRPr>
            </a:lvl1pPr>
            <a:lvl2pPr lvl="1">
              <a:spcBef>
                <a:spcPts val="0"/>
              </a:spcBef>
              <a:spcAft>
                <a:spcPts val="0"/>
              </a:spcAft>
              <a:buClr>
                <a:schemeClr val="dk1"/>
              </a:buClr>
              <a:buSzPts val="3500"/>
              <a:buFont typeface="Oswald Medium"/>
              <a:buNone/>
              <a:defRPr sz="3500">
                <a:solidFill>
                  <a:schemeClr val="dk1"/>
                </a:solidFill>
                <a:latin typeface="Oswald Medium"/>
                <a:ea typeface="Oswald Medium"/>
                <a:cs typeface="Oswald Medium"/>
                <a:sym typeface="Oswald Medium"/>
              </a:defRPr>
            </a:lvl2pPr>
            <a:lvl3pPr lvl="2">
              <a:spcBef>
                <a:spcPts val="0"/>
              </a:spcBef>
              <a:spcAft>
                <a:spcPts val="0"/>
              </a:spcAft>
              <a:buClr>
                <a:schemeClr val="dk1"/>
              </a:buClr>
              <a:buSzPts val="3500"/>
              <a:buFont typeface="Oswald Medium"/>
              <a:buNone/>
              <a:defRPr sz="3500">
                <a:solidFill>
                  <a:schemeClr val="dk1"/>
                </a:solidFill>
                <a:latin typeface="Oswald Medium"/>
                <a:ea typeface="Oswald Medium"/>
                <a:cs typeface="Oswald Medium"/>
                <a:sym typeface="Oswald Medium"/>
              </a:defRPr>
            </a:lvl3pPr>
            <a:lvl4pPr lvl="3">
              <a:spcBef>
                <a:spcPts val="0"/>
              </a:spcBef>
              <a:spcAft>
                <a:spcPts val="0"/>
              </a:spcAft>
              <a:buClr>
                <a:schemeClr val="dk1"/>
              </a:buClr>
              <a:buSzPts val="3500"/>
              <a:buFont typeface="Oswald Medium"/>
              <a:buNone/>
              <a:defRPr sz="3500">
                <a:solidFill>
                  <a:schemeClr val="dk1"/>
                </a:solidFill>
                <a:latin typeface="Oswald Medium"/>
                <a:ea typeface="Oswald Medium"/>
                <a:cs typeface="Oswald Medium"/>
                <a:sym typeface="Oswald Medium"/>
              </a:defRPr>
            </a:lvl4pPr>
            <a:lvl5pPr lvl="4">
              <a:spcBef>
                <a:spcPts val="0"/>
              </a:spcBef>
              <a:spcAft>
                <a:spcPts val="0"/>
              </a:spcAft>
              <a:buClr>
                <a:schemeClr val="dk1"/>
              </a:buClr>
              <a:buSzPts val="3500"/>
              <a:buFont typeface="Oswald Medium"/>
              <a:buNone/>
              <a:defRPr sz="3500">
                <a:solidFill>
                  <a:schemeClr val="dk1"/>
                </a:solidFill>
                <a:latin typeface="Oswald Medium"/>
                <a:ea typeface="Oswald Medium"/>
                <a:cs typeface="Oswald Medium"/>
                <a:sym typeface="Oswald Medium"/>
              </a:defRPr>
            </a:lvl5pPr>
            <a:lvl6pPr lvl="5">
              <a:spcBef>
                <a:spcPts val="0"/>
              </a:spcBef>
              <a:spcAft>
                <a:spcPts val="0"/>
              </a:spcAft>
              <a:buClr>
                <a:schemeClr val="dk1"/>
              </a:buClr>
              <a:buSzPts val="3500"/>
              <a:buFont typeface="Oswald Medium"/>
              <a:buNone/>
              <a:defRPr sz="3500">
                <a:solidFill>
                  <a:schemeClr val="dk1"/>
                </a:solidFill>
                <a:latin typeface="Oswald Medium"/>
                <a:ea typeface="Oswald Medium"/>
                <a:cs typeface="Oswald Medium"/>
                <a:sym typeface="Oswald Medium"/>
              </a:defRPr>
            </a:lvl6pPr>
            <a:lvl7pPr lvl="6">
              <a:spcBef>
                <a:spcPts val="0"/>
              </a:spcBef>
              <a:spcAft>
                <a:spcPts val="0"/>
              </a:spcAft>
              <a:buClr>
                <a:schemeClr val="dk1"/>
              </a:buClr>
              <a:buSzPts val="3500"/>
              <a:buFont typeface="Oswald Medium"/>
              <a:buNone/>
              <a:defRPr sz="3500">
                <a:solidFill>
                  <a:schemeClr val="dk1"/>
                </a:solidFill>
                <a:latin typeface="Oswald Medium"/>
                <a:ea typeface="Oswald Medium"/>
                <a:cs typeface="Oswald Medium"/>
                <a:sym typeface="Oswald Medium"/>
              </a:defRPr>
            </a:lvl7pPr>
            <a:lvl8pPr lvl="7">
              <a:spcBef>
                <a:spcPts val="0"/>
              </a:spcBef>
              <a:spcAft>
                <a:spcPts val="0"/>
              </a:spcAft>
              <a:buClr>
                <a:schemeClr val="dk1"/>
              </a:buClr>
              <a:buSzPts val="3500"/>
              <a:buFont typeface="Oswald Medium"/>
              <a:buNone/>
              <a:defRPr sz="3500">
                <a:solidFill>
                  <a:schemeClr val="dk1"/>
                </a:solidFill>
                <a:latin typeface="Oswald Medium"/>
                <a:ea typeface="Oswald Medium"/>
                <a:cs typeface="Oswald Medium"/>
                <a:sym typeface="Oswald Medium"/>
              </a:defRPr>
            </a:lvl8pPr>
            <a:lvl9pPr lvl="8">
              <a:spcBef>
                <a:spcPts val="0"/>
              </a:spcBef>
              <a:spcAft>
                <a:spcPts val="0"/>
              </a:spcAft>
              <a:buClr>
                <a:schemeClr val="dk1"/>
              </a:buClr>
              <a:buSzPts val="3500"/>
              <a:buFont typeface="Oswald Medium"/>
              <a:buNone/>
              <a:defRPr sz="3500">
                <a:solidFill>
                  <a:schemeClr val="dk1"/>
                </a:solidFill>
                <a:latin typeface="Oswald Medium"/>
                <a:ea typeface="Oswald Medium"/>
                <a:cs typeface="Oswald Medium"/>
                <a:sym typeface="Oswald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browser.dataspace.copernicus.e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80/13683500.2017.1410110" TargetMode="External"/><Relationship Id="rId2" Type="http://schemas.openxmlformats.org/officeDocument/2006/relationships/hyperlink" Target="https://esero.at/files/2025/01/copernicus-browser_kurzanleitung_fuer_den_unterricht.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diepresse.com/19489578/pasterze-vermutlich-bald-nicht-mehr-oesterreichs-groesster-gletsch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txBox="1">
            <a:spLocks noGrp="1"/>
          </p:cNvSpPr>
          <p:nvPr>
            <p:ph type="ctrTitle"/>
          </p:nvPr>
        </p:nvSpPr>
        <p:spPr>
          <a:xfrm>
            <a:off x="713225" y="1401138"/>
            <a:ext cx="4732500" cy="181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latin typeface="+mn-lt"/>
              </a:rPr>
              <a:t>Copernicus Browser</a:t>
            </a:r>
            <a:endParaRPr b="1" dirty="0">
              <a:solidFill>
                <a:schemeClr val="lt2"/>
              </a:solidFill>
              <a:latin typeface="+mn-lt"/>
            </a:endParaRPr>
          </a:p>
        </p:txBody>
      </p:sp>
      <p:sp>
        <p:nvSpPr>
          <p:cNvPr id="218" name="Google Shape;218;p33"/>
          <p:cNvSpPr txBox="1">
            <a:spLocks noGrp="1"/>
          </p:cNvSpPr>
          <p:nvPr>
            <p:ph type="subTitle" idx="1"/>
          </p:nvPr>
        </p:nvSpPr>
        <p:spPr>
          <a:xfrm>
            <a:off x="713225" y="3251275"/>
            <a:ext cx="4732500" cy="49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33"/>
          <p:cNvSpPr/>
          <p:nvPr/>
        </p:nvSpPr>
        <p:spPr>
          <a:xfrm>
            <a:off x="8271025" y="864325"/>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p:nvPr/>
        </p:nvSpPr>
        <p:spPr>
          <a:xfrm>
            <a:off x="5953675" y="4196975"/>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p:nvPr/>
        </p:nvSpPr>
        <p:spPr>
          <a:xfrm>
            <a:off x="6362900" y="4516475"/>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33"/>
          <p:cNvGrpSpPr/>
          <p:nvPr/>
        </p:nvGrpSpPr>
        <p:grpSpPr>
          <a:xfrm>
            <a:off x="5544917" y="1001382"/>
            <a:ext cx="3178622" cy="3140737"/>
            <a:chOff x="5544917" y="1001382"/>
            <a:chExt cx="3178622" cy="3140737"/>
          </a:xfrm>
        </p:grpSpPr>
        <p:grpSp>
          <p:nvGrpSpPr>
            <p:cNvPr id="223" name="Google Shape;223;p33"/>
            <p:cNvGrpSpPr/>
            <p:nvPr/>
          </p:nvGrpSpPr>
          <p:grpSpPr>
            <a:xfrm>
              <a:off x="5544917" y="1001382"/>
              <a:ext cx="3178622" cy="3140737"/>
              <a:chOff x="1081978" y="1734763"/>
              <a:chExt cx="3031879" cy="2995743"/>
            </a:xfrm>
          </p:grpSpPr>
          <p:sp>
            <p:nvSpPr>
              <p:cNvPr id="224" name="Google Shape;224;p33"/>
              <p:cNvSpPr/>
              <p:nvPr/>
            </p:nvSpPr>
            <p:spPr>
              <a:xfrm>
                <a:off x="2611136" y="3160356"/>
                <a:ext cx="276989" cy="342001"/>
              </a:xfrm>
              <a:custGeom>
                <a:avLst/>
                <a:gdLst/>
                <a:ahLst/>
                <a:cxnLst/>
                <a:rect l="l" t="t" r="r" b="b"/>
                <a:pathLst>
                  <a:path w="5154" h="6364" extrusionOk="0">
                    <a:moveTo>
                      <a:pt x="2241" y="1"/>
                    </a:moveTo>
                    <a:lnTo>
                      <a:pt x="1" y="1300"/>
                    </a:lnTo>
                    <a:lnTo>
                      <a:pt x="2958" y="6364"/>
                    </a:lnTo>
                    <a:lnTo>
                      <a:pt x="5154" y="5064"/>
                    </a:lnTo>
                    <a:lnTo>
                      <a:pt x="2241" y="1"/>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2488337" y="3232638"/>
                <a:ext cx="274570" cy="339583"/>
              </a:xfrm>
              <a:custGeom>
                <a:avLst/>
                <a:gdLst/>
                <a:ahLst/>
                <a:cxnLst/>
                <a:rect l="l" t="t" r="r" b="b"/>
                <a:pathLst>
                  <a:path w="5109" h="6319" extrusionOk="0">
                    <a:moveTo>
                      <a:pt x="2196" y="0"/>
                    </a:moveTo>
                    <a:lnTo>
                      <a:pt x="0" y="1255"/>
                    </a:lnTo>
                    <a:lnTo>
                      <a:pt x="2913" y="6318"/>
                    </a:lnTo>
                    <a:lnTo>
                      <a:pt x="5109" y="5064"/>
                    </a:lnTo>
                    <a:lnTo>
                      <a:pt x="2196" y="0"/>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2363120" y="3304866"/>
                <a:ext cx="276989" cy="342001"/>
              </a:xfrm>
              <a:custGeom>
                <a:avLst/>
                <a:gdLst/>
                <a:ahLst/>
                <a:cxnLst/>
                <a:rect l="l" t="t" r="r" b="b"/>
                <a:pathLst>
                  <a:path w="5154" h="6364" extrusionOk="0">
                    <a:moveTo>
                      <a:pt x="2196" y="0"/>
                    </a:moveTo>
                    <a:lnTo>
                      <a:pt x="0" y="1300"/>
                    </a:lnTo>
                    <a:lnTo>
                      <a:pt x="2913" y="6363"/>
                    </a:lnTo>
                    <a:lnTo>
                      <a:pt x="5153" y="5064"/>
                    </a:lnTo>
                    <a:lnTo>
                      <a:pt x="2196" y="0"/>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3"/>
              <p:cNvSpPr/>
              <p:nvPr/>
            </p:nvSpPr>
            <p:spPr>
              <a:xfrm>
                <a:off x="2237902" y="3377094"/>
                <a:ext cx="276989" cy="342001"/>
              </a:xfrm>
              <a:custGeom>
                <a:avLst/>
                <a:gdLst/>
                <a:ahLst/>
                <a:cxnLst/>
                <a:rect l="l" t="t" r="r" b="b"/>
                <a:pathLst>
                  <a:path w="5154" h="6364" extrusionOk="0">
                    <a:moveTo>
                      <a:pt x="2241" y="1"/>
                    </a:moveTo>
                    <a:lnTo>
                      <a:pt x="0" y="1300"/>
                    </a:lnTo>
                    <a:lnTo>
                      <a:pt x="2958" y="6364"/>
                    </a:lnTo>
                    <a:lnTo>
                      <a:pt x="5153" y="5064"/>
                    </a:lnTo>
                    <a:lnTo>
                      <a:pt x="2241" y="1"/>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3"/>
              <p:cNvSpPr/>
              <p:nvPr/>
            </p:nvSpPr>
            <p:spPr>
              <a:xfrm>
                <a:off x="2112631" y="3449323"/>
                <a:ext cx="277043" cy="342001"/>
              </a:xfrm>
              <a:custGeom>
                <a:avLst/>
                <a:gdLst/>
                <a:ahLst/>
                <a:cxnLst/>
                <a:rect l="l" t="t" r="r" b="b"/>
                <a:pathLst>
                  <a:path w="5155" h="6364" extrusionOk="0">
                    <a:moveTo>
                      <a:pt x="2241" y="1"/>
                    </a:moveTo>
                    <a:lnTo>
                      <a:pt x="1" y="1300"/>
                    </a:lnTo>
                    <a:lnTo>
                      <a:pt x="2958" y="6364"/>
                    </a:lnTo>
                    <a:lnTo>
                      <a:pt x="5154" y="5064"/>
                    </a:lnTo>
                    <a:lnTo>
                      <a:pt x="2241" y="1"/>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2782141" y="3232638"/>
                <a:ext cx="84322" cy="110812"/>
              </a:xfrm>
              <a:custGeom>
                <a:avLst/>
                <a:gdLst/>
                <a:ahLst/>
                <a:cxnLst/>
                <a:rect l="l" t="t" r="r" b="b"/>
                <a:pathLst>
                  <a:path w="1569" h="2062" extrusionOk="0">
                    <a:moveTo>
                      <a:pt x="538" y="0"/>
                    </a:moveTo>
                    <a:lnTo>
                      <a:pt x="0" y="314"/>
                    </a:lnTo>
                    <a:lnTo>
                      <a:pt x="1031" y="2061"/>
                    </a:lnTo>
                    <a:lnTo>
                      <a:pt x="1568" y="1748"/>
                    </a:lnTo>
                    <a:lnTo>
                      <a:pt x="538"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3006082" y="4463151"/>
                <a:ext cx="38587" cy="204749"/>
              </a:xfrm>
              <a:custGeom>
                <a:avLst/>
                <a:gdLst/>
                <a:ahLst/>
                <a:cxnLst/>
                <a:rect l="l" t="t" r="r" b="b"/>
                <a:pathLst>
                  <a:path w="718" h="3810" extrusionOk="0">
                    <a:moveTo>
                      <a:pt x="717" y="1"/>
                    </a:moveTo>
                    <a:lnTo>
                      <a:pt x="135" y="45"/>
                    </a:lnTo>
                    <a:lnTo>
                      <a:pt x="0" y="3317"/>
                    </a:lnTo>
                    <a:lnTo>
                      <a:pt x="359" y="3809"/>
                    </a:lnTo>
                    <a:lnTo>
                      <a:pt x="717" y="3585"/>
                    </a:lnTo>
                    <a:lnTo>
                      <a:pt x="7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p:nvPr/>
            </p:nvSpPr>
            <p:spPr>
              <a:xfrm>
                <a:off x="2803799" y="4333097"/>
                <a:ext cx="240874" cy="139724"/>
              </a:xfrm>
              <a:custGeom>
                <a:avLst/>
                <a:gdLst/>
                <a:ahLst/>
                <a:cxnLst/>
                <a:rect l="l" t="t" r="r" b="b"/>
                <a:pathLst>
                  <a:path w="4482" h="2600" extrusionOk="0">
                    <a:moveTo>
                      <a:pt x="314" y="1"/>
                    </a:moveTo>
                    <a:lnTo>
                      <a:pt x="0" y="225"/>
                    </a:lnTo>
                    <a:lnTo>
                      <a:pt x="2241" y="2152"/>
                    </a:lnTo>
                    <a:lnTo>
                      <a:pt x="4123" y="2600"/>
                    </a:lnTo>
                    <a:lnTo>
                      <a:pt x="4481" y="2421"/>
                    </a:lnTo>
                    <a:lnTo>
                      <a:pt x="3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p:nvPr/>
            </p:nvSpPr>
            <p:spPr>
              <a:xfrm>
                <a:off x="2803799" y="4345189"/>
                <a:ext cx="221580" cy="322709"/>
              </a:xfrm>
              <a:custGeom>
                <a:avLst/>
                <a:gdLst/>
                <a:ahLst/>
                <a:cxnLst/>
                <a:rect l="l" t="t" r="r" b="b"/>
                <a:pathLst>
                  <a:path w="4123" h="6005" extrusionOk="0">
                    <a:moveTo>
                      <a:pt x="0" y="0"/>
                    </a:moveTo>
                    <a:lnTo>
                      <a:pt x="0" y="3585"/>
                    </a:lnTo>
                    <a:lnTo>
                      <a:pt x="4123" y="6004"/>
                    </a:lnTo>
                    <a:lnTo>
                      <a:pt x="4123" y="237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3"/>
              <p:cNvSpPr/>
              <p:nvPr/>
            </p:nvSpPr>
            <p:spPr>
              <a:xfrm>
                <a:off x="3006082" y="4258450"/>
                <a:ext cx="38587" cy="204749"/>
              </a:xfrm>
              <a:custGeom>
                <a:avLst/>
                <a:gdLst/>
                <a:ahLst/>
                <a:cxnLst/>
                <a:rect l="l" t="t" r="r" b="b"/>
                <a:pathLst>
                  <a:path w="718" h="3810" extrusionOk="0">
                    <a:moveTo>
                      <a:pt x="717" y="1"/>
                    </a:moveTo>
                    <a:lnTo>
                      <a:pt x="135" y="90"/>
                    </a:lnTo>
                    <a:lnTo>
                      <a:pt x="0" y="3317"/>
                    </a:lnTo>
                    <a:lnTo>
                      <a:pt x="359" y="3810"/>
                    </a:lnTo>
                    <a:lnTo>
                      <a:pt x="717" y="3630"/>
                    </a:lnTo>
                    <a:lnTo>
                      <a:pt x="7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p:cNvSpPr/>
              <p:nvPr/>
            </p:nvSpPr>
            <p:spPr>
              <a:xfrm>
                <a:off x="2803799" y="4130815"/>
                <a:ext cx="240874" cy="137359"/>
              </a:xfrm>
              <a:custGeom>
                <a:avLst/>
                <a:gdLst/>
                <a:ahLst/>
                <a:cxnLst/>
                <a:rect l="l" t="t" r="r" b="b"/>
                <a:pathLst>
                  <a:path w="4482" h="2556" extrusionOk="0">
                    <a:moveTo>
                      <a:pt x="314" y="1"/>
                    </a:moveTo>
                    <a:lnTo>
                      <a:pt x="0" y="180"/>
                    </a:lnTo>
                    <a:lnTo>
                      <a:pt x="2241" y="2107"/>
                    </a:lnTo>
                    <a:lnTo>
                      <a:pt x="4123" y="2555"/>
                    </a:lnTo>
                    <a:lnTo>
                      <a:pt x="4481" y="2376"/>
                    </a:lnTo>
                    <a:lnTo>
                      <a:pt x="3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3"/>
              <p:cNvSpPr/>
              <p:nvPr/>
            </p:nvSpPr>
            <p:spPr>
              <a:xfrm>
                <a:off x="2803799" y="4140488"/>
                <a:ext cx="221580" cy="322709"/>
              </a:xfrm>
              <a:custGeom>
                <a:avLst/>
                <a:gdLst/>
                <a:ahLst/>
                <a:cxnLst/>
                <a:rect l="l" t="t" r="r" b="b"/>
                <a:pathLst>
                  <a:path w="4123" h="6005" extrusionOk="0">
                    <a:moveTo>
                      <a:pt x="0" y="0"/>
                    </a:moveTo>
                    <a:lnTo>
                      <a:pt x="0" y="3630"/>
                    </a:lnTo>
                    <a:lnTo>
                      <a:pt x="4123" y="6005"/>
                    </a:lnTo>
                    <a:lnTo>
                      <a:pt x="4123" y="237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3"/>
              <p:cNvSpPr/>
              <p:nvPr/>
            </p:nvSpPr>
            <p:spPr>
              <a:xfrm>
                <a:off x="3006082" y="4053804"/>
                <a:ext cx="38587" cy="204696"/>
              </a:xfrm>
              <a:custGeom>
                <a:avLst/>
                <a:gdLst/>
                <a:ahLst/>
                <a:cxnLst/>
                <a:rect l="l" t="t" r="r" b="b"/>
                <a:pathLst>
                  <a:path w="718" h="3809" extrusionOk="0">
                    <a:moveTo>
                      <a:pt x="717" y="0"/>
                    </a:moveTo>
                    <a:lnTo>
                      <a:pt x="135" y="90"/>
                    </a:lnTo>
                    <a:lnTo>
                      <a:pt x="0" y="3316"/>
                    </a:lnTo>
                    <a:lnTo>
                      <a:pt x="359" y="3809"/>
                    </a:lnTo>
                    <a:lnTo>
                      <a:pt x="717" y="3630"/>
                    </a:lnTo>
                    <a:lnTo>
                      <a:pt x="7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3"/>
              <p:cNvSpPr/>
              <p:nvPr/>
            </p:nvSpPr>
            <p:spPr>
              <a:xfrm>
                <a:off x="2803799" y="3926168"/>
                <a:ext cx="240874" cy="139724"/>
              </a:xfrm>
              <a:custGeom>
                <a:avLst/>
                <a:gdLst/>
                <a:ahLst/>
                <a:cxnLst/>
                <a:rect l="l" t="t" r="r" b="b"/>
                <a:pathLst>
                  <a:path w="4482" h="2600" extrusionOk="0">
                    <a:moveTo>
                      <a:pt x="314" y="0"/>
                    </a:moveTo>
                    <a:lnTo>
                      <a:pt x="0" y="179"/>
                    </a:lnTo>
                    <a:lnTo>
                      <a:pt x="2241" y="2151"/>
                    </a:lnTo>
                    <a:lnTo>
                      <a:pt x="4123" y="2599"/>
                    </a:lnTo>
                    <a:lnTo>
                      <a:pt x="4481" y="2375"/>
                    </a:lnTo>
                    <a:lnTo>
                      <a:pt x="3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2803799" y="3935788"/>
                <a:ext cx="221580" cy="322709"/>
              </a:xfrm>
              <a:custGeom>
                <a:avLst/>
                <a:gdLst/>
                <a:ahLst/>
                <a:cxnLst/>
                <a:rect l="l" t="t" r="r" b="b"/>
                <a:pathLst>
                  <a:path w="4123" h="6005" extrusionOk="0">
                    <a:moveTo>
                      <a:pt x="0" y="0"/>
                    </a:moveTo>
                    <a:lnTo>
                      <a:pt x="0" y="3630"/>
                    </a:lnTo>
                    <a:lnTo>
                      <a:pt x="4123" y="6005"/>
                    </a:lnTo>
                    <a:lnTo>
                      <a:pt x="4123" y="242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3"/>
              <p:cNvSpPr/>
              <p:nvPr/>
            </p:nvSpPr>
            <p:spPr>
              <a:xfrm>
                <a:off x="3006082" y="3851522"/>
                <a:ext cx="38587" cy="204696"/>
              </a:xfrm>
              <a:custGeom>
                <a:avLst/>
                <a:gdLst/>
                <a:ahLst/>
                <a:cxnLst/>
                <a:rect l="l" t="t" r="r" b="b"/>
                <a:pathLst>
                  <a:path w="718" h="3809" extrusionOk="0">
                    <a:moveTo>
                      <a:pt x="717" y="0"/>
                    </a:moveTo>
                    <a:lnTo>
                      <a:pt x="135" y="45"/>
                    </a:lnTo>
                    <a:lnTo>
                      <a:pt x="0" y="3316"/>
                    </a:lnTo>
                    <a:lnTo>
                      <a:pt x="359" y="3809"/>
                    </a:lnTo>
                    <a:lnTo>
                      <a:pt x="717" y="3585"/>
                    </a:lnTo>
                    <a:lnTo>
                      <a:pt x="7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a:off x="2803799" y="3721468"/>
                <a:ext cx="240874" cy="139724"/>
              </a:xfrm>
              <a:custGeom>
                <a:avLst/>
                <a:gdLst/>
                <a:ahLst/>
                <a:cxnLst/>
                <a:rect l="l" t="t" r="r" b="b"/>
                <a:pathLst>
                  <a:path w="4482" h="2600" extrusionOk="0">
                    <a:moveTo>
                      <a:pt x="314" y="0"/>
                    </a:moveTo>
                    <a:lnTo>
                      <a:pt x="0" y="224"/>
                    </a:lnTo>
                    <a:lnTo>
                      <a:pt x="2241" y="2151"/>
                    </a:lnTo>
                    <a:lnTo>
                      <a:pt x="4123" y="2599"/>
                    </a:lnTo>
                    <a:lnTo>
                      <a:pt x="4481" y="2420"/>
                    </a:lnTo>
                    <a:lnTo>
                      <a:pt x="3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a:off x="2803799" y="3733506"/>
                <a:ext cx="221580" cy="322709"/>
              </a:xfrm>
              <a:custGeom>
                <a:avLst/>
                <a:gdLst/>
                <a:ahLst/>
                <a:cxnLst/>
                <a:rect l="l" t="t" r="r" b="b"/>
                <a:pathLst>
                  <a:path w="4123" h="6005" extrusionOk="0">
                    <a:moveTo>
                      <a:pt x="0" y="0"/>
                    </a:moveTo>
                    <a:lnTo>
                      <a:pt x="0" y="3585"/>
                    </a:lnTo>
                    <a:lnTo>
                      <a:pt x="4123" y="6005"/>
                    </a:lnTo>
                    <a:lnTo>
                      <a:pt x="4123" y="237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a:off x="3006082" y="3646822"/>
                <a:ext cx="38587" cy="204749"/>
              </a:xfrm>
              <a:custGeom>
                <a:avLst/>
                <a:gdLst/>
                <a:ahLst/>
                <a:cxnLst/>
                <a:rect l="l" t="t" r="r" b="b"/>
                <a:pathLst>
                  <a:path w="718" h="3810" extrusionOk="0">
                    <a:moveTo>
                      <a:pt x="717" y="0"/>
                    </a:moveTo>
                    <a:lnTo>
                      <a:pt x="135" y="90"/>
                    </a:lnTo>
                    <a:lnTo>
                      <a:pt x="0" y="3316"/>
                    </a:lnTo>
                    <a:lnTo>
                      <a:pt x="359" y="3809"/>
                    </a:lnTo>
                    <a:lnTo>
                      <a:pt x="717" y="3630"/>
                    </a:lnTo>
                    <a:lnTo>
                      <a:pt x="7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a:off x="2803799" y="3519186"/>
                <a:ext cx="240874" cy="139724"/>
              </a:xfrm>
              <a:custGeom>
                <a:avLst/>
                <a:gdLst/>
                <a:ahLst/>
                <a:cxnLst/>
                <a:rect l="l" t="t" r="r" b="b"/>
                <a:pathLst>
                  <a:path w="4482" h="2600" extrusionOk="0">
                    <a:moveTo>
                      <a:pt x="314" y="0"/>
                    </a:moveTo>
                    <a:lnTo>
                      <a:pt x="0" y="180"/>
                    </a:lnTo>
                    <a:lnTo>
                      <a:pt x="2241" y="2106"/>
                    </a:lnTo>
                    <a:lnTo>
                      <a:pt x="4123" y="2599"/>
                    </a:lnTo>
                    <a:lnTo>
                      <a:pt x="4481" y="2375"/>
                    </a:lnTo>
                    <a:lnTo>
                      <a:pt x="3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2803799" y="3528806"/>
                <a:ext cx="221580" cy="322762"/>
              </a:xfrm>
              <a:custGeom>
                <a:avLst/>
                <a:gdLst/>
                <a:ahLst/>
                <a:cxnLst/>
                <a:rect l="l" t="t" r="r" b="b"/>
                <a:pathLst>
                  <a:path w="4123" h="6006" extrusionOk="0">
                    <a:moveTo>
                      <a:pt x="0" y="1"/>
                    </a:moveTo>
                    <a:lnTo>
                      <a:pt x="0" y="3630"/>
                    </a:lnTo>
                    <a:lnTo>
                      <a:pt x="4123" y="6005"/>
                    </a:lnTo>
                    <a:lnTo>
                      <a:pt x="4123" y="2420"/>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2876028" y="3514349"/>
                <a:ext cx="93996" cy="101192"/>
              </a:xfrm>
              <a:custGeom>
                <a:avLst/>
                <a:gdLst/>
                <a:ahLst/>
                <a:cxnLst/>
                <a:rect l="l" t="t" r="r" b="b"/>
                <a:pathLst>
                  <a:path w="1749" h="1883" extrusionOk="0">
                    <a:moveTo>
                      <a:pt x="314" y="1"/>
                    </a:moveTo>
                    <a:lnTo>
                      <a:pt x="1" y="225"/>
                    </a:lnTo>
                    <a:lnTo>
                      <a:pt x="1435" y="1883"/>
                    </a:lnTo>
                    <a:lnTo>
                      <a:pt x="1748" y="1704"/>
                    </a:lnTo>
                    <a:lnTo>
                      <a:pt x="1748" y="852"/>
                    </a:lnTo>
                    <a:lnTo>
                      <a:pt x="314" y="1"/>
                    </a:lnTo>
                    <a:close/>
                  </a:path>
                </a:pathLst>
              </a:custGeom>
              <a:solidFill>
                <a:srgbClr val="9D9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2876028" y="3526388"/>
                <a:ext cx="77120" cy="89155"/>
              </a:xfrm>
              <a:custGeom>
                <a:avLst/>
                <a:gdLst/>
                <a:ahLst/>
                <a:cxnLst/>
                <a:rect l="l" t="t" r="r" b="b"/>
                <a:pathLst>
                  <a:path w="1435" h="1659" extrusionOk="0">
                    <a:moveTo>
                      <a:pt x="1" y="1"/>
                    </a:moveTo>
                    <a:lnTo>
                      <a:pt x="1" y="852"/>
                    </a:lnTo>
                    <a:lnTo>
                      <a:pt x="1435" y="1659"/>
                    </a:lnTo>
                    <a:lnTo>
                      <a:pt x="1435" y="807"/>
                    </a:lnTo>
                    <a:lnTo>
                      <a:pt x="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3"/>
              <p:cNvSpPr/>
              <p:nvPr/>
            </p:nvSpPr>
            <p:spPr>
              <a:xfrm>
                <a:off x="2497957" y="3225383"/>
                <a:ext cx="276989" cy="342001"/>
              </a:xfrm>
              <a:custGeom>
                <a:avLst/>
                <a:gdLst/>
                <a:ahLst/>
                <a:cxnLst/>
                <a:rect l="l" t="t" r="r" b="b"/>
                <a:pathLst>
                  <a:path w="5154" h="6364" extrusionOk="0">
                    <a:moveTo>
                      <a:pt x="2196" y="1"/>
                    </a:moveTo>
                    <a:lnTo>
                      <a:pt x="1" y="1300"/>
                    </a:lnTo>
                    <a:lnTo>
                      <a:pt x="2913" y="6364"/>
                    </a:lnTo>
                    <a:lnTo>
                      <a:pt x="5154" y="5064"/>
                    </a:lnTo>
                    <a:lnTo>
                      <a:pt x="2196" y="1"/>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3"/>
              <p:cNvSpPr/>
              <p:nvPr/>
            </p:nvSpPr>
            <p:spPr>
              <a:xfrm>
                <a:off x="2372739" y="3297611"/>
                <a:ext cx="276989" cy="342001"/>
              </a:xfrm>
              <a:custGeom>
                <a:avLst/>
                <a:gdLst/>
                <a:ahLst/>
                <a:cxnLst/>
                <a:rect l="l" t="t" r="r" b="b"/>
                <a:pathLst>
                  <a:path w="5154" h="6364" extrusionOk="0">
                    <a:moveTo>
                      <a:pt x="2241" y="1"/>
                    </a:moveTo>
                    <a:lnTo>
                      <a:pt x="0" y="1300"/>
                    </a:lnTo>
                    <a:lnTo>
                      <a:pt x="2958" y="6364"/>
                    </a:lnTo>
                    <a:lnTo>
                      <a:pt x="5154" y="5064"/>
                    </a:lnTo>
                    <a:lnTo>
                      <a:pt x="2241" y="1"/>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2247522" y="3369893"/>
                <a:ext cx="276989" cy="342001"/>
              </a:xfrm>
              <a:custGeom>
                <a:avLst/>
                <a:gdLst/>
                <a:ahLst/>
                <a:cxnLst/>
                <a:rect l="l" t="t" r="r" b="b"/>
                <a:pathLst>
                  <a:path w="5154" h="6364" extrusionOk="0">
                    <a:moveTo>
                      <a:pt x="2241" y="0"/>
                    </a:moveTo>
                    <a:lnTo>
                      <a:pt x="0" y="1300"/>
                    </a:lnTo>
                    <a:lnTo>
                      <a:pt x="2958" y="6363"/>
                    </a:lnTo>
                    <a:lnTo>
                      <a:pt x="5153" y="5064"/>
                    </a:lnTo>
                    <a:lnTo>
                      <a:pt x="2241" y="0"/>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2124723" y="3444540"/>
                <a:ext cx="276989" cy="339583"/>
              </a:xfrm>
              <a:custGeom>
                <a:avLst/>
                <a:gdLst/>
                <a:ahLst/>
                <a:cxnLst/>
                <a:rect l="l" t="t" r="r" b="b"/>
                <a:pathLst>
                  <a:path w="5154" h="6319" extrusionOk="0">
                    <a:moveTo>
                      <a:pt x="2196" y="0"/>
                    </a:moveTo>
                    <a:lnTo>
                      <a:pt x="0" y="1255"/>
                    </a:lnTo>
                    <a:lnTo>
                      <a:pt x="2913" y="6318"/>
                    </a:lnTo>
                    <a:lnTo>
                      <a:pt x="5153" y="5064"/>
                    </a:lnTo>
                    <a:lnTo>
                      <a:pt x="2196" y="0"/>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1999452" y="3514349"/>
                <a:ext cx="277043" cy="342001"/>
              </a:xfrm>
              <a:custGeom>
                <a:avLst/>
                <a:gdLst/>
                <a:ahLst/>
                <a:cxnLst/>
                <a:rect l="l" t="t" r="r" b="b"/>
                <a:pathLst>
                  <a:path w="5155" h="6364" extrusionOk="0">
                    <a:moveTo>
                      <a:pt x="2197" y="1"/>
                    </a:moveTo>
                    <a:lnTo>
                      <a:pt x="1" y="1300"/>
                    </a:lnTo>
                    <a:lnTo>
                      <a:pt x="2914" y="6364"/>
                    </a:lnTo>
                    <a:lnTo>
                      <a:pt x="5154" y="5064"/>
                    </a:lnTo>
                    <a:lnTo>
                      <a:pt x="2197" y="1"/>
                    </a:lnTo>
                    <a:close/>
                  </a:path>
                </a:pathLst>
              </a:custGeom>
              <a:solidFill>
                <a:srgbClr val="428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2668908" y="3300030"/>
                <a:ext cx="81957" cy="110812"/>
              </a:xfrm>
              <a:custGeom>
                <a:avLst/>
                <a:gdLst/>
                <a:ahLst/>
                <a:cxnLst/>
                <a:rect l="l" t="t" r="r" b="b"/>
                <a:pathLst>
                  <a:path w="1525" h="2062" extrusionOk="0">
                    <a:moveTo>
                      <a:pt x="539" y="1"/>
                    </a:moveTo>
                    <a:lnTo>
                      <a:pt x="1" y="314"/>
                    </a:lnTo>
                    <a:lnTo>
                      <a:pt x="1032" y="2062"/>
                    </a:lnTo>
                    <a:lnTo>
                      <a:pt x="1525" y="1748"/>
                    </a:lnTo>
                    <a:lnTo>
                      <a:pt x="539"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a:off x="1888691" y="2512613"/>
                <a:ext cx="28967" cy="267303"/>
              </a:xfrm>
              <a:custGeom>
                <a:avLst/>
                <a:gdLst/>
                <a:ahLst/>
                <a:cxnLst/>
                <a:rect l="l" t="t" r="r" b="b"/>
                <a:pathLst>
                  <a:path w="539" h="4974" extrusionOk="0">
                    <a:moveTo>
                      <a:pt x="538" y="0"/>
                    </a:moveTo>
                    <a:lnTo>
                      <a:pt x="1" y="90"/>
                    </a:lnTo>
                    <a:lnTo>
                      <a:pt x="225" y="4974"/>
                    </a:lnTo>
                    <a:lnTo>
                      <a:pt x="538" y="4795"/>
                    </a:lnTo>
                    <a:lnTo>
                      <a:pt x="538" y="0"/>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p:nvPr/>
            </p:nvSpPr>
            <p:spPr>
              <a:xfrm>
                <a:off x="1732196" y="2416255"/>
                <a:ext cx="185465" cy="108447"/>
              </a:xfrm>
              <a:custGeom>
                <a:avLst/>
                <a:gdLst/>
                <a:ahLst/>
                <a:cxnLst/>
                <a:rect l="l" t="t" r="r" b="b"/>
                <a:pathLst>
                  <a:path w="3451" h="2018" extrusionOk="0">
                    <a:moveTo>
                      <a:pt x="314" y="1"/>
                    </a:moveTo>
                    <a:lnTo>
                      <a:pt x="0" y="180"/>
                    </a:lnTo>
                    <a:lnTo>
                      <a:pt x="1568" y="1748"/>
                    </a:lnTo>
                    <a:lnTo>
                      <a:pt x="3137" y="2017"/>
                    </a:lnTo>
                    <a:lnTo>
                      <a:pt x="3450" y="1793"/>
                    </a:lnTo>
                    <a:lnTo>
                      <a:pt x="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3"/>
              <p:cNvSpPr/>
              <p:nvPr/>
            </p:nvSpPr>
            <p:spPr>
              <a:xfrm>
                <a:off x="1732196" y="2425875"/>
                <a:ext cx="168590" cy="354039"/>
              </a:xfrm>
              <a:custGeom>
                <a:avLst/>
                <a:gdLst/>
                <a:ahLst/>
                <a:cxnLst/>
                <a:rect l="l" t="t" r="r" b="b"/>
                <a:pathLst>
                  <a:path w="3137" h="6588" extrusionOk="0">
                    <a:moveTo>
                      <a:pt x="0" y="1"/>
                    </a:moveTo>
                    <a:lnTo>
                      <a:pt x="0" y="4795"/>
                    </a:lnTo>
                    <a:lnTo>
                      <a:pt x="3137" y="6588"/>
                    </a:lnTo>
                    <a:lnTo>
                      <a:pt x="3137" y="183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2064479" y="2616119"/>
                <a:ext cx="31386" cy="267356"/>
              </a:xfrm>
              <a:custGeom>
                <a:avLst/>
                <a:gdLst/>
                <a:ahLst/>
                <a:cxnLst/>
                <a:rect l="l" t="t" r="r" b="b"/>
                <a:pathLst>
                  <a:path w="584" h="4975" extrusionOk="0">
                    <a:moveTo>
                      <a:pt x="583" y="1"/>
                    </a:moveTo>
                    <a:lnTo>
                      <a:pt x="1" y="46"/>
                    </a:lnTo>
                    <a:lnTo>
                      <a:pt x="225" y="4975"/>
                    </a:lnTo>
                    <a:lnTo>
                      <a:pt x="583" y="4751"/>
                    </a:lnTo>
                    <a:lnTo>
                      <a:pt x="583"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p:nvPr/>
            </p:nvSpPr>
            <p:spPr>
              <a:xfrm>
                <a:off x="1907984" y="2517396"/>
                <a:ext cx="187884" cy="108447"/>
              </a:xfrm>
              <a:custGeom>
                <a:avLst/>
                <a:gdLst/>
                <a:ahLst/>
                <a:cxnLst/>
                <a:rect l="l" t="t" r="r" b="b"/>
                <a:pathLst>
                  <a:path w="3496" h="2018" extrusionOk="0">
                    <a:moveTo>
                      <a:pt x="359" y="1"/>
                    </a:moveTo>
                    <a:lnTo>
                      <a:pt x="0" y="225"/>
                    </a:lnTo>
                    <a:lnTo>
                      <a:pt x="1569" y="1793"/>
                    </a:lnTo>
                    <a:lnTo>
                      <a:pt x="3137" y="2017"/>
                    </a:lnTo>
                    <a:lnTo>
                      <a:pt x="3495" y="1838"/>
                    </a:lnTo>
                    <a:lnTo>
                      <a:pt x="3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1907984" y="2529434"/>
                <a:ext cx="168590" cy="354039"/>
              </a:xfrm>
              <a:custGeom>
                <a:avLst/>
                <a:gdLst/>
                <a:ahLst/>
                <a:cxnLst/>
                <a:rect l="l" t="t" r="r" b="b"/>
                <a:pathLst>
                  <a:path w="3137" h="6588" extrusionOk="0">
                    <a:moveTo>
                      <a:pt x="0" y="1"/>
                    </a:moveTo>
                    <a:lnTo>
                      <a:pt x="0" y="4750"/>
                    </a:lnTo>
                    <a:lnTo>
                      <a:pt x="3137" y="6588"/>
                    </a:lnTo>
                    <a:lnTo>
                      <a:pt x="3137" y="179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3"/>
              <p:cNvSpPr/>
              <p:nvPr/>
            </p:nvSpPr>
            <p:spPr>
              <a:xfrm>
                <a:off x="2240267" y="2717260"/>
                <a:ext cx="31386" cy="267356"/>
              </a:xfrm>
              <a:custGeom>
                <a:avLst/>
                <a:gdLst/>
                <a:ahLst/>
                <a:cxnLst/>
                <a:rect l="l" t="t" r="r" b="b"/>
                <a:pathLst>
                  <a:path w="584" h="4975" extrusionOk="0">
                    <a:moveTo>
                      <a:pt x="583" y="1"/>
                    </a:moveTo>
                    <a:lnTo>
                      <a:pt x="1" y="46"/>
                    </a:lnTo>
                    <a:lnTo>
                      <a:pt x="225" y="4975"/>
                    </a:lnTo>
                    <a:lnTo>
                      <a:pt x="583" y="4795"/>
                    </a:lnTo>
                    <a:lnTo>
                      <a:pt x="583"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3"/>
              <p:cNvSpPr/>
              <p:nvPr/>
            </p:nvSpPr>
            <p:spPr>
              <a:xfrm>
                <a:off x="2086190" y="2620956"/>
                <a:ext cx="185465" cy="106029"/>
              </a:xfrm>
              <a:custGeom>
                <a:avLst/>
                <a:gdLst/>
                <a:ahLst/>
                <a:cxnLst/>
                <a:rect l="l" t="t" r="r" b="b"/>
                <a:pathLst>
                  <a:path w="3451" h="1973" extrusionOk="0">
                    <a:moveTo>
                      <a:pt x="314" y="0"/>
                    </a:moveTo>
                    <a:lnTo>
                      <a:pt x="0" y="180"/>
                    </a:lnTo>
                    <a:lnTo>
                      <a:pt x="1524" y="1748"/>
                    </a:lnTo>
                    <a:lnTo>
                      <a:pt x="3092" y="1972"/>
                    </a:lnTo>
                    <a:lnTo>
                      <a:pt x="3450" y="1793"/>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3"/>
              <p:cNvSpPr/>
              <p:nvPr/>
            </p:nvSpPr>
            <p:spPr>
              <a:xfrm>
                <a:off x="2086190" y="2630575"/>
                <a:ext cx="166172" cy="354039"/>
              </a:xfrm>
              <a:custGeom>
                <a:avLst/>
                <a:gdLst/>
                <a:ahLst/>
                <a:cxnLst/>
                <a:rect l="l" t="t" r="r" b="b"/>
                <a:pathLst>
                  <a:path w="3092" h="6588" extrusionOk="0">
                    <a:moveTo>
                      <a:pt x="0" y="1"/>
                    </a:moveTo>
                    <a:lnTo>
                      <a:pt x="0" y="4795"/>
                    </a:lnTo>
                    <a:lnTo>
                      <a:pt x="3092" y="6588"/>
                    </a:lnTo>
                    <a:lnTo>
                      <a:pt x="3092" y="179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3"/>
              <p:cNvSpPr/>
              <p:nvPr/>
            </p:nvSpPr>
            <p:spPr>
              <a:xfrm>
                <a:off x="2418473" y="2818401"/>
                <a:ext cx="28967" cy="267356"/>
              </a:xfrm>
              <a:custGeom>
                <a:avLst/>
                <a:gdLst/>
                <a:ahLst/>
                <a:cxnLst/>
                <a:rect l="l" t="t" r="r" b="b"/>
                <a:pathLst>
                  <a:path w="539" h="4975" extrusionOk="0">
                    <a:moveTo>
                      <a:pt x="539" y="1"/>
                    </a:moveTo>
                    <a:lnTo>
                      <a:pt x="1" y="90"/>
                    </a:lnTo>
                    <a:lnTo>
                      <a:pt x="225" y="4975"/>
                    </a:lnTo>
                    <a:lnTo>
                      <a:pt x="539" y="4795"/>
                    </a:lnTo>
                    <a:lnTo>
                      <a:pt x="539"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3"/>
              <p:cNvSpPr/>
              <p:nvPr/>
            </p:nvSpPr>
            <p:spPr>
              <a:xfrm>
                <a:off x="2261978" y="2722097"/>
                <a:ext cx="185465" cy="106029"/>
              </a:xfrm>
              <a:custGeom>
                <a:avLst/>
                <a:gdLst/>
                <a:ahLst/>
                <a:cxnLst/>
                <a:rect l="l" t="t" r="r" b="b"/>
                <a:pathLst>
                  <a:path w="3451" h="1973" extrusionOk="0">
                    <a:moveTo>
                      <a:pt x="314" y="0"/>
                    </a:moveTo>
                    <a:lnTo>
                      <a:pt x="0" y="180"/>
                    </a:lnTo>
                    <a:lnTo>
                      <a:pt x="1569" y="1748"/>
                    </a:lnTo>
                    <a:lnTo>
                      <a:pt x="3137" y="1972"/>
                    </a:lnTo>
                    <a:lnTo>
                      <a:pt x="3451" y="1793"/>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3"/>
              <p:cNvSpPr/>
              <p:nvPr/>
            </p:nvSpPr>
            <p:spPr>
              <a:xfrm>
                <a:off x="2261978" y="2731716"/>
                <a:ext cx="168590" cy="354039"/>
              </a:xfrm>
              <a:custGeom>
                <a:avLst/>
                <a:gdLst/>
                <a:ahLst/>
                <a:cxnLst/>
                <a:rect l="l" t="t" r="r" b="b"/>
                <a:pathLst>
                  <a:path w="3137" h="6588" extrusionOk="0">
                    <a:moveTo>
                      <a:pt x="0" y="1"/>
                    </a:moveTo>
                    <a:lnTo>
                      <a:pt x="0" y="4795"/>
                    </a:lnTo>
                    <a:lnTo>
                      <a:pt x="3137" y="6588"/>
                    </a:lnTo>
                    <a:lnTo>
                      <a:pt x="3137" y="179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3"/>
              <p:cNvSpPr/>
              <p:nvPr/>
            </p:nvSpPr>
            <p:spPr>
              <a:xfrm>
                <a:off x="2594261" y="2919542"/>
                <a:ext cx="28967" cy="267356"/>
              </a:xfrm>
              <a:custGeom>
                <a:avLst/>
                <a:gdLst/>
                <a:ahLst/>
                <a:cxnLst/>
                <a:rect l="l" t="t" r="r" b="b"/>
                <a:pathLst>
                  <a:path w="539" h="4975" extrusionOk="0">
                    <a:moveTo>
                      <a:pt x="539" y="1"/>
                    </a:moveTo>
                    <a:lnTo>
                      <a:pt x="1" y="90"/>
                    </a:lnTo>
                    <a:lnTo>
                      <a:pt x="225" y="4975"/>
                    </a:lnTo>
                    <a:lnTo>
                      <a:pt x="539" y="4795"/>
                    </a:lnTo>
                    <a:lnTo>
                      <a:pt x="539"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3"/>
              <p:cNvSpPr/>
              <p:nvPr/>
            </p:nvSpPr>
            <p:spPr>
              <a:xfrm>
                <a:off x="2437766" y="2823238"/>
                <a:ext cx="185465" cy="108394"/>
              </a:xfrm>
              <a:custGeom>
                <a:avLst/>
                <a:gdLst/>
                <a:ahLst/>
                <a:cxnLst/>
                <a:rect l="l" t="t" r="r" b="b"/>
                <a:pathLst>
                  <a:path w="3451" h="2017" extrusionOk="0">
                    <a:moveTo>
                      <a:pt x="359" y="0"/>
                    </a:moveTo>
                    <a:lnTo>
                      <a:pt x="0" y="224"/>
                    </a:lnTo>
                    <a:lnTo>
                      <a:pt x="1569" y="1793"/>
                    </a:lnTo>
                    <a:lnTo>
                      <a:pt x="3137" y="2017"/>
                    </a:lnTo>
                    <a:lnTo>
                      <a:pt x="3451" y="1793"/>
                    </a:lnTo>
                    <a:lnTo>
                      <a:pt x="3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3"/>
              <p:cNvSpPr/>
              <p:nvPr/>
            </p:nvSpPr>
            <p:spPr>
              <a:xfrm>
                <a:off x="2437766" y="2835276"/>
                <a:ext cx="168590" cy="351621"/>
              </a:xfrm>
              <a:custGeom>
                <a:avLst/>
                <a:gdLst/>
                <a:ahLst/>
                <a:cxnLst/>
                <a:rect l="l" t="t" r="r" b="b"/>
                <a:pathLst>
                  <a:path w="3137" h="6543" extrusionOk="0">
                    <a:moveTo>
                      <a:pt x="0" y="0"/>
                    </a:moveTo>
                    <a:lnTo>
                      <a:pt x="0" y="4750"/>
                    </a:lnTo>
                    <a:lnTo>
                      <a:pt x="3137" y="6543"/>
                    </a:lnTo>
                    <a:lnTo>
                      <a:pt x="3137" y="179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a:off x="2606300" y="3003862"/>
                <a:ext cx="57881" cy="122850"/>
              </a:xfrm>
              <a:custGeom>
                <a:avLst/>
                <a:gdLst/>
                <a:ahLst/>
                <a:cxnLst/>
                <a:rect l="l" t="t" r="r" b="b"/>
                <a:pathLst>
                  <a:path w="1077" h="2286" extrusionOk="0">
                    <a:moveTo>
                      <a:pt x="315" y="0"/>
                    </a:moveTo>
                    <a:lnTo>
                      <a:pt x="1" y="224"/>
                    </a:lnTo>
                    <a:lnTo>
                      <a:pt x="718" y="2285"/>
                    </a:lnTo>
                    <a:lnTo>
                      <a:pt x="1076" y="2106"/>
                    </a:lnTo>
                    <a:lnTo>
                      <a:pt x="1076" y="448"/>
                    </a:lnTo>
                    <a:lnTo>
                      <a:pt x="315" y="0"/>
                    </a:lnTo>
                    <a:close/>
                  </a:path>
                </a:pathLst>
              </a:custGeom>
              <a:solidFill>
                <a:srgbClr val="9D9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3"/>
              <p:cNvSpPr/>
              <p:nvPr/>
            </p:nvSpPr>
            <p:spPr>
              <a:xfrm>
                <a:off x="2606300" y="3015900"/>
                <a:ext cx="38587" cy="110812"/>
              </a:xfrm>
              <a:custGeom>
                <a:avLst/>
                <a:gdLst/>
                <a:ahLst/>
                <a:cxnLst/>
                <a:rect l="l" t="t" r="r" b="b"/>
                <a:pathLst>
                  <a:path w="718" h="2062" extrusionOk="0">
                    <a:moveTo>
                      <a:pt x="1" y="0"/>
                    </a:moveTo>
                    <a:lnTo>
                      <a:pt x="1" y="1658"/>
                    </a:lnTo>
                    <a:lnTo>
                      <a:pt x="718" y="2061"/>
                    </a:lnTo>
                    <a:lnTo>
                      <a:pt x="718" y="403"/>
                    </a:lnTo>
                    <a:lnTo>
                      <a:pt x="1"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3"/>
              <p:cNvSpPr/>
              <p:nvPr/>
            </p:nvSpPr>
            <p:spPr>
              <a:xfrm>
                <a:off x="2473881" y="3208508"/>
                <a:ext cx="804364" cy="681584"/>
              </a:xfrm>
              <a:custGeom>
                <a:avLst/>
                <a:gdLst/>
                <a:ahLst/>
                <a:cxnLst/>
                <a:rect l="l" t="t" r="r" b="b"/>
                <a:pathLst>
                  <a:path w="14967" h="12683" extrusionOk="0">
                    <a:moveTo>
                      <a:pt x="14967" y="1"/>
                    </a:moveTo>
                    <a:lnTo>
                      <a:pt x="0" y="6991"/>
                    </a:lnTo>
                    <a:lnTo>
                      <a:pt x="135" y="11651"/>
                    </a:lnTo>
                    <a:lnTo>
                      <a:pt x="1255" y="12682"/>
                    </a:lnTo>
                    <a:lnTo>
                      <a:pt x="14967" y="4796"/>
                    </a:lnTo>
                    <a:lnTo>
                      <a:pt x="149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a:off x="2327005" y="2936417"/>
                <a:ext cx="951242" cy="698405"/>
              </a:xfrm>
              <a:custGeom>
                <a:avLst/>
                <a:gdLst/>
                <a:ahLst/>
                <a:cxnLst/>
                <a:rect l="l" t="t" r="r" b="b"/>
                <a:pathLst>
                  <a:path w="17700" h="12996" extrusionOk="0">
                    <a:moveTo>
                      <a:pt x="14787" y="0"/>
                    </a:moveTo>
                    <a:lnTo>
                      <a:pt x="1792" y="6408"/>
                    </a:lnTo>
                    <a:lnTo>
                      <a:pt x="0" y="7932"/>
                    </a:lnTo>
                    <a:lnTo>
                      <a:pt x="3988" y="12995"/>
                    </a:lnTo>
                    <a:lnTo>
                      <a:pt x="17700" y="5064"/>
                    </a:lnTo>
                    <a:lnTo>
                      <a:pt x="14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3"/>
              <p:cNvSpPr/>
              <p:nvPr/>
            </p:nvSpPr>
            <p:spPr>
              <a:xfrm>
                <a:off x="2664125" y="3201307"/>
                <a:ext cx="370931" cy="289014"/>
              </a:xfrm>
              <a:custGeom>
                <a:avLst/>
                <a:gdLst/>
                <a:ahLst/>
                <a:cxnLst/>
                <a:rect l="l" t="t" r="r" b="b"/>
                <a:pathLst>
                  <a:path w="6902" h="5378" extrusionOk="0">
                    <a:moveTo>
                      <a:pt x="5691" y="1"/>
                    </a:moveTo>
                    <a:lnTo>
                      <a:pt x="0" y="3272"/>
                    </a:lnTo>
                    <a:lnTo>
                      <a:pt x="1210" y="5378"/>
                    </a:lnTo>
                    <a:lnTo>
                      <a:pt x="6901" y="2107"/>
                    </a:lnTo>
                    <a:lnTo>
                      <a:pt x="56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3"/>
              <p:cNvSpPr/>
              <p:nvPr/>
            </p:nvSpPr>
            <p:spPr>
              <a:xfrm>
                <a:off x="2160837" y="2808781"/>
                <a:ext cx="960916" cy="553898"/>
              </a:xfrm>
              <a:custGeom>
                <a:avLst/>
                <a:gdLst/>
                <a:ahLst/>
                <a:cxnLst/>
                <a:rect l="l" t="t" r="r" b="b"/>
                <a:pathLst>
                  <a:path w="17880" h="10307" extrusionOk="0">
                    <a:moveTo>
                      <a:pt x="13757" y="1"/>
                    </a:moveTo>
                    <a:lnTo>
                      <a:pt x="0" y="7932"/>
                    </a:lnTo>
                    <a:lnTo>
                      <a:pt x="672" y="10217"/>
                    </a:lnTo>
                    <a:lnTo>
                      <a:pt x="4123" y="10307"/>
                    </a:lnTo>
                    <a:lnTo>
                      <a:pt x="17879" y="2375"/>
                    </a:lnTo>
                    <a:lnTo>
                      <a:pt x="137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p:nvPr/>
            </p:nvSpPr>
            <p:spPr>
              <a:xfrm>
                <a:off x="2004288" y="3235003"/>
                <a:ext cx="537103" cy="746556"/>
              </a:xfrm>
              <a:custGeom>
                <a:avLst/>
                <a:gdLst/>
                <a:ahLst/>
                <a:cxnLst/>
                <a:rect l="l" t="t" r="r" b="b"/>
                <a:pathLst>
                  <a:path w="9994" h="13892" extrusionOk="0">
                    <a:moveTo>
                      <a:pt x="2913" y="1"/>
                    </a:moveTo>
                    <a:lnTo>
                      <a:pt x="1" y="1659"/>
                    </a:lnTo>
                    <a:lnTo>
                      <a:pt x="1" y="6453"/>
                    </a:lnTo>
                    <a:lnTo>
                      <a:pt x="2913" y="11517"/>
                    </a:lnTo>
                    <a:lnTo>
                      <a:pt x="7036" y="13892"/>
                    </a:lnTo>
                    <a:lnTo>
                      <a:pt x="9993" y="12189"/>
                    </a:lnTo>
                    <a:lnTo>
                      <a:pt x="9993" y="7439"/>
                    </a:lnTo>
                    <a:lnTo>
                      <a:pt x="7036" y="2376"/>
                    </a:lnTo>
                    <a:lnTo>
                      <a:pt x="29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3"/>
              <p:cNvSpPr/>
              <p:nvPr/>
            </p:nvSpPr>
            <p:spPr>
              <a:xfrm>
                <a:off x="2141544" y="1908132"/>
                <a:ext cx="599713" cy="968126"/>
              </a:xfrm>
              <a:custGeom>
                <a:avLst/>
                <a:gdLst/>
                <a:ahLst/>
                <a:cxnLst/>
                <a:rect l="l" t="t" r="r" b="b"/>
                <a:pathLst>
                  <a:path w="11159" h="18015" extrusionOk="0">
                    <a:moveTo>
                      <a:pt x="1345" y="1"/>
                    </a:moveTo>
                    <a:lnTo>
                      <a:pt x="1" y="763"/>
                    </a:lnTo>
                    <a:lnTo>
                      <a:pt x="9814" y="18014"/>
                    </a:lnTo>
                    <a:lnTo>
                      <a:pt x="11158" y="17208"/>
                    </a:lnTo>
                    <a:lnTo>
                      <a:pt x="13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3"/>
              <p:cNvSpPr/>
              <p:nvPr/>
            </p:nvSpPr>
            <p:spPr>
              <a:xfrm>
                <a:off x="2656870" y="2599298"/>
                <a:ext cx="137366" cy="214369"/>
              </a:xfrm>
              <a:custGeom>
                <a:avLst/>
                <a:gdLst/>
                <a:ahLst/>
                <a:cxnLst/>
                <a:rect l="l" t="t" r="r" b="b"/>
                <a:pathLst>
                  <a:path w="2556" h="3989" extrusionOk="0">
                    <a:moveTo>
                      <a:pt x="315" y="0"/>
                    </a:moveTo>
                    <a:lnTo>
                      <a:pt x="1" y="179"/>
                    </a:lnTo>
                    <a:lnTo>
                      <a:pt x="583" y="2465"/>
                    </a:lnTo>
                    <a:lnTo>
                      <a:pt x="2197" y="3988"/>
                    </a:lnTo>
                    <a:lnTo>
                      <a:pt x="2555" y="3809"/>
                    </a:lnTo>
                    <a:lnTo>
                      <a:pt x="315" y="0"/>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3"/>
              <p:cNvSpPr/>
              <p:nvPr/>
            </p:nvSpPr>
            <p:spPr>
              <a:xfrm>
                <a:off x="2497957" y="2608918"/>
                <a:ext cx="276989" cy="296215"/>
              </a:xfrm>
              <a:custGeom>
                <a:avLst/>
                <a:gdLst/>
                <a:ahLst/>
                <a:cxnLst/>
                <a:rect l="l" t="t" r="r" b="b"/>
                <a:pathLst>
                  <a:path w="5154" h="5512" extrusionOk="0">
                    <a:moveTo>
                      <a:pt x="2958" y="0"/>
                    </a:moveTo>
                    <a:lnTo>
                      <a:pt x="1" y="1703"/>
                    </a:lnTo>
                    <a:lnTo>
                      <a:pt x="2241" y="5512"/>
                    </a:lnTo>
                    <a:lnTo>
                      <a:pt x="5154" y="3809"/>
                    </a:lnTo>
                    <a:lnTo>
                      <a:pt x="29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3"/>
              <p:cNvSpPr/>
              <p:nvPr/>
            </p:nvSpPr>
            <p:spPr>
              <a:xfrm>
                <a:off x="2531653" y="2382560"/>
                <a:ext cx="137312" cy="216787"/>
              </a:xfrm>
              <a:custGeom>
                <a:avLst/>
                <a:gdLst/>
                <a:ahLst/>
                <a:cxnLst/>
                <a:rect l="l" t="t" r="r" b="b"/>
                <a:pathLst>
                  <a:path w="2555" h="4034" extrusionOk="0">
                    <a:moveTo>
                      <a:pt x="315" y="0"/>
                    </a:moveTo>
                    <a:lnTo>
                      <a:pt x="1" y="180"/>
                    </a:lnTo>
                    <a:lnTo>
                      <a:pt x="628" y="2465"/>
                    </a:lnTo>
                    <a:lnTo>
                      <a:pt x="2197" y="4033"/>
                    </a:lnTo>
                    <a:lnTo>
                      <a:pt x="2555" y="3809"/>
                    </a:lnTo>
                    <a:lnTo>
                      <a:pt x="315" y="0"/>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3"/>
              <p:cNvSpPr/>
              <p:nvPr/>
            </p:nvSpPr>
            <p:spPr>
              <a:xfrm>
                <a:off x="2375158" y="2392179"/>
                <a:ext cx="274570" cy="298633"/>
              </a:xfrm>
              <a:custGeom>
                <a:avLst/>
                <a:gdLst/>
                <a:ahLst/>
                <a:cxnLst/>
                <a:rect l="l" t="t" r="r" b="b"/>
                <a:pathLst>
                  <a:path w="5109" h="5557" extrusionOk="0">
                    <a:moveTo>
                      <a:pt x="2913" y="1"/>
                    </a:moveTo>
                    <a:lnTo>
                      <a:pt x="0" y="1703"/>
                    </a:lnTo>
                    <a:lnTo>
                      <a:pt x="2196" y="5557"/>
                    </a:lnTo>
                    <a:lnTo>
                      <a:pt x="5109" y="3854"/>
                    </a:lnTo>
                    <a:lnTo>
                      <a:pt x="29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3"/>
              <p:cNvSpPr/>
              <p:nvPr/>
            </p:nvSpPr>
            <p:spPr>
              <a:xfrm>
                <a:off x="2406435" y="2165821"/>
                <a:ext cx="137312" cy="216787"/>
              </a:xfrm>
              <a:custGeom>
                <a:avLst/>
                <a:gdLst/>
                <a:ahLst/>
                <a:cxnLst/>
                <a:rect l="l" t="t" r="r" b="b"/>
                <a:pathLst>
                  <a:path w="2555" h="4034" extrusionOk="0">
                    <a:moveTo>
                      <a:pt x="359" y="0"/>
                    </a:moveTo>
                    <a:lnTo>
                      <a:pt x="1" y="225"/>
                    </a:lnTo>
                    <a:lnTo>
                      <a:pt x="628" y="2510"/>
                    </a:lnTo>
                    <a:lnTo>
                      <a:pt x="2196" y="4033"/>
                    </a:lnTo>
                    <a:lnTo>
                      <a:pt x="2555" y="3854"/>
                    </a:lnTo>
                    <a:lnTo>
                      <a:pt x="359" y="0"/>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a:off x="2249940" y="2177859"/>
                <a:ext cx="274570" cy="296269"/>
              </a:xfrm>
              <a:custGeom>
                <a:avLst/>
                <a:gdLst/>
                <a:ahLst/>
                <a:cxnLst/>
                <a:rect l="l" t="t" r="r" b="b"/>
                <a:pathLst>
                  <a:path w="5109" h="5513" extrusionOk="0">
                    <a:moveTo>
                      <a:pt x="2913" y="1"/>
                    </a:moveTo>
                    <a:lnTo>
                      <a:pt x="0" y="1658"/>
                    </a:lnTo>
                    <a:lnTo>
                      <a:pt x="2196" y="5512"/>
                    </a:lnTo>
                    <a:lnTo>
                      <a:pt x="5108" y="3809"/>
                    </a:lnTo>
                    <a:lnTo>
                      <a:pt x="29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3"/>
              <p:cNvSpPr/>
              <p:nvPr/>
            </p:nvSpPr>
            <p:spPr>
              <a:xfrm>
                <a:off x="2281218" y="1949083"/>
                <a:ext cx="137312" cy="216787"/>
              </a:xfrm>
              <a:custGeom>
                <a:avLst/>
                <a:gdLst/>
                <a:ahLst/>
                <a:cxnLst/>
                <a:rect l="l" t="t" r="r" b="b"/>
                <a:pathLst>
                  <a:path w="2555" h="4034" extrusionOk="0">
                    <a:moveTo>
                      <a:pt x="359" y="1"/>
                    </a:moveTo>
                    <a:lnTo>
                      <a:pt x="1" y="225"/>
                    </a:lnTo>
                    <a:lnTo>
                      <a:pt x="628" y="2510"/>
                    </a:lnTo>
                    <a:lnTo>
                      <a:pt x="2241" y="4033"/>
                    </a:lnTo>
                    <a:lnTo>
                      <a:pt x="2555" y="3854"/>
                    </a:lnTo>
                    <a:lnTo>
                      <a:pt x="359"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3"/>
              <p:cNvSpPr/>
              <p:nvPr/>
            </p:nvSpPr>
            <p:spPr>
              <a:xfrm>
                <a:off x="2124723" y="1961121"/>
                <a:ext cx="276989" cy="296269"/>
              </a:xfrm>
              <a:custGeom>
                <a:avLst/>
                <a:gdLst/>
                <a:ahLst/>
                <a:cxnLst/>
                <a:rect l="l" t="t" r="r" b="b"/>
                <a:pathLst>
                  <a:path w="5154" h="5513" extrusionOk="0">
                    <a:moveTo>
                      <a:pt x="2913" y="1"/>
                    </a:moveTo>
                    <a:lnTo>
                      <a:pt x="0" y="1659"/>
                    </a:lnTo>
                    <a:lnTo>
                      <a:pt x="2196" y="5512"/>
                    </a:lnTo>
                    <a:lnTo>
                      <a:pt x="5153" y="3809"/>
                    </a:lnTo>
                    <a:lnTo>
                      <a:pt x="29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3"/>
              <p:cNvSpPr/>
              <p:nvPr/>
            </p:nvSpPr>
            <p:spPr>
              <a:xfrm>
                <a:off x="2156000" y="1734763"/>
                <a:ext cx="137312" cy="214369"/>
              </a:xfrm>
              <a:custGeom>
                <a:avLst/>
                <a:gdLst/>
                <a:ahLst/>
                <a:cxnLst/>
                <a:rect l="l" t="t" r="r" b="b"/>
                <a:pathLst>
                  <a:path w="2555" h="3989" extrusionOk="0">
                    <a:moveTo>
                      <a:pt x="359" y="1"/>
                    </a:moveTo>
                    <a:lnTo>
                      <a:pt x="1" y="180"/>
                    </a:lnTo>
                    <a:lnTo>
                      <a:pt x="628" y="2465"/>
                    </a:lnTo>
                    <a:lnTo>
                      <a:pt x="2241" y="3989"/>
                    </a:lnTo>
                    <a:lnTo>
                      <a:pt x="2555" y="3809"/>
                    </a:lnTo>
                    <a:lnTo>
                      <a:pt x="359"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3"/>
              <p:cNvSpPr/>
              <p:nvPr/>
            </p:nvSpPr>
            <p:spPr>
              <a:xfrm>
                <a:off x="1999452" y="1744383"/>
                <a:ext cx="277043" cy="296269"/>
              </a:xfrm>
              <a:custGeom>
                <a:avLst/>
                <a:gdLst/>
                <a:ahLst/>
                <a:cxnLst/>
                <a:rect l="l" t="t" r="r" b="b"/>
                <a:pathLst>
                  <a:path w="5155" h="5513" extrusionOk="0">
                    <a:moveTo>
                      <a:pt x="2914" y="1"/>
                    </a:moveTo>
                    <a:lnTo>
                      <a:pt x="1" y="1704"/>
                    </a:lnTo>
                    <a:lnTo>
                      <a:pt x="2197" y="5512"/>
                    </a:lnTo>
                    <a:lnTo>
                      <a:pt x="5154" y="3810"/>
                    </a:lnTo>
                    <a:lnTo>
                      <a:pt x="29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3"/>
              <p:cNvSpPr/>
              <p:nvPr/>
            </p:nvSpPr>
            <p:spPr>
              <a:xfrm>
                <a:off x="2721897" y="2832857"/>
                <a:ext cx="48207" cy="60243"/>
              </a:xfrm>
              <a:custGeom>
                <a:avLst/>
                <a:gdLst/>
                <a:ahLst/>
                <a:cxnLst/>
                <a:rect l="l" t="t" r="r" b="b"/>
                <a:pathLst>
                  <a:path w="897" h="1121" extrusionOk="0">
                    <a:moveTo>
                      <a:pt x="359" y="1"/>
                    </a:moveTo>
                    <a:lnTo>
                      <a:pt x="46" y="225"/>
                    </a:lnTo>
                    <a:lnTo>
                      <a:pt x="1" y="852"/>
                    </a:lnTo>
                    <a:lnTo>
                      <a:pt x="539" y="1121"/>
                    </a:lnTo>
                    <a:lnTo>
                      <a:pt x="897" y="942"/>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a:off x="2668908" y="2842477"/>
                <a:ext cx="81957" cy="81953"/>
              </a:xfrm>
              <a:custGeom>
                <a:avLst/>
                <a:gdLst/>
                <a:ahLst/>
                <a:cxnLst/>
                <a:rect l="l" t="t" r="r" b="b"/>
                <a:pathLst>
                  <a:path w="1525" h="1525" extrusionOk="0">
                    <a:moveTo>
                      <a:pt x="1032" y="1"/>
                    </a:moveTo>
                    <a:lnTo>
                      <a:pt x="1" y="583"/>
                    </a:lnTo>
                    <a:lnTo>
                      <a:pt x="539" y="1524"/>
                    </a:lnTo>
                    <a:lnTo>
                      <a:pt x="1525" y="942"/>
                    </a:lnTo>
                    <a:lnTo>
                      <a:pt x="1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3"/>
              <p:cNvSpPr/>
              <p:nvPr/>
            </p:nvSpPr>
            <p:spPr>
              <a:xfrm>
                <a:off x="2876028" y="2849732"/>
                <a:ext cx="93996" cy="98774"/>
              </a:xfrm>
              <a:custGeom>
                <a:avLst/>
                <a:gdLst/>
                <a:ahLst/>
                <a:cxnLst/>
                <a:rect l="l" t="t" r="r" b="b"/>
                <a:pathLst>
                  <a:path w="1749" h="1838" extrusionOk="0">
                    <a:moveTo>
                      <a:pt x="314" y="0"/>
                    </a:moveTo>
                    <a:lnTo>
                      <a:pt x="1" y="180"/>
                    </a:lnTo>
                    <a:lnTo>
                      <a:pt x="1435" y="1838"/>
                    </a:lnTo>
                    <a:lnTo>
                      <a:pt x="1748" y="1658"/>
                    </a:lnTo>
                    <a:lnTo>
                      <a:pt x="1748" y="807"/>
                    </a:lnTo>
                    <a:lnTo>
                      <a:pt x="3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3"/>
              <p:cNvSpPr/>
              <p:nvPr/>
            </p:nvSpPr>
            <p:spPr>
              <a:xfrm>
                <a:off x="2876028" y="2859352"/>
                <a:ext cx="77120" cy="89155"/>
              </a:xfrm>
              <a:custGeom>
                <a:avLst/>
                <a:gdLst/>
                <a:ahLst/>
                <a:cxnLst/>
                <a:rect l="l" t="t" r="r" b="b"/>
                <a:pathLst>
                  <a:path w="1435" h="1659" extrusionOk="0">
                    <a:moveTo>
                      <a:pt x="1" y="1"/>
                    </a:moveTo>
                    <a:lnTo>
                      <a:pt x="1" y="852"/>
                    </a:lnTo>
                    <a:lnTo>
                      <a:pt x="1435" y="1659"/>
                    </a:lnTo>
                    <a:lnTo>
                      <a:pt x="1435" y="807"/>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3"/>
              <p:cNvSpPr/>
              <p:nvPr/>
            </p:nvSpPr>
            <p:spPr>
              <a:xfrm>
                <a:off x="3006082" y="2741336"/>
                <a:ext cx="38587" cy="204749"/>
              </a:xfrm>
              <a:custGeom>
                <a:avLst/>
                <a:gdLst/>
                <a:ahLst/>
                <a:cxnLst/>
                <a:rect l="l" t="t" r="r" b="b"/>
                <a:pathLst>
                  <a:path w="718" h="3810" extrusionOk="0">
                    <a:moveTo>
                      <a:pt x="717" y="1"/>
                    </a:moveTo>
                    <a:lnTo>
                      <a:pt x="135" y="46"/>
                    </a:lnTo>
                    <a:lnTo>
                      <a:pt x="0" y="3317"/>
                    </a:lnTo>
                    <a:lnTo>
                      <a:pt x="359" y="3810"/>
                    </a:lnTo>
                    <a:lnTo>
                      <a:pt x="717" y="3630"/>
                    </a:lnTo>
                    <a:lnTo>
                      <a:pt x="7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3"/>
              <p:cNvSpPr/>
              <p:nvPr/>
            </p:nvSpPr>
            <p:spPr>
              <a:xfrm>
                <a:off x="2803799" y="2613754"/>
                <a:ext cx="240874" cy="137306"/>
              </a:xfrm>
              <a:custGeom>
                <a:avLst/>
                <a:gdLst/>
                <a:ahLst/>
                <a:cxnLst/>
                <a:rect l="l" t="t" r="r" b="b"/>
                <a:pathLst>
                  <a:path w="4482" h="2555" extrusionOk="0">
                    <a:moveTo>
                      <a:pt x="314" y="0"/>
                    </a:moveTo>
                    <a:lnTo>
                      <a:pt x="0" y="179"/>
                    </a:lnTo>
                    <a:lnTo>
                      <a:pt x="2241" y="2106"/>
                    </a:lnTo>
                    <a:lnTo>
                      <a:pt x="4123" y="2554"/>
                    </a:lnTo>
                    <a:lnTo>
                      <a:pt x="4481" y="2375"/>
                    </a:lnTo>
                    <a:lnTo>
                      <a:pt x="3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3"/>
              <p:cNvSpPr/>
              <p:nvPr/>
            </p:nvSpPr>
            <p:spPr>
              <a:xfrm>
                <a:off x="2803799" y="2623374"/>
                <a:ext cx="221580" cy="322709"/>
              </a:xfrm>
              <a:custGeom>
                <a:avLst/>
                <a:gdLst/>
                <a:ahLst/>
                <a:cxnLst/>
                <a:rect l="l" t="t" r="r" b="b"/>
                <a:pathLst>
                  <a:path w="4123" h="6005" extrusionOk="0">
                    <a:moveTo>
                      <a:pt x="0" y="0"/>
                    </a:moveTo>
                    <a:lnTo>
                      <a:pt x="0" y="3630"/>
                    </a:lnTo>
                    <a:lnTo>
                      <a:pt x="4123" y="6005"/>
                    </a:lnTo>
                    <a:lnTo>
                      <a:pt x="4123" y="237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3"/>
              <p:cNvSpPr/>
              <p:nvPr/>
            </p:nvSpPr>
            <p:spPr>
              <a:xfrm>
                <a:off x="3006082" y="2536689"/>
                <a:ext cx="38587" cy="204696"/>
              </a:xfrm>
              <a:custGeom>
                <a:avLst/>
                <a:gdLst/>
                <a:ahLst/>
                <a:cxnLst/>
                <a:rect l="l" t="t" r="r" b="b"/>
                <a:pathLst>
                  <a:path w="718" h="3809" extrusionOk="0">
                    <a:moveTo>
                      <a:pt x="717" y="0"/>
                    </a:moveTo>
                    <a:lnTo>
                      <a:pt x="135" y="90"/>
                    </a:lnTo>
                    <a:lnTo>
                      <a:pt x="0" y="3316"/>
                    </a:lnTo>
                    <a:lnTo>
                      <a:pt x="359" y="3809"/>
                    </a:lnTo>
                    <a:lnTo>
                      <a:pt x="717" y="3630"/>
                    </a:lnTo>
                    <a:lnTo>
                      <a:pt x="7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3"/>
              <p:cNvSpPr/>
              <p:nvPr/>
            </p:nvSpPr>
            <p:spPr>
              <a:xfrm>
                <a:off x="2803799" y="2409054"/>
                <a:ext cx="240874" cy="139724"/>
              </a:xfrm>
              <a:custGeom>
                <a:avLst/>
                <a:gdLst/>
                <a:ahLst/>
                <a:cxnLst/>
                <a:rect l="l" t="t" r="r" b="b"/>
                <a:pathLst>
                  <a:path w="4482" h="2600" extrusionOk="0">
                    <a:moveTo>
                      <a:pt x="314" y="0"/>
                    </a:moveTo>
                    <a:lnTo>
                      <a:pt x="0" y="179"/>
                    </a:lnTo>
                    <a:lnTo>
                      <a:pt x="2241" y="2151"/>
                    </a:lnTo>
                    <a:lnTo>
                      <a:pt x="4123" y="2599"/>
                    </a:lnTo>
                    <a:lnTo>
                      <a:pt x="4481" y="2375"/>
                    </a:lnTo>
                    <a:lnTo>
                      <a:pt x="3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3"/>
              <p:cNvSpPr/>
              <p:nvPr/>
            </p:nvSpPr>
            <p:spPr>
              <a:xfrm>
                <a:off x="2803799" y="2418674"/>
                <a:ext cx="221580" cy="322709"/>
              </a:xfrm>
              <a:custGeom>
                <a:avLst/>
                <a:gdLst/>
                <a:ahLst/>
                <a:cxnLst/>
                <a:rect l="l" t="t" r="r" b="b"/>
                <a:pathLst>
                  <a:path w="4123" h="6005" extrusionOk="0">
                    <a:moveTo>
                      <a:pt x="0" y="0"/>
                    </a:moveTo>
                    <a:lnTo>
                      <a:pt x="0" y="3630"/>
                    </a:lnTo>
                    <a:lnTo>
                      <a:pt x="4123" y="6005"/>
                    </a:lnTo>
                    <a:lnTo>
                      <a:pt x="4123" y="242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3"/>
              <p:cNvSpPr/>
              <p:nvPr/>
            </p:nvSpPr>
            <p:spPr>
              <a:xfrm>
                <a:off x="3006082" y="2334407"/>
                <a:ext cx="38587" cy="204696"/>
              </a:xfrm>
              <a:custGeom>
                <a:avLst/>
                <a:gdLst/>
                <a:ahLst/>
                <a:cxnLst/>
                <a:rect l="l" t="t" r="r" b="b"/>
                <a:pathLst>
                  <a:path w="718" h="3809" extrusionOk="0">
                    <a:moveTo>
                      <a:pt x="717" y="0"/>
                    </a:moveTo>
                    <a:lnTo>
                      <a:pt x="135" y="45"/>
                    </a:lnTo>
                    <a:lnTo>
                      <a:pt x="0" y="3316"/>
                    </a:lnTo>
                    <a:lnTo>
                      <a:pt x="359" y="3809"/>
                    </a:lnTo>
                    <a:lnTo>
                      <a:pt x="717" y="3585"/>
                    </a:lnTo>
                    <a:lnTo>
                      <a:pt x="7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3"/>
              <p:cNvSpPr/>
              <p:nvPr/>
            </p:nvSpPr>
            <p:spPr>
              <a:xfrm>
                <a:off x="2803799" y="2204354"/>
                <a:ext cx="240874" cy="139724"/>
              </a:xfrm>
              <a:custGeom>
                <a:avLst/>
                <a:gdLst/>
                <a:ahLst/>
                <a:cxnLst/>
                <a:rect l="l" t="t" r="r" b="b"/>
                <a:pathLst>
                  <a:path w="4482" h="2600" extrusionOk="0">
                    <a:moveTo>
                      <a:pt x="314" y="0"/>
                    </a:moveTo>
                    <a:lnTo>
                      <a:pt x="0" y="224"/>
                    </a:lnTo>
                    <a:lnTo>
                      <a:pt x="2241" y="2151"/>
                    </a:lnTo>
                    <a:lnTo>
                      <a:pt x="4123" y="2599"/>
                    </a:lnTo>
                    <a:lnTo>
                      <a:pt x="4481" y="2420"/>
                    </a:lnTo>
                    <a:lnTo>
                      <a:pt x="3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3"/>
              <p:cNvSpPr/>
              <p:nvPr/>
            </p:nvSpPr>
            <p:spPr>
              <a:xfrm>
                <a:off x="2803799" y="2216392"/>
                <a:ext cx="221580" cy="322709"/>
              </a:xfrm>
              <a:custGeom>
                <a:avLst/>
                <a:gdLst/>
                <a:ahLst/>
                <a:cxnLst/>
                <a:rect l="l" t="t" r="r" b="b"/>
                <a:pathLst>
                  <a:path w="4123" h="6005" extrusionOk="0">
                    <a:moveTo>
                      <a:pt x="0" y="0"/>
                    </a:moveTo>
                    <a:lnTo>
                      <a:pt x="0" y="3585"/>
                    </a:lnTo>
                    <a:lnTo>
                      <a:pt x="4123" y="6005"/>
                    </a:lnTo>
                    <a:lnTo>
                      <a:pt x="4123" y="237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3"/>
              <p:cNvSpPr/>
              <p:nvPr/>
            </p:nvSpPr>
            <p:spPr>
              <a:xfrm>
                <a:off x="3006082" y="2129707"/>
                <a:ext cx="38587" cy="204749"/>
              </a:xfrm>
              <a:custGeom>
                <a:avLst/>
                <a:gdLst/>
                <a:ahLst/>
                <a:cxnLst/>
                <a:rect l="l" t="t" r="r" b="b"/>
                <a:pathLst>
                  <a:path w="718" h="3810" extrusionOk="0">
                    <a:moveTo>
                      <a:pt x="717" y="0"/>
                    </a:moveTo>
                    <a:lnTo>
                      <a:pt x="135" y="90"/>
                    </a:lnTo>
                    <a:lnTo>
                      <a:pt x="0" y="3316"/>
                    </a:lnTo>
                    <a:lnTo>
                      <a:pt x="359" y="3809"/>
                    </a:lnTo>
                    <a:lnTo>
                      <a:pt x="717" y="3630"/>
                    </a:lnTo>
                    <a:lnTo>
                      <a:pt x="7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3"/>
              <p:cNvSpPr/>
              <p:nvPr/>
            </p:nvSpPr>
            <p:spPr>
              <a:xfrm>
                <a:off x="2803799" y="2002072"/>
                <a:ext cx="240874" cy="137306"/>
              </a:xfrm>
              <a:custGeom>
                <a:avLst/>
                <a:gdLst/>
                <a:ahLst/>
                <a:cxnLst/>
                <a:rect l="l" t="t" r="r" b="b"/>
                <a:pathLst>
                  <a:path w="4482" h="2555" extrusionOk="0">
                    <a:moveTo>
                      <a:pt x="314" y="0"/>
                    </a:moveTo>
                    <a:lnTo>
                      <a:pt x="0" y="180"/>
                    </a:lnTo>
                    <a:lnTo>
                      <a:pt x="2241" y="2106"/>
                    </a:lnTo>
                    <a:lnTo>
                      <a:pt x="4123" y="2555"/>
                    </a:lnTo>
                    <a:lnTo>
                      <a:pt x="4481" y="2375"/>
                    </a:lnTo>
                    <a:lnTo>
                      <a:pt x="3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2803799" y="2011692"/>
                <a:ext cx="221580" cy="322762"/>
              </a:xfrm>
              <a:custGeom>
                <a:avLst/>
                <a:gdLst/>
                <a:ahLst/>
                <a:cxnLst/>
                <a:rect l="l" t="t" r="r" b="b"/>
                <a:pathLst>
                  <a:path w="4123" h="6006" extrusionOk="0">
                    <a:moveTo>
                      <a:pt x="0" y="1"/>
                    </a:moveTo>
                    <a:lnTo>
                      <a:pt x="0" y="3630"/>
                    </a:lnTo>
                    <a:lnTo>
                      <a:pt x="4123" y="6005"/>
                    </a:lnTo>
                    <a:lnTo>
                      <a:pt x="4123" y="2376"/>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006082" y="1927425"/>
                <a:ext cx="38587" cy="202331"/>
              </a:xfrm>
              <a:custGeom>
                <a:avLst/>
                <a:gdLst/>
                <a:ahLst/>
                <a:cxnLst/>
                <a:rect l="l" t="t" r="r" b="b"/>
                <a:pathLst>
                  <a:path w="718" h="3765" extrusionOk="0">
                    <a:moveTo>
                      <a:pt x="717" y="0"/>
                    </a:moveTo>
                    <a:lnTo>
                      <a:pt x="135" y="45"/>
                    </a:lnTo>
                    <a:lnTo>
                      <a:pt x="0" y="3271"/>
                    </a:lnTo>
                    <a:lnTo>
                      <a:pt x="359" y="3764"/>
                    </a:lnTo>
                    <a:lnTo>
                      <a:pt x="717" y="3585"/>
                    </a:lnTo>
                    <a:lnTo>
                      <a:pt x="7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p:nvPr/>
            </p:nvSpPr>
            <p:spPr>
              <a:xfrm>
                <a:off x="2803799" y="1797372"/>
                <a:ext cx="240874" cy="139724"/>
              </a:xfrm>
              <a:custGeom>
                <a:avLst/>
                <a:gdLst/>
                <a:ahLst/>
                <a:cxnLst/>
                <a:rect l="l" t="t" r="r" b="b"/>
                <a:pathLst>
                  <a:path w="4482" h="2600" extrusionOk="0">
                    <a:moveTo>
                      <a:pt x="314" y="1"/>
                    </a:moveTo>
                    <a:lnTo>
                      <a:pt x="0" y="180"/>
                    </a:lnTo>
                    <a:lnTo>
                      <a:pt x="2241" y="2151"/>
                    </a:lnTo>
                    <a:lnTo>
                      <a:pt x="4123" y="2600"/>
                    </a:lnTo>
                    <a:lnTo>
                      <a:pt x="4481" y="2420"/>
                    </a:lnTo>
                    <a:lnTo>
                      <a:pt x="3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3"/>
              <p:cNvSpPr/>
              <p:nvPr/>
            </p:nvSpPr>
            <p:spPr>
              <a:xfrm>
                <a:off x="2803799" y="1806991"/>
                <a:ext cx="221580" cy="322762"/>
              </a:xfrm>
              <a:custGeom>
                <a:avLst/>
                <a:gdLst/>
                <a:ahLst/>
                <a:cxnLst/>
                <a:rect l="l" t="t" r="r" b="b"/>
                <a:pathLst>
                  <a:path w="4123" h="6006" extrusionOk="0">
                    <a:moveTo>
                      <a:pt x="0" y="1"/>
                    </a:moveTo>
                    <a:lnTo>
                      <a:pt x="0" y="3630"/>
                    </a:lnTo>
                    <a:lnTo>
                      <a:pt x="4123" y="6005"/>
                    </a:lnTo>
                    <a:lnTo>
                      <a:pt x="4123" y="242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3"/>
              <p:cNvSpPr/>
              <p:nvPr/>
            </p:nvSpPr>
            <p:spPr>
              <a:xfrm>
                <a:off x="3075892" y="3064052"/>
                <a:ext cx="81957" cy="110812"/>
              </a:xfrm>
              <a:custGeom>
                <a:avLst/>
                <a:gdLst/>
                <a:ahLst/>
                <a:cxnLst/>
                <a:rect l="l" t="t" r="r" b="b"/>
                <a:pathLst>
                  <a:path w="1525" h="2062" extrusionOk="0">
                    <a:moveTo>
                      <a:pt x="539" y="0"/>
                    </a:moveTo>
                    <a:lnTo>
                      <a:pt x="1" y="314"/>
                    </a:lnTo>
                    <a:lnTo>
                      <a:pt x="1031" y="2062"/>
                    </a:lnTo>
                    <a:lnTo>
                      <a:pt x="1524" y="1748"/>
                    </a:lnTo>
                    <a:lnTo>
                      <a:pt x="5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3"/>
              <p:cNvSpPr/>
              <p:nvPr/>
            </p:nvSpPr>
            <p:spPr>
              <a:xfrm>
                <a:off x="3172250" y="2895466"/>
                <a:ext cx="175845" cy="284231"/>
              </a:xfrm>
              <a:custGeom>
                <a:avLst/>
                <a:gdLst/>
                <a:ahLst/>
                <a:cxnLst/>
                <a:rect l="l" t="t" r="r" b="b"/>
                <a:pathLst>
                  <a:path w="3272" h="5289" extrusionOk="0">
                    <a:moveTo>
                      <a:pt x="359" y="1"/>
                    </a:moveTo>
                    <a:lnTo>
                      <a:pt x="0" y="225"/>
                    </a:lnTo>
                    <a:lnTo>
                      <a:pt x="896" y="3048"/>
                    </a:lnTo>
                    <a:lnTo>
                      <a:pt x="2913" y="5288"/>
                    </a:lnTo>
                    <a:lnTo>
                      <a:pt x="3271" y="5109"/>
                    </a:lnTo>
                    <a:lnTo>
                      <a:pt x="359"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3"/>
              <p:cNvSpPr/>
              <p:nvPr/>
            </p:nvSpPr>
            <p:spPr>
              <a:xfrm>
                <a:off x="3054234" y="2907504"/>
                <a:ext cx="274570" cy="339583"/>
              </a:xfrm>
              <a:custGeom>
                <a:avLst/>
                <a:gdLst/>
                <a:ahLst/>
                <a:cxnLst/>
                <a:rect l="l" t="t" r="r" b="b"/>
                <a:pathLst>
                  <a:path w="5109" h="6319" extrusionOk="0">
                    <a:moveTo>
                      <a:pt x="2196" y="1"/>
                    </a:moveTo>
                    <a:lnTo>
                      <a:pt x="1" y="1255"/>
                    </a:lnTo>
                    <a:lnTo>
                      <a:pt x="2913" y="6319"/>
                    </a:lnTo>
                    <a:lnTo>
                      <a:pt x="5109" y="5064"/>
                    </a:lnTo>
                    <a:lnTo>
                      <a:pt x="21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3"/>
              <p:cNvSpPr/>
              <p:nvPr/>
            </p:nvSpPr>
            <p:spPr>
              <a:xfrm>
                <a:off x="3297468" y="2823238"/>
                <a:ext cx="175845" cy="284177"/>
              </a:xfrm>
              <a:custGeom>
                <a:avLst/>
                <a:gdLst/>
                <a:ahLst/>
                <a:cxnLst/>
                <a:rect l="l" t="t" r="r" b="b"/>
                <a:pathLst>
                  <a:path w="3272" h="5288" extrusionOk="0">
                    <a:moveTo>
                      <a:pt x="314" y="0"/>
                    </a:moveTo>
                    <a:lnTo>
                      <a:pt x="0" y="224"/>
                    </a:lnTo>
                    <a:lnTo>
                      <a:pt x="896" y="3047"/>
                    </a:lnTo>
                    <a:lnTo>
                      <a:pt x="2913" y="5288"/>
                    </a:lnTo>
                    <a:lnTo>
                      <a:pt x="3271" y="5109"/>
                    </a:lnTo>
                    <a:lnTo>
                      <a:pt x="314" y="0"/>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3"/>
              <p:cNvSpPr/>
              <p:nvPr/>
            </p:nvSpPr>
            <p:spPr>
              <a:xfrm>
                <a:off x="3177033" y="2832857"/>
                <a:ext cx="276989" cy="342001"/>
              </a:xfrm>
              <a:custGeom>
                <a:avLst/>
                <a:gdLst/>
                <a:ahLst/>
                <a:cxnLst/>
                <a:rect l="l" t="t" r="r" b="b"/>
                <a:pathLst>
                  <a:path w="5154" h="6364" extrusionOk="0">
                    <a:moveTo>
                      <a:pt x="2241" y="1"/>
                    </a:moveTo>
                    <a:lnTo>
                      <a:pt x="1" y="1300"/>
                    </a:lnTo>
                    <a:lnTo>
                      <a:pt x="2958" y="6364"/>
                    </a:lnTo>
                    <a:lnTo>
                      <a:pt x="5154" y="5064"/>
                    </a:lnTo>
                    <a:lnTo>
                      <a:pt x="22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p:nvPr/>
            </p:nvSpPr>
            <p:spPr>
              <a:xfrm>
                <a:off x="3422685" y="2753374"/>
                <a:ext cx="175845" cy="281813"/>
              </a:xfrm>
              <a:custGeom>
                <a:avLst/>
                <a:gdLst/>
                <a:ahLst/>
                <a:cxnLst/>
                <a:rect l="l" t="t" r="r" b="b"/>
                <a:pathLst>
                  <a:path w="3272" h="5244" extrusionOk="0">
                    <a:moveTo>
                      <a:pt x="314" y="1"/>
                    </a:moveTo>
                    <a:lnTo>
                      <a:pt x="0" y="180"/>
                    </a:lnTo>
                    <a:lnTo>
                      <a:pt x="852" y="3003"/>
                    </a:lnTo>
                    <a:lnTo>
                      <a:pt x="2913" y="5244"/>
                    </a:lnTo>
                    <a:lnTo>
                      <a:pt x="3271" y="5064"/>
                    </a:lnTo>
                    <a:lnTo>
                      <a:pt x="314"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3"/>
              <p:cNvSpPr/>
              <p:nvPr/>
            </p:nvSpPr>
            <p:spPr>
              <a:xfrm>
                <a:off x="3302251" y="2763047"/>
                <a:ext cx="276989" cy="342001"/>
              </a:xfrm>
              <a:custGeom>
                <a:avLst/>
                <a:gdLst/>
                <a:ahLst/>
                <a:cxnLst/>
                <a:rect l="l" t="t" r="r" b="b"/>
                <a:pathLst>
                  <a:path w="5154" h="6364" extrusionOk="0">
                    <a:moveTo>
                      <a:pt x="2241" y="0"/>
                    </a:moveTo>
                    <a:lnTo>
                      <a:pt x="1" y="1300"/>
                    </a:lnTo>
                    <a:lnTo>
                      <a:pt x="2958" y="6363"/>
                    </a:lnTo>
                    <a:lnTo>
                      <a:pt x="5154" y="5064"/>
                    </a:lnTo>
                    <a:lnTo>
                      <a:pt x="2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3"/>
              <p:cNvSpPr/>
              <p:nvPr/>
            </p:nvSpPr>
            <p:spPr>
              <a:xfrm>
                <a:off x="3547903" y="2681146"/>
                <a:ext cx="173427" cy="281813"/>
              </a:xfrm>
              <a:custGeom>
                <a:avLst/>
                <a:gdLst/>
                <a:ahLst/>
                <a:cxnLst/>
                <a:rect l="l" t="t" r="r" b="b"/>
                <a:pathLst>
                  <a:path w="3227" h="5244" extrusionOk="0">
                    <a:moveTo>
                      <a:pt x="314" y="1"/>
                    </a:moveTo>
                    <a:lnTo>
                      <a:pt x="0" y="180"/>
                    </a:lnTo>
                    <a:lnTo>
                      <a:pt x="852" y="3003"/>
                    </a:lnTo>
                    <a:lnTo>
                      <a:pt x="2913" y="5243"/>
                    </a:lnTo>
                    <a:lnTo>
                      <a:pt x="3227" y="5064"/>
                    </a:lnTo>
                    <a:lnTo>
                      <a:pt x="314"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3"/>
              <p:cNvSpPr/>
              <p:nvPr/>
            </p:nvSpPr>
            <p:spPr>
              <a:xfrm>
                <a:off x="3427468" y="2690765"/>
                <a:ext cx="277043" cy="342001"/>
              </a:xfrm>
              <a:custGeom>
                <a:avLst/>
                <a:gdLst/>
                <a:ahLst/>
                <a:cxnLst/>
                <a:rect l="l" t="t" r="r" b="b"/>
                <a:pathLst>
                  <a:path w="5155" h="6364" extrusionOk="0">
                    <a:moveTo>
                      <a:pt x="2241" y="1"/>
                    </a:moveTo>
                    <a:lnTo>
                      <a:pt x="1" y="1256"/>
                    </a:lnTo>
                    <a:lnTo>
                      <a:pt x="2914" y="6364"/>
                    </a:lnTo>
                    <a:lnTo>
                      <a:pt x="5154" y="5064"/>
                    </a:lnTo>
                    <a:lnTo>
                      <a:pt x="22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3"/>
              <p:cNvSpPr/>
              <p:nvPr/>
            </p:nvSpPr>
            <p:spPr>
              <a:xfrm>
                <a:off x="3670702" y="2608918"/>
                <a:ext cx="175845" cy="281813"/>
              </a:xfrm>
              <a:custGeom>
                <a:avLst/>
                <a:gdLst/>
                <a:ahLst/>
                <a:cxnLst/>
                <a:rect l="l" t="t" r="r" b="b"/>
                <a:pathLst>
                  <a:path w="3272" h="5244" extrusionOk="0">
                    <a:moveTo>
                      <a:pt x="359" y="0"/>
                    </a:moveTo>
                    <a:lnTo>
                      <a:pt x="1" y="180"/>
                    </a:lnTo>
                    <a:lnTo>
                      <a:pt x="897" y="3003"/>
                    </a:lnTo>
                    <a:lnTo>
                      <a:pt x="2958" y="5243"/>
                    </a:lnTo>
                    <a:lnTo>
                      <a:pt x="3272" y="5064"/>
                    </a:lnTo>
                    <a:lnTo>
                      <a:pt x="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3"/>
              <p:cNvSpPr/>
              <p:nvPr/>
            </p:nvSpPr>
            <p:spPr>
              <a:xfrm>
                <a:off x="3552739" y="2618537"/>
                <a:ext cx="276989" cy="342001"/>
              </a:xfrm>
              <a:custGeom>
                <a:avLst/>
                <a:gdLst/>
                <a:ahLst/>
                <a:cxnLst/>
                <a:rect l="l" t="t" r="r" b="b"/>
                <a:pathLst>
                  <a:path w="5154" h="6364" extrusionOk="0">
                    <a:moveTo>
                      <a:pt x="2196" y="1"/>
                    </a:moveTo>
                    <a:lnTo>
                      <a:pt x="0" y="1300"/>
                    </a:lnTo>
                    <a:lnTo>
                      <a:pt x="2913" y="6364"/>
                    </a:lnTo>
                    <a:lnTo>
                      <a:pt x="5153" y="5109"/>
                    </a:lnTo>
                    <a:lnTo>
                      <a:pt x="21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3"/>
              <p:cNvSpPr/>
              <p:nvPr/>
            </p:nvSpPr>
            <p:spPr>
              <a:xfrm>
                <a:off x="3104805" y="3588996"/>
                <a:ext cx="599713" cy="965708"/>
              </a:xfrm>
              <a:custGeom>
                <a:avLst/>
                <a:gdLst/>
                <a:ahLst/>
                <a:cxnLst/>
                <a:rect l="l" t="t" r="r" b="b"/>
                <a:pathLst>
                  <a:path w="11159" h="17970" extrusionOk="0">
                    <a:moveTo>
                      <a:pt x="1345" y="1"/>
                    </a:moveTo>
                    <a:lnTo>
                      <a:pt x="1" y="763"/>
                    </a:lnTo>
                    <a:lnTo>
                      <a:pt x="9814" y="17969"/>
                    </a:lnTo>
                    <a:lnTo>
                      <a:pt x="11158" y="17208"/>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3"/>
              <p:cNvSpPr/>
              <p:nvPr/>
            </p:nvSpPr>
            <p:spPr>
              <a:xfrm>
                <a:off x="3709234" y="4422200"/>
                <a:ext cx="137312" cy="216787"/>
              </a:xfrm>
              <a:custGeom>
                <a:avLst/>
                <a:gdLst/>
                <a:ahLst/>
                <a:cxnLst/>
                <a:rect l="l" t="t" r="r" b="b"/>
                <a:pathLst>
                  <a:path w="2555" h="4034" extrusionOk="0">
                    <a:moveTo>
                      <a:pt x="359" y="1"/>
                    </a:moveTo>
                    <a:lnTo>
                      <a:pt x="1" y="225"/>
                    </a:lnTo>
                    <a:lnTo>
                      <a:pt x="628" y="2510"/>
                    </a:lnTo>
                    <a:lnTo>
                      <a:pt x="2241" y="4034"/>
                    </a:lnTo>
                    <a:lnTo>
                      <a:pt x="2555" y="3855"/>
                    </a:lnTo>
                    <a:lnTo>
                      <a:pt x="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3552739" y="4434238"/>
                <a:ext cx="276989" cy="296269"/>
              </a:xfrm>
              <a:custGeom>
                <a:avLst/>
                <a:gdLst/>
                <a:ahLst/>
                <a:cxnLst/>
                <a:rect l="l" t="t" r="r" b="b"/>
                <a:pathLst>
                  <a:path w="5154" h="5513" extrusionOk="0">
                    <a:moveTo>
                      <a:pt x="2913" y="1"/>
                    </a:moveTo>
                    <a:lnTo>
                      <a:pt x="0" y="1704"/>
                    </a:lnTo>
                    <a:lnTo>
                      <a:pt x="2196" y="5513"/>
                    </a:lnTo>
                    <a:lnTo>
                      <a:pt x="5153" y="3810"/>
                    </a:lnTo>
                    <a:lnTo>
                      <a:pt x="29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3584017" y="4207880"/>
                <a:ext cx="137312" cy="214369"/>
              </a:xfrm>
              <a:custGeom>
                <a:avLst/>
                <a:gdLst/>
                <a:ahLst/>
                <a:cxnLst/>
                <a:rect l="l" t="t" r="r" b="b"/>
                <a:pathLst>
                  <a:path w="2555" h="3989" extrusionOk="0">
                    <a:moveTo>
                      <a:pt x="359" y="1"/>
                    </a:moveTo>
                    <a:lnTo>
                      <a:pt x="1" y="180"/>
                    </a:lnTo>
                    <a:lnTo>
                      <a:pt x="628" y="2465"/>
                    </a:lnTo>
                    <a:lnTo>
                      <a:pt x="2241" y="3989"/>
                    </a:lnTo>
                    <a:lnTo>
                      <a:pt x="2555" y="3810"/>
                    </a:lnTo>
                    <a:lnTo>
                      <a:pt x="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3"/>
              <p:cNvSpPr/>
              <p:nvPr/>
            </p:nvSpPr>
            <p:spPr>
              <a:xfrm>
                <a:off x="3427468" y="4217553"/>
                <a:ext cx="277043" cy="296215"/>
              </a:xfrm>
              <a:custGeom>
                <a:avLst/>
                <a:gdLst/>
                <a:ahLst/>
                <a:cxnLst/>
                <a:rect l="l" t="t" r="r" b="b"/>
                <a:pathLst>
                  <a:path w="5155" h="5512" extrusionOk="0">
                    <a:moveTo>
                      <a:pt x="2914" y="0"/>
                    </a:moveTo>
                    <a:lnTo>
                      <a:pt x="1" y="1703"/>
                    </a:lnTo>
                    <a:lnTo>
                      <a:pt x="2197" y="5512"/>
                    </a:lnTo>
                    <a:lnTo>
                      <a:pt x="5154" y="3809"/>
                    </a:lnTo>
                    <a:lnTo>
                      <a:pt x="29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3"/>
              <p:cNvSpPr/>
              <p:nvPr/>
            </p:nvSpPr>
            <p:spPr>
              <a:xfrm>
                <a:off x="3461218" y="3991195"/>
                <a:ext cx="134894" cy="216733"/>
              </a:xfrm>
              <a:custGeom>
                <a:avLst/>
                <a:gdLst/>
                <a:ahLst/>
                <a:cxnLst/>
                <a:rect l="l" t="t" r="r" b="b"/>
                <a:pathLst>
                  <a:path w="2510" h="4033" extrusionOk="0">
                    <a:moveTo>
                      <a:pt x="314" y="0"/>
                    </a:moveTo>
                    <a:lnTo>
                      <a:pt x="0" y="179"/>
                    </a:lnTo>
                    <a:lnTo>
                      <a:pt x="583" y="2509"/>
                    </a:lnTo>
                    <a:lnTo>
                      <a:pt x="2196" y="4033"/>
                    </a:lnTo>
                    <a:lnTo>
                      <a:pt x="2510" y="3809"/>
                    </a:lnTo>
                    <a:lnTo>
                      <a:pt x="3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3302251" y="4000815"/>
                <a:ext cx="276989" cy="296215"/>
              </a:xfrm>
              <a:custGeom>
                <a:avLst/>
                <a:gdLst/>
                <a:ahLst/>
                <a:cxnLst/>
                <a:rect l="l" t="t" r="r" b="b"/>
                <a:pathLst>
                  <a:path w="5154" h="5512" extrusionOk="0">
                    <a:moveTo>
                      <a:pt x="2958" y="0"/>
                    </a:moveTo>
                    <a:lnTo>
                      <a:pt x="1" y="1703"/>
                    </a:lnTo>
                    <a:lnTo>
                      <a:pt x="2197" y="5512"/>
                    </a:lnTo>
                    <a:lnTo>
                      <a:pt x="5154" y="3854"/>
                    </a:lnTo>
                    <a:lnTo>
                      <a:pt x="29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3336000" y="3774457"/>
                <a:ext cx="137312" cy="216787"/>
              </a:xfrm>
              <a:custGeom>
                <a:avLst/>
                <a:gdLst/>
                <a:ahLst/>
                <a:cxnLst/>
                <a:rect l="l" t="t" r="r" b="b"/>
                <a:pathLst>
                  <a:path w="2555" h="4034" extrusionOk="0">
                    <a:moveTo>
                      <a:pt x="314" y="0"/>
                    </a:moveTo>
                    <a:lnTo>
                      <a:pt x="0" y="224"/>
                    </a:lnTo>
                    <a:lnTo>
                      <a:pt x="583" y="2510"/>
                    </a:lnTo>
                    <a:lnTo>
                      <a:pt x="2196" y="4033"/>
                    </a:lnTo>
                    <a:lnTo>
                      <a:pt x="2554" y="3854"/>
                    </a:lnTo>
                    <a:lnTo>
                      <a:pt x="3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3"/>
              <p:cNvSpPr/>
              <p:nvPr/>
            </p:nvSpPr>
            <p:spPr>
              <a:xfrm>
                <a:off x="3179452" y="3786495"/>
                <a:ext cx="274570" cy="296215"/>
              </a:xfrm>
              <a:custGeom>
                <a:avLst/>
                <a:gdLst/>
                <a:ahLst/>
                <a:cxnLst/>
                <a:rect l="l" t="t" r="r" b="b"/>
                <a:pathLst>
                  <a:path w="5109" h="5512" extrusionOk="0">
                    <a:moveTo>
                      <a:pt x="2913" y="0"/>
                    </a:moveTo>
                    <a:lnTo>
                      <a:pt x="1" y="1703"/>
                    </a:lnTo>
                    <a:lnTo>
                      <a:pt x="2196" y="5512"/>
                    </a:lnTo>
                    <a:lnTo>
                      <a:pt x="5109" y="3809"/>
                    </a:lnTo>
                    <a:lnTo>
                      <a:pt x="29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a:off x="3210783" y="3557719"/>
                <a:ext cx="137312" cy="216787"/>
              </a:xfrm>
              <a:custGeom>
                <a:avLst/>
                <a:gdLst/>
                <a:ahLst/>
                <a:cxnLst/>
                <a:rect l="l" t="t" r="r" b="b"/>
                <a:pathLst>
                  <a:path w="2555" h="4034" extrusionOk="0">
                    <a:moveTo>
                      <a:pt x="314" y="0"/>
                    </a:moveTo>
                    <a:lnTo>
                      <a:pt x="0" y="224"/>
                    </a:lnTo>
                    <a:lnTo>
                      <a:pt x="627" y="2510"/>
                    </a:lnTo>
                    <a:lnTo>
                      <a:pt x="2196" y="4033"/>
                    </a:lnTo>
                    <a:lnTo>
                      <a:pt x="2554" y="3854"/>
                    </a:lnTo>
                    <a:lnTo>
                      <a:pt x="3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3"/>
              <p:cNvSpPr/>
              <p:nvPr/>
            </p:nvSpPr>
            <p:spPr>
              <a:xfrm>
                <a:off x="3051816" y="3569757"/>
                <a:ext cx="276989" cy="296215"/>
              </a:xfrm>
              <a:custGeom>
                <a:avLst/>
                <a:gdLst/>
                <a:ahLst/>
                <a:cxnLst/>
                <a:rect l="l" t="t" r="r" b="b"/>
                <a:pathLst>
                  <a:path w="5154" h="5512" extrusionOk="0">
                    <a:moveTo>
                      <a:pt x="2958" y="0"/>
                    </a:moveTo>
                    <a:lnTo>
                      <a:pt x="1" y="1658"/>
                    </a:lnTo>
                    <a:lnTo>
                      <a:pt x="2241" y="5512"/>
                    </a:lnTo>
                    <a:lnTo>
                      <a:pt x="5154" y="3809"/>
                    </a:lnTo>
                    <a:lnTo>
                      <a:pt x="29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3"/>
              <p:cNvSpPr/>
              <p:nvPr/>
            </p:nvSpPr>
            <p:spPr>
              <a:xfrm>
                <a:off x="3128881" y="3540844"/>
                <a:ext cx="48207" cy="57878"/>
              </a:xfrm>
              <a:custGeom>
                <a:avLst/>
                <a:gdLst/>
                <a:ahLst/>
                <a:cxnLst/>
                <a:rect l="l" t="t" r="r" b="b"/>
                <a:pathLst>
                  <a:path w="897" h="1077" extrusionOk="0">
                    <a:moveTo>
                      <a:pt x="359" y="1"/>
                    </a:moveTo>
                    <a:lnTo>
                      <a:pt x="45" y="180"/>
                    </a:lnTo>
                    <a:lnTo>
                      <a:pt x="1" y="807"/>
                    </a:lnTo>
                    <a:lnTo>
                      <a:pt x="583" y="1076"/>
                    </a:lnTo>
                    <a:lnTo>
                      <a:pt x="897" y="897"/>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a:off x="3075892" y="3550464"/>
                <a:ext cx="81957" cy="79535"/>
              </a:xfrm>
              <a:custGeom>
                <a:avLst/>
                <a:gdLst/>
                <a:ahLst/>
                <a:cxnLst/>
                <a:rect l="l" t="t" r="r" b="b"/>
                <a:pathLst>
                  <a:path w="1525" h="1480" extrusionOk="0">
                    <a:moveTo>
                      <a:pt x="1031" y="1"/>
                    </a:moveTo>
                    <a:lnTo>
                      <a:pt x="1" y="583"/>
                    </a:lnTo>
                    <a:lnTo>
                      <a:pt x="539" y="1480"/>
                    </a:lnTo>
                    <a:lnTo>
                      <a:pt x="1524" y="897"/>
                    </a:lnTo>
                    <a:lnTo>
                      <a:pt x="10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3181870" y="3338562"/>
                <a:ext cx="57827" cy="120485"/>
              </a:xfrm>
              <a:custGeom>
                <a:avLst/>
                <a:gdLst/>
                <a:ahLst/>
                <a:cxnLst/>
                <a:rect l="l" t="t" r="r" b="b"/>
                <a:pathLst>
                  <a:path w="1076" h="2242" extrusionOk="0">
                    <a:moveTo>
                      <a:pt x="359" y="1"/>
                    </a:moveTo>
                    <a:lnTo>
                      <a:pt x="0" y="180"/>
                    </a:lnTo>
                    <a:lnTo>
                      <a:pt x="762" y="2241"/>
                    </a:lnTo>
                    <a:lnTo>
                      <a:pt x="1076" y="2062"/>
                    </a:lnTo>
                    <a:lnTo>
                      <a:pt x="1076" y="404"/>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3181870" y="3348182"/>
                <a:ext cx="41006" cy="110866"/>
              </a:xfrm>
              <a:custGeom>
                <a:avLst/>
                <a:gdLst/>
                <a:ahLst/>
                <a:cxnLst/>
                <a:rect l="l" t="t" r="r" b="b"/>
                <a:pathLst>
                  <a:path w="763" h="2063" extrusionOk="0">
                    <a:moveTo>
                      <a:pt x="0" y="1"/>
                    </a:moveTo>
                    <a:lnTo>
                      <a:pt x="0" y="1659"/>
                    </a:lnTo>
                    <a:lnTo>
                      <a:pt x="762" y="2062"/>
                    </a:lnTo>
                    <a:lnTo>
                      <a:pt x="762" y="449"/>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a:off x="3379316" y="3374676"/>
                <a:ext cx="28967" cy="267357"/>
              </a:xfrm>
              <a:custGeom>
                <a:avLst/>
                <a:gdLst/>
                <a:ahLst/>
                <a:cxnLst/>
                <a:rect l="l" t="t" r="r" b="b"/>
                <a:pathLst>
                  <a:path w="539" h="4975" extrusionOk="0">
                    <a:moveTo>
                      <a:pt x="538" y="1"/>
                    </a:moveTo>
                    <a:lnTo>
                      <a:pt x="1" y="46"/>
                    </a:lnTo>
                    <a:lnTo>
                      <a:pt x="225" y="4975"/>
                    </a:lnTo>
                    <a:lnTo>
                      <a:pt x="538" y="4751"/>
                    </a:lnTo>
                    <a:lnTo>
                      <a:pt x="538"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3222821" y="3275953"/>
                <a:ext cx="185465" cy="108447"/>
              </a:xfrm>
              <a:custGeom>
                <a:avLst/>
                <a:gdLst/>
                <a:ahLst/>
                <a:cxnLst/>
                <a:rect l="l" t="t" r="r" b="b"/>
                <a:pathLst>
                  <a:path w="3451" h="2018" extrusionOk="0">
                    <a:moveTo>
                      <a:pt x="314" y="1"/>
                    </a:moveTo>
                    <a:lnTo>
                      <a:pt x="0" y="225"/>
                    </a:lnTo>
                    <a:lnTo>
                      <a:pt x="1568" y="1793"/>
                    </a:lnTo>
                    <a:lnTo>
                      <a:pt x="3137" y="2017"/>
                    </a:lnTo>
                    <a:lnTo>
                      <a:pt x="3450" y="1838"/>
                    </a:lnTo>
                    <a:lnTo>
                      <a:pt x="3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3222821" y="3287992"/>
                <a:ext cx="168590" cy="354039"/>
              </a:xfrm>
              <a:custGeom>
                <a:avLst/>
                <a:gdLst/>
                <a:ahLst/>
                <a:cxnLst/>
                <a:rect l="l" t="t" r="r" b="b"/>
                <a:pathLst>
                  <a:path w="3137" h="6588" extrusionOk="0">
                    <a:moveTo>
                      <a:pt x="0" y="1"/>
                    </a:moveTo>
                    <a:lnTo>
                      <a:pt x="0" y="4750"/>
                    </a:lnTo>
                    <a:lnTo>
                      <a:pt x="3137" y="6588"/>
                    </a:lnTo>
                    <a:lnTo>
                      <a:pt x="3137" y="179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3555104" y="3475817"/>
                <a:ext cx="28967" cy="267357"/>
              </a:xfrm>
              <a:custGeom>
                <a:avLst/>
                <a:gdLst/>
                <a:ahLst/>
                <a:cxnLst/>
                <a:rect l="l" t="t" r="r" b="b"/>
                <a:pathLst>
                  <a:path w="539" h="4975" extrusionOk="0">
                    <a:moveTo>
                      <a:pt x="539" y="1"/>
                    </a:moveTo>
                    <a:lnTo>
                      <a:pt x="1" y="46"/>
                    </a:lnTo>
                    <a:lnTo>
                      <a:pt x="225" y="4975"/>
                    </a:lnTo>
                    <a:lnTo>
                      <a:pt x="539" y="4795"/>
                    </a:lnTo>
                    <a:lnTo>
                      <a:pt x="539"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a:off x="3398609" y="3379513"/>
                <a:ext cx="185465" cy="106029"/>
              </a:xfrm>
              <a:custGeom>
                <a:avLst/>
                <a:gdLst/>
                <a:ahLst/>
                <a:cxnLst/>
                <a:rect l="l" t="t" r="r" b="b"/>
                <a:pathLst>
                  <a:path w="3451" h="1973" extrusionOk="0">
                    <a:moveTo>
                      <a:pt x="359" y="0"/>
                    </a:moveTo>
                    <a:lnTo>
                      <a:pt x="0" y="180"/>
                    </a:lnTo>
                    <a:lnTo>
                      <a:pt x="1569" y="1748"/>
                    </a:lnTo>
                    <a:lnTo>
                      <a:pt x="3137" y="1972"/>
                    </a:lnTo>
                    <a:lnTo>
                      <a:pt x="3451" y="1793"/>
                    </a:lnTo>
                    <a:lnTo>
                      <a:pt x="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3"/>
              <p:cNvSpPr/>
              <p:nvPr/>
            </p:nvSpPr>
            <p:spPr>
              <a:xfrm>
                <a:off x="3398609" y="3389132"/>
                <a:ext cx="168590" cy="354039"/>
              </a:xfrm>
              <a:custGeom>
                <a:avLst/>
                <a:gdLst/>
                <a:ahLst/>
                <a:cxnLst/>
                <a:rect l="l" t="t" r="r" b="b"/>
                <a:pathLst>
                  <a:path w="3137" h="6588" extrusionOk="0">
                    <a:moveTo>
                      <a:pt x="0" y="1"/>
                    </a:moveTo>
                    <a:lnTo>
                      <a:pt x="0" y="4795"/>
                    </a:lnTo>
                    <a:lnTo>
                      <a:pt x="3137" y="6588"/>
                    </a:lnTo>
                    <a:lnTo>
                      <a:pt x="3137" y="179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a:off x="3730892" y="3576958"/>
                <a:ext cx="31386" cy="267357"/>
              </a:xfrm>
              <a:custGeom>
                <a:avLst/>
                <a:gdLst/>
                <a:ahLst/>
                <a:cxnLst/>
                <a:rect l="l" t="t" r="r" b="b"/>
                <a:pathLst>
                  <a:path w="584" h="4975" extrusionOk="0">
                    <a:moveTo>
                      <a:pt x="583" y="1"/>
                    </a:moveTo>
                    <a:lnTo>
                      <a:pt x="1" y="90"/>
                    </a:lnTo>
                    <a:lnTo>
                      <a:pt x="225" y="4975"/>
                    </a:lnTo>
                    <a:lnTo>
                      <a:pt x="583" y="4795"/>
                    </a:lnTo>
                    <a:lnTo>
                      <a:pt x="583" y="1"/>
                    </a:lnTo>
                    <a:close/>
                  </a:path>
                </a:pathLst>
              </a:custGeom>
              <a:solidFill>
                <a:srgbClr val="D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a:off x="3574397" y="3480654"/>
                <a:ext cx="187884" cy="108394"/>
              </a:xfrm>
              <a:custGeom>
                <a:avLst/>
                <a:gdLst/>
                <a:ahLst/>
                <a:cxnLst/>
                <a:rect l="l" t="t" r="r" b="b"/>
                <a:pathLst>
                  <a:path w="3496" h="2017" extrusionOk="0">
                    <a:moveTo>
                      <a:pt x="359" y="0"/>
                    </a:moveTo>
                    <a:lnTo>
                      <a:pt x="0" y="180"/>
                    </a:lnTo>
                    <a:lnTo>
                      <a:pt x="1569" y="1748"/>
                    </a:lnTo>
                    <a:lnTo>
                      <a:pt x="3137" y="2017"/>
                    </a:lnTo>
                    <a:lnTo>
                      <a:pt x="3495" y="1793"/>
                    </a:lnTo>
                    <a:lnTo>
                      <a:pt x="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a:off x="3574397" y="3490273"/>
                <a:ext cx="168590" cy="354039"/>
              </a:xfrm>
              <a:custGeom>
                <a:avLst/>
                <a:gdLst/>
                <a:ahLst/>
                <a:cxnLst/>
                <a:rect l="l" t="t" r="r" b="b"/>
                <a:pathLst>
                  <a:path w="3137" h="6588" extrusionOk="0">
                    <a:moveTo>
                      <a:pt x="0" y="1"/>
                    </a:moveTo>
                    <a:lnTo>
                      <a:pt x="0" y="4795"/>
                    </a:lnTo>
                    <a:lnTo>
                      <a:pt x="3137" y="6588"/>
                    </a:lnTo>
                    <a:lnTo>
                      <a:pt x="3137" y="183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a:off x="3909099" y="3678099"/>
                <a:ext cx="28967" cy="269775"/>
              </a:xfrm>
              <a:custGeom>
                <a:avLst/>
                <a:gdLst/>
                <a:ahLst/>
                <a:cxnLst/>
                <a:rect l="l" t="t" r="r" b="b"/>
                <a:pathLst>
                  <a:path w="539" h="5020" extrusionOk="0">
                    <a:moveTo>
                      <a:pt x="539" y="1"/>
                    </a:moveTo>
                    <a:lnTo>
                      <a:pt x="1" y="90"/>
                    </a:lnTo>
                    <a:lnTo>
                      <a:pt x="225" y="5019"/>
                    </a:lnTo>
                    <a:lnTo>
                      <a:pt x="539" y="4795"/>
                    </a:lnTo>
                    <a:lnTo>
                      <a:pt x="5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a:off x="3752604" y="3581795"/>
                <a:ext cx="185465" cy="108394"/>
              </a:xfrm>
              <a:custGeom>
                <a:avLst/>
                <a:gdLst/>
                <a:ahLst/>
                <a:cxnLst/>
                <a:rect l="l" t="t" r="r" b="b"/>
                <a:pathLst>
                  <a:path w="3451" h="2017" extrusionOk="0">
                    <a:moveTo>
                      <a:pt x="314" y="0"/>
                    </a:moveTo>
                    <a:lnTo>
                      <a:pt x="0" y="224"/>
                    </a:lnTo>
                    <a:lnTo>
                      <a:pt x="1569" y="1793"/>
                    </a:lnTo>
                    <a:lnTo>
                      <a:pt x="3137" y="2017"/>
                    </a:lnTo>
                    <a:lnTo>
                      <a:pt x="3451" y="1793"/>
                    </a:lnTo>
                    <a:lnTo>
                      <a:pt x="3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a:off x="3752604" y="3593833"/>
                <a:ext cx="168590" cy="354039"/>
              </a:xfrm>
              <a:custGeom>
                <a:avLst/>
                <a:gdLst/>
                <a:ahLst/>
                <a:cxnLst/>
                <a:rect l="l" t="t" r="r" b="b"/>
                <a:pathLst>
                  <a:path w="3137" h="6588" extrusionOk="0">
                    <a:moveTo>
                      <a:pt x="0" y="0"/>
                    </a:moveTo>
                    <a:lnTo>
                      <a:pt x="0" y="4750"/>
                    </a:lnTo>
                    <a:lnTo>
                      <a:pt x="3137" y="6587"/>
                    </a:lnTo>
                    <a:lnTo>
                      <a:pt x="3137" y="179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a:off x="4084887" y="3781658"/>
                <a:ext cx="28967" cy="267357"/>
              </a:xfrm>
              <a:custGeom>
                <a:avLst/>
                <a:gdLst/>
                <a:ahLst/>
                <a:cxnLst/>
                <a:rect l="l" t="t" r="r" b="b"/>
                <a:pathLst>
                  <a:path w="539" h="4975" extrusionOk="0">
                    <a:moveTo>
                      <a:pt x="539" y="1"/>
                    </a:moveTo>
                    <a:lnTo>
                      <a:pt x="1" y="45"/>
                    </a:lnTo>
                    <a:lnTo>
                      <a:pt x="225" y="4974"/>
                    </a:lnTo>
                    <a:lnTo>
                      <a:pt x="539" y="4795"/>
                    </a:lnTo>
                    <a:lnTo>
                      <a:pt x="5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3928392" y="3685354"/>
                <a:ext cx="185465" cy="105975"/>
              </a:xfrm>
              <a:custGeom>
                <a:avLst/>
                <a:gdLst/>
                <a:ahLst/>
                <a:cxnLst/>
                <a:rect l="l" t="t" r="r" b="b"/>
                <a:pathLst>
                  <a:path w="3451" h="1972" extrusionOk="0">
                    <a:moveTo>
                      <a:pt x="359" y="0"/>
                    </a:moveTo>
                    <a:lnTo>
                      <a:pt x="0" y="179"/>
                    </a:lnTo>
                    <a:lnTo>
                      <a:pt x="1569" y="1748"/>
                    </a:lnTo>
                    <a:lnTo>
                      <a:pt x="3137" y="1972"/>
                    </a:lnTo>
                    <a:lnTo>
                      <a:pt x="3451" y="1793"/>
                    </a:lnTo>
                    <a:lnTo>
                      <a:pt x="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3928392" y="3694974"/>
                <a:ext cx="168590" cy="354039"/>
              </a:xfrm>
              <a:custGeom>
                <a:avLst/>
                <a:gdLst/>
                <a:ahLst/>
                <a:cxnLst/>
                <a:rect l="l" t="t" r="r" b="b"/>
                <a:pathLst>
                  <a:path w="3137" h="6588" extrusionOk="0">
                    <a:moveTo>
                      <a:pt x="0" y="0"/>
                    </a:moveTo>
                    <a:lnTo>
                      <a:pt x="0" y="4795"/>
                    </a:lnTo>
                    <a:lnTo>
                      <a:pt x="3137" y="6587"/>
                    </a:lnTo>
                    <a:lnTo>
                      <a:pt x="3137" y="179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1857413" y="3646822"/>
                <a:ext cx="604496" cy="510530"/>
              </a:xfrm>
              <a:custGeom>
                <a:avLst/>
                <a:gdLst/>
                <a:ahLst/>
                <a:cxnLst/>
                <a:rect l="l" t="t" r="r" b="b"/>
                <a:pathLst>
                  <a:path w="11248" h="9500" extrusionOk="0">
                    <a:moveTo>
                      <a:pt x="11247" y="0"/>
                    </a:moveTo>
                    <a:lnTo>
                      <a:pt x="0" y="5243"/>
                    </a:lnTo>
                    <a:lnTo>
                      <a:pt x="90" y="8738"/>
                    </a:lnTo>
                    <a:lnTo>
                      <a:pt x="941" y="9500"/>
                    </a:lnTo>
                    <a:lnTo>
                      <a:pt x="11247" y="3585"/>
                    </a:lnTo>
                    <a:lnTo>
                      <a:pt x="112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1746598" y="3442121"/>
                <a:ext cx="715313" cy="522621"/>
              </a:xfrm>
              <a:custGeom>
                <a:avLst/>
                <a:gdLst/>
                <a:ahLst/>
                <a:cxnLst/>
                <a:rect l="l" t="t" r="r" b="b"/>
                <a:pathLst>
                  <a:path w="13310" h="9725" extrusionOk="0">
                    <a:moveTo>
                      <a:pt x="11114" y="0"/>
                    </a:moveTo>
                    <a:lnTo>
                      <a:pt x="1390" y="4795"/>
                    </a:lnTo>
                    <a:lnTo>
                      <a:pt x="1" y="5960"/>
                    </a:lnTo>
                    <a:lnTo>
                      <a:pt x="3003" y="9724"/>
                    </a:lnTo>
                    <a:lnTo>
                      <a:pt x="13309" y="3809"/>
                    </a:lnTo>
                    <a:lnTo>
                      <a:pt x="111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1869451" y="3687772"/>
                <a:ext cx="173427" cy="134887"/>
              </a:xfrm>
              <a:custGeom>
                <a:avLst/>
                <a:gdLst/>
                <a:ahLst/>
                <a:cxnLst/>
                <a:rect l="l" t="t" r="r" b="b"/>
                <a:pathLst>
                  <a:path w="3227" h="2510" extrusionOk="0">
                    <a:moveTo>
                      <a:pt x="2689" y="0"/>
                    </a:moveTo>
                    <a:lnTo>
                      <a:pt x="0" y="1524"/>
                    </a:lnTo>
                    <a:lnTo>
                      <a:pt x="583" y="2509"/>
                    </a:lnTo>
                    <a:lnTo>
                      <a:pt x="3227" y="986"/>
                    </a:lnTo>
                    <a:lnTo>
                      <a:pt x="2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1920022" y="3805734"/>
                <a:ext cx="105980" cy="81954"/>
              </a:xfrm>
              <a:custGeom>
                <a:avLst/>
                <a:gdLst/>
                <a:ahLst/>
                <a:cxnLst/>
                <a:rect l="l" t="t" r="r" b="b"/>
                <a:pathLst>
                  <a:path w="1972" h="1525" extrusionOk="0">
                    <a:moveTo>
                      <a:pt x="1613" y="1"/>
                    </a:moveTo>
                    <a:lnTo>
                      <a:pt x="0" y="942"/>
                    </a:lnTo>
                    <a:lnTo>
                      <a:pt x="314" y="1524"/>
                    </a:lnTo>
                    <a:lnTo>
                      <a:pt x="1972" y="583"/>
                    </a:lnTo>
                    <a:lnTo>
                      <a:pt x="16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a:off x="1623799" y="3345817"/>
                <a:ext cx="720096" cy="416646"/>
              </a:xfrm>
              <a:custGeom>
                <a:avLst/>
                <a:gdLst/>
                <a:ahLst/>
                <a:cxnLst/>
                <a:rect l="l" t="t" r="r" b="b"/>
                <a:pathLst>
                  <a:path w="13399" h="7753" extrusionOk="0">
                    <a:moveTo>
                      <a:pt x="10262" y="0"/>
                    </a:moveTo>
                    <a:lnTo>
                      <a:pt x="1" y="5960"/>
                    </a:lnTo>
                    <a:lnTo>
                      <a:pt x="494" y="7663"/>
                    </a:lnTo>
                    <a:lnTo>
                      <a:pt x="3093" y="7752"/>
                    </a:lnTo>
                    <a:lnTo>
                      <a:pt x="13399" y="1792"/>
                    </a:lnTo>
                    <a:lnTo>
                      <a:pt x="10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a:off x="1373364" y="3666061"/>
                <a:ext cx="250494" cy="308306"/>
              </a:xfrm>
              <a:custGeom>
                <a:avLst/>
                <a:gdLst/>
                <a:ahLst/>
                <a:cxnLst/>
                <a:rect l="l" t="t" r="r" b="b"/>
                <a:pathLst>
                  <a:path w="4661" h="5737" extrusionOk="0">
                    <a:moveTo>
                      <a:pt x="4661" y="1"/>
                    </a:moveTo>
                    <a:lnTo>
                      <a:pt x="2465" y="1255"/>
                    </a:lnTo>
                    <a:lnTo>
                      <a:pt x="0" y="5736"/>
                    </a:lnTo>
                    <a:lnTo>
                      <a:pt x="0" y="5736"/>
                    </a:lnTo>
                    <a:lnTo>
                      <a:pt x="1972" y="5019"/>
                    </a:lnTo>
                    <a:lnTo>
                      <a:pt x="46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3"/>
              <p:cNvSpPr/>
              <p:nvPr/>
            </p:nvSpPr>
            <p:spPr>
              <a:xfrm>
                <a:off x="1515457" y="4130815"/>
                <a:ext cx="392589" cy="93991"/>
              </a:xfrm>
              <a:custGeom>
                <a:avLst/>
                <a:gdLst/>
                <a:ahLst/>
                <a:cxnLst/>
                <a:rect l="l" t="t" r="r" b="b"/>
                <a:pathLst>
                  <a:path w="7305" h="1749" extrusionOk="0">
                    <a:moveTo>
                      <a:pt x="5333" y="1"/>
                    </a:moveTo>
                    <a:lnTo>
                      <a:pt x="717" y="494"/>
                    </a:lnTo>
                    <a:lnTo>
                      <a:pt x="0" y="1659"/>
                    </a:lnTo>
                    <a:lnTo>
                      <a:pt x="5109" y="1749"/>
                    </a:lnTo>
                    <a:lnTo>
                      <a:pt x="7304" y="494"/>
                    </a:lnTo>
                    <a:lnTo>
                      <a:pt x="5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a:off x="1573229" y="3964701"/>
                <a:ext cx="334816" cy="221570"/>
              </a:xfrm>
              <a:custGeom>
                <a:avLst/>
                <a:gdLst/>
                <a:ahLst/>
                <a:cxnLst/>
                <a:rect l="l" t="t" r="r" b="b"/>
                <a:pathLst>
                  <a:path w="6230" h="4123" extrusionOk="0">
                    <a:moveTo>
                      <a:pt x="6229" y="0"/>
                    </a:moveTo>
                    <a:lnTo>
                      <a:pt x="1972" y="1165"/>
                    </a:lnTo>
                    <a:lnTo>
                      <a:pt x="1" y="2330"/>
                    </a:lnTo>
                    <a:lnTo>
                      <a:pt x="1" y="4123"/>
                    </a:lnTo>
                    <a:lnTo>
                      <a:pt x="6229" y="3585"/>
                    </a:lnTo>
                    <a:lnTo>
                      <a:pt x="6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a:off x="1491380" y="3762419"/>
                <a:ext cx="416666" cy="327545"/>
              </a:xfrm>
              <a:custGeom>
                <a:avLst/>
                <a:gdLst/>
                <a:ahLst/>
                <a:cxnLst/>
                <a:rect l="l" t="t" r="r" b="b"/>
                <a:pathLst>
                  <a:path w="7753" h="6095" extrusionOk="0">
                    <a:moveTo>
                      <a:pt x="5557" y="0"/>
                    </a:moveTo>
                    <a:lnTo>
                      <a:pt x="0" y="3719"/>
                    </a:lnTo>
                    <a:lnTo>
                      <a:pt x="448" y="5019"/>
                    </a:lnTo>
                    <a:lnTo>
                      <a:pt x="1524" y="6094"/>
                    </a:lnTo>
                    <a:lnTo>
                      <a:pt x="7752" y="3764"/>
                    </a:lnTo>
                    <a:lnTo>
                      <a:pt x="55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3"/>
              <p:cNvSpPr/>
              <p:nvPr/>
            </p:nvSpPr>
            <p:spPr>
              <a:xfrm>
                <a:off x="1431136" y="3666061"/>
                <a:ext cx="358892" cy="322762"/>
              </a:xfrm>
              <a:custGeom>
                <a:avLst/>
                <a:gdLst/>
                <a:ahLst/>
                <a:cxnLst/>
                <a:rect l="l" t="t" r="r" b="b"/>
                <a:pathLst>
                  <a:path w="6678" h="6006" extrusionOk="0">
                    <a:moveTo>
                      <a:pt x="3586" y="1"/>
                    </a:moveTo>
                    <a:lnTo>
                      <a:pt x="1" y="5109"/>
                    </a:lnTo>
                    <a:lnTo>
                      <a:pt x="583" y="5871"/>
                    </a:lnTo>
                    <a:lnTo>
                      <a:pt x="1569" y="6005"/>
                    </a:lnTo>
                    <a:lnTo>
                      <a:pt x="6678" y="1793"/>
                    </a:lnTo>
                    <a:lnTo>
                      <a:pt x="3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3"/>
              <p:cNvSpPr/>
              <p:nvPr/>
            </p:nvSpPr>
            <p:spPr>
              <a:xfrm>
                <a:off x="1510620" y="4089918"/>
                <a:ext cx="62664" cy="118013"/>
              </a:xfrm>
              <a:custGeom>
                <a:avLst/>
                <a:gdLst/>
                <a:ahLst/>
                <a:cxnLst/>
                <a:rect l="l" t="t" r="r" b="b"/>
                <a:pathLst>
                  <a:path w="1166" h="2196" extrusionOk="0">
                    <a:moveTo>
                      <a:pt x="1166" y="0"/>
                    </a:moveTo>
                    <a:lnTo>
                      <a:pt x="1" y="90"/>
                    </a:lnTo>
                    <a:lnTo>
                      <a:pt x="45" y="1837"/>
                    </a:lnTo>
                    <a:lnTo>
                      <a:pt x="449" y="2196"/>
                    </a:lnTo>
                    <a:lnTo>
                      <a:pt x="1166" y="1793"/>
                    </a:lnTo>
                    <a:lnTo>
                      <a:pt x="11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3"/>
              <p:cNvSpPr/>
              <p:nvPr/>
            </p:nvSpPr>
            <p:spPr>
              <a:xfrm>
                <a:off x="1455266" y="3981522"/>
                <a:ext cx="118019" cy="130105"/>
              </a:xfrm>
              <a:custGeom>
                <a:avLst/>
                <a:gdLst/>
                <a:ahLst/>
                <a:cxnLst/>
                <a:rect l="l" t="t" r="r" b="b"/>
                <a:pathLst>
                  <a:path w="2196" h="2421" extrusionOk="0">
                    <a:moveTo>
                      <a:pt x="672" y="1"/>
                    </a:moveTo>
                    <a:lnTo>
                      <a:pt x="0" y="538"/>
                    </a:lnTo>
                    <a:lnTo>
                      <a:pt x="1479" y="2420"/>
                    </a:lnTo>
                    <a:lnTo>
                      <a:pt x="2196" y="2017"/>
                    </a:lnTo>
                    <a:lnTo>
                      <a:pt x="1120" y="135"/>
                    </a:lnTo>
                    <a:lnTo>
                      <a:pt x="6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3"/>
              <p:cNvSpPr/>
              <p:nvPr/>
            </p:nvSpPr>
            <p:spPr>
              <a:xfrm>
                <a:off x="1392604" y="3940625"/>
                <a:ext cx="122909" cy="69862"/>
              </a:xfrm>
              <a:custGeom>
                <a:avLst/>
                <a:gdLst/>
                <a:ahLst/>
                <a:cxnLst/>
                <a:rect l="l" t="t" r="r" b="b"/>
                <a:pathLst>
                  <a:path w="2287" h="1300" extrusionOk="0">
                    <a:moveTo>
                      <a:pt x="718" y="0"/>
                    </a:moveTo>
                    <a:lnTo>
                      <a:pt x="1" y="403"/>
                    </a:lnTo>
                    <a:lnTo>
                      <a:pt x="270" y="1299"/>
                    </a:lnTo>
                    <a:lnTo>
                      <a:pt x="1569" y="1299"/>
                    </a:lnTo>
                    <a:lnTo>
                      <a:pt x="2286" y="896"/>
                    </a:lnTo>
                    <a:lnTo>
                      <a:pt x="7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3"/>
              <p:cNvSpPr/>
              <p:nvPr/>
            </p:nvSpPr>
            <p:spPr>
              <a:xfrm>
                <a:off x="1334832" y="3962282"/>
                <a:ext cx="199922" cy="279394"/>
              </a:xfrm>
              <a:custGeom>
                <a:avLst/>
                <a:gdLst/>
                <a:ahLst/>
                <a:cxnLst/>
                <a:rect l="l" t="t" r="r" b="b"/>
                <a:pathLst>
                  <a:path w="3720" h="5199" extrusionOk="0">
                    <a:moveTo>
                      <a:pt x="1076" y="0"/>
                    </a:moveTo>
                    <a:lnTo>
                      <a:pt x="1" y="628"/>
                    </a:lnTo>
                    <a:lnTo>
                      <a:pt x="1" y="2420"/>
                    </a:lnTo>
                    <a:lnTo>
                      <a:pt x="1076" y="4302"/>
                    </a:lnTo>
                    <a:lnTo>
                      <a:pt x="2644" y="5198"/>
                    </a:lnTo>
                    <a:lnTo>
                      <a:pt x="3720" y="4571"/>
                    </a:lnTo>
                    <a:lnTo>
                      <a:pt x="3720" y="2778"/>
                    </a:lnTo>
                    <a:lnTo>
                      <a:pt x="2644" y="896"/>
                    </a:lnTo>
                    <a:lnTo>
                      <a:pt x="1076"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3"/>
              <p:cNvSpPr/>
              <p:nvPr/>
            </p:nvSpPr>
            <p:spPr>
              <a:xfrm>
                <a:off x="1166245" y="4268124"/>
                <a:ext cx="12092" cy="28912"/>
              </a:xfrm>
              <a:custGeom>
                <a:avLst/>
                <a:gdLst/>
                <a:ahLst/>
                <a:cxnLst/>
                <a:rect l="l" t="t" r="r" b="b"/>
                <a:pathLst>
                  <a:path w="225" h="538" extrusionOk="0">
                    <a:moveTo>
                      <a:pt x="1" y="0"/>
                    </a:moveTo>
                    <a:lnTo>
                      <a:pt x="90" y="538"/>
                    </a:lnTo>
                    <a:lnTo>
                      <a:pt x="225" y="448"/>
                    </a:lnTo>
                    <a:lnTo>
                      <a:pt x="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1149424" y="4241629"/>
                <a:ext cx="28913" cy="28912"/>
              </a:xfrm>
              <a:custGeom>
                <a:avLst/>
                <a:gdLst/>
                <a:ahLst/>
                <a:cxnLst/>
                <a:rect l="l" t="t" r="r" b="b"/>
                <a:pathLst>
                  <a:path w="538" h="538" extrusionOk="0">
                    <a:moveTo>
                      <a:pt x="269" y="0"/>
                    </a:moveTo>
                    <a:lnTo>
                      <a:pt x="0" y="90"/>
                    </a:lnTo>
                    <a:lnTo>
                      <a:pt x="90" y="359"/>
                    </a:lnTo>
                    <a:lnTo>
                      <a:pt x="269" y="493"/>
                    </a:lnTo>
                    <a:lnTo>
                      <a:pt x="403" y="538"/>
                    </a:lnTo>
                    <a:lnTo>
                      <a:pt x="538" y="493"/>
                    </a:lnTo>
                    <a:lnTo>
                      <a:pt x="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1134967" y="4229591"/>
                <a:ext cx="28967" cy="14510"/>
              </a:xfrm>
              <a:custGeom>
                <a:avLst/>
                <a:gdLst/>
                <a:ahLst/>
                <a:cxnLst/>
                <a:rect l="l" t="t" r="r" b="b"/>
                <a:pathLst>
                  <a:path w="539" h="270" extrusionOk="0">
                    <a:moveTo>
                      <a:pt x="135" y="0"/>
                    </a:moveTo>
                    <a:lnTo>
                      <a:pt x="0" y="45"/>
                    </a:lnTo>
                    <a:lnTo>
                      <a:pt x="0" y="269"/>
                    </a:lnTo>
                    <a:lnTo>
                      <a:pt x="404" y="269"/>
                    </a:lnTo>
                    <a:lnTo>
                      <a:pt x="538" y="224"/>
                    </a:lnTo>
                    <a:lnTo>
                      <a:pt x="1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3"/>
              <p:cNvSpPr/>
              <p:nvPr/>
            </p:nvSpPr>
            <p:spPr>
              <a:xfrm>
                <a:off x="1120511" y="4231956"/>
                <a:ext cx="50625" cy="74752"/>
              </a:xfrm>
              <a:custGeom>
                <a:avLst/>
                <a:gdLst/>
                <a:ahLst/>
                <a:cxnLst/>
                <a:rect l="l" t="t" r="r" b="b"/>
                <a:pathLst>
                  <a:path w="942" h="1391" extrusionOk="0">
                    <a:moveTo>
                      <a:pt x="269" y="1"/>
                    </a:moveTo>
                    <a:lnTo>
                      <a:pt x="0" y="180"/>
                    </a:lnTo>
                    <a:lnTo>
                      <a:pt x="0" y="628"/>
                    </a:lnTo>
                    <a:lnTo>
                      <a:pt x="269" y="1121"/>
                    </a:lnTo>
                    <a:lnTo>
                      <a:pt x="673" y="1390"/>
                    </a:lnTo>
                    <a:lnTo>
                      <a:pt x="941" y="1211"/>
                    </a:lnTo>
                    <a:lnTo>
                      <a:pt x="941" y="718"/>
                    </a:lnTo>
                    <a:lnTo>
                      <a:pt x="673" y="225"/>
                    </a:lnTo>
                    <a:lnTo>
                      <a:pt x="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a:off x="1250565" y="4352390"/>
                <a:ext cx="144514" cy="84318"/>
              </a:xfrm>
              <a:custGeom>
                <a:avLst/>
                <a:gdLst/>
                <a:ahLst/>
                <a:cxnLst/>
                <a:rect l="l" t="t" r="r" b="b"/>
                <a:pathLst>
                  <a:path w="2689" h="1569" extrusionOk="0">
                    <a:moveTo>
                      <a:pt x="2465" y="0"/>
                    </a:moveTo>
                    <a:lnTo>
                      <a:pt x="0" y="1434"/>
                    </a:lnTo>
                    <a:lnTo>
                      <a:pt x="224" y="1569"/>
                    </a:lnTo>
                    <a:lnTo>
                      <a:pt x="1300" y="1076"/>
                    </a:lnTo>
                    <a:lnTo>
                      <a:pt x="2689" y="135"/>
                    </a:lnTo>
                    <a:lnTo>
                      <a:pt x="24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a:off x="1122929" y="4296983"/>
                <a:ext cx="272152" cy="154180"/>
              </a:xfrm>
              <a:custGeom>
                <a:avLst/>
                <a:gdLst/>
                <a:ahLst/>
                <a:cxnLst/>
                <a:rect l="l" t="t" r="r" b="b"/>
                <a:pathLst>
                  <a:path w="5064" h="2869" extrusionOk="0">
                    <a:moveTo>
                      <a:pt x="269" y="1"/>
                    </a:moveTo>
                    <a:lnTo>
                      <a:pt x="0" y="90"/>
                    </a:lnTo>
                    <a:lnTo>
                      <a:pt x="2330" y="2689"/>
                    </a:lnTo>
                    <a:lnTo>
                      <a:pt x="2510" y="2869"/>
                    </a:lnTo>
                    <a:lnTo>
                      <a:pt x="5064" y="1390"/>
                    </a:lnTo>
                    <a:lnTo>
                      <a:pt x="5064" y="1166"/>
                    </a:lnTo>
                    <a:lnTo>
                      <a:pt x="2599" y="2600"/>
                    </a:lnTo>
                    <a:lnTo>
                      <a:pt x="2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3"/>
              <p:cNvSpPr/>
              <p:nvPr/>
            </p:nvSpPr>
            <p:spPr>
              <a:xfrm>
                <a:off x="1115674" y="4289781"/>
                <a:ext cx="21766" cy="12092"/>
              </a:xfrm>
              <a:custGeom>
                <a:avLst/>
                <a:gdLst/>
                <a:ahLst/>
                <a:cxnLst/>
                <a:rect l="l" t="t" r="r" b="b"/>
                <a:pathLst>
                  <a:path w="405" h="225" extrusionOk="0">
                    <a:moveTo>
                      <a:pt x="180" y="0"/>
                    </a:moveTo>
                    <a:lnTo>
                      <a:pt x="1" y="135"/>
                    </a:lnTo>
                    <a:lnTo>
                      <a:pt x="180" y="224"/>
                    </a:lnTo>
                    <a:lnTo>
                      <a:pt x="225" y="224"/>
                    </a:lnTo>
                    <a:lnTo>
                      <a:pt x="404" y="135"/>
                    </a:lnTo>
                    <a:lnTo>
                      <a:pt x="180" y="0"/>
                    </a:lnTo>
                    <a:close/>
                  </a:path>
                </a:pathLst>
              </a:custGeom>
              <a:solidFill>
                <a:srgbClr val="DA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3"/>
              <p:cNvSpPr/>
              <p:nvPr/>
            </p:nvSpPr>
            <p:spPr>
              <a:xfrm>
                <a:off x="1115674" y="4296983"/>
                <a:ext cx="142149" cy="154180"/>
              </a:xfrm>
              <a:custGeom>
                <a:avLst/>
                <a:gdLst/>
                <a:ahLst/>
                <a:cxnLst/>
                <a:rect l="l" t="t" r="r" b="b"/>
                <a:pathLst>
                  <a:path w="2645" h="2869" extrusionOk="0">
                    <a:moveTo>
                      <a:pt x="1" y="1"/>
                    </a:moveTo>
                    <a:lnTo>
                      <a:pt x="2421" y="2734"/>
                    </a:lnTo>
                    <a:lnTo>
                      <a:pt x="2645" y="2869"/>
                    </a:lnTo>
                    <a:lnTo>
                      <a:pt x="225" y="90"/>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3"/>
              <p:cNvSpPr/>
              <p:nvPr/>
            </p:nvSpPr>
            <p:spPr>
              <a:xfrm>
                <a:off x="1106055" y="4270488"/>
                <a:ext cx="55462" cy="43422"/>
              </a:xfrm>
              <a:custGeom>
                <a:avLst/>
                <a:gdLst/>
                <a:ahLst/>
                <a:cxnLst/>
                <a:rect l="l" t="t" r="r" b="b"/>
                <a:pathLst>
                  <a:path w="1032" h="808" extrusionOk="0">
                    <a:moveTo>
                      <a:pt x="897" y="1"/>
                    </a:moveTo>
                    <a:lnTo>
                      <a:pt x="1" y="494"/>
                    </a:lnTo>
                    <a:lnTo>
                      <a:pt x="90" y="807"/>
                    </a:lnTo>
                    <a:lnTo>
                      <a:pt x="1031" y="270"/>
                    </a:lnTo>
                    <a:lnTo>
                      <a:pt x="10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3"/>
              <p:cNvSpPr/>
              <p:nvPr/>
            </p:nvSpPr>
            <p:spPr>
              <a:xfrm>
                <a:off x="1098853" y="4256086"/>
                <a:ext cx="62664" cy="43368"/>
              </a:xfrm>
              <a:custGeom>
                <a:avLst/>
                <a:gdLst/>
                <a:ahLst/>
                <a:cxnLst/>
                <a:rect l="l" t="t" r="r" b="b"/>
                <a:pathLst>
                  <a:path w="1166" h="807" extrusionOk="0">
                    <a:moveTo>
                      <a:pt x="986" y="0"/>
                    </a:moveTo>
                    <a:lnTo>
                      <a:pt x="807" y="45"/>
                    </a:lnTo>
                    <a:lnTo>
                      <a:pt x="0" y="538"/>
                    </a:lnTo>
                    <a:lnTo>
                      <a:pt x="135" y="762"/>
                    </a:lnTo>
                    <a:lnTo>
                      <a:pt x="224" y="807"/>
                    </a:lnTo>
                    <a:lnTo>
                      <a:pt x="1165" y="269"/>
                    </a:lnTo>
                    <a:lnTo>
                      <a:pt x="9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3"/>
              <p:cNvSpPr/>
              <p:nvPr/>
            </p:nvSpPr>
            <p:spPr>
              <a:xfrm>
                <a:off x="1089180" y="4248831"/>
                <a:ext cx="62717" cy="36167"/>
              </a:xfrm>
              <a:custGeom>
                <a:avLst/>
                <a:gdLst/>
                <a:ahLst/>
                <a:cxnLst/>
                <a:rect l="l" t="t" r="r" b="b"/>
                <a:pathLst>
                  <a:path w="1167" h="673" extrusionOk="0">
                    <a:moveTo>
                      <a:pt x="942" y="1"/>
                    </a:moveTo>
                    <a:lnTo>
                      <a:pt x="1" y="538"/>
                    </a:lnTo>
                    <a:lnTo>
                      <a:pt x="1" y="673"/>
                    </a:lnTo>
                    <a:lnTo>
                      <a:pt x="225" y="673"/>
                    </a:lnTo>
                    <a:lnTo>
                      <a:pt x="1166" y="135"/>
                    </a:lnTo>
                    <a:lnTo>
                      <a:pt x="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3"/>
              <p:cNvSpPr/>
              <p:nvPr/>
            </p:nvSpPr>
            <p:spPr>
              <a:xfrm>
                <a:off x="1081978" y="4277743"/>
                <a:ext cx="28967" cy="41004"/>
              </a:xfrm>
              <a:custGeom>
                <a:avLst/>
                <a:gdLst/>
                <a:ahLst/>
                <a:cxnLst/>
                <a:rect l="l" t="t" r="r" b="b"/>
                <a:pathLst>
                  <a:path w="539" h="763" extrusionOk="0">
                    <a:moveTo>
                      <a:pt x="135" y="0"/>
                    </a:moveTo>
                    <a:lnTo>
                      <a:pt x="1" y="90"/>
                    </a:lnTo>
                    <a:lnTo>
                      <a:pt x="1" y="359"/>
                    </a:lnTo>
                    <a:lnTo>
                      <a:pt x="135" y="628"/>
                    </a:lnTo>
                    <a:lnTo>
                      <a:pt x="359" y="762"/>
                    </a:lnTo>
                    <a:lnTo>
                      <a:pt x="538" y="672"/>
                    </a:lnTo>
                    <a:lnTo>
                      <a:pt x="538" y="404"/>
                    </a:lnTo>
                    <a:lnTo>
                      <a:pt x="359" y="135"/>
                    </a:lnTo>
                    <a:lnTo>
                      <a:pt x="1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3"/>
              <p:cNvSpPr/>
              <p:nvPr/>
            </p:nvSpPr>
            <p:spPr>
              <a:xfrm>
                <a:off x="1484125" y="4140488"/>
                <a:ext cx="89159" cy="228825"/>
              </a:xfrm>
              <a:custGeom>
                <a:avLst/>
                <a:gdLst/>
                <a:ahLst/>
                <a:cxnLst/>
                <a:rect l="l" t="t" r="r" b="b"/>
                <a:pathLst>
                  <a:path w="1659" h="4258" extrusionOk="0">
                    <a:moveTo>
                      <a:pt x="1" y="0"/>
                    </a:moveTo>
                    <a:lnTo>
                      <a:pt x="90" y="3495"/>
                    </a:lnTo>
                    <a:lnTo>
                      <a:pt x="942" y="4257"/>
                    </a:lnTo>
                    <a:lnTo>
                      <a:pt x="1659" y="3854"/>
                    </a:lnTo>
                    <a:lnTo>
                      <a:pt x="1659" y="269"/>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3"/>
              <p:cNvSpPr/>
              <p:nvPr/>
            </p:nvSpPr>
            <p:spPr>
              <a:xfrm>
                <a:off x="1373364" y="3935788"/>
                <a:ext cx="199922" cy="240863"/>
              </a:xfrm>
              <a:custGeom>
                <a:avLst/>
                <a:gdLst/>
                <a:ahLst/>
                <a:cxnLst/>
                <a:rect l="l" t="t" r="r" b="b"/>
                <a:pathLst>
                  <a:path w="3720" h="4482" extrusionOk="0">
                    <a:moveTo>
                      <a:pt x="673" y="0"/>
                    </a:moveTo>
                    <a:lnTo>
                      <a:pt x="0" y="717"/>
                    </a:lnTo>
                    <a:lnTo>
                      <a:pt x="3003" y="4481"/>
                    </a:lnTo>
                    <a:lnTo>
                      <a:pt x="3720" y="4078"/>
                    </a:lnTo>
                    <a:lnTo>
                      <a:pt x="1524" y="269"/>
                    </a:lnTo>
                    <a:lnTo>
                      <a:pt x="6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a:off x="1250565" y="3856305"/>
                <a:ext cx="204705" cy="118067"/>
              </a:xfrm>
              <a:custGeom>
                <a:avLst/>
                <a:gdLst/>
                <a:ahLst/>
                <a:cxnLst/>
                <a:rect l="l" t="t" r="r" b="b"/>
                <a:pathLst>
                  <a:path w="3809" h="2197" extrusionOk="0">
                    <a:moveTo>
                      <a:pt x="717" y="1"/>
                    </a:moveTo>
                    <a:lnTo>
                      <a:pt x="0" y="404"/>
                    </a:lnTo>
                    <a:lnTo>
                      <a:pt x="493" y="2152"/>
                    </a:lnTo>
                    <a:lnTo>
                      <a:pt x="3092" y="2196"/>
                    </a:lnTo>
                    <a:lnTo>
                      <a:pt x="3809" y="1748"/>
                    </a:lnTo>
                    <a:lnTo>
                      <a:pt x="7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3"/>
              <p:cNvSpPr/>
              <p:nvPr/>
            </p:nvSpPr>
            <p:spPr>
              <a:xfrm>
                <a:off x="1132549" y="3877963"/>
                <a:ext cx="402209" cy="558735"/>
              </a:xfrm>
              <a:custGeom>
                <a:avLst/>
                <a:gdLst/>
                <a:ahLst/>
                <a:cxnLst/>
                <a:rect l="l" t="t" r="r" b="b"/>
                <a:pathLst>
                  <a:path w="7484" h="10397" extrusionOk="0">
                    <a:moveTo>
                      <a:pt x="2196" y="1"/>
                    </a:moveTo>
                    <a:lnTo>
                      <a:pt x="1" y="1256"/>
                    </a:lnTo>
                    <a:lnTo>
                      <a:pt x="1" y="4840"/>
                    </a:lnTo>
                    <a:lnTo>
                      <a:pt x="2196" y="8604"/>
                    </a:lnTo>
                    <a:lnTo>
                      <a:pt x="5288" y="10397"/>
                    </a:lnTo>
                    <a:lnTo>
                      <a:pt x="7484" y="9142"/>
                    </a:lnTo>
                    <a:lnTo>
                      <a:pt x="7484" y="5557"/>
                    </a:lnTo>
                    <a:lnTo>
                      <a:pt x="5288" y="1793"/>
                    </a:lnTo>
                    <a:lnTo>
                      <a:pt x="2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p:nvPr/>
            </p:nvSpPr>
            <p:spPr>
              <a:xfrm>
                <a:off x="1346870" y="4162146"/>
                <a:ext cx="33750" cy="57824"/>
              </a:xfrm>
              <a:custGeom>
                <a:avLst/>
                <a:gdLst/>
                <a:ahLst/>
                <a:cxnLst/>
                <a:rect l="l" t="t" r="r" b="b"/>
                <a:pathLst>
                  <a:path w="628" h="1076" extrusionOk="0">
                    <a:moveTo>
                      <a:pt x="628" y="0"/>
                    </a:moveTo>
                    <a:lnTo>
                      <a:pt x="1" y="90"/>
                    </a:lnTo>
                    <a:lnTo>
                      <a:pt x="45" y="897"/>
                    </a:lnTo>
                    <a:lnTo>
                      <a:pt x="225" y="1076"/>
                    </a:lnTo>
                    <a:lnTo>
                      <a:pt x="628" y="852"/>
                    </a:lnTo>
                    <a:lnTo>
                      <a:pt x="6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3"/>
              <p:cNvSpPr/>
              <p:nvPr/>
            </p:nvSpPr>
            <p:spPr>
              <a:xfrm>
                <a:off x="1322794" y="4113994"/>
                <a:ext cx="57827" cy="60243"/>
              </a:xfrm>
              <a:custGeom>
                <a:avLst/>
                <a:gdLst/>
                <a:ahLst/>
                <a:cxnLst/>
                <a:rect l="l" t="t" r="r" b="b"/>
                <a:pathLst>
                  <a:path w="1076" h="1121" extrusionOk="0">
                    <a:moveTo>
                      <a:pt x="538" y="0"/>
                    </a:moveTo>
                    <a:lnTo>
                      <a:pt x="135" y="90"/>
                    </a:lnTo>
                    <a:lnTo>
                      <a:pt x="0" y="224"/>
                    </a:lnTo>
                    <a:lnTo>
                      <a:pt x="673" y="1121"/>
                    </a:lnTo>
                    <a:lnTo>
                      <a:pt x="1076" y="896"/>
                    </a:lnTo>
                    <a:lnTo>
                      <a:pt x="5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a:off x="1293881" y="4092336"/>
                <a:ext cx="57881" cy="33749"/>
              </a:xfrm>
              <a:custGeom>
                <a:avLst/>
                <a:gdLst/>
                <a:ahLst/>
                <a:cxnLst/>
                <a:rect l="l" t="t" r="r" b="b"/>
                <a:pathLst>
                  <a:path w="1077" h="628" extrusionOk="0">
                    <a:moveTo>
                      <a:pt x="359" y="0"/>
                    </a:moveTo>
                    <a:lnTo>
                      <a:pt x="1" y="224"/>
                    </a:lnTo>
                    <a:lnTo>
                      <a:pt x="90" y="627"/>
                    </a:lnTo>
                    <a:lnTo>
                      <a:pt x="718" y="627"/>
                    </a:lnTo>
                    <a:lnTo>
                      <a:pt x="1076" y="403"/>
                    </a:lnTo>
                    <a:lnTo>
                      <a:pt x="3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3"/>
              <p:cNvSpPr/>
              <p:nvPr/>
            </p:nvSpPr>
            <p:spPr>
              <a:xfrm>
                <a:off x="1265022" y="4104374"/>
                <a:ext cx="93942" cy="130051"/>
              </a:xfrm>
              <a:custGeom>
                <a:avLst/>
                <a:gdLst/>
                <a:ahLst/>
                <a:cxnLst/>
                <a:rect l="l" t="t" r="r" b="b"/>
                <a:pathLst>
                  <a:path w="1748" h="2420" extrusionOk="0">
                    <a:moveTo>
                      <a:pt x="538" y="0"/>
                    </a:moveTo>
                    <a:lnTo>
                      <a:pt x="0" y="314"/>
                    </a:lnTo>
                    <a:lnTo>
                      <a:pt x="0" y="1120"/>
                    </a:lnTo>
                    <a:lnTo>
                      <a:pt x="538" y="2016"/>
                    </a:lnTo>
                    <a:lnTo>
                      <a:pt x="1255" y="2420"/>
                    </a:lnTo>
                    <a:lnTo>
                      <a:pt x="1748" y="2151"/>
                    </a:lnTo>
                    <a:lnTo>
                      <a:pt x="1748" y="1300"/>
                    </a:lnTo>
                    <a:lnTo>
                      <a:pt x="1255" y="403"/>
                    </a:lnTo>
                    <a:lnTo>
                      <a:pt x="5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33"/>
            <p:cNvSpPr/>
            <p:nvPr/>
          </p:nvSpPr>
          <p:spPr>
            <a:xfrm>
              <a:off x="6288850" y="2791650"/>
              <a:ext cx="704375" cy="550298"/>
            </a:xfrm>
            <a:custGeom>
              <a:avLst/>
              <a:gdLst/>
              <a:ahLst/>
              <a:cxnLst/>
              <a:rect l="l" t="t" r="r" b="b"/>
              <a:pathLst>
                <a:path w="28175" h="22107" extrusionOk="0">
                  <a:moveTo>
                    <a:pt x="0" y="13500"/>
                  </a:moveTo>
                  <a:lnTo>
                    <a:pt x="4892" y="22107"/>
                  </a:lnTo>
                  <a:lnTo>
                    <a:pt x="28175" y="8655"/>
                  </a:lnTo>
                  <a:lnTo>
                    <a:pt x="23189" y="0"/>
                  </a:lnTo>
                  <a:close/>
                </a:path>
              </a:pathLst>
            </a:custGeom>
            <a:solidFill>
              <a:srgbClr val="1D1D1D">
                <a:alpha val="22640"/>
              </a:srgbClr>
            </a:solidFill>
            <a:ln>
              <a:noFill/>
            </a:ln>
          </p:spPr>
          <p:txBody>
            <a:bodyPr/>
            <a:lstStyle/>
            <a:p>
              <a:endParaRPr lang="de-DE"/>
            </a:p>
          </p:txBody>
        </p:sp>
        <p:sp>
          <p:nvSpPr>
            <p:cNvPr id="381" name="Google Shape;381;p33"/>
            <p:cNvSpPr/>
            <p:nvPr/>
          </p:nvSpPr>
          <p:spPr>
            <a:xfrm>
              <a:off x="6408800" y="3008025"/>
              <a:ext cx="584443" cy="533875"/>
            </a:xfrm>
            <a:custGeom>
              <a:avLst/>
              <a:gdLst/>
              <a:ahLst/>
              <a:cxnLst/>
              <a:rect l="l" t="t" r="r" b="b"/>
              <a:pathLst>
                <a:path w="23236" h="21355" extrusionOk="0">
                  <a:moveTo>
                    <a:pt x="0" y="21355"/>
                  </a:moveTo>
                  <a:lnTo>
                    <a:pt x="0" y="13405"/>
                  </a:lnTo>
                  <a:lnTo>
                    <a:pt x="23236" y="0"/>
                  </a:lnTo>
                  <a:lnTo>
                    <a:pt x="23236" y="8090"/>
                  </a:lnTo>
                  <a:close/>
                </a:path>
              </a:pathLst>
            </a:custGeom>
            <a:solidFill>
              <a:srgbClr val="1D1D1D">
                <a:alpha val="38360"/>
              </a:srgbClr>
            </a:solidFill>
            <a:ln>
              <a:noFill/>
            </a:ln>
          </p:spPr>
          <p:txBody>
            <a:bodyPr/>
            <a:lstStyle/>
            <a:p>
              <a:endParaRPr lang="de-DE"/>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800" dirty="0">
                <a:effectLst/>
                <a:latin typeface="+mn-lt"/>
                <a:ea typeface="Times New Roman" panose="02020603050405020304" pitchFamily="18" charset="0"/>
              </a:rPr>
              <a:t>Was ist ein Satellit?</a:t>
            </a:r>
            <a:endParaRPr sz="4400" dirty="0">
              <a:latin typeface="+mn-lt"/>
            </a:endParaRPr>
          </a:p>
        </p:txBody>
      </p:sp>
      <p:sp>
        <p:nvSpPr>
          <p:cNvPr id="2" name="Textplatzhalter 1">
            <a:extLst>
              <a:ext uri="{FF2B5EF4-FFF2-40B4-BE49-F238E27FC236}">
                <a16:creationId xmlns:a16="http://schemas.microsoft.com/office/drawing/2014/main" id="{22F4B361-644E-84C7-F02E-CD9D6DD0E78F}"/>
              </a:ext>
            </a:extLst>
          </p:cNvPr>
          <p:cNvSpPr>
            <a:spLocks noGrp="1"/>
          </p:cNvSpPr>
          <p:nvPr>
            <p:ph type="body" idx="1"/>
          </p:nvPr>
        </p:nvSpPr>
        <p:spPr/>
        <p:txBody>
          <a:bodyPr/>
          <a:lstStyle/>
          <a:p>
            <a:pPr>
              <a:lnSpc>
                <a:spcPct val="150000"/>
              </a:lnSpc>
            </a:pPr>
            <a:r>
              <a:rPr lang="de-DE" dirty="0"/>
              <a:t>Räumliche Veränderungen werden sichtbar, z.B.:</a:t>
            </a:r>
          </a:p>
          <a:p>
            <a:pPr lvl="1">
              <a:lnSpc>
                <a:spcPct val="150000"/>
              </a:lnSpc>
            </a:pPr>
            <a:r>
              <a:rPr lang="de-DE" dirty="0"/>
              <a:t>Gletscherrückgang</a:t>
            </a:r>
          </a:p>
          <a:p>
            <a:pPr lvl="1">
              <a:lnSpc>
                <a:spcPct val="150000"/>
              </a:lnSpc>
            </a:pPr>
            <a:r>
              <a:rPr lang="de-DE" dirty="0"/>
              <a:t>Veränderungen der Vegetation</a:t>
            </a:r>
          </a:p>
          <a:p>
            <a:pPr lvl="1">
              <a:lnSpc>
                <a:spcPct val="150000"/>
              </a:lnSpc>
            </a:pPr>
            <a:r>
              <a:rPr lang="de-DE" dirty="0"/>
              <a:t>Zu- o. Abnahme von Wasserflächen</a:t>
            </a:r>
          </a:p>
          <a:p>
            <a:pPr lvl="1">
              <a:lnSpc>
                <a:spcPct val="150000"/>
              </a:lnSpc>
            </a:pPr>
            <a:r>
              <a:rPr lang="de-AT" dirty="0"/>
              <a:t>Folgen für </a:t>
            </a:r>
            <a:r>
              <a:rPr lang="de-AT" b="1" dirty="0"/>
              <a:t>Tourismus, Sicherheit und Nutzung von Räumen</a:t>
            </a:r>
            <a:endParaRPr lang="de-DE" dirty="0"/>
          </a:p>
        </p:txBody>
      </p:sp>
    </p:spTree>
    <p:extLst>
      <p:ext uri="{BB962C8B-B14F-4D97-AF65-F5344CB8AC3E}">
        <p14:creationId xmlns:p14="http://schemas.microsoft.com/office/powerpoint/2010/main" val="351674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dirty="0">
                <a:effectLst/>
                <a:latin typeface="+mn-lt"/>
                <a:ea typeface="Times New Roman" panose="02020603050405020304" pitchFamily="18" charset="0"/>
              </a:rPr>
              <a:t>Copernicus Browser - Anleitung</a:t>
            </a:r>
            <a:br>
              <a:rPr lang="de-AT" sz="2400" dirty="0">
                <a:effectLst/>
                <a:latin typeface="+mn-lt"/>
                <a:ea typeface="Times New Roman" panose="02020603050405020304" pitchFamily="18" charset="0"/>
              </a:rPr>
            </a:b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017725"/>
            <a:ext cx="7717500" cy="3917132"/>
          </a:xfrm>
        </p:spPr>
        <p:txBody>
          <a:bodyPr/>
          <a:lstStyle/>
          <a:p>
            <a:pPr marL="482600" indent="-342900">
              <a:buAutoNum type="arabicPeriod"/>
            </a:pPr>
            <a:r>
              <a:rPr lang="de-DE" u="sng" dirty="0">
                <a:latin typeface="+mn-lt"/>
              </a:rPr>
              <a:t>Aufrufen &amp; Ortssuche</a:t>
            </a:r>
          </a:p>
          <a:p>
            <a:pPr lvl="1"/>
            <a:r>
              <a:rPr lang="de-AT" u="sng" kern="0" dirty="0">
                <a:solidFill>
                  <a:srgbClr val="0563C1"/>
                </a:solidFill>
                <a:effectLst/>
                <a:latin typeface="+mn-lt"/>
                <a:ea typeface="Times New Roman" panose="02020603050405020304" pitchFamily="18" charset="0"/>
                <a:hlinkClick r:id="rId3"/>
              </a:rPr>
              <a:t>https://browser.dataspace.copernicus.eu</a:t>
            </a:r>
            <a:r>
              <a:rPr lang="de-AT" dirty="0">
                <a:effectLst/>
                <a:latin typeface="+mn-lt"/>
              </a:rPr>
              <a:t> </a:t>
            </a:r>
            <a:endParaRPr lang="de-DE" dirty="0">
              <a:effectLst/>
              <a:latin typeface="+mn-lt"/>
            </a:endParaRPr>
          </a:p>
          <a:p>
            <a:pPr lvl="1"/>
            <a:r>
              <a:rPr lang="de-AT" kern="0" dirty="0">
                <a:effectLst/>
                <a:latin typeface="+mn-lt"/>
                <a:ea typeface="Times New Roman" panose="02020603050405020304" pitchFamily="18" charset="0"/>
              </a:rPr>
              <a:t>Eingabe von „</a:t>
            </a:r>
            <a:r>
              <a:rPr lang="de-AT" kern="0" dirty="0" err="1">
                <a:effectLst/>
                <a:latin typeface="+mn-lt"/>
                <a:ea typeface="Times New Roman" panose="02020603050405020304" pitchFamily="18" charset="0"/>
              </a:rPr>
              <a:t>Pasterze</a:t>
            </a:r>
            <a:r>
              <a:rPr lang="de-AT" kern="0" dirty="0">
                <a:effectLst/>
                <a:latin typeface="+mn-lt"/>
                <a:ea typeface="Times New Roman" panose="02020603050405020304" pitchFamily="18" charset="0"/>
              </a:rPr>
              <a:t>“ oder „Großglockner“ in die Suchleiste.</a:t>
            </a:r>
            <a:r>
              <a:rPr lang="de-AT" dirty="0">
                <a:effectLst/>
                <a:latin typeface="+mn-lt"/>
              </a:rPr>
              <a:t> </a:t>
            </a:r>
          </a:p>
          <a:p>
            <a:pPr marL="596900" lvl="1" indent="0">
              <a:buNone/>
            </a:pPr>
            <a:endParaRPr lang="de-DE" dirty="0">
              <a:latin typeface="+mn-lt"/>
            </a:endParaRPr>
          </a:p>
          <a:p>
            <a:pPr marL="482600" indent="-342900">
              <a:buAutoNum type="arabicPeriod"/>
            </a:pPr>
            <a:r>
              <a:rPr lang="de-DE" u="sng" dirty="0">
                <a:latin typeface="+mn-lt"/>
              </a:rPr>
              <a:t>Zeitraum einstellen</a:t>
            </a:r>
          </a:p>
          <a:p>
            <a:pPr lvl="1"/>
            <a:r>
              <a:rPr lang="de-AT" dirty="0">
                <a:latin typeface="+mn-lt"/>
              </a:rPr>
              <a:t>Über den Kalender rechts oben werden zwei Zeitpunkte gewählt (z. B. Sommer 2010 und Sommer 2024), um Veränderungen im Zeitvergleich sichtbar zu machen. </a:t>
            </a:r>
          </a:p>
          <a:p>
            <a:pPr marL="596900" lvl="1" indent="0">
              <a:buNone/>
            </a:pPr>
            <a:endParaRPr lang="de-DE" dirty="0">
              <a:latin typeface="+mn-lt"/>
            </a:endParaRPr>
          </a:p>
          <a:p>
            <a:pPr marL="482600" indent="-342900">
              <a:buAutoNum type="arabicPeriod"/>
            </a:pPr>
            <a:r>
              <a:rPr lang="de-DE" u="sng" dirty="0">
                <a:latin typeface="+mn-lt"/>
              </a:rPr>
              <a:t>Wolkenfilter aktivieren</a:t>
            </a:r>
          </a:p>
          <a:p>
            <a:pPr lvl="1"/>
            <a:r>
              <a:rPr lang="de-AT" dirty="0">
                <a:latin typeface="+mn-lt"/>
              </a:rPr>
              <a:t>Über den Regler „Cloud Cover“ wird die maximale Wolkenbedeckung auf etwa 20 % reduziert, um aussagekräftige Bilder zu erhalten. </a:t>
            </a:r>
          </a:p>
          <a:p>
            <a:pPr marL="596900" lvl="1" indent="0">
              <a:buNone/>
            </a:pPr>
            <a:endParaRPr lang="de-DE" dirty="0">
              <a:latin typeface="+mn-lt"/>
            </a:endParaRPr>
          </a:p>
          <a:p>
            <a:pPr marL="482600" indent="-342900">
              <a:buAutoNum type="arabicPeriod"/>
            </a:pPr>
            <a:r>
              <a:rPr lang="de-DE" u="sng" dirty="0">
                <a:latin typeface="+mn-lt"/>
              </a:rPr>
              <a:t>Bildausschnitt wählen</a:t>
            </a:r>
          </a:p>
          <a:p>
            <a:pPr lvl="1"/>
            <a:r>
              <a:rPr lang="de-AT" dirty="0">
                <a:latin typeface="+mn-lt"/>
              </a:rPr>
              <a:t>Durch Zoomen und Verschieben wird der relevante Ausschnitt (Gletscherzunge, Vorfeld, Moränen) ausgewählt. </a:t>
            </a:r>
            <a:endParaRPr lang="de-DE" dirty="0">
              <a:latin typeface="+mn-lt"/>
            </a:endParaRPr>
          </a:p>
          <a:p>
            <a:pPr marL="482600" indent="-342900">
              <a:buAutoNum type="arabicPeriod"/>
            </a:pPr>
            <a:endParaRPr lang="de-DE" dirty="0"/>
          </a:p>
        </p:txBody>
      </p:sp>
    </p:spTree>
    <p:extLst>
      <p:ext uri="{BB962C8B-B14F-4D97-AF65-F5344CB8AC3E}">
        <p14:creationId xmlns:p14="http://schemas.microsoft.com/office/powerpoint/2010/main" val="1058409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dirty="0">
                <a:effectLst/>
                <a:latin typeface="+mn-lt"/>
                <a:ea typeface="Times New Roman" panose="02020603050405020304" pitchFamily="18" charset="0"/>
              </a:rPr>
              <a:t>Copernicus Browser - Anleitung</a:t>
            </a:r>
            <a:br>
              <a:rPr lang="de-AT" sz="2400" dirty="0">
                <a:effectLst/>
                <a:latin typeface="+mn-lt"/>
                <a:ea typeface="Times New Roman" panose="02020603050405020304" pitchFamily="18" charset="0"/>
              </a:rPr>
            </a:br>
            <a:endParaRPr sz="24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191287"/>
            <a:ext cx="7717500" cy="3743570"/>
          </a:xfrm>
        </p:spPr>
        <p:txBody>
          <a:bodyPr/>
          <a:lstStyle/>
          <a:p>
            <a:pPr marL="139700" indent="0">
              <a:buNone/>
            </a:pPr>
            <a:r>
              <a:rPr lang="de-DE" u="sng" dirty="0"/>
              <a:t>5. Layer auswählen</a:t>
            </a:r>
          </a:p>
          <a:p>
            <a:pPr marL="139700" indent="0">
              <a:buNone/>
            </a:pPr>
            <a:endParaRPr lang="de-DE" dirty="0"/>
          </a:p>
        </p:txBody>
      </p:sp>
      <p:graphicFrame>
        <p:nvGraphicFramePr>
          <p:cNvPr id="3" name="Tabelle 2">
            <a:extLst>
              <a:ext uri="{FF2B5EF4-FFF2-40B4-BE49-F238E27FC236}">
                <a16:creationId xmlns:a16="http://schemas.microsoft.com/office/drawing/2014/main" id="{6A03F9EA-5EAE-CB10-8C9D-8D22462FAB65}"/>
              </a:ext>
            </a:extLst>
          </p:cNvPr>
          <p:cNvGraphicFramePr>
            <a:graphicFrameLocks noGrp="1"/>
          </p:cNvGraphicFramePr>
          <p:nvPr>
            <p:extLst>
              <p:ext uri="{D42A27DB-BD31-4B8C-83A1-F6EECF244321}">
                <p14:modId xmlns:p14="http://schemas.microsoft.com/office/powerpoint/2010/main" val="3042552765"/>
              </p:ext>
            </p:extLst>
          </p:nvPr>
        </p:nvGraphicFramePr>
        <p:xfrm>
          <a:off x="879929" y="1756001"/>
          <a:ext cx="6565900" cy="1887087"/>
        </p:xfrm>
        <a:graphic>
          <a:graphicData uri="http://schemas.openxmlformats.org/drawingml/2006/table">
            <a:tbl>
              <a:tblPr firstRow="1" firstCol="1" bandRow="1">
                <a:tableStyleId>{244B731C-F6C3-45D5-A861-D54BB9A73573}</a:tableStyleId>
              </a:tblPr>
              <a:tblGrid>
                <a:gridCol w="1640758">
                  <a:extLst>
                    <a:ext uri="{9D8B030D-6E8A-4147-A177-3AD203B41FA5}">
                      <a16:colId xmlns:a16="http://schemas.microsoft.com/office/drawing/2014/main" val="2273993639"/>
                    </a:ext>
                  </a:extLst>
                </a:gridCol>
                <a:gridCol w="1640758">
                  <a:extLst>
                    <a:ext uri="{9D8B030D-6E8A-4147-A177-3AD203B41FA5}">
                      <a16:colId xmlns:a16="http://schemas.microsoft.com/office/drawing/2014/main" val="3115792306"/>
                    </a:ext>
                  </a:extLst>
                </a:gridCol>
                <a:gridCol w="3284384">
                  <a:extLst>
                    <a:ext uri="{9D8B030D-6E8A-4147-A177-3AD203B41FA5}">
                      <a16:colId xmlns:a16="http://schemas.microsoft.com/office/drawing/2014/main" val="1675690776"/>
                    </a:ext>
                  </a:extLst>
                </a:gridCol>
              </a:tblGrid>
              <a:tr h="373890">
                <a:tc>
                  <a:txBody>
                    <a:bodyPr/>
                    <a:lstStyle/>
                    <a:p>
                      <a:pPr algn="ctr"/>
                      <a:r>
                        <a:rPr lang="de-AT" sz="1400" kern="100" dirty="0">
                          <a:solidFill>
                            <a:schemeClr val="accent6"/>
                          </a:solidFill>
                          <a:effectLst/>
                        </a:rPr>
                        <a:t>Layer</a:t>
                      </a:r>
                      <a:endParaRPr lang="de-AT" sz="1400" kern="10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r>
                        <a:rPr lang="de-AT" sz="1400" kern="100">
                          <a:solidFill>
                            <a:schemeClr val="accent6"/>
                          </a:solidFill>
                          <a:effectLst/>
                        </a:rPr>
                        <a:t>Bedeutung</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r>
                        <a:rPr lang="de-AT" sz="1400" kern="100">
                          <a:solidFill>
                            <a:schemeClr val="accent6"/>
                          </a:solidFill>
                          <a:effectLst/>
                        </a:rPr>
                        <a:t>Wofür gut</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81286866"/>
                  </a:ext>
                </a:extLst>
              </a:tr>
              <a:tr h="379769">
                <a:tc>
                  <a:txBody>
                    <a:bodyPr/>
                    <a:lstStyle/>
                    <a:p>
                      <a:r>
                        <a:rPr lang="de-AT" sz="1400" kern="100">
                          <a:solidFill>
                            <a:schemeClr val="accent6"/>
                          </a:solidFill>
                          <a:effectLst/>
                        </a:rPr>
                        <a:t>True Color</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r>
                        <a:rPr lang="de-AT" sz="1400" kern="100">
                          <a:solidFill>
                            <a:schemeClr val="accent6"/>
                          </a:solidFill>
                          <a:effectLst/>
                        </a:rPr>
                        <a:t>„normales“ Foto</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r>
                        <a:rPr lang="de-AT" sz="1400" kern="100">
                          <a:solidFill>
                            <a:schemeClr val="accent6"/>
                          </a:solidFill>
                          <a:effectLst/>
                        </a:rPr>
                        <a:t>Realität wie Kamera</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67566675"/>
                  </a:ext>
                </a:extLst>
              </a:tr>
              <a:tr h="379769">
                <a:tc>
                  <a:txBody>
                    <a:bodyPr/>
                    <a:lstStyle/>
                    <a:p>
                      <a:r>
                        <a:rPr lang="de-AT" sz="1400" kern="100">
                          <a:solidFill>
                            <a:schemeClr val="accent6"/>
                          </a:solidFill>
                          <a:effectLst/>
                        </a:rPr>
                        <a:t>False Color</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r>
                        <a:rPr lang="de-AT" sz="1400" kern="100" dirty="0">
                          <a:solidFill>
                            <a:schemeClr val="accent6"/>
                          </a:solidFill>
                          <a:effectLst/>
                        </a:rPr>
                        <a:t>Vegetation = rot</a:t>
                      </a:r>
                      <a:endParaRPr lang="de-AT" sz="1400" kern="10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r>
                        <a:rPr lang="de-AT" sz="1400" kern="100">
                          <a:solidFill>
                            <a:schemeClr val="accent6"/>
                          </a:solidFill>
                          <a:effectLst/>
                        </a:rPr>
                        <a:t>Gletschergrenzen besser sichtbar</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84182141"/>
                  </a:ext>
                </a:extLst>
              </a:tr>
              <a:tr h="379769">
                <a:tc>
                  <a:txBody>
                    <a:bodyPr/>
                    <a:lstStyle/>
                    <a:p>
                      <a:r>
                        <a:rPr lang="de-AT" sz="1400" kern="100">
                          <a:solidFill>
                            <a:schemeClr val="accent6"/>
                          </a:solidFill>
                          <a:effectLst/>
                        </a:rPr>
                        <a:t>NDVI</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r>
                        <a:rPr lang="de-AT" sz="1400" kern="100">
                          <a:solidFill>
                            <a:schemeClr val="accent6"/>
                          </a:solidFill>
                          <a:effectLst/>
                        </a:rPr>
                        <a:t>Vegetation-Index</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r>
                        <a:rPr lang="de-AT" sz="1400" kern="100" dirty="0">
                          <a:solidFill>
                            <a:schemeClr val="accent6"/>
                          </a:solidFill>
                          <a:effectLst/>
                        </a:rPr>
                        <a:t>Trockenheit/Dürre erkennen</a:t>
                      </a:r>
                      <a:endParaRPr lang="de-AT" sz="1400" kern="10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83329163"/>
                  </a:ext>
                </a:extLst>
              </a:tr>
              <a:tr h="373890">
                <a:tc>
                  <a:txBody>
                    <a:bodyPr/>
                    <a:lstStyle/>
                    <a:p>
                      <a:r>
                        <a:rPr lang="de-AT" sz="1400" kern="100">
                          <a:solidFill>
                            <a:schemeClr val="accent6"/>
                          </a:solidFill>
                          <a:effectLst/>
                        </a:rPr>
                        <a:t>Moisture Index</a:t>
                      </a:r>
                      <a:endParaRPr lang="de-AT" sz="1400" kern="1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r>
                        <a:rPr lang="de-AT" sz="1400" kern="100" dirty="0">
                          <a:solidFill>
                            <a:schemeClr val="accent6"/>
                          </a:solidFill>
                          <a:effectLst/>
                        </a:rPr>
                        <a:t>Feuchtigkeit</a:t>
                      </a:r>
                      <a:endParaRPr lang="de-AT" sz="1400" kern="10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r>
                        <a:rPr lang="de-AT" sz="1400" kern="100" dirty="0">
                          <a:solidFill>
                            <a:schemeClr val="accent6"/>
                          </a:solidFill>
                          <a:effectLst/>
                        </a:rPr>
                        <a:t>Hochwasser/Dürre</a:t>
                      </a:r>
                      <a:endParaRPr lang="de-AT" sz="1400" kern="10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73175789"/>
                  </a:ext>
                </a:extLst>
              </a:tr>
            </a:tbl>
          </a:graphicData>
        </a:graphic>
      </p:graphicFrame>
    </p:spTree>
    <p:extLst>
      <p:ext uri="{BB962C8B-B14F-4D97-AF65-F5344CB8AC3E}">
        <p14:creationId xmlns:p14="http://schemas.microsoft.com/office/powerpoint/2010/main" val="1891404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dirty="0">
                <a:effectLst/>
                <a:latin typeface="+mn-lt"/>
                <a:ea typeface="Times New Roman" panose="02020603050405020304" pitchFamily="18" charset="0"/>
              </a:rPr>
              <a:t>Copernicus Browser - Anleitung</a:t>
            </a:r>
            <a:br>
              <a:rPr lang="de-AT" sz="2400" dirty="0">
                <a:effectLst/>
                <a:latin typeface="+mn-lt"/>
                <a:ea typeface="Times New Roman" panose="02020603050405020304" pitchFamily="18" charset="0"/>
              </a:rPr>
            </a:b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191287"/>
            <a:ext cx="7717500" cy="3743570"/>
          </a:xfrm>
        </p:spPr>
        <p:txBody>
          <a:bodyPr/>
          <a:lstStyle/>
          <a:p>
            <a:pPr marL="139700" indent="0">
              <a:buNone/>
            </a:pPr>
            <a:r>
              <a:rPr lang="de-DE" u="sng" dirty="0"/>
              <a:t>6. Messfunktion (optional)</a:t>
            </a:r>
          </a:p>
          <a:p>
            <a:pPr lvl="1"/>
            <a:r>
              <a:rPr lang="de-AT" kern="0" dirty="0">
                <a:effectLst/>
                <a:latin typeface="Barlow" pitchFamily="2" charset="77"/>
                <a:ea typeface="Times New Roman" panose="02020603050405020304" pitchFamily="18" charset="0"/>
              </a:rPr>
              <a:t>Mithilfe von Linien‑ oder Flächenmessungen kann der Rückzug der Gletscherzunge oder der Flächenverlust abgeschätzt werden.</a:t>
            </a:r>
            <a:r>
              <a:rPr lang="de-AT" dirty="0">
                <a:effectLst/>
                <a:latin typeface="Barlow" pitchFamily="2" charset="77"/>
              </a:rPr>
              <a:t> </a:t>
            </a:r>
          </a:p>
          <a:p>
            <a:pPr marL="596900" lvl="1" indent="0">
              <a:buNone/>
            </a:pPr>
            <a:endParaRPr lang="de-DE" dirty="0">
              <a:latin typeface="Barlow" pitchFamily="2" charset="77"/>
            </a:endParaRPr>
          </a:p>
          <a:p>
            <a:pPr marL="139700" indent="0">
              <a:buNone/>
            </a:pPr>
            <a:r>
              <a:rPr lang="de-DE" u="sng" dirty="0"/>
              <a:t>7. Vorher-Nachher-Vergleich</a:t>
            </a:r>
          </a:p>
          <a:p>
            <a:pPr lvl="1"/>
            <a:r>
              <a:rPr lang="de-AT" kern="0" dirty="0">
                <a:effectLst/>
                <a:latin typeface="Calibri Light" panose="020F0302020204030204" pitchFamily="34" charset="0"/>
                <a:ea typeface="Times New Roman" panose="02020603050405020304" pitchFamily="18" charset="0"/>
              </a:rPr>
              <a:t>Durch Wechseln der Zeitpunkte oder parallele Ansicht lassen sich Veränderungen direkt vergleichen.</a:t>
            </a:r>
            <a:r>
              <a:rPr lang="de-AT" dirty="0">
                <a:effectLst/>
              </a:rPr>
              <a:t> </a:t>
            </a:r>
            <a:endParaRPr lang="de-DE" dirty="0"/>
          </a:p>
        </p:txBody>
      </p:sp>
    </p:spTree>
    <p:extLst>
      <p:ext uri="{BB962C8B-B14F-4D97-AF65-F5344CB8AC3E}">
        <p14:creationId xmlns:p14="http://schemas.microsoft.com/office/powerpoint/2010/main" val="1957900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8;p34">
            <a:extLst>
              <a:ext uri="{FF2B5EF4-FFF2-40B4-BE49-F238E27FC236}">
                <a16:creationId xmlns:a16="http://schemas.microsoft.com/office/drawing/2014/main" id="{55BFCA90-2D1A-4C9E-7FA1-54149197E3F1}"/>
              </a:ext>
            </a:extLst>
          </p:cNvPr>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r>
              <a:rPr lang="de-AT" sz="2400" dirty="0">
                <a:latin typeface="+mn-lt"/>
              </a:rPr>
              <a:t>Warum arbeiten Geograph*innen mit Satellitendaten?</a:t>
            </a:r>
            <a:endParaRPr sz="2400" dirty="0">
              <a:latin typeface="+mn-lt"/>
            </a:endParaRPr>
          </a:p>
        </p:txBody>
      </p:sp>
      <p:sp>
        <p:nvSpPr>
          <p:cNvPr id="6" name="Rectangle 1">
            <a:extLst>
              <a:ext uri="{FF2B5EF4-FFF2-40B4-BE49-F238E27FC236}">
                <a16:creationId xmlns:a16="http://schemas.microsoft.com/office/drawing/2014/main" id="{A579F99C-9F2A-86EC-E10C-64C98F015CD3}"/>
              </a:ext>
            </a:extLst>
          </p:cNvPr>
          <p:cNvSpPr>
            <a:spLocks noGrp="1" noChangeArrowheads="1"/>
          </p:cNvSpPr>
          <p:nvPr>
            <p:ph type="body" idx="1"/>
          </p:nvPr>
        </p:nvSpPr>
        <p:spPr bwMode="auto">
          <a:xfrm>
            <a:off x="1576603" y="1795791"/>
            <a:ext cx="5990743"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lnSpc>
                <a:spcPct val="150000"/>
              </a:lnSpc>
            </a:pPr>
            <a:r>
              <a:rPr lang="de-DE" altLang="de-DE" dirty="0"/>
              <a:t>um </a:t>
            </a:r>
            <a:r>
              <a:rPr lang="de-DE" altLang="de-DE" b="1" dirty="0"/>
              <a:t>Nutzung, Konflikte und Veränderungen von Räumen </a:t>
            </a:r>
            <a:r>
              <a:rPr lang="de-DE" altLang="de-DE" dirty="0"/>
              <a:t>zu erkennen</a:t>
            </a:r>
          </a:p>
          <a:p>
            <a:pPr eaLnBrk="0" fontAlgn="base" hangingPunct="0">
              <a:lnSpc>
                <a:spcPct val="150000"/>
              </a:lnSpc>
            </a:pPr>
            <a:r>
              <a:rPr lang="de-DE" altLang="de-DE" dirty="0"/>
              <a:t>als Grundlage für </a:t>
            </a:r>
            <a:r>
              <a:rPr lang="de-DE" altLang="de-DE" b="1" dirty="0"/>
              <a:t>Entscheidungen in Politik und Wirtschaft</a:t>
            </a:r>
          </a:p>
          <a:p>
            <a:pPr eaLnBrk="0" fontAlgn="base" hangingPunct="0">
              <a:lnSpc>
                <a:spcPct val="150000"/>
              </a:lnSpc>
            </a:pPr>
            <a:r>
              <a:rPr lang="de-DE" altLang="de-DE" dirty="0"/>
              <a:t>zur </a:t>
            </a:r>
            <a:r>
              <a:rPr lang="de-DE" altLang="de-DE" b="1" dirty="0"/>
              <a:t>Beurteilung globaler Umweltprobleme</a:t>
            </a:r>
          </a:p>
        </p:txBody>
      </p:sp>
    </p:spTree>
    <p:extLst>
      <p:ext uri="{BB962C8B-B14F-4D97-AF65-F5344CB8AC3E}">
        <p14:creationId xmlns:p14="http://schemas.microsoft.com/office/powerpoint/2010/main" val="2894171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dirty="0">
                <a:effectLst/>
                <a:latin typeface="+mn-lt"/>
                <a:ea typeface="Times New Roman" panose="02020603050405020304" pitchFamily="18" charset="0"/>
              </a:rPr>
              <a:t>ARBEITSPHASE – Erste eigenständige Beobachtung</a:t>
            </a:r>
            <a:br>
              <a:rPr lang="de-AT" sz="2400" dirty="0">
                <a:effectLst/>
                <a:latin typeface="+mn-lt"/>
                <a:ea typeface="Times New Roman" panose="02020603050405020304" pitchFamily="18" charset="0"/>
              </a:rPr>
            </a:b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4" y="1191287"/>
            <a:ext cx="8024375" cy="3743570"/>
          </a:xfrm>
        </p:spPr>
        <p:txBody>
          <a:bodyPr/>
          <a:lstStyle/>
          <a:p>
            <a:pPr marL="139700" indent="0">
              <a:buNone/>
            </a:pPr>
            <a:r>
              <a:rPr lang="de-AT" sz="1800" dirty="0">
                <a:latin typeface="+mn-lt"/>
              </a:rPr>
              <a:t>Beobachtungsfragen:</a:t>
            </a:r>
          </a:p>
          <a:p>
            <a:pPr marL="139700" indent="0">
              <a:buNone/>
            </a:pPr>
            <a:endParaRPr lang="de-AT" dirty="0">
              <a:latin typeface="+mn-lt"/>
            </a:endParaRPr>
          </a:p>
          <a:p>
            <a:pPr marL="342900" lvl="0" indent="-342900">
              <a:lnSpc>
                <a:spcPct val="150000"/>
              </a:lnSpc>
              <a:buFont typeface="Arial" panose="020B0604020202020204" pitchFamily="34" charset="0"/>
              <a:buChar char="•"/>
            </a:pPr>
            <a:r>
              <a:rPr lang="de-AT" sz="1800" dirty="0">
                <a:effectLst/>
                <a:latin typeface="+mn-lt"/>
                <a:ea typeface="Times New Roman" panose="02020603050405020304" pitchFamily="18" charset="0"/>
              </a:rPr>
              <a:t>Wie sieht die </a:t>
            </a:r>
            <a:r>
              <a:rPr lang="de-AT" sz="1800" dirty="0" err="1">
                <a:effectLst/>
                <a:latin typeface="+mn-lt"/>
                <a:ea typeface="Times New Roman" panose="02020603050405020304" pitchFamily="18" charset="0"/>
              </a:rPr>
              <a:t>Pasterze</a:t>
            </a:r>
            <a:r>
              <a:rPr lang="de-AT" sz="1800" dirty="0">
                <a:effectLst/>
                <a:latin typeface="+mn-lt"/>
                <a:ea typeface="Times New Roman" panose="02020603050405020304" pitchFamily="18" charset="0"/>
              </a:rPr>
              <a:t> zum ersten gewählten Zeitpunkt aus?</a:t>
            </a:r>
          </a:p>
          <a:p>
            <a:pPr marL="342900" lvl="0" indent="-342900">
              <a:lnSpc>
                <a:spcPct val="150000"/>
              </a:lnSpc>
              <a:buFont typeface="Arial" panose="020B0604020202020204" pitchFamily="34" charset="0"/>
              <a:buChar char="•"/>
            </a:pPr>
            <a:r>
              <a:rPr lang="de-AT" sz="1800" dirty="0">
                <a:effectLst/>
                <a:latin typeface="+mn-lt"/>
                <a:ea typeface="Times New Roman" panose="02020603050405020304" pitchFamily="18" charset="0"/>
              </a:rPr>
              <a:t>Welche Veränderungen sind beim Vergleich der zwei Zeitpunkte erkennbar?</a:t>
            </a:r>
          </a:p>
          <a:p>
            <a:pPr marL="342900" lvl="0" indent="-342900">
              <a:lnSpc>
                <a:spcPct val="150000"/>
              </a:lnSpc>
              <a:buFont typeface="Arial" panose="020B0604020202020204" pitchFamily="34" charset="0"/>
              <a:buChar char="•"/>
            </a:pPr>
            <a:r>
              <a:rPr lang="de-AT" sz="1800" dirty="0">
                <a:effectLst/>
                <a:latin typeface="+mn-lt"/>
                <a:ea typeface="Times New Roman" panose="02020603050405020304" pitchFamily="18" charset="0"/>
              </a:rPr>
              <a:t>Wie groß ist die Veränderung der Gletscherfläche ungefähr?</a:t>
            </a:r>
          </a:p>
          <a:p>
            <a:pPr marL="342900" lvl="0" indent="-342900">
              <a:lnSpc>
                <a:spcPct val="150000"/>
              </a:lnSpc>
              <a:buFont typeface="Arial" panose="020B0604020202020204" pitchFamily="34" charset="0"/>
              <a:buChar char="•"/>
            </a:pPr>
            <a:r>
              <a:rPr lang="de-AT" sz="1800" dirty="0">
                <a:effectLst/>
                <a:latin typeface="+mn-lt"/>
                <a:ea typeface="Times New Roman" panose="02020603050405020304" pitchFamily="18" charset="0"/>
              </a:rPr>
              <a:t>Welche natürlichen Strukturen (Eis, Wasser, Vegetation) verändern sich?</a:t>
            </a:r>
          </a:p>
          <a:p>
            <a:pPr marL="342900" lvl="0" indent="-342900">
              <a:lnSpc>
                <a:spcPct val="150000"/>
              </a:lnSpc>
              <a:buFont typeface="Arial" panose="020B0604020202020204" pitchFamily="34" charset="0"/>
              <a:buChar char="•"/>
            </a:pPr>
            <a:r>
              <a:rPr lang="de-AT" sz="1800" dirty="0">
                <a:effectLst/>
                <a:latin typeface="+mn-lt"/>
                <a:ea typeface="Times New Roman" panose="02020603050405020304" pitchFamily="18" charset="0"/>
              </a:rPr>
              <a:t>Welche menschlichen Eingriffe oder Nutzungen sind im Umfeld der </a:t>
            </a:r>
            <a:r>
              <a:rPr lang="de-AT" sz="1800" dirty="0" err="1">
                <a:effectLst/>
                <a:latin typeface="+mn-lt"/>
                <a:ea typeface="Times New Roman" panose="02020603050405020304" pitchFamily="18" charset="0"/>
              </a:rPr>
              <a:t>Pasterze</a:t>
            </a:r>
            <a:r>
              <a:rPr lang="de-AT" sz="1800" dirty="0">
                <a:effectLst/>
                <a:latin typeface="+mn-lt"/>
                <a:ea typeface="Times New Roman" panose="02020603050405020304" pitchFamily="18" charset="0"/>
              </a:rPr>
              <a:t> sichtbar?</a:t>
            </a:r>
          </a:p>
          <a:p>
            <a:endParaRPr lang="de-DE" dirty="0"/>
          </a:p>
        </p:txBody>
      </p:sp>
    </p:spTree>
    <p:extLst>
      <p:ext uri="{BB962C8B-B14F-4D97-AF65-F5344CB8AC3E}">
        <p14:creationId xmlns:p14="http://schemas.microsoft.com/office/powerpoint/2010/main" val="3780742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xfrm>
            <a:off x="796775" y="1881939"/>
            <a:ext cx="7717500" cy="572700"/>
          </a:xfrm>
          <a:prstGeom prst="rect">
            <a:avLst/>
          </a:prstGeom>
        </p:spPr>
        <p:txBody>
          <a:bodyPr spcFirstLastPara="1" wrap="square" lIns="91425" tIns="91425" rIns="91425" bIns="91425" anchor="t" anchorCtr="0">
            <a:noAutofit/>
          </a:bodyPr>
          <a:lstStyle/>
          <a:p>
            <a:pPr algn="ctr"/>
            <a:r>
              <a:rPr lang="de-AT" sz="3200" b="1" dirty="0">
                <a:effectLst/>
                <a:latin typeface="Barlow" pitchFamily="2" charset="77"/>
                <a:ea typeface="Times New Roman" panose="02020603050405020304" pitchFamily="18" charset="0"/>
              </a:rPr>
              <a:t>Warum schmilzt die </a:t>
            </a:r>
            <a:r>
              <a:rPr lang="de-AT" sz="3200" b="1" dirty="0" err="1">
                <a:effectLst/>
                <a:latin typeface="Barlow" pitchFamily="2" charset="77"/>
                <a:ea typeface="Times New Roman" panose="02020603050405020304" pitchFamily="18" charset="0"/>
              </a:rPr>
              <a:t>Pasterze</a:t>
            </a:r>
            <a:r>
              <a:rPr lang="de-AT" sz="3200" b="1" dirty="0">
                <a:effectLst/>
                <a:latin typeface="Barlow" pitchFamily="2" charset="77"/>
                <a:ea typeface="Times New Roman" panose="02020603050405020304" pitchFamily="18" charset="0"/>
              </a:rPr>
              <a:t>?</a:t>
            </a:r>
            <a:endParaRPr sz="4800" dirty="0">
              <a:latin typeface="Barlow" pitchFamily="2" charset="77"/>
            </a:endParaRPr>
          </a:p>
        </p:txBody>
      </p:sp>
    </p:spTree>
    <p:extLst>
      <p:ext uri="{BB962C8B-B14F-4D97-AF65-F5344CB8AC3E}">
        <p14:creationId xmlns:p14="http://schemas.microsoft.com/office/powerpoint/2010/main" val="2532748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b="1" dirty="0">
                <a:effectLst/>
                <a:latin typeface="+mn-lt"/>
                <a:ea typeface="Times New Roman" panose="02020603050405020304" pitchFamily="18" charset="0"/>
              </a:rPr>
              <a:t>Warum schmilzt die </a:t>
            </a:r>
            <a:r>
              <a:rPr lang="de-AT" sz="2400" b="1" dirty="0" err="1">
                <a:effectLst/>
                <a:latin typeface="+mn-lt"/>
                <a:ea typeface="Times New Roman" panose="02020603050405020304" pitchFamily="18" charset="0"/>
              </a:rPr>
              <a:t>Pasterze</a:t>
            </a:r>
            <a:r>
              <a:rPr lang="de-AT" sz="2400" b="1" dirty="0">
                <a:effectLst/>
                <a:latin typeface="+mn-lt"/>
                <a:ea typeface="Times New Roman" panose="02020603050405020304" pitchFamily="18" charset="0"/>
              </a:rPr>
              <a:t>?</a:t>
            </a: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191287"/>
            <a:ext cx="8067918" cy="3743570"/>
          </a:xfrm>
        </p:spPr>
        <p:txBody>
          <a:bodyPr/>
          <a:lstStyle/>
          <a:p>
            <a:pPr marL="139700" indent="0">
              <a:spcBef>
                <a:spcPts val="800"/>
              </a:spcBef>
              <a:spcAft>
                <a:spcPts val="400"/>
              </a:spcAft>
              <a:buNone/>
            </a:pPr>
            <a:r>
              <a:rPr lang="de-AT" sz="2000" u="sng" dirty="0">
                <a:solidFill>
                  <a:schemeClr val="accent6"/>
                </a:solidFill>
                <a:latin typeface="+mn-lt"/>
                <a:ea typeface="Times New Roman" panose="02020603050405020304" pitchFamily="18" charset="0"/>
                <a:cs typeface="Times New Roman" panose="02020603050405020304" pitchFamily="18" charset="0"/>
              </a:rPr>
              <a:t>1.</a:t>
            </a:r>
            <a:r>
              <a:rPr lang="de-AT" sz="2000" u="sng" dirty="0">
                <a:solidFill>
                  <a:schemeClr val="accent6"/>
                </a:solidFill>
                <a:effectLst/>
                <a:latin typeface="+mn-lt"/>
                <a:ea typeface="Times New Roman" panose="02020603050405020304" pitchFamily="18" charset="0"/>
                <a:cs typeface="Times New Roman" panose="02020603050405020304" pitchFamily="18" charset="0"/>
              </a:rPr>
              <a:t>Erwärmung der Lufttemperatur und verlängerte Schmelzperiode</a:t>
            </a:r>
          </a:p>
          <a:p>
            <a:pPr marL="139700" indent="0">
              <a:lnSpc>
                <a:spcPct val="150000"/>
              </a:lnSpc>
              <a:buNone/>
            </a:pPr>
            <a:r>
              <a:rPr lang="de-AT" sz="1800" dirty="0">
                <a:solidFill>
                  <a:schemeClr val="accent6"/>
                </a:solidFill>
                <a:effectLst/>
                <a:latin typeface="+mn-lt"/>
                <a:ea typeface="Times New Roman" panose="02020603050405020304" pitchFamily="18" charset="0"/>
              </a:rPr>
              <a:t>Der Rückgang der </a:t>
            </a:r>
            <a:r>
              <a:rPr lang="de-AT" sz="1800" dirty="0" err="1">
                <a:solidFill>
                  <a:schemeClr val="accent6"/>
                </a:solidFill>
                <a:effectLst/>
                <a:latin typeface="+mn-lt"/>
                <a:ea typeface="Times New Roman" panose="02020603050405020304" pitchFamily="18" charset="0"/>
              </a:rPr>
              <a:t>Pasterze</a:t>
            </a:r>
            <a:r>
              <a:rPr lang="de-AT" sz="1800" dirty="0">
                <a:solidFill>
                  <a:schemeClr val="accent6"/>
                </a:solidFill>
                <a:effectLst/>
                <a:latin typeface="+mn-lt"/>
                <a:ea typeface="Times New Roman" panose="02020603050405020304" pitchFamily="18" charset="0"/>
              </a:rPr>
              <a:t> ist eng mit der deutlichen Erwärmung des Alpenraums verknüpft. Für die Alpen wird ein überdurchschnittlicher Temperaturanstieg festgestellt, der zu einer Verlängerung der sommerlichen Schmelzperiode führt. Höhere Lufttemperaturen bewirken, dass Gletscher über einen längeren Zeitraum im Jahr Masse verlieren und sich der negative Massenhaushalt verstärkt (Forschungsnetzwerk AMS, 2013, S. 5–8).</a:t>
            </a:r>
          </a:p>
          <a:p>
            <a:endParaRPr lang="de-DE" dirty="0">
              <a:latin typeface="+mn-lt"/>
            </a:endParaRPr>
          </a:p>
        </p:txBody>
      </p:sp>
    </p:spTree>
    <p:extLst>
      <p:ext uri="{BB962C8B-B14F-4D97-AF65-F5344CB8AC3E}">
        <p14:creationId xmlns:p14="http://schemas.microsoft.com/office/powerpoint/2010/main" val="755661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b="1" dirty="0">
                <a:effectLst/>
                <a:latin typeface="+mn-lt"/>
                <a:ea typeface="Times New Roman" panose="02020603050405020304" pitchFamily="18" charset="0"/>
              </a:rPr>
              <a:t>Warum schmilzt die </a:t>
            </a:r>
            <a:r>
              <a:rPr lang="de-AT" sz="2400" b="1" dirty="0" err="1">
                <a:effectLst/>
                <a:latin typeface="+mn-lt"/>
                <a:ea typeface="Times New Roman" panose="02020603050405020304" pitchFamily="18" charset="0"/>
              </a:rPr>
              <a:t>Pasterze</a:t>
            </a:r>
            <a:r>
              <a:rPr lang="de-AT" sz="2400" b="1" dirty="0">
                <a:effectLst/>
                <a:latin typeface="+mn-lt"/>
                <a:ea typeface="Times New Roman" panose="02020603050405020304" pitchFamily="18" charset="0"/>
              </a:rPr>
              <a:t>?</a:t>
            </a: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191287"/>
            <a:ext cx="7717500" cy="3743570"/>
          </a:xfrm>
        </p:spPr>
        <p:txBody>
          <a:bodyPr/>
          <a:lstStyle/>
          <a:p>
            <a:pPr marL="139700" indent="0">
              <a:lnSpc>
                <a:spcPct val="150000"/>
              </a:lnSpc>
              <a:spcBef>
                <a:spcPts val="800"/>
              </a:spcBef>
              <a:spcAft>
                <a:spcPts val="400"/>
              </a:spcAft>
              <a:buNone/>
            </a:pPr>
            <a:r>
              <a:rPr lang="de-AT" sz="1800" u="sng" dirty="0">
                <a:solidFill>
                  <a:schemeClr val="accent6"/>
                </a:solidFill>
                <a:effectLst/>
                <a:latin typeface="+mn-lt"/>
                <a:ea typeface="Times New Roman" panose="02020603050405020304" pitchFamily="18" charset="0"/>
                <a:cs typeface="Times New Roman" panose="02020603050405020304" pitchFamily="18" charset="0"/>
              </a:rPr>
              <a:t>2. Rückgang der Winterschneedecke</a:t>
            </a:r>
          </a:p>
          <a:p>
            <a:pPr marL="139700" indent="0">
              <a:lnSpc>
                <a:spcPct val="150000"/>
              </a:lnSpc>
              <a:buNone/>
            </a:pPr>
            <a:r>
              <a:rPr lang="de-AT" sz="1800" dirty="0">
                <a:solidFill>
                  <a:schemeClr val="accent6"/>
                </a:solidFill>
                <a:effectLst/>
                <a:latin typeface="+mn-lt"/>
                <a:ea typeface="Times New Roman" panose="02020603050405020304" pitchFamily="18" charset="0"/>
              </a:rPr>
              <a:t>Zusätzlich zur steigenden Lufttemperatur trägt der Rückgang der winterlichen Schneedecke wesentlich zur Beschleunigung der Gletscherschmelze bei. Schnee wirkt als isolierende und reflektierende Schutzschicht für das darunterliegende Eis. Nimmt die Schneebedeckung ab, liegt das Eis früher frei, absorbiert mehr Sonnenenergie und schmilzt dadurch intensiver (Forschungsnetzwerk AMS, 2013, S. 13–15).</a:t>
            </a:r>
          </a:p>
          <a:p>
            <a:endParaRPr lang="de-DE" dirty="0"/>
          </a:p>
        </p:txBody>
      </p:sp>
    </p:spTree>
    <p:extLst>
      <p:ext uri="{BB962C8B-B14F-4D97-AF65-F5344CB8AC3E}">
        <p14:creationId xmlns:p14="http://schemas.microsoft.com/office/powerpoint/2010/main" val="799379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000" b="1" dirty="0">
                <a:effectLst/>
                <a:latin typeface="+mn-lt"/>
                <a:ea typeface="Times New Roman" panose="02020603050405020304" pitchFamily="18" charset="0"/>
              </a:rPr>
              <a:t>Warum schmilzt die </a:t>
            </a:r>
            <a:r>
              <a:rPr lang="de-AT" sz="2000" b="1" dirty="0" err="1">
                <a:effectLst/>
                <a:latin typeface="+mn-lt"/>
                <a:ea typeface="Times New Roman" panose="02020603050405020304" pitchFamily="18" charset="0"/>
              </a:rPr>
              <a:t>Pasterze</a:t>
            </a:r>
            <a:r>
              <a:rPr lang="de-AT" sz="2000" b="1" dirty="0">
                <a:effectLst/>
                <a:latin typeface="+mn-lt"/>
                <a:ea typeface="Times New Roman" panose="02020603050405020304" pitchFamily="18" charset="0"/>
              </a:rPr>
              <a:t>?</a:t>
            </a:r>
            <a:endParaRPr sz="36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191287"/>
            <a:ext cx="7717500" cy="3743570"/>
          </a:xfrm>
        </p:spPr>
        <p:txBody>
          <a:bodyPr/>
          <a:lstStyle/>
          <a:p>
            <a:pPr marL="139700" indent="0">
              <a:lnSpc>
                <a:spcPct val="150000"/>
              </a:lnSpc>
              <a:spcBef>
                <a:spcPts val="800"/>
              </a:spcBef>
              <a:spcAft>
                <a:spcPts val="400"/>
              </a:spcAft>
              <a:buNone/>
            </a:pPr>
            <a:r>
              <a:rPr lang="de-AT" sz="1800" u="sng" dirty="0">
                <a:solidFill>
                  <a:schemeClr val="accent6"/>
                </a:solidFill>
                <a:effectLst/>
                <a:latin typeface="+mn-lt"/>
                <a:ea typeface="Times New Roman" panose="02020603050405020304" pitchFamily="18" charset="0"/>
                <a:cs typeface="Times New Roman" panose="02020603050405020304" pitchFamily="18" charset="0"/>
              </a:rPr>
              <a:t>3. Längere Sommerperioden/veränderte Jahreszeiten</a:t>
            </a:r>
          </a:p>
          <a:p>
            <a:pPr marL="139700" indent="0">
              <a:lnSpc>
                <a:spcPct val="150000"/>
              </a:lnSpc>
              <a:buNone/>
            </a:pPr>
            <a:r>
              <a:rPr lang="de-AT" sz="1800" dirty="0">
                <a:solidFill>
                  <a:schemeClr val="accent6"/>
                </a:solidFill>
                <a:effectLst/>
                <a:latin typeface="+mn-lt"/>
                <a:ea typeface="Times New Roman" panose="02020603050405020304" pitchFamily="18" charset="0"/>
              </a:rPr>
              <a:t>Der Klimawandel führt im Alpenraum zu einer zeitlichen Verschiebung der Jahreszeiten. Frühere Frühlingsbeginne und spätere Wintereinbrüche verlängern die Phase positiver Temperaturen, wodurch der Energieeintrag auf die Gletscheroberfläche über das Jahr hinweg zunimmt. Diese Entwicklung verstärkt den langfristigen Eisverlust zusätzlich (Forschungsnetzwerk AMS, 2013, S. 9–12).</a:t>
            </a:r>
          </a:p>
          <a:p>
            <a:pPr marL="139700" indent="0">
              <a:buNone/>
            </a:pPr>
            <a:br>
              <a:rPr lang="de-AT" sz="2000" kern="0" dirty="0">
                <a:effectLst/>
                <a:latin typeface="+mn-lt"/>
                <a:ea typeface="Times New Roman" panose="02020603050405020304" pitchFamily="18" charset="0"/>
              </a:rPr>
            </a:br>
            <a:r>
              <a:rPr lang="de-AT" sz="2000" dirty="0">
                <a:effectLst/>
                <a:latin typeface="+mn-lt"/>
                <a:ea typeface="Times New Roman" panose="02020603050405020304" pitchFamily="18" charset="0"/>
              </a:rPr>
              <a:t> </a:t>
            </a:r>
          </a:p>
          <a:p>
            <a:endParaRPr lang="de-DE" sz="1600" dirty="0">
              <a:latin typeface="+mn-lt"/>
            </a:endParaRPr>
          </a:p>
        </p:txBody>
      </p:sp>
    </p:spTree>
    <p:extLst>
      <p:ext uri="{BB962C8B-B14F-4D97-AF65-F5344CB8AC3E}">
        <p14:creationId xmlns:p14="http://schemas.microsoft.com/office/powerpoint/2010/main" val="442884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a:t>Contents of this template</a:t>
            </a:r>
            <a:endParaRPr sz="3500"/>
          </a:p>
        </p:txBody>
      </p:sp>
      <p:sp>
        <p:nvSpPr>
          <p:cNvPr id="3" name="Textplatzhalter 2">
            <a:extLst>
              <a:ext uri="{FF2B5EF4-FFF2-40B4-BE49-F238E27FC236}">
                <a16:creationId xmlns:a16="http://schemas.microsoft.com/office/drawing/2014/main" id="{EA5085D2-EDC6-5F45-73B4-CBB075E72438}"/>
              </a:ext>
            </a:extLst>
          </p:cNvPr>
          <p:cNvSpPr>
            <a:spLocks noGrp="1"/>
          </p:cNvSpPr>
          <p:nvPr>
            <p:ph type="body" idx="1"/>
          </p:nvPr>
        </p:nvSpPr>
        <p:spPr/>
        <p:txBody>
          <a:bodyPr/>
          <a:lstStyle/>
          <a:p>
            <a:endParaRPr lang="de-DE" dirty="0"/>
          </a:p>
        </p:txBody>
      </p:sp>
      <p:pic>
        <p:nvPicPr>
          <p:cNvPr id="4" name="Grafik 3">
            <a:extLst>
              <a:ext uri="{FF2B5EF4-FFF2-40B4-BE49-F238E27FC236}">
                <a16:creationId xmlns:a16="http://schemas.microsoft.com/office/drawing/2014/main" id="{D223F604-145C-E316-C408-14B3CAFD40E7}"/>
              </a:ext>
            </a:extLst>
          </p:cNvPr>
          <p:cNvPicPr>
            <a:picLocks noChangeAspect="1"/>
          </p:cNvPicPr>
          <p:nvPr/>
        </p:nvPicPr>
        <p:blipFill rotWithShape="1">
          <a:blip r:embed="rId3">
            <a:extLst>
              <a:ext uri="{28A0092B-C50C-407E-A947-70E740481C1C}">
                <a14:useLocalDpi xmlns:a14="http://schemas.microsoft.com/office/drawing/2010/main" val="0"/>
              </a:ext>
            </a:extLst>
          </a:blip>
          <a:srcRect t="365" b="40976"/>
          <a:stretch/>
        </p:blipFill>
        <p:spPr>
          <a:xfrm>
            <a:off x="0" y="0"/>
            <a:ext cx="3929270" cy="5244353"/>
          </a:xfrm>
          <a:prstGeom prst="rect">
            <a:avLst/>
          </a:prstGeom>
        </p:spPr>
      </p:pic>
      <p:pic>
        <p:nvPicPr>
          <p:cNvPr id="5" name="Grafik 4">
            <a:extLst>
              <a:ext uri="{FF2B5EF4-FFF2-40B4-BE49-F238E27FC236}">
                <a16:creationId xmlns:a16="http://schemas.microsoft.com/office/drawing/2014/main" id="{01C0982F-6F7E-CFE6-EA76-2E1328BAE832}"/>
              </a:ext>
            </a:extLst>
          </p:cNvPr>
          <p:cNvPicPr>
            <a:picLocks noChangeAspect="1"/>
          </p:cNvPicPr>
          <p:nvPr/>
        </p:nvPicPr>
        <p:blipFill rotWithShape="1">
          <a:blip r:embed="rId3">
            <a:extLst>
              <a:ext uri="{28A0092B-C50C-407E-A947-70E740481C1C}">
                <a14:useLocalDpi xmlns:a14="http://schemas.microsoft.com/office/drawing/2010/main" val="0"/>
              </a:ext>
            </a:extLst>
          </a:blip>
          <a:srcRect t="61495"/>
          <a:stretch/>
        </p:blipFill>
        <p:spPr>
          <a:xfrm>
            <a:off x="3886449" y="5281"/>
            <a:ext cx="5356925" cy="469319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b="1" dirty="0">
                <a:effectLst/>
                <a:latin typeface="+mn-lt"/>
                <a:ea typeface="Times New Roman" panose="02020603050405020304" pitchFamily="18" charset="0"/>
              </a:rPr>
              <a:t>Warum schmilzt die </a:t>
            </a:r>
            <a:r>
              <a:rPr lang="de-AT" sz="2400" b="1" dirty="0" err="1">
                <a:effectLst/>
                <a:latin typeface="+mn-lt"/>
                <a:ea typeface="Times New Roman" panose="02020603050405020304" pitchFamily="18" charset="0"/>
              </a:rPr>
              <a:t>Pasterze</a:t>
            </a:r>
            <a:r>
              <a:rPr lang="de-AT" sz="2400" b="1" dirty="0">
                <a:effectLst/>
                <a:latin typeface="+mn-lt"/>
                <a:ea typeface="Times New Roman" panose="02020603050405020304" pitchFamily="18" charset="0"/>
              </a:rPr>
              <a:t>?</a:t>
            </a: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191287"/>
            <a:ext cx="7717500" cy="3743570"/>
          </a:xfrm>
        </p:spPr>
        <p:txBody>
          <a:bodyPr/>
          <a:lstStyle/>
          <a:p>
            <a:pPr marL="139700" indent="0">
              <a:lnSpc>
                <a:spcPct val="150000"/>
              </a:lnSpc>
              <a:spcBef>
                <a:spcPts val="800"/>
              </a:spcBef>
              <a:spcAft>
                <a:spcPts val="400"/>
              </a:spcAft>
              <a:buNone/>
            </a:pPr>
            <a:r>
              <a:rPr lang="de-AT" sz="1800" u="sng" dirty="0">
                <a:solidFill>
                  <a:schemeClr val="accent6"/>
                </a:solidFill>
                <a:effectLst/>
                <a:latin typeface="+mn-lt"/>
                <a:ea typeface="Times New Roman" panose="02020603050405020304" pitchFamily="18" charset="0"/>
                <a:cs typeface="Times New Roman" panose="02020603050405020304" pitchFamily="18" charset="0"/>
              </a:rPr>
              <a:t>4. Langfristiger Trend des Gletscherrückgangs</a:t>
            </a:r>
          </a:p>
          <a:p>
            <a:pPr marL="139700" indent="0">
              <a:lnSpc>
                <a:spcPct val="150000"/>
              </a:lnSpc>
              <a:buNone/>
            </a:pPr>
            <a:r>
              <a:rPr lang="de-AT" sz="1800" dirty="0">
                <a:solidFill>
                  <a:schemeClr val="accent6"/>
                </a:solidFill>
                <a:effectLst/>
                <a:latin typeface="+mn-lt"/>
                <a:ea typeface="Times New Roman" panose="02020603050405020304" pitchFamily="18" charset="0"/>
              </a:rPr>
              <a:t>Der Rückzug der alpinen Gletscher ist kein kurzfristiges Phänomen, sondern Teil eines langfristigen Trends, der seit dem Ende des 19. Jahrhunderts anhält. Globale Messreihen zeigen, dass sich der Massenverlust von Gebirgsgletschern insbesondere in den letzten Jahrzehnten deutlich beschleunigt hat. Dieser Trend ist weltweit nachweisbar und unterstreicht den klimawandelbedingten Charakter der Gletscherschmelze (Zemp et al., 2019, S. 382–384).</a:t>
            </a:r>
          </a:p>
          <a:p>
            <a:endParaRPr lang="de-DE" dirty="0">
              <a:latin typeface="+mn-lt"/>
            </a:endParaRPr>
          </a:p>
        </p:txBody>
      </p:sp>
    </p:spTree>
    <p:extLst>
      <p:ext uri="{BB962C8B-B14F-4D97-AF65-F5344CB8AC3E}">
        <p14:creationId xmlns:p14="http://schemas.microsoft.com/office/powerpoint/2010/main" val="4134532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xfrm>
            <a:off x="713250" y="2198619"/>
            <a:ext cx="7717500" cy="746262"/>
          </a:xfrm>
          <a:prstGeom prst="rect">
            <a:avLst/>
          </a:prstGeom>
        </p:spPr>
        <p:txBody>
          <a:bodyPr spcFirstLastPara="1" wrap="square" lIns="91425" tIns="91425" rIns="91425" bIns="91425" anchor="t" anchorCtr="0">
            <a:noAutofit/>
          </a:bodyPr>
          <a:lstStyle/>
          <a:p>
            <a:pPr algn="ctr"/>
            <a:r>
              <a:rPr lang="de-AT" sz="2400" b="1" dirty="0">
                <a:effectLst/>
                <a:latin typeface="+mn-lt"/>
                <a:ea typeface="Times New Roman" panose="02020603050405020304" pitchFamily="18" charset="0"/>
              </a:rPr>
              <a:t>Welche räumlichen Auswirkungen hat das Schmelzen der </a:t>
            </a:r>
            <a:r>
              <a:rPr lang="de-AT" sz="2400" b="1" dirty="0" err="1">
                <a:effectLst/>
                <a:latin typeface="+mn-lt"/>
                <a:ea typeface="Times New Roman" panose="02020603050405020304" pitchFamily="18" charset="0"/>
              </a:rPr>
              <a:t>Pasterze</a:t>
            </a:r>
            <a:r>
              <a:rPr lang="de-AT" sz="2400" b="1" dirty="0">
                <a:effectLst/>
                <a:latin typeface="+mn-lt"/>
                <a:ea typeface="Times New Roman" panose="02020603050405020304" pitchFamily="18" charset="0"/>
              </a:rPr>
              <a:t>? (lokal, regional, global)</a:t>
            </a:r>
            <a:br>
              <a:rPr lang="de-AT" sz="2400" b="1" dirty="0">
                <a:effectLst/>
                <a:latin typeface="+mn-lt"/>
                <a:ea typeface="Times New Roman" panose="02020603050405020304" pitchFamily="18" charset="0"/>
              </a:rPr>
            </a:br>
            <a:endParaRPr sz="4000" dirty="0">
              <a:latin typeface="+mn-lt"/>
            </a:endParaRPr>
          </a:p>
        </p:txBody>
      </p:sp>
    </p:spTree>
    <p:extLst>
      <p:ext uri="{BB962C8B-B14F-4D97-AF65-F5344CB8AC3E}">
        <p14:creationId xmlns:p14="http://schemas.microsoft.com/office/powerpoint/2010/main" val="3880269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b="1" dirty="0">
                <a:effectLst/>
                <a:latin typeface="+mn-lt"/>
                <a:ea typeface="Times New Roman" panose="02020603050405020304" pitchFamily="18" charset="0"/>
              </a:rPr>
              <a:t>Räumliche </a:t>
            </a:r>
            <a:r>
              <a:rPr lang="de-AT" sz="2400" b="1" dirty="0">
                <a:latin typeface="+mn-lt"/>
                <a:ea typeface="Times New Roman" panose="02020603050405020304" pitchFamily="18" charset="0"/>
              </a:rPr>
              <a:t>Wirkungen</a:t>
            </a:r>
            <a:endParaRPr sz="24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834450"/>
            <a:ext cx="7717500" cy="3743570"/>
          </a:xfrm>
        </p:spPr>
        <p:txBody>
          <a:bodyPr/>
          <a:lstStyle/>
          <a:p>
            <a:pPr marL="139700" indent="0">
              <a:lnSpc>
                <a:spcPct val="150000"/>
              </a:lnSpc>
              <a:spcBef>
                <a:spcPts val="800"/>
              </a:spcBef>
              <a:spcAft>
                <a:spcPts val="400"/>
              </a:spcAft>
              <a:buNone/>
            </a:pPr>
            <a:r>
              <a:rPr lang="de-AT" sz="1600" u="sng" dirty="0">
                <a:solidFill>
                  <a:schemeClr val="accent6"/>
                </a:solidFill>
                <a:effectLst/>
                <a:latin typeface="+mn-lt"/>
                <a:ea typeface="Times New Roman" panose="02020603050405020304" pitchFamily="18" charset="0"/>
                <a:cs typeface="Times New Roman" panose="02020603050405020304" pitchFamily="18" charset="0"/>
              </a:rPr>
              <a:t>Lokale Ebene (Lebensraum im Wandel)</a:t>
            </a:r>
          </a:p>
          <a:p>
            <a:pPr>
              <a:lnSpc>
                <a:spcPct val="150000"/>
              </a:lnSpc>
            </a:pPr>
            <a:r>
              <a:rPr lang="de-AT" sz="1600" dirty="0">
                <a:solidFill>
                  <a:schemeClr val="accent6"/>
                </a:solidFill>
                <a:latin typeface="+mn-lt"/>
              </a:rPr>
              <a:t>Rückzug des Gletschers → </a:t>
            </a:r>
            <a:r>
              <a:rPr lang="de-AT" sz="1600" b="1" dirty="0">
                <a:solidFill>
                  <a:schemeClr val="accent6"/>
                </a:solidFill>
                <a:latin typeface="+mn-lt"/>
              </a:rPr>
              <a:t>Verlust von Eisflächen</a:t>
            </a:r>
            <a:r>
              <a:rPr lang="de-AT" sz="1600" dirty="0">
                <a:solidFill>
                  <a:schemeClr val="accent6"/>
                </a:solidFill>
                <a:latin typeface="+mn-lt"/>
              </a:rPr>
              <a:t>, neue </a:t>
            </a:r>
            <a:r>
              <a:rPr lang="de-AT" sz="1600" b="1" dirty="0">
                <a:solidFill>
                  <a:schemeClr val="accent6"/>
                </a:solidFill>
                <a:latin typeface="+mn-lt"/>
              </a:rPr>
              <a:t>Schmelzwasserseen</a:t>
            </a:r>
          </a:p>
          <a:p>
            <a:pPr>
              <a:lnSpc>
                <a:spcPct val="150000"/>
              </a:lnSpc>
            </a:pPr>
            <a:r>
              <a:rPr lang="de-AT" sz="1600" dirty="0">
                <a:solidFill>
                  <a:schemeClr val="accent6"/>
                </a:solidFill>
                <a:latin typeface="+mn-lt"/>
              </a:rPr>
              <a:t>Instabile Hänge → </a:t>
            </a:r>
            <a:r>
              <a:rPr lang="de-AT" sz="1600" b="1" dirty="0">
                <a:solidFill>
                  <a:schemeClr val="accent6"/>
                </a:solidFill>
                <a:latin typeface="+mn-lt"/>
              </a:rPr>
              <a:t>Steinschlag- und </a:t>
            </a:r>
            <a:r>
              <a:rPr lang="de-AT" sz="1600" b="1" dirty="0" err="1">
                <a:solidFill>
                  <a:schemeClr val="accent6"/>
                </a:solidFill>
                <a:latin typeface="+mn-lt"/>
              </a:rPr>
              <a:t>Muren­gefahr</a:t>
            </a:r>
            <a:endParaRPr lang="de-AT" sz="1600" b="1" dirty="0">
              <a:solidFill>
                <a:schemeClr val="accent6"/>
              </a:solidFill>
              <a:latin typeface="+mn-lt"/>
            </a:endParaRPr>
          </a:p>
          <a:p>
            <a:pPr>
              <a:lnSpc>
                <a:spcPct val="150000"/>
              </a:lnSpc>
            </a:pPr>
            <a:r>
              <a:rPr lang="de-AT" sz="1600" dirty="0">
                <a:solidFill>
                  <a:schemeClr val="accent6"/>
                </a:solidFill>
                <a:latin typeface="+mn-lt"/>
              </a:rPr>
              <a:t>Anpassung von </a:t>
            </a:r>
            <a:r>
              <a:rPr lang="de-AT" sz="1600" b="1" dirty="0">
                <a:solidFill>
                  <a:schemeClr val="accent6"/>
                </a:solidFill>
                <a:latin typeface="+mn-lt"/>
              </a:rPr>
              <a:t>Wegen, Infrastruktur und Sicherheit</a:t>
            </a:r>
          </a:p>
          <a:p>
            <a:pPr>
              <a:lnSpc>
                <a:spcPct val="150000"/>
              </a:lnSpc>
            </a:pPr>
            <a:r>
              <a:rPr lang="de-AT" sz="1600" dirty="0">
                <a:solidFill>
                  <a:schemeClr val="accent6"/>
                </a:solidFill>
                <a:latin typeface="+mn-lt"/>
              </a:rPr>
              <a:t>Veränderung der Landschaft beeinflusst </a:t>
            </a:r>
            <a:r>
              <a:rPr lang="de-AT" sz="1600" b="1" dirty="0">
                <a:solidFill>
                  <a:schemeClr val="accent6"/>
                </a:solidFill>
                <a:latin typeface="+mn-lt"/>
              </a:rPr>
              <a:t>Tourismus und Wahrnehmung</a:t>
            </a:r>
          </a:p>
          <a:p>
            <a:pPr marL="139700" indent="0">
              <a:lnSpc>
                <a:spcPct val="150000"/>
              </a:lnSpc>
              <a:buNone/>
            </a:pPr>
            <a:r>
              <a:rPr lang="de-AT" sz="1600" dirty="0">
                <a:latin typeface="+mn-lt"/>
              </a:rPr>
              <a:t>Natürliche Prozesse verändern direkt menschliche Nutzung des Raumes.</a:t>
            </a:r>
            <a:endParaRPr lang="de-AT" sz="1600" dirty="0">
              <a:solidFill>
                <a:schemeClr val="accent6"/>
              </a:solidFill>
              <a:latin typeface="+mn-lt"/>
            </a:endParaRPr>
          </a:p>
          <a:p>
            <a:pPr marL="139700" indent="0">
              <a:lnSpc>
                <a:spcPct val="150000"/>
              </a:lnSpc>
              <a:buNone/>
            </a:pPr>
            <a:r>
              <a:rPr lang="de-AT" sz="1600" dirty="0">
                <a:latin typeface="+mn-lt"/>
              </a:rPr>
              <a:t>(Forschungsnetzwerk AMS, 2013, S. 16–18; Fischer et al., 2015, S. 5–12).</a:t>
            </a:r>
          </a:p>
          <a:p>
            <a:pPr marL="139700" indent="0">
              <a:buNone/>
            </a:pPr>
            <a:endParaRPr lang="de-DE" dirty="0">
              <a:latin typeface="+mn-lt"/>
            </a:endParaRPr>
          </a:p>
        </p:txBody>
      </p:sp>
    </p:spTree>
    <p:extLst>
      <p:ext uri="{BB962C8B-B14F-4D97-AF65-F5344CB8AC3E}">
        <p14:creationId xmlns:p14="http://schemas.microsoft.com/office/powerpoint/2010/main" val="1435987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b="1" dirty="0">
                <a:effectLst/>
                <a:latin typeface="+mn-lt"/>
                <a:ea typeface="Times New Roman" panose="02020603050405020304" pitchFamily="18" charset="0"/>
              </a:rPr>
              <a:t>Räumliche </a:t>
            </a:r>
            <a:r>
              <a:rPr lang="de-AT" sz="2400" b="1" dirty="0">
                <a:latin typeface="+mn-lt"/>
                <a:ea typeface="Times New Roman" panose="02020603050405020304" pitchFamily="18" charset="0"/>
              </a:rPr>
              <a:t>Wirkungen</a:t>
            </a:r>
            <a:endParaRPr sz="4000" b="1"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039675"/>
            <a:ext cx="7717500" cy="3743570"/>
          </a:xfrm>
        </p:spPr>
        <p:txBody>
          <a:bodyPr/>
          <a:lstStyle/>
          <a:p>
            <a:pPr marL="139700" indent="0">
              <a:lnSpc>
                <a:spcPct val="150000"/>
              </a:lnSpc>
              <a:spcBef>
                <a:spcPts val="800"/>
              </a:spcBef>
              <a:spcAft>
                <a:spcPts val="400"/>
              </a:spcAft>
              <a:buNone/>
            </a:pPr>
            <a:r>
              <a:rPr lang="de-AT" sz="1800" u="sng" dirty="0">
                <a:solidFill>
                  <a:schemeClr val="accent6"/>
                </a:solidFill>
                <a:effectLst/>
                <a:latin typeface="+mn-lt"/>
                <a:ea typeface="Times New Roman" panose="02020603050405020304" pitchFamily="18" charset="0"/>
                <a:cs typeface="Times New Roman" panose="02020603050405020304" pitchFamily="18" charset="0"/>
              </a:rPr>
              <a:t>Regionale Ebene (Nutzung und Wirtschaft im Alpenraum)</a:t>
            </a:r>
          </a:p>
          <a:p>
            <a:pPr>
              <a:lnSpc>
                <a:spcPct val="150000"/>
              </a:lnSpc>
            </a:pPr>
            <a:r>
              <a:rPr lang="de-AT" sz="1600" dirty="0">
                <a:solidFill>
                  <a:schemeClr val="accent6"/>
                </a:solidFill>
                <a:latin typeface="+mn-lt"/>
              </a:rPr>
              <a:t>Veränderter </a:t>
            </a:r>
            <a:r>
              <a:rPr lang="de-AT" sz="1600" b="1" dirty="0">
                <a:solidFill>
                  <a:schemeClr val="accent6"/>
                </a:solidFill>
                <a:latin typeface="+mn-lt"/>
              </a:rPr>
              <a:t>Wasserhaushalt</a:t>
            </a:r>
          </a:p>
          <a:p>
            <a:pPr>
              <a:lnSpc>
                <a:spcPct val="150000"/>
              </a:lnSpc>
            </a:pPr>
            <a:r>
              <a:rPr lang="de-AT" sz="1600" dirty="0">
                <a:solidFill>
                  <a:schemeClr val="accent6"/>
                </a:solidFill>
                <a:latin typeface="+mn-lt"/>
              </a:rPr>
              <a:t>Kurzfristig mehr Schmelzwasser, langfristig </a:t>
            </a:r>
            <a:r>
              <a:rPr lang="de-AT" sz="1600" b="1" dirty="0">
                <a:solidFill>
                  <a:schemeClr val="accent6"/>
                </a:solidFill>
                <a:latin typeface="+mn-lt"/>
              </a:rPr>
              <a:t>Wassermangel</a:t>
            </a:r>
          </a:p>
          <a:p>
            <a:pPr>
              <a:lnSpc>
                <a:spcPct val="150000"/>
              </a:lnSpc>
            </a:pPr>
            <a:r>
              <a:rPr lang="de-AT" sz="1600" dirty="0">
                <a:solidFill>
                  <a:schemeClr val="accent6"/>
                </a:solidFill>
                <a:latin typeface="+mn-lt"/>
              </a:rPr>
              <a:t>Folgen für </a:t>
            </a:r>
            <a:r>
              <a:rPr lang="de-AT" sz="1600" b="1" dirty="0">
                <a:solidFill>
                  <a:schemeClr val="accent6"/>
                </a:solidFill>
                <a:latin typeface="+mn-lt"/>
              </a:rPr>
              <a:t>Trinkwasser, Wasserkraft, Landwirtschaft</a:t>
            </a:r>
          </a:p>
          <a:p>
            <a:pPr>
              <a:lnSpc>
                <a:spcPct val="150000"/>
              </a:lnSpc>
            </a:pPr>
            <a:r>
              <a:rPr lang="de-AT" sz="1600" dirty="0">
                <a:solidFill>
                  <a:schemeClr val="accent6"/>
                </a:solidFill>
                <a:latin typeface="+mn-lt"/>
              </a:rPr>
              <a:t>Tourismus braucht </a:t>
            </a:r>
            <a:r>
              <a:rPr lang="de-AT" sz="1600" b="1" dirty="0">
                <a:solidFill>
                  <a:schemeClr val="accent6"/>
                </a:solidFill>
                <a:latin typeface="+mn-lt"/>
              </a:rPr>
              <a:t>neue Strategien</a:t>
            </a:r>
          </a:p>
          <a:p>
            <a:pPr>
              <a:lnSpc>
                <a:spcPct val="150000"/>
              </a:lnSpc>
            </a:pPr>
            <a:r>
              <a:rPr lang="de-AT" sz="1600" dirty="0">
                <a:solidFill>
                  <a:schemeClr val="accent6"/>
                </a:solidFill>
                <a:latin typeface="+mn-lt"/>
              </a:rPr>
              <a:t>Bedeutung von </a:t>
            </a:r>
            <a:r>
              <a:rPr lang="de-AT" sz="1600" b="1" dirty="0">
                <a:solidFill>
                  <a:schemeClr val="accent6"/>
                </a:solidFill>
                <a:latin typeface="+mn-lt"/>
              </a:rPr>
              <a:t>Naturgefahrenmanagement und Raumplanung</a:t>
            </a:r>
          </a:p>
          <a:p>
            <a:pPr marL="139700" indent="0">
              <a:lnSpc>
                <a:spcPct val="150000"/>
              </a:lnSpc>
              <a:buNone/>
            </a:pPr>
            <a:r>
              <a:rPr lang="de-AT" sz="1600" dirty="0">
                <a:solidFill>
                  <a:schemeClr val="accent6"/>
                </a:solidFill>
                <a:latin typeface="+mn-lt"/>
              </a:rPr>
              <a:t>Klimawandel führt zu Nutzungskonflikten im Raum.</a:t>
            </a:r>
          </a:p>
          <a:p>
            <a:pPr marL="139700" indent="0">
              <a:lnSpc>
                <a:spcPct val="150000"/>
              </a:lnSpc>
              <a:buNone/>
            </a:pPr>
            <a:r>
              <a:rPr lang="de-AT" sz="1600" dirty="0">
                <a:solidFill>
                  <a:schemeClr val="accent6"/>
                </a:solidFill>
                <a:latin typeface="+mn-lt"/>
              </a:rPr>
              <a:t>(Steiger et al., 2019, S. 742–746)</a:t>
            </a:r>
          </a:p>
          <a:p>
            <a:pPr marL="139700" indent="0">
              <a:buNone/>
            </a:pPr>
            <a:endParaRPr lang="de-DE" dirty="0"/>
          </a:p>
        </p:txBody>
      </p:sp>
    </p:spTree>
    <p:extLst>
      <p:ext uri="{BB962C8B-B14F-4D97-AF65-F5344CB8AC3E}">
        <p14:creationId xmlns:p14="http://schemas.microsoft.com/office/powerpoint/2010/main" val="31404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b="1" dirty="0">
                <a:effectLst/>
                <a:latin typeface="+mn-lt"/>
                <a:ea typeface="Times New Roman" panose="02020603050405020304" pitchFamily="18" charset="0"/>
              </a:rPr>
              <a:t>Räumliche </a:t>
            </a:r>
            <a:r>
              <a:rPr lang="de-AT" sz="2400" b="1" dirty="0">
                <a:latin typeface="+mn-lt"/>
                <a:ea typeface="Times New Roman" panose="02020603050405020304" pitchFamily="18" charset="0"/>
              </a:rPr>
              <a:t>Wirkungen</a:t>
            </a: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039675"/>
            <a:ext cx="7717500" cy="3743570"/>
          </a:xfrm>
        </p:spPr>
        <p:txBody>
          <a:bodyPr/>
          <a:lstStyle/>
          <a:p>
            <a:pPr marL="139700" indent="0">
              <a:lnSpc>
                <a:spcPct val="150000"/>
              </a:lnSpc>
              <a:spcBef>
                <a:spcPts val="800"/>
              </a:spcBef>
              <a:spcAft>
                <a:spcPts val="400"/>
              </a:spcAft>
              <a:buNone/>
            </a:pPr>
            <a:r>
              <a:rPr lang="de-AT" sz="1800" u="sng" dirty="0">
                <a:solidFill>
                  <a:schemeClr val="accent6"/>
                </a:solidFill>
                <a:effectLst/>
                <a:latin typeface="+mn-lt"/>
                <a:ea typeface="Times New Roman" panose="02020603050405020304" pitchFamily="18" charset="0"/>
                <a:cs typeface="Times New Roman" panose="02020603050405020304" pitchFamily="18" charset="0"/>
              </a:rPr>
              <a:t>Globale Ebene (Verflechtungen)</a:t>
            </a:r>
          </a:p>
          <a:p>
            <a:pPr>
              <a:lnSpc>
                <a:spcPct val="150000"/>
              </a:lnSpc>
            </a:pPr>
            <a:r>
              <a:rPr lang="de-AT" sz="1600" dirty="0">
                <a:solidFill>
                  <a:schemeClr val="accent6"/>
                </a:solidFill>
                <a:latin typeface="+mn-lt"/>
              </a:rPr>
              <a:t>Gebirgsgletscher tragen zum </a:t>
            </a:r>
            <a:r>
              <a:rPr lang="de-AT" sz="1600" b="1" dirty="0">
                <a:solidFill>
                  <a:schemeClr val="accent6"/>
                </a:solidFill>
                <a:latin typeface="+mn-lt"/>
              </a:rPr>
              <a:t>Meeresspiegelanstieg</a:t>
            </a:r>
            <a:r>
              <a:rPr lang="de-AT" sz="1600" dirty="0">
                <a:solidFill>
                  <a:schemeClr val="accent6"/>
                </a:solidFill>
                <a:latin typeface="+mn-lt"/>
              </a:rPr>
              <a:t> bei</a:t>
            </a:r>
          </a:p>
          <a:p>
            <a:pPr>
              <a:lnSpc>
                <a:spcPct val="150000"/>
              </a:lnSpc>
            </a:pPr>
            <a:r>
              <a:rPr lang="de-AT" sz="1600" dirty="0">
                <a:solidFill>
                  <a:schemeClr val="accent6"/>
                </a:solidFill>
                <a:latin typeface="+mn-lt"/>
              </a:rPr>
              <a:t>Teil eines </a:t>
            </a:r>
            <a:r>
              <a:rPr lang="de-AT" sz="1600" b="1" dirty="0">
                <a:solidFill>
                  <a:schemeClr val="accent6"/>
                </a:solidFill>
                <a:latin typeface="+mn-lt"/>
              </a:rPr>
              <a:t>weltweiten Klimasystems</a:t>
            </a:r>
          </a:p>
          <a:p>
            <a:pPr>
              <a:lnSpc>
                <a:spcPct val="150000"/>
              </a:lnSpc>
            </a:pPr>
            <a:r>
              <a:rPr lang="de-AT" sz="1600" dirty="0">
                <a:solidFill>
                  <a:schemeClr val="accent6"/>
                </a:solidFill>
                <a:latin typeface="+mn-lt"/>
              </a:rPr>
              <a:t>Ursachen im </a:t>
            </a:r>
            <a:r>
              <a:rPr lang="de-AT" sz="1600" b="1" dirty="0">
                <a:solidFill>
                  <a:schemeClr val="accent6"/>
                </a:solidFill>
                <a:latin typeface="+mn-lt"/>
              </a:rPr>
              <a:t>globalen Energie- und Wirtschaftssystem</a:t>
            </a:r>
          </a:p>
          <a:p>
            <a:pPr>
              <a:lnSpc>
                <a:spcPct val="150000"/>
              </a:lnSpc>
            </a:pPr>
            <a:r>
              <a:rPr lang="de-AT" sz="1600" dirty="0">
                <a:solidFill>
                  <a:schemeClr val="accent6"/>
                </a:solidFill>
                <a:latin typeface="+mn-lt"/>
              </a:rPr>
              <a:t>Unterschiedliche </a:t>
            </a:r>
            <a:r>
              <a:rPr lang="de-AT" sz="1600" b="1" dirty="0">
                <a:solidFill>
                  <a:schemeClr val="accent6"/>
                </a:solidFill>
                <a:latin typeface="+mn-lt"/>
              </a:rPr>
              <a:t>Betroffenheit von Weltregionen</a:t>
            </a:r>
          </a:p>
          <a:p>
            <a:pPr>
              <a:lnSpc>
                <a:spcPct val="150000"/>
              </a:lnSpc>
            </a:pPr>
            <a:r>
              <a:rPr lang="de-AT" sz="1600" dirty="0">
                <a:solidFill>
                  <a:schemeClr val="accent6"/>
                </a:solidFill>
                <a:latin typeface="+mn-lt"/>
              </a:rPr>
              <a:t>Rolle von </a:t>
            </a:r>
            <a:r>
              <a:rPr lang="de-AT" sz="1600" b="1" dirty="0">
                <a:solidFill>
                  <a:schemeClr val="accent6"/>
                </a:solidFill>
                <a:latin typeface="+mn-lt"/>
              </a:rPr>
              <a:t>internationaler Klimapolitik</a:t>
            </a:r>
          </a:p>
          <a:p>
            <a:pPr marL="139700" indent="0">
              <a:lnSpc>
                <a:spcPct val="150000"/>
              </a:lnSpc>
              <a:buNone/>
            </a:pPr>
            <a:r>
              <a:rPr lang="de-AT" sz="1600" dirty="0">
                <a:solidFill>
                  <a:schemeClr val="accent6"/>
                </a:solidFill>
                <a:latin typeface="+mn-lt"/>
              </a:rPr>
              <a:t>Lokale Veränderungen sind global vernetzt.</a:t>
            </a:r>
          </a:p>
          <a:p>
            <a:pPr marL="139700" indent="0">
              <a:lnSpc>
                <a:spcPct val="150000"/>
              </a:lnSpc>
              <a:buNone/>
            </a:pPr>
            <a:r>
              <a:rPr lang="de-AT" sz="1600" dirty="0">
                <a:solidFill>
                  <a:schemeClr val="accent6"/>
                </a:solidFill>
                <a:latin typeface="+mn-lt"/>
              </a:rPr>
              <a:t>(Zemp et al., 2019, S. 382–386)</a:t>
            </a:r>
          </a:p>
          <a:p>
            <a:pPr marL="139700" indent="0">
              <a:buNone/>
            </a:pPr>
            <a:endParaRPr lang="de-DE" dirty="0"/>
          </a:p>
        </p:txBody>
      </p:sp>
    </p:spTree>
    <p:extLst>
      <p:ext uri="{BB962C8B-B14F-4D97-AF65-F5344CB8AC3E}">
        <p14:creationId xmlns:p14="http://schemas.microsoft.com/office/powerpoint/2010/main" val="1787498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xfrm>
            <a:off x="713250" y="1999050"/>
            <a:ext cx="7717500" cy="572700"/>
          </a:xfrm>
          <a:prstGeom prst="rect">
            <a:avLst/>
          </a:prstGeom>
        </p:spPr>
        <p:txBody>
          <a:bodyPr spcFirstLastPara="1" wrap="square" lIns="91425" tIns="91425" rIns="91425" bIns="91425" anchor="t" anchorCtr="0">
            <a:noAutofit/>
          </a:bodyPr>
          <a:lstStyle/>
          <a:p>
            <a:pPr algn="ctr"/>
            <a:r>
              <a:rPr lang="de-AT" sz="2400" b="1" dirty="0">
                <a:effectLst/>
                <a:latin typeface="+mn-lt"/>
                <a:ea typeface="Times New Roman" panose="02020603050405020304" pitchFamily="18" charset="0"/>
              </a:rPr>
              <a:t>Welche Auswirkungen hat das Schmelzen der </a:t>
            </a:r>
            <a:r>
              <a:rPr lang="de-AT" sz="2400" b="1" dirty="0" err="1">
                <a:effectLst/>
                <a:latin typeface="+mn-lt"/>
                <a:ea typeface="Times New Roman" panose="02020603050405020304" pitchFamily="18" charset="0"/>
              </a:rPr>
              <a:t>Pasterze</a:t>
            </a:r>
            <a:r>
              <a:rPr lang="de-AT" sz="2400" b="1" dirty="0">
                <a:effectLst/>
                <a:latin typeface="+mn-lt"/>
                <a:ea typeface="Times New Roman" panose="02020603050405020304" pitchFamily="18" charset="0"/>
              </a:rPr>
              <a:t> auf andere Bereiche?</a:t>
            </a:r>
            <a:endParaRPr sz="4000" dirty="0">
              <a:latin typeface="+mn-lt"/>
            </a:endParaRPr>
          </a:p>
        </p:txBody>
      </p:sp>
    </p:spTree>
    <p:extLst>
      <p:ext uri="{BB962C8B-B14F-4D97-AF65-F5344CB8AC3E}">
        <p14:creationId xmlns:p14="http://schemas.microsoft.com/office/powerpoint/2010/main" val="2776862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b="1" dirty="0">
                <a:effectLst/>
                <a:latin typeface="+mn-lt"/>
                <a:ea typeface="Times New Roman" panose="02020603050405020304" pitchFamily="18" charset="0"/>
              </a:rPr>
              <a:t>Auswirkungen auf andere Bereiche</a:t>
            </a: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191287"/>
            <a:ext cx="7717500" cy="3743570"/>
          </a:xfrm>
        </p:spPr>
        <p:txBody>
          <a:bodyPr/>
          <a:lstStyle/>
          <a:p>
            <a:pPr marL="139700" indent="0">
              <a:lnSpc>
                <a:spcPct val="100000"/>
              </a:lnSpc>
              <a:spcBef>
                <a:spcPts val="800"/>
              </a:spcBef>
              <a:spcAft>
                <a:spcPts val="400"/>
              </a:spcAft>
              <a:buNone/>
            </a:pPr>
            <a:r>
              <a:rPr lang="de-AT" sz="1800" u="sng" dirty="0">
                <a:solidFill>
                  <a:schemeClr val="accent6"/>
                </a:solidFill>
                <a:effectLst/>
                <a:latin typeface="+mn-lt"/>
                <a:ea typeface="Times New Roman" panose="02020603050405020304" pitchFamily="18" charset="0"/>
                <a:cs typeface="Times New Roman" panose="02020603050405020304" pitchFamily="18" charset="0"/>
              </a:rPr>
              <a:t>Auswirkungen auf den Menschen</a:t>
            </a:r>
          </a:p>
          <a:p>
            <a:pPr>
              <a:lnSpc>
                <a:spcPct val="100000"/>
              </a:lnSpc>
            </a:pPr>
            <a:r>
              <a:rPr lang="de-AT" sz="1800" dirty="0">
                <a:solidFill>
                  <a:schemeClr val="accent6"/>
                </a:solidFill>
                <a:effectLst/>
                <a:latin typeface="+mn-lt"/>
                <a:ea typeface="Times New Roman" panose="02020603050405020304" pitchFamily="18" charset="0"/>
              </a:rPr>
              <a:t>Tourismus: Wandel vom „Gletscher-Sehen“ zu „Klimawandel-Verstehen“ (Interpretation statt Attraktion)</a:t>
            </a:r>
          </a:p>
          <a:p>
            <a:pPr>
              <a:lnSpc>
                <a:spcPct val="100000"/>
              </a:lnSpc>
            </a:pPr>
            <a:r>
              <a:rPr lang="de-AT" sz="1800" dirty="0">
                <a:solidFill>
                  <a:schemeClr val="accent6"/>
                </a:solidFill>
                <a:effectLst/>
                <a:latin typeface="+mn-lt"/>
                <a:ea typeface="Times New Roman" panose="02020603050405020304" pitchFamily="18" charset="0"/>
              </a:rPr>
              <a:t>Sicherheit: mehr Steinschlag/Muren → Wege werden angepasst/gesperrt</a:t>
            </a:r>
          </a:p>
          <a:p>
            <a:pPr>
              <a:lnSpc>
                <a:spcPct val="100000"/>
              </a:lnSpc>
            </a:pPr>
            <a:r>
              <a:rPr lang="de-AT" sz="1800" dirty="0">
                <a:solidFill>
                  <a:schemeClr val="accent6"/>
                </a:solidFill>
                <a:effectLst/>
                <a:latin typeface="+mn-lt"/>
                <a:ea typeface="Times New Roman" panose="02020603050405020304" pitchFamily="18" charset="0"/>
              </a:rPr>
              <a:t>Emotionale Wirkung: „Landschaftsverlust“/Identitätswandel für Region</a:t>
            </a:r>
          </a:p>
          <a:p>
            <a:pPr marL="139700" indent="0">
              <a:lnSpc>
                <a:spcPct val="100000"/>
              </a:lnSpc>
              <a:buNone/>
            </a:pPr>
            <a:r>
              <a:rPr lang="de-AT" sz="1800" dirty="0">
                <a:solidFill>
                  <a:schemeClr val="accent6"/>
                </a:solidFill>
                <a:effectLst/>
                <a:latin typeface="+mn-lt"/>
                <a:ea typeface="Times New Roman" panose="02020603050405020304" pitchFamily="18" charset="0"/>
              </a:rPr>
              <a:t> </a:t>
            </a:r>
          </a:p>
          <a:p>
            <a:pPr marL="139700" indent="0">
              <a:lnSpc>
                <a:spcPct val="100000"/>
              </a:lnSpc>
              <a:spcBef>
                <a:spcPts val="800"/>
              </a:spcBef>
              <a:spcAft>
                <a:spcPts val="400"/>
              </a:spcAft>
              <a:buNone/>
            </a:pPr>
            <a:r>
              <a:rPr lang="de-AT" sz="1800" u="sng" dirty="0">
                <a:solidFill>
                  <a:schemeClr val="accent6"/>
                </a:solidFill>
                <a:effectLst/>
                <a:latin typeface="+mn-lt"/>
                <a:ea typeface="Times New Roman" panose="02020603050405020304" pitchFamily="18" charset="0"/>
                <a:cs typeface="Times New Roman" panose="02020603050405020304" pitchFamily="18" charset="0"/>
              </a:rPr>
              <a:t>Auswirkungen auf Wirtschaft</a:t>
            </a:r>
          </a:p>
          <a:p>
            <a:pPr>
              <a:lnSpc>
                <a:spcPct val="100000"/>
              </a:lnSpc>
            </a:pPr>
            <a:r>
              <a:rPr lang="de-AT" sz="1800" dirty="0">
                <a:solidFill>
                  <a:schemeClr val="accent6"/>
                </a:solidFill>
                <a:effectLst/>
                <a:latin typeface="+mn-lt"/>
                <a:ea typeface="Times New Roman" panose="02020603050405020304" pitchFamily="18" charset="0"/>
              </a:rPr>
              <a:t>Wasserkraft: kurzfristig viel Schmelzwasser → langfristig Rückgang</a:t>
            </a:r>
          </a:p>
          <a:p>
            <a:pPr>
              <a:lnSpc>
                <a:spcPct val="100000"/>
              </a:lnSpc>
            </a:pPr>
            <a:r>
              <a:rPr lang="de-AT" sz="1800" dirty="0">
                <a:solidFill>
                  <a:schemeClr val="accent6"/>
                </a:solidFill>
                <a:effectLst/>
                <a:latin typeface="+mn-lt"/>
                <a:ea typeface="Times New Roman" panose="02020603050405020304" pitchFamily="18" charset="0"/>
              </a:rPr>
              <a:t>Tourismusmodelle müssen sich ändern (weniger Gletscheraktivitäten)</a:t>
            </a:r>
          </a:p>
          <a:p>
            <a:pPr>
              <a:lnSpc>
                <a:spcPct val="100000"/>
              </a:lnSpc>
            </a:pPr>
            <a:r>
              <a:rPr lang="de-AT" sz="1800" dirty="0">
                <a:solidFill>
                  <a:schemeClr val="accent6"/>
                </a:solidFill>
                <a:effectLst/>
                <a:latin typeface="+mn-lt"/>
                <a:ea typeface="Times New Roman" panose="02020603050405020304" pitchFamily="18" charset="0"/>
              </a:rPr>
              <a:t>Infrastruktur kostet mehr (Schutzmaßnahmen)</a:t>
            </a:r>
          </a:p>
          <a:p>
            <a:pPr marL="139700" indent="0">
              <a:buNone/>
            </a:pPr>
            <a:endParaRPr lang="de-DE" dirty="0"/>
          </a:p>
        </p:txBody>
      </p:sp>
    </p:spTree>
    <p:extLst>
      <p:ext uri="{BB962C8B-B14F-4D97-AF65-F5344CB8AC3E}">
        <p14:creationId xmlns:p14="http://schemas.microsoft.com/office/powerpoint/2010/main" val="1614427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b="1" dirty="0">
                <a:effectLst/>
                <a:latin typeface="+mn-lt"/>
                <a:ea typeface="Times New Roman" panose="02020603050405020304" pitchFamily="18" charset="0"/>
              </a:rPr>
              <a:t>Auswirkungen auf andere Bereiche</a:t>
            </a: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a:xfrm>
            <a:off x="713225" y="1191287"/>
            <a:ext cx="7717500" cy="3743570"/>
          </a:xfrm>
        </p:spPr>
        <p:txBody>
          <a:bodyPr/>
          <a:lstStyle/>
          <a:p>
            <a:pPr marL="139700" indent="0">
              <a:spcBef>
                <a:spcPts val="800"/>
              </a:spcBef>
              <a:spcAft>
                <a:spcPts val="400"/>
              </a:spcAft>
              <a:buNone/>
            </a:pPr>
            <a:r>
              <a:rPr lang="de-AT" sz="1800" u="sng" dirty="0">
                <a:solidFill>
                  <a:schemeClr val="accent6"/>
                </a:solidFill>
                <a:effectLst/>
                <a:latin typeface="+mn-lt"/>
                <a:ea typeface="Times New Roman" panose="02020603050405020304" pitchFamily="18" charset="0"/>
                <a:cs typeface="Times New Roman" panose="02020603050405020304" pitchFamily="18" charset="0"/>
              </a:rPr>
              <a:t>Auswirkungen auf Gesellschaft / Politik</a:t>
            </a:r>
          </a:p>
          <a:p>
            <a:r>
              <a:rPr lang="de-AT" sz="1800" dirty="0">
                <a:solidFill>
                  <a:schemeClr val="accent6"/>
                </a:solidFill>
                <a:effectLst/>
                <a:latin typeface="+mn-lt"/>
                <a:ea typeface="Times New Roman" panose="02020603050405020304" pitchFamily="18" charset="0"/>
              </a:rPr>
              <a:t>Anpassungsstrategien notwendig (Klimaschutz und Klimaanpassung)</a:t>
            </a:r>
          </a:p>
          <a:p>
            <a:r>
              <a:rPr lang="de-AT" sz="1800" dirty="0">
                <a:solidFill>
                  <a:schemeClr val="accent6"/>
                </a:solidFill>
                <a:effectLst/>
                <a:latin typeface="+mn-lt"/>
                <a:ea typeface="Times New Roman" panose="02020603050405020304" pitchFamily="18" charset="0"/>
              </a:rPr>
              <a:t>Schutzgebiete müssen laufend neu bewertet werden</a:t>
            </a:r>
          </a:p>
          <a:p>
            <a:r>
              <a:rPr lang="de-AT" sz="1800" dirty="0">
                <a:solidFill>
                  <a:schemeClr val="accent6"/>
                </a:solidFill>
                <a:effectLst/>
                <a:latin typeface="+mn-lt"/>
                <a:ea typeface="Times New Roman" panose="02020603050405020304" pitchFamily="18" charset="0"/>
              </a:rPr>
              <a:t>Klimapolitik gewinnt argumentativ an Sichtbarkeit</a:t>
            </a:r>
          </a:p>
          <a:p>
            <a:pPr marL="139700" indent="0">
              <a:buNone/>
            </a:pPr>
            <a:r>
              <a:rPr lang="de-AT" sz="1800" dirty="0">
                <a:solidFill>
                  <a:schemeClr val="accent6"/>
                </a:solidFill>
                <a:effectLst/>
                <a:latin typeface="+mn-lt"/>
                <a:ea typeface="Times New Roman" panose="02020603050405020304" pitchFamily="18" charset="0"/>
              </a:rPr>
              <a:t> </a:t>
            </a:r>
          </a:p>
          <a:p>
            <a:pPr marL="139700" indent="0">
              <a:spcBef>
                <a:spcPts val="800"/>
              </a:spcBef>
              <a:spcAft>
                <a:spcPts val="400"/>
              </a:spcAft>
              <a:buNone/>
            </a:pPr>
            <a:r>
              <a:rPr lang="de-AT" sz="1800" u="sng" dirty="0">
                <a:solidFill>
                  <a:schemeClr val="accent6"/>
                </a:solidFill>
                <a:effectLst/>
                <a:latin typeface="+mn-lt"/>
                <a:ea typeface="Times New Roman" panose="02020603050405020304" pitchFamily="18" charset="0"/>
                <a:cs typeface="Times New Roman" panose="02020603050405020304" pitchFamily="18" charset="0"/>
              </a:rPr>
              <a:t>Auswirkungen auf Umwelt</a:t>
            </a:r>
          </a:p>
          <a:p>
            <a:r>
              <a:rPr lang="de-AT" sz="1800" dirty="0">
                <a:solidFill>
                  <a:schemeClr val="accent6"/>
                </a:solidFill>
                <a:effectLst/>
                <a:latin typeface="+mn-lt"/>
                <a:ea typeface="Times New Roman" panose="02020603050405020304" pitchFamily="18" charset="0"/>
              </a:rPr>
              <a:t>neue Lebensräume (Pionierpflanzen), aber Verlust von Gletschervorfeldökosystemen</a:t>
            </a:r>
          </a:p>
          <a:p>
            <a:r>
              <a:rPr lang="de-AT" sz="1800" dirty="0">
                <a:solidFill>
                  <a:schemeClr val="accent6"/>
                </a:solidFill>
                <a:effectLst/>
                <a:latin typeface="+mn-lt"/>
                <a:ea typeface="Times New Roman" panose="02020603050405020304" pitchFamily="18" charset="0"/>
              </a:rPr>
              <a:t>Sedimentumlagerung → Bergbäche verändern Dynamik</a:t>
            </a:r>
          </a:p>
          <a:p>
            <a:r>
              <a:rPr lang="de-AT" sz="1800" dirty="0">
                <a:solidFill>
                  <a:schemeClr val="accent6"/>
                </a:solidFill>
                <a:effectLst/>
                <a:latin typeface="+mn-lt"/>
                <a:ea typeface="Times New Roman" panose="02020603050405020304" pitchFamily="18" charset="0"/>
              </a:rPr>
              <a:t>erhöhter Naturgefahrendruck durch instabile Hänge</a:t>
            </a:r>
          </a:p>
          <a:p>
            <a:pPr marL="139700" indent="0">
              <a:buNone/>
            </a:pPr>
            <a:endParaRPr lang="de-DE" dirty="0">
              <a:latin typeface="+mn-lt"/>
            </a:endParaRPr>
          </a:p>
        </p:txBody>
      </p:sp>
    </p:spTree>
    <p:extLst>
      <p:ext uri="{BB962C8B-B14F-4D97-AF65-F5344CB8AC3E}">
        <p14:creationId xmlns:p14="http://schemas.microsoft.com/office/powerpoint/2010/main" val="3574430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itel 5">
            <a:extLst>
              <a:ext uri="{FF2B5EF4-FFF2-40B4-BE49-F238E27FC236}">
                <a16:creationId xmlns:a16="http://schemas.microsoft.com/office/drawing/2014/main" id="{B4570655-4CA4-80A4-D34F-0CD3B35873F4}"/>
              </a:ext>
            </a:extLst>
          </p:cNvPr>
          <p:cNvSpPr>
            <a:spLocks noGrp="1"/>
          </p:cNvSpPr>
          <p:nvPr>
            <p:ph type="title"/>
          </p:nvPr>
        </p:nvSpPr>
        <p:spPr>
          <a:xfrm>
            <a:off x="796775" y="1999050"/>
            <a:ext cx="7717500" cy="572700"/>
          </a:xfrm>
        </p:spPr>
        <p:txBody>
          <a:bodyPr/>
          <a:lstStyle/>
          <a:p>
            <a:r>
              <a:rPr lang="de-DE" sz="2400" b="1" dirty="0">
                <a:latin typeface="+mn-lt"/>
              </a:rPr>
              <a:t>Betrifft mich das Schmelzen der </a:t>
            </a:r>
            <a:r>
              <a:rPr lang="de-DE" sz="2400" b="1" dirty="0" err="1">
                <a:latin typeface="+mn-lt"/>
              </a:rPr>
              <a:t>Pasterze</a:t>
            </a:r>
            <a:r>
              <a:rPr lang="de-DE" sz="2400" b="1" dirty="0">
                <a:latin typeface="+mn-lt"/>
              </a:rPr>
              <a:t>?</a:t>
            </a:r>
          </a:p>
        </p:txBody>
      </p:sp>
    </p:spTree>
    <p:extLst>
      <p:ext uri="{BB962C8B-B14F-4D97-AF65-F5344CB8AC3E}">
        <p14:creationId xmlns:p14="http://schemas.microsoft.com/office/powerpoint/2010/main" val="892948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400" b="1" dirty="0">
                <a:effectLst/>
                <a:latin typeface="+mn-lt"/>
                <a:ea typeface="Times New Roman" panose="02020603050405020304" pitchFamily="18" charset="0"/>
              </a:rPr>
              <a:t>Betrifft mich das auch?</a:t>
            </a:r>
            <a:endParaRPr sz="4000" dirty="0">
              <a:latin typeface="+mn-lt"/>
            </a:endParaRPr>
          </a:p>
        </p:txBody>
      </p:sp>
      <p:sp>
        <p:nvSpPr>
          <p:cNvPr id="2" name="Textplatzhalter 1">
            <a:extLst>
              <a:ext uri="{FF2B5EF4-FFF2-40B4-BE49-F238E27FC236}">
                <a16:creationId xmlns:a16="http://schemas.microsoft.com/office/drawing/2014/main" id="{C886376A-E834-0C90-DACD-A4627886B946}"/>
              </a:ext>
            </a:extLst>
          </p:cNvPr>
          <p:cNvSpPr>
            <a:spLocks noGrp="1"/>
          </p:cNvSpPr>
          <p:nvPr>
            <p:ph type="body" idx="1"/>
          </p:nvPr>
        </p:nvSpPr>
        <p:spPr/>
        <p:txBody>
          <a:bodyPr/>
          <a:lstStyle/>
          <a:p>
            <a:pPr marL="139700" indent="0">
              <a:lnSpc>
                <a:spcPct val="150000"/>
              </a:lnSpc>
              <a:buNone/>
            </a:pPr>
            <a:r>
              <a:rPr lang="de-AT" sz="1800" dirty="0">
                <a:effectLst/>
                <a:latin typeface="+mn-lt"/>
                <a:ea typeface="Times New Roman" panose="02020603050405020304" pitchFamily="18" charset="0"/>
              </a:rPr>
              <a:t>Die Gletscherschmelze betrifft auch Menschen außerhalb des Hochgebirges – etwa durch Auswirkungen auf Energieversorgung, Naturgefahren, Tourismus und das globale Klimasystem. Satellitenbilder machen diese Zusammenhänge sichtbar und fördern ein reflektiertes, raumbezogenes Denken.</a:t>
            </a:r>
          </a:p>
          <a:p>
            <a:pPr marL="139700" indent="0">
              <a:buNone/>
            </a:pPr>
            <a:endParaRPr lang="de-DE" dirty="0"/>
          </a:p>
        </p:txBody>
      </p:sp>
    </p:spTree>
    <p:extLst>
      <p:ext uri="{BB962C8B-B14F-4D97-AF65-F5344CB8AC3E}">
        <p14:creationId xmlns:p14="http://schemas.microsoft.com/office/powerpoint/2010/main" val="49283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fik 1">
            <a:extLst>
              <a:ext uri="{FF2B5EF4-FFF2-40B4-BE49-F238E27FC236}">
                <a16:creationId xmlns:a16="http://schemas.microsoft.com/office/drawing/2014/main" id="{11B8446A-E35F-7C57-24DF-1B85D9DBDA4D}"/>
              </a:ext>
            </a:extLst>
          </p:cNvPr>
          <p:cNvPicPr>
            <a:picLocks noChangeAspect="1"/>
          </p:cNvPicPr>
          <p:nvPr/>
        </p:nvPicPr>
        <p:blipFill rotWithShape="1">
          <a:blip r:embed="rId3">
            <a:extLst>
              <a:ext uri="{28A0092B-C50C-407E-A947-70E740481C1C}">
                <a14:useLocalDpi xmlns:a14="http://schemas.microsoft.com/office/drawing/2010/main" val="0"/>
              </a:ext>
            </a:extLst>
          </a:blip>
          <a:srcRect b="32472"/>
          <a:stretch/>
        </p:blipFill>
        <p:spPr>
          <a:xfrm>
            <a:off x="595061" y="-23189"/>
            <a:ext cx="3179634" cy="5189877"/>
          </a:xfrm>
          <a:prstGeom prst="rect">
            <a:avLst/>
          </a:prstGeom>
        </p:spPr>
      </p:pic>
      <p:pic>
        <p:nvPicPr>
          <p:cNvPr id="6" name="Grafik 5">
            <a:extLst>
              <a:ext uri="{FF2B5EF4-FFF2-40B4-BE49-F238E27FC236}">
                <a16:creationId xmlns:a16="http://schemas.microsoft.com/office/drawing/2014/main" id="{FBFE1F0C-0E1A-9046-6C9D-DF166F3F11E7}"/>
              </a:ext>
            </a:extLst>
          </p:cNvPr>
          <p:cNvPicPr>
            <a:picLocks noChangeAspect="1"/>
          </p:cNvPicPr>
          <p:nvPr/>
        </p:nvPicPr>
        <p:blipFill rotWithShape="1">
          <a:blip r:embed="rId3">
            <a:extLst>
              <a:ext uri="{28A0092B-C50C-407E-A947-70E740481C1C}">
                <a14:useLocalDpi xmlns:a14="http://schemas.microsoft.com/office/drawing/2010/main" val="0"/>
              </a:ext>
            </a:extLst>
          </a:blip>
          <a:srcRect t="71736" b="729"/>
          <a:stretch/>
        </p:blipFill>
        <p:spPr>
          <a:xfrm>
            <a:off x="3921936" y="834450"/>
            <a:ext cx="4684439" cy="3117763"/>
          </a:xfrm>
          <a:prstGeom prst="rect">
            <a:avLst/>
          </a:prstGeom>
        </p:spPr>
      </p:pic>
    </p:spTree>
    <p:extLst>
      <p:ext uri="{BB962C8B-B14F-4D97-AF65-F5344CB8AC3E}">
        <p14:creationId xmlns:p14="http://schemas.microsoft.com/office/powerpoint/2010/main" val="4209582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6BCDA-86C4-ADDD-B08F-B91CCBD4FAA3}"/>
              </a:ext>
            </a:extLst>
          </p:cNvPr>
          <p:cNvSpPr>
            <a:spLocks noGrp="1"/>
          </p:cNvSpPr>
          <p:nvPr>
            <p:ph type="title"/>
          </p:nvPr>
        </p:nvSpPr>
        <p:spPr/>
        <p:txBody>
          <a:bodyPr/>
          <a:lstStyle/>
          <a:p>
            <a:r>
              <a:rPr lang="de-DE" sz="4400" dirty="0"/>
              <a:t>Literaturquellen</a:t>
            </a:r>
            <a:endParaRPr lang="de-DE" dirty="0"/>
          </a:p>
        </p:txBody>
      </p:sp>
      <p:sp>
        <p:nvSpPr>
          <p:cNvPr id="4" name="Rectangle 1">
            <a:extLst>
              <a:ext uri="{FF2B5EF4-FFF2-40B4-BE49-F238E27FC236}">
                <a16:creationId xmlns:a16="http://schemas.microsoft.com/office/drawing/2014/main" id="{ADF2EE15-8DAA-16CB-F65B-8E20C43EF20D}"/>
              </a:ext>
            </a:extLst>
          </p:cNvPr>
          <p:cNvSpPr>
            <a:spLocks noGrp="1" noChangeArrowheads="1"/>
          </p:cNvSpPr>
          <p:nvPr>
            <p:ph type="body" idx="1"/>
          </p:nvPr>
        </p:nvSpPr>
        <p:spPr bwMode="auto">
          <a:xfrm>
            <a:off x="713225" y="1143656"/>
            <a:ext cx="8098971"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ESERO. (1 2025). Ars Electronica. Abgerufen am 1 2026 von </a:t>
            </a:r>
            <a:r>
              <a:rPr kumimoji="0" lang="de-DE"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hlinkClick r:id="rId2"/>
              </a:rPr>
              <a:t>https://esero.at/files/2025/01/copernicus-browser_kurzanleitung_fuer_den_unterricht.pdf</a:t>
            </a:r>
            <a:endParaRPr kumimoji="0" lang="de-DE"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endParaRPr>
          </a:p>
          <a:p>
            <a:pPr marL="0" lvl="0" indent="0" eaLnBrk="0" fontAlgn="base" hangingPunct="0">
              <a:lnSpc>
                <a:spcPct val="100000"/>
              </a:lnSpc>
              <a:spcBef>
                <a:spcPct val="0"/>
              </a:spcBef>
              <a:spcAft>
                <a:spcPct val="0"/>
              </a:spcAft>
              <a:buClrTx/>
              <a:buSzTx/>
              <a:buNone/>
            </a:pPr>
            <a:r>
              <a:rPr lang="de-AT" sz="1200" i="1" dirty="0">
                <a:solidFill>
                  <a:schemeClr val="tx1"/>
                </a:solidFill>
                <a:latin typeface="Aptos" panose="020B0004020202020204" pitchFamily="34" charset="0"/>
              </a:rPr>
              <a:t>Fischer, A., Seiser, B., Stocker </a:t>
            </a:r>
            <a:r>
              <a:rPr lang="de-AT" sz="1200" i="1" dirty="0" err="1">
                <a:solidFill>
                  <a:schemeClr val="tx1"/>
                </a:solidFill>
                <a:latin typeface="Aptos" panose="020B0004020202020204" pitchFamily="34" charset="0"/>
              </a:rPr>
              <a:t>Waldhuber</a:t>
            </a:r>
            <a:r>
              <a:rPr lang="de-AT" sz="1200" i="1" dirty="0">
                <a:solidFill>
                  <a:schemeClr val="tx1"/>
                </a:solidFill>
                <a:latin typeface="Aptos" panose="020B0004020202020204" pitchFamily="34" charset="0"/>
              </a:rPr>
              <a:t>, M., Mitterer, C., &amp; </a:t>
            </a:r>
            <a:r>
              <a:rPr lang="de-AT" sz="1200" i="1" dirty="0" err="1">
                <a:solidFill>
                  <a:schemeClr val="tx1"/>
                </a:solidFill>
                <a:latin typeface="Aptos" panose="020B0004020202020204" pitchFamily="34" charset="0"/>
              </a:rPr>
              <a:t>Abermann</a:t>
            </a:r>
            <a:r>
              <a:rPr lang="de-AT" sz="1200" i="1" dirty="0">
                <a:solidFill>
                  <a:schemeClr val="tx1"/>
                </a:solidFill>
                <a:latin typeface="Aptos" panose="020B0004020202020204" pitchFamily="34" charset="0"/>
              </a:rPr>
              <a:t>, J. (2015).</a:t>
            </a:r>
            <a:br>
              <a:rPr lang="de-AT" sz="1200" i="1" dirty="0">
                <a:solidFill>
                  <a:schemeClr val="tx1"/>
                </a:solidFill>
                <a:latin typeface="Aptos" panose="020B0004020202020204" pitchFamily="34" charset="0"/>
              </a:rPr>
            </a:br>
            <a:r>
              <a:rPr lang="de-AT" sz="1200" i="1" dirty="0">
                <a:solidFill>
                  <a:schemeClr val="tx1"/>
                </a:solidFill>
                <a:latin typeface="Aptos" panose="020B0004020202020204" pitchFamily="34" charset="0"/>
              </a:rPr>
              <a:t>Trends in glacier </a:t>
            </a:r>
            <a:r>
              <a:rPr lang="de-AT" sz="1200" i="1" dirty="0" err="1">
                <a:solidFill>
                  <a:schemeClr val="tx1"/>
                </a:solidFill>
                <a:latin typeface="Aptos" panose="020B0004020202020204" pitchFamily="34" charset="0"/>
              </a:rPr>
              <a:t>retreat</a:t>
            </a:r>
            <a:r>
              <a:rPr lang="de-AT" sz="1200" i="1" dirty="0">
                <a:solidFill>
                  <a:schemeClr val="tx1"/>
                </a:solidFill>
                <a:latin typeface="Aptos" panose="020B0004020202020204" pitchFamily="34" charset="0"/>
              </a:rPr>
              <a:t> in Austria </a:t>
            </a:r>
            <a:r>
              <a:rPr lang="de-AT" sz="1200" i="1" dirty="0" err="1">
                <a:solidFill>
                  <a:schemeClr val="tx1"/>
                </a:solidFill>
                <a:latin typeface="Aptos" panose="020B0004020202020204" pitchFamily="34" charset="0"/>
              </a:rPr>
              <a:t>from</a:t>
            </a:r>
            <a:r>
              <a:rPr lang="de-AT" sz="1200" i="1" dirty="0">
                <a:solidFill>
                  <a:schemeClr val="tx1"/>
                </a:solidFill>
                <a:latin typeface="Aptos" panose="020B0004020202020204" pitchFamily="34" charset="0"/>
              </a:rPr>
              <a:t> the Little Ice Age </a:t>
            </a:r>
            <a:r>
              <a:rPr lang="de-AT" sz="1200" i="1" dirty="0" err="1">
                <a:solidFill>
                  <a:schemeClr val="tx1"/>
                </a:solidFill>
                <a:latin typeface="Aptos" panose="020B0004020202020204" pitchFamily="34" charset="0"/>
              </a:rPr>
              <a:t>to</a:t>
            </a:r>
            <a:r>
              <a:rPr lang="de-AT" sz="1200" i="1" dirty="0">
                <a:solidFill>
                  <a:schemeClr val="tx1"/>
                </a:solidFill>
                <a:latin typeface="Aptos" panose="020B0004020202020204" pitchFamily="34" charset="0"/>
              </a:rPr>
              <a:t> 2010. The </a:t>
            </a:r>
            <a:r>
              <a:rPr lang="de-AT" sz="1200" i="1" dirty="0" err="1">
                <a:solidFill>
                  <a:schemeClr val="tx1"/>
                </a:solidFill>
                <a:latin typeface="Aptos" panose="020B0004020202020204" pitchFamily="34" charset="0"/>
              </a:rPr>
              <a:t>Cryosphere</a:t>
            </a:r>
            <a:r>
              <a:rPr lang="de-AT" sz="1200" i="1" dirty="0">
                <a:solidFill>
                  <a:schemeClr val="tx1"/>
                </a:solidFill>
                <a:latin typeface="Aptos" panose="020B0004020202020204" pitchFamily="34" charset="0"/>
              </a:rPr>
              <a:t>, 9(2), 753–761. </a:t>
            </a:r>
            <a:r>
              <a:rPr lang="de-AT" sz="1200" i="1" u="sng" dirty="0">
                <a:solidFill>
                  <a:schemeClr val="tx1"/>
                </a:solidFill>
                <a:latin typeface="Aptos" panose="020B0004020202020204" pitchFamily="34" charset="0"/>
              </a:rPr>
              <a:t>https://</a:t>
            </a:r>
            <a:r>
              <a:rPr lang="de-AT" sz="1200" i="1" u="sng" dirty="0" err="1">
                <a:solidFill>
                  <a:schemeClr val="tx1"/>
                </a:solidFill>
                <a:latin typeface="Aptos" panose="020B0004020202020204" pitchFamily="34" charset="0"/>
              </a:rPr>
              <a:t>doi.org</a:t>
            </a:r>
            <a:r>
              <a:rPr lang="de-AT" sz="1200" i="1" u="sng" dirty="0">
                <a:solidFill>
                  <a:schemeClr val="tx1"/>
                </a:solidFill>
                <a:latin typeface="Aptos" panose="020B0004020202020204" pitchFamily="34" charset="0"/>
              </a:rPr>
              <a:t>/10.5194/tc-9-753-2015</a:t>
            </a:r>
          </a:p>
          <a:p>
            <a:pPr marL="0" lvl="0" indent="0" eaLnBrk="0" fontAlgn="base" hangingPunct="0">
              <a:lnSpc>
                <a:spcPct val="100000"/>
              </a:lnSpc>
              <a:spcBef>
                <a:spcPct val="0"/>
              </a:spcBef>
              <a:spcAft>
                <a:spcPct val="0"/>
              </a:spcAft>
              <a:buClrTx/>
              <a:buSzTx/>
              <a:buNone/>
            </a:pPr>
            <a:endParaRPr kumimoji="0" lang="de-DE"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Forschungsnetzwerk AMS. (2013). Klimawandel im Alpenraum. Wien.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endParaRPr>
          </a:p>
          <a:p>
            <a:pPr marL="0" lvl="0" indent="0" eaLnBrk="0" fontAlgn="base" hangingPunct="0">
              <a:lnSpc>
                <a:spcPct val="100000"/>
              </a:lnSpc>
              <a:spcBef>
                <a:spcPct val="0"/>
              </a:spcBef>
              <a:spcAft>
                <a:spcPct val="0"/>
              </a:spcAft>
              <a:buClrTx/>
              <a:buSzTx/>
              <a:buNone/>
            </a:pPr>
            <a:r>
              <a:rPr lang="de-AT" sz="1200" i="1" dirty="0">
                <a:solidFill>
                  <a:schemeClr val="tx1"/>
                </a:solidFill>
                <a:latin typeface="Aptos" panose="020B0004020202020204" pitchFamily="34" charset="0"/>
              </a:rPr>
              <a:t>Steiger, R., Scott, D., Abegg, B., Pons, M., &amp; </a:t>
            </a:r>
            <a:r>
              <a:rPr lang="de-AT" sz="1200" i="1" dirty="0" err="1">
                <a:solidFill>
                  <a:schemeClr val="tx1"/>
                </a:solidFill>
                <a:latin typeface="Aptos" panose="020B0004020202020204" pitchFamily="34" charset="0"/>
              </a:rPr>
              <a:t>Aall</a:t>
            </a:r>
            <a:r>
              <a:rPr lang="de-AT" sz="1200" i="1" dirty="0">
                <a:solidFill>
                  <a:schemeClr val="tx1"/>
                </a:solidFill>
                <a:latin typeface="Aptos" panose="020B0004020202020204" pitchFamily="34" charset="0"/>
              </a:rPr>
              <a:t>, C. (2019).</a:t>
            </a:r>
            <a:br>
              <a:rPr lang="de-AT" sz="1200" i="1" dirty="0">
                <a:solidFill>
                  <a:schemeClr val="tx1"/>
                </a:solidFill>
                <a:latin typeface="Aptos" panose="020B0004020202020204" pitchFamily="34" charset="0"/>
              </a:rPr>
            </a:br>
            <a:r>
              <a:rPr lang="de-AT" sz="1200" i="1" dirty="0">
                <a:solidFill>
                  <a:schemeClr val="tx1"/>
                </a:solidFill>
                <a:latin typeface="Aptos" panose="020B0004020202020204" pitchFamily="34" charset="0"/>
              </a:rPr>
              <a:t>A </a:t>
            </a:r>
            <a:r>
              <a:rPr lang="de-AT" sz="1200" i="1" dirty="0" err="1">
                <a:solidFill>
                  <a:schemeClr val="tx1"/>
                </a:solidFill>
                <a:latin typeface="Aptos" panose="020B0004020202020204" pitchFamily="34" charset="0"/>
              </a:rPr>
              <a:t>critical</a:t>
            </a:r>
            <a:r>
              <a:rPr lang="de-AT" sz="1200" i="1" dirty="0">
                <a:solidFill>
                  <a:schemeClr val="tx1"/>
                </a:solidFill>
                <a:latin typeface="Aptos" panose="020B0004020202020204" pitchFamily="34" charset="0"/>
              </a:rPr>
              <a:t> review of </a:t>
            </a:r>
            <a:r>
              <a:rPr lang="de-AT" sz="1200" i="1" dirty="0" err="1">
                <a:solidFill>
                  <a:schemeClr val="tx1"/>
                </a:solidFill>
                <a:latin typeface="Aptos" panose="020B0004020202020204" pitchFamily="34" charset="0"/>
              </a:rPr>
              <a:t>climate</a:t>
            </a:r>
            <a:r>
              <a:rPr lang="de-AT" sz="1200" i="1" dirty="0">
                <a:solidFill>
                  <a:schemeClr val="tx1"/>
                </a:solidFill>
                <a:latin typeface="Aptos" panose="020B0004020202020204" pitchFamily="34" charset="0"/>
              </a:rPr>
              <a:t> </a:t>
            </a:r>
            <a:r>
              <a:rPr lang="de-AT" sz="1200" i="1" dirty="0" err="1">
                <a:solidFill>
                  <a:schemeClr val="tx1"/>
                </a:solidFill>
                <a:latin typeface="Aptos" panose="020B0004020202020204" pitchFamily="34" charset="0"/>
              </a:rPr>
              <a:t>change</a:t>
            </a:r>
            <a:r>
              <a:rPr lang="de-AT" sz="1200" i="1" dirty="0">
                <a:solidFill>
                  <a:schemeClr val="tx1"/>
                </a:solidFill>
                <a:latin typeface="Aptos" panose="020B0004020202020204" pitchFamily="34" charset="0"/>
              </a:rPr>
              <a:t> </a:t>
            </a:r>
            <a:r>
              <a:rPr lang="de-AT" sz="1200" i="1" dirty="0" err="1">
                <a:solidFill>
                  <a:schemeClr val="tx1"/>
                </a:solidFill>
                <a:latin typeface="Aptos" panose="020B0004020202020204" pitchFamily="34" charset="0"/>
              </a:rPr>
              <a:t>risk</a:t>
            </a:r>
            <a:r>
              <a:rPr lang="de-AT" sz="1200" i="1" dirty="0">
                <a:solidFill>
                  <a:schemeClr val="tx1"/>
                </a:solidFill>
                <a:latin typeface="Aptos" panose="020B0004020202020204" pitchFamily="34" charset="0"/>
              </a:rPr>
              <a:t> </a:t>
            </a:r>
            <a:r>
              <a:rPr lang="de-AT" sz="1200" i="1" dirty="0" err="1">
                <a:solidFill>
                  <a:schemeClr val="tx1"/>
                </a:solidFill>
                <a:latin typeface="Aptos" panose="020B0004020202020204" pitchFamily="34" charset="0"/>
              </a:rPr>
              <a:t>for</a:t>
            </a:r>
            <a:r>
              <a:rPr lang="de-AT" sz="1200" i="1" dirty="0">
                <a:solidFill>
                  <a:schemeClr val="tx1"/>
                </a:solidFill>
                <a:latin typeface="Aptos" panose="020B0004020202020204" pitchFamily="34" charset="0"/>
              </a:rPr>
              <a:t> </a:t>
            </a:r>
            <a:r>
              <a:rPr lang="de-AT" sz="1200" i="1" dirty="0" err="1">
                <a:solidFill>
                  <a:schemeClr val="tx1"/>
                </a:solidFill>
                <a:latin typeface="Aptos" panose="020B0004020202020204" pitchFamily="34" charset="0"/>
              </a:rPr>
              <a:t>ski</a:t>
            </a:r>
            <a:r>
              <a:rPr lang="de-AT" sz="1200" i="1" dirty="0">
                <a:solidFill>
                  <a:schemeClr val="tx1"/>
                </a:solidFill>
                <a:latin typeface="Aptos" panose="020B0004020202020204" pitchFamily="34" charset="0"/>
              </a:rPr>
              <a:t> </a:t>
            </a:r>
            <a:r>
              <a:rPr lang="de-AT" sz="1200" i="1" dirty="0" err="1">
                <a:solidFill>
                  <a:schemeClr val="tx1"/>
                </a:solidFill>
                <a:latin typeface="Aptos" panose="020B0004020202020204" pitchFamily="34" charset="0"/>
              </a:rPr>
              <a:t>tourism</a:t>
            </a:r>
            <a:r>
              <a:rPr lang="de-AT" sz="1200" i="1" dirty="0">
                <a:solidFill>
                  <a:schemeClr val="tx1"/>
                </a:solidFill>
                <a:latin typeface="Aptos" panose="020B0004020202020204" pitchFamily="34" charset="0"/>
              </a:rPr>
              <a:t>. </a:t>
            </a:r>
            <a:r>
              <a:rPr lang="de-AT" sz="1200" i="1" dirty="0" err="1">
                <a:solidFill>
                  <a:schemeClr val="tx1"/>
                </a:solidFill>
                <a:latin typeface="Aptos" panose="020B0004020202020204" pitchFamily="34" charset="0"/>
              </a:rPr>
              <a:t>Current</a:t>
            </a:r>
            <a:r>
              <a:rPr lang="de-AT" sz="1200" i="1" dirty="0">
                <a:solidFill>
                  <a:schemeClr val="tx1"/>
                </a:solidFill>
                <a:latin typeface="Aptos" panose="020B0004020202020204" pitchFamily="34" charset="0"/>
              </a:rPr>
              <a:t> </a:t>
            </a:r>
            <a:r>
              <a:rPr lang="de-AT" sz="1200" i="1" dirty="0" err="1">
                <a:solidFill>
                  <a:schemeClr val="tx1"/>
                </a:solidFill>
                <a:latin typeface="Aptos" panose="020B0004020202020204" pitchFamily="34" charset="0"/>
              </a:rPr>
              <a:t>Issues</a:t>
            </a:r>
            <a:r>
              <a:rPr lang="de-AT" sz="1200" i="1" dirty="0">
                <a:solidFill>
                  <a:schemeClr val="tx1"/>
                </a:solidFill>
                <a:latin typeface="Aptos" panose="020B0004020202020204" pitchFamily="34" charset="0"/>
              </a:rPr>
              <a:t> in </a:t>
            </a:r>
            <a:r>
              <a:rPr lang="de-AT" sz="1200" i="1" dirty="0" err="1">
                <a:solidFill>
                  <a:schemeClr val="tx1"/>
                </a:solidFill>
                <a:latin typeface="Aptos" panose="020B0004020202020204" pitchFamily="34" charset="0"/>
              </a:rPr>
              <a:t>Tourism</a:t>
            </a:r>
            <a:r>
              <a:rPr lang="de-AT" sz="1200" i="1" dirty="0">
                <a:solidFill>
                  <a:schemeClr val="tx1"/>
                </a:solidFill>
                <a:latin typeface="Aptos" panose="020B0004020202020204" pitchFamily="34" charset="0"/>
              </a:rPr>
              <a:t>, 22(11), 1343–1379. </a:t>
            </a:r>
            <a:r>
              <a:rPr lang="de-AT" sz="1200" i="1" dirty="0">
                <a:solidFill>
                  <a:schemeClr val="tx1"/>
                </a:solidFill>
                <a:latin typeface="Aptos" panose="020B0004020202020204" pitchFamily="34" charset="0"/>
                <a:hlinkClick r:id="rId3">
                  <a:extLst>
                    <a:ext uri="{A12FA001-AC4F-418D-AE19-62706E023703}">
                      <ahyp:hlinkClr xmlns:ahyp="http://schemas.microsoft.com/office/drawing/2018/hyperlinkcolor" val="tx"/>
                    </a:ext>
                  </a:extLst>
                </a:hlinkClick>
              </a:rPr>
              <a:t>https://doi.org/10.1080/13683500.2017.1410110</a:t>
            </a:r>
            <a:endParaRPr lang="de-DE" altLang="de-DE" sz="1200" i="1" dirty="0">
              <a:solidFill>
                <a:schemeClr val="tx1"/>
              </a:solidFill>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200" i="1" dirty="0">
              <a:solidFill>
                <a:schemeClr val="tx1"/>
              </a:solidFill>
              <a:latin typeface="Aptos" panose="020B0004020202020204" pitchFamily="34" charset="0"/>
              <a:ea typeface="Aptos" panose="020B0004020202020204" pitchFamily="34" charset="0"/>
              <a:cs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Strobl, J. (2009). Kartographie als Benutzerschnittstelle für Geoinformation. In K. Kriz, W. Kainz &amp; A. Riedl (Hrsg.), Geokommunikation im Umfeld der Geographie. Tagungsband zum Deutschen Schulgeographentag 2009 in Wien (Wiener Schriften zur Geographie und Kartographie, Bd. 19, S. 204–208). Wien.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Zemp, M., Huss, M., </a:t>
            </a:r>
            <a:r>
              <a:rPr kumimoji="0" lang="de-DE" altLang="de-DE" sz="1200" b="0" i="1"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Thibert</a:t>
            </a:r>
            <a:r>
              <a:rPr kumimoji="0" lang="de-DE"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 E., Eckert, N., </a:t>
            </a:r>
            <a:r>
              <a:rPr kumimoji="0" lang="de-DE" altLang="de-DE" sz="1200" b="0" i="1"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McNabb</a:t>
            </a:r>
            <a:r>
              <a:rPr kumimoji="0" lang="de-DE"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 R., Huber, J., … </a:t>
            </a:r>
            <a:r>
              <a:rPr kumimoji="0" lang="en-US" altLang="de-DE" sz="1200" b="0" i="1"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Cogley</a:t>
            </a:r>
            <a:r>
              <a:rPr kumimoji="0" lang="en-US" altLang="de-DE" sz="12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Display" panose="020B0004020202020204" pitchFamily="34" charset="0"/>
              </a:rPr>
              <a:t>, J. G. (2019). Global glacier mass changes and their contributions to sea-level rise from 1961 to 2016. Nature, 568, 382–386.</a:t>
            </a:r>
            <a:endParaRPr kumimoji="0" lang="en-US"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97132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9DEAC6B1-0D79-7689-10B9-075D62D05C68}"/>
              </a:ext>
            </a:extLst>
          </p:cNvPr>
          <p:cNvPicPr>
            <a:picLocks noChangeAspect="1"/>
          </p:cNvPicPr>
          <p:nvPr/>
        </p:nvPicPr>
        <p:blipFill>
          <a:blip r:embed="rId3"/>
          <a:stretch>
            <a:fillRect/>
          </a:stretch>
        </p:blipFill>
        <p:spPr>
          <a:xfrm>
            <a:off x="2332891" y="-30657"/>
            <a:ext cx="4451839" cy="5174157"/>
          </a:xfrm>
          <a:prstGeom prst="rect">
            <a:avLst/>
          </a:prstGeom>
        </p:spPr>
      </p:pic>
    </p:spTree>
    <p:extLst>
      <p:ext uri="{BB962C8B-B14F-4D97-AF65-F5344CB8AC3E}">
        <p14:creationId xmlns:p14="http://schemas.microsoft.com/office/powerpoint/2010/main" val="2472956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xfrm>
            <a:off x="713225" y="2206171"/>
            <a:ext cx="7717500" cy="2514478"/>
          </a:xfrm>
          <a:prstGeom prst="rect">
            <a:avLst/>
          </a:prstGeom>
        </p:spPr>
        <p:txBody>
          <a:bodyPr spcFirstLastPara="1" wrap="square" lIns="91425" tIns="91425" rIns="91425" bIns="91425" anchor="t" anchorCtr="0">
            <a:noAutofit/>
          </a:bodyPr>
          <a:lstStyle/>
          <a:p>
            <a:r>
              <a:rPr lang="de-AT" sz="2000" u="sng" dirty="0">
                <a:solidFill>
                  <a:srgbClr val="0563C1"/>
                </a:solidFill>
                <a:effectLst/>
                <a:latin typeface="+mn-lt"/>
                <a:ea typeface="Times New Roman" panose="02020603050405020304" pitchFamily="18" charset="0"/>
                <a:hlinkClick r:id="rId3"/>
              </a:rPr>
              <a:t>https://www.diepresse.com/19489578/pasterze-vermutlich-bald-nicht-mehr-oesterreichs-groesster-gletscher</a:t>
            </a:r>
            <a:br>
              <a:rPr lang="de-AT" sz="2000" dirty="0">
                <a:effectLst/>
                <a:latin typeface="+mn-lt"/>
                <a:ea typeface="Times New Roman" panose="02020603050405020304" pitchFamily="18" charset="0"/>
              </a:rPr>
            </a:br>
            <a:endParaRPr sz="3600" dirty="0">
              <a:latin typeface="+mn-lt"/>
            </a:endParaRPr>
          </a:p>
        </p:txBody>
      </p:sp>
    </p:spTree>
    <p:extLst>
      <p:ext uri="{BB962C8B-B14F-4D97-AF65-F5344CB8AC3E}">
        <p14:creationId xmlns:p14="http://schemas.microsoft.com/office/powerpoint/2010/main" val="203788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xfrm>
            <a:off x="713250" y="2285400"/>
            <a:ext cx="7717500" cy="572700"/>
          </a:xfrm>
          <a:prstGeom prst="rect">
            <a:avLst/>
          </a:prstGeom>
        </p:spPr>
        <p:txBody>
          <a:bodyPr spcFirstLastPara="1" wrap="square" lIns="91425" tIns="91425" rIns="91425" bIns="91425" anchor="t" anchorCtr="0">
            <a:noAutofit/>
          </a:bodyPr>
          <a:lstStyle/>
          <a:p>
            <a:pPr algn="ctr"/>
            <a:r>
              <a:rPr lang="de-AT" sz="2800" dirty="0">
                <a:effectLst/>
                <a:latin typeface="+mn-lt"/>
                <a:ea typeface="Times New Roman" panose="02020603050405020304" pitchFamily="18" charset="0"/>
              </a:rPr>
              <a:t>Was ist ein Satellit?</a:t>
            </a:r>
            <a:br>
              <a:rPr lang="de-AT" sz="2800" dirty="0">
                <a:effectLst/>
                <a:latin typeface="+mn-lt"/>
                <a:ea typeface="Times New Roman" panose="02020603050405020304" pitchFamily="18" charset="0"/>
              </a:rPr>
            </a:br>
            <a:endParaRPr sz="4400" dirty="0">
              <a:latin typeface="+mn-lt"/>
            </a:endParaRPr>
          </a:p>
        </p:txBody>
      </p:sp>
    </p:spTree>
    <p:extLst>
      <p:ext uri="{BB962C8B-B14F-4D97-AF65-F5344CB8AC3E}">
        <p14:creationId xmlns:p14="http://schemas.microsoft.com/office/powerpoint/2010/main" val="3226749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atelliten__Vom_All_zum_Bild">
            <a:hlinkClick r:id="" action="ppaction://media"/>
            <a:extLst>
              <a:ext uri="{FF2B5EF4-FFF2-40B4-BE49-F238E27FC236}">
                <a16:creationId xmlns:a16="http://schemas.microsoft.com/office/drawing/2014/main" id="{CC2A539D-726B-A457-D29B-2F2D22D56A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 y="0"/>
            <a:ext cx="9144000" cy="5143500"/>
          </a:xfrm>
          <a:prstGeom prst="rect">
            <a:avLst/>
          </a:prstGeom>
        </p:spPr>
      </p:pic>
    </p:spTree>
    <p:extLst>
      <p:ext uri="{BB962C8B-B14F-4D97-AF65-F5344CB8AC3E}">
        <p14:creationId xmlns:p14="http://schemas.microsoft.com/office/powerpoint/2010/main" val="294202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800" dirty="0">
                <a:effectLst/>
                <a:latin typeface="+mn-lt"/>
                <a:ea typeface="Times New Roman" panose="02020603050405020304" pitchFamily="18" charset="0"/>
              </a:rPr>
              <a:t>Was ist ein Satellit?</a:t>
            </a:r>
            <a:endParaRPr sz="4400" dirty="0">
              <a:latin typeface="+mn-lt"/>
            </a:endParaRPr>
          </a:p>
        </p:txBody>
      </p:sp>
      <p:sp>
        <p:nvSpPr>
          <p:cNvPr id="2" name="Textplatzhalter 1">
            <a:extLst>
              <a:ext uri="{FF2B5EF4-FFF2-40B4-BE49-F238E27FC236}">
                <a16:creationId xmlns:a16="http://schemas.microsoft.com/office/drawing/2014/main" id="{22F4B361-644E-84C7-F02E-CD9D6DD0E78F}"/>
              </a:ext>
            </a:extLst>
          </p:cNvPr>
          <p:cNvSpPr>
            <a:spLocks noGrp="1"/>
          </p:cNvSpPr>
          <p:nvPr>
            <p:ph type="body" idx="1"/>
          </p:nvPr>
        </p:nvSpPr>
        <p:spPr>
          <a:xfrm>
            <a:off x="713225" y="926550"/>
            <a:ext cx="7717500" cy="387300"/>
          </a:xfrm>
        </p:spPr>
        <p:txBody>
          <a:bodyPr/>
          <a:lstStyle/>
          <a:p>
            <a:pPr>
              <a:lnSpc>
                <a:spcPct val="150000"/>
              </a:lnSpc>
            </a:pPr>
            <a:r>
              <a:rPr lang="de-DE" dirty="0"/>
              <a:t>Künstlicher Körper im Weltraum</a:t>
            </a:r>
          </a:p>
          <a:p>
            <a:pPr>
              <a:lnSpc>
                <a:spcPct val="150000"/>
              </a:lnSpc>
            </a:pPr>
            <a:r>
              <a:rPr lang="de-DE" dirty="0"/>
              <a:t>Umkreist die Erde auf einer Umlaufbahn</a:t>
            </a:r>
          </a:p>
          <a:p>
            <a:pPr>
              <a:lnSpc>
                <a:spcPct val="150000"/>
              </a:lnSpc>
            </a:pPr>
            <a:r>
              <a:rPr lang="de-DE" dirty="0"/>
              <a:t>Ausgestattet mit technischen Sensoren</a:t>
            </a:r>
          </a:p>
          <a:p>
            <a:pPr>
              <a:lnSpc>
                <a:spcPct val="150000"/>
              </a:lnSpc>
            </a:pPr>
            <a:r>
              <a:rPr lang="de-DE" dirty="0"/>
              <a:t>Erfasst Informationen über die Erdoberfläche</a:t>
            </a:r>
          </a:p>
          <a:p>
            <a:pPr>
              <a:lnSpc>
                <a:spcPct val="150000"/>
              </a:lnSpc>
            </a:pPr>
            <a:r>
              <a:rPr lang="de-DE" dirty="0"/>
              <a:t>Erdbeobachtungssatelliten: </a:t>
            </a:r>
          </a:p>
          <a:p>
            <a:pPr lvl="1">
              <a:lnSpc>
                <a:spcPct val="150000"/>
              </a:lnSpc>
            </a:pPr>
            <a:r>
              <a:rPr lang="de-DE" dirty="0"/>
              <a:t>Messen die Erdoberfläche regelmäßig</a:t>
            </a:r>
          </a:p>
          <a:p>
            <a:pPr lvl="1">
              <a:lnSpc>
                <a:spcPct val="150000"/>
              </a:lnSpc>
            </a:pPr>
            <a:r>
              <a:rPr lang="de-DE" dirty="0"/>
              <a:t>Liefern sog. Geodaten</a:t>
            </a:r>
          </a:p>
          <a:p>
            <a:pPr lvl="1">
              <a:lnSpc>
                <a:spcPct val="150000"/>
              </a:lnSpc>
            </a:pPr>
            <a:r>
              <a:rPr lang="de-DE" dirty="0"/>
              <a:t>Zeigen Eigenschaften von:</a:t>
            </a:r>
          </a:p>
          <a:p>
            <a:pPr lvl="2">
              <a:lnSpc>
                <a:spcPct val="150000"/>
              </a:lnSpc>
            </a:pPr>
            <a:r>
              <a:rPr lang="de-DE" dirty="0"/>
              <a:t>Eis und Gletschern</a:t>
            </a:r>
          </a:p>
          <a:p>
            <a:pPr lvl="2">
              <a:lnSpc>
                <a:spcPct val="150000"/>
              </a:lnSpc>
            </a:pPr>
            <a:r>
              <a:rPr lang="de-DE" dirty="0"/>
              <a:t>Vegetation</a:t>
            </a:r>
          </a:p>
          <a:p>
            <a:pPr lvl="2">
              <a:lnSpc>
                <a:spcPct val="150000"/>
              </a:lnSpc>
            </a:pPr>
            <a:r>
              <a:rPr lang="de-DE" dirty="0"/>
              <a:t>Wasserflächen</a:t>
            </a:r>
          </a:p>
        </p:txBody>
      </p:sp>
    </p:spTree>
    <p:extLst>
      <p:ext uri="{BB962C8B-B14F-4D97-AF65-F5344CB8AC3E}">
        <p14:creationId xmlns:p14="http://schemas.microsoft.com/office/powerpoint/2010/main" val="2516279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4"/>
          <p:cNvSpPr/>
          <p:nvPr/>
        </p:nvSpPr>
        <p:spPr>
          <a:xfrm>
            <a:off x="8012950" y="422850"/>
            <a:ext cx="319500" cy="3195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422175" y="742350"/>
            <a:ext cx="184200" cy="184200"/>
          </a:xfrm>
          <a:prstGeom prst="star4">
            <a:avLst>
              <a:gd name="adj" fmla="val 1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a:spLocks noGrp="1"/>
          </p:cNvSpPr>
          <p:nvPr>
            <p:ph type="title"/>
          </p:nvPr>
        </p:nvSpPr>
        <p:spPr>
          <a:prstGeom prst="rect">
            <a:avLst/>
          </a:prstGeom>
        </p:spPr>
        <p:txBody>
          <a:bodyPr spcFirstLastPara="1" wrap="square" lIns="91425" tIns="91425" rIns="91425" bIns="91425" anchor="t" anchorCtr="0">
            <a:noAutofit/>
          </a:bodyPr>
          <a:lstStyle/>
          <a:p>
            <a:r>
              <a:rPr lang="de-AT" sz="2800" dirty="0">
                <a:effectLst/>
                <a:latin typeface="+mn-lt"/>
                <a:ea typeface="Times New Roman" panose="02020603050405020304" pitchFamily="18" charset="0"/>
              </a:rPr>
              <a:t>Was ist ein Satellit?</a:t>
            </a:r>
            <a:endParaRPr sz="4400" dirty="0">
              <a:latin typeface="+mn-lt"/>
            </a:endParaRPr>
          </a:p>
        </p:txBody>
      </p:sp>
      <p:sp>
        <p:nvSpPr>
          <p:cNvPr id="2" name="Textplatzhalter 1">
            <a:extLst>
              <a:ext uri="{FF2B5EF4-FFF2-40B4-BE49-F238E27FC236}">
                <a16:creationId xmlns:a16="http://schemas.microsoft.com/office/drawing/2014/main" id="{22F4B361-644E-84C7-F02E-CD9D6DD0E78F}"/>
              </a:ext>
            </a:extLst>
          </p:cNvPr>
          <p:cNvSpPr>
            <a:spLocks noGrp="1"/>
          </p:cNvSpPr>
          <p:nvPr>
            <p:ph type="body" idx="1"/>
          </p:nvPr>
        </p:nvSpPr>
        <p:spPr>
          <a:xfrm>
            <a:off x="713225" y="927750"/>
            <a:ext cx="7717500" cy="387300"/>
          </a:xfrm>
        </p:spPr>
        <p:txBody>
          <a:bodyPr/>
          <a:lstStyle/>
          <a:p>
            <a:pPr>
              <a:lnSpc>
                <a:spcPct val="150000"/>
              </a:lnSpc>
            </a:pPr>
            <a:r>
              <a:rPr lang="de-DE" dirty="0"/>
              <a:t>Von Daten zu Bildern:</a:t>
            </a:r>
          </a:p>
          <a:p>
            <a:pPr lvl="1">
              <a:lnSpc>
                <a:spcPct val="150000"/>
              </a:lnSpc>
            </a:pPr>
            <a:r>
              <a:rPr lang="de-DE" dirty="0"/>
              <a:t>Satelliten sammeln Rohdaten</a:t>
            </a:r>
          </a:p>
          <a:p>
            <a:pPr lvl="1">
              <a:lnSpc>
                <a:spcPct val="150000"/>
              </a:lnSpc>
            </a:pPr>
            <a:r>
              <a:rPr lang="de-DE" dirty="0"/>
              <a:t>Daten werden am „Boden“:</a:t>
            </a:r>
          </a:p>
          <a:p>
            <a:pPr lvl="2">
              <a:lnSpc>
                <a:spcPct val="150000"/>
              </a:lnSpc>
            </a:pPr>
            <a:r>
              <a:rPr lang="de-DE" dirty="0"/>
              <a:t>Weiterverarbeitet</a:t>
            </a:r>
          </a:p>
          <a:p>
            <a:pPr lvl="2">
              <a:lnSpc>
                <a:spcPct val="150000"/>
              </a:lnSpc>
            </a:pPr>
            <a:r>
              <a:rPr lang="de-DE" dirty="0"/>
              <a:t>Interpretiert</a:t>
            </a:r>
          </a:p>
          <a:p>
            <a:pPr lvl="2">
              <a:lnSpc>
                <a:spcPct val="150000"/>
              </a:lnSpc>
            </a:pPr>
            <a:r>
              <a:rPr lang="de-DE" dirty="0"/>
              <a:t>Kartographisch aufbereitet</a:t>
            </a:r>
          </a:p>
          <a:p>
            <a:pPr lvl="1">
              <a:lnSpc>
                <a:spcPct val="150000"/>
              </a:lnSpc>
            </a:pPr>
            <a:r>
              <a:rPr lang="de-DE" dirty="0"/>
              <a:t>Ergebnis:</a:t>
            </a:r>
          </a:p>
          <a:p>
            <a:pPr lvl="2">
              <a:lnSpc>
                <a:spcPct val="150000"/>
              </a:lnSpc>
            </a:pPr>
            <a:r>
              <a:rPr lang="de-DE" dirty="0"/>
              <a:t>Satellitenbilder</a:t>
            </a:r>
          </a:p>
          <a:p>
            <a:pPr lvl="2">
              <a:lnSpc>
                <a:spcPct val="150000"/>
              </a:lnSpc>
            </a:pPr>
            <a:r>
              <a:rPr lang="de-DE" dirty="0"/>
              <a:t>Thematische Karten</a:t>
            </a:r>
          </a:p>
          <a:p>
            <a:pPr>
              <a:lnSpc>
                <a:spcPct val="150000"/>
              </a:lnSpc>
            </a:pPr>
            <a:r>
              <a:rPr lang="de-AT" dirty="0"/>
              <a:t>Satellitenbilder helfen, </a:t>
            </a:r>
            <a:r>
              <a:rPr lang="de-AT" b="1" dirty="0"/>
              <a:t>Mensch-Umwelt-Beziehungen sichtbar zu machen</a:t>
            </a:r>
            <a:r>
              <a:rPr lang="de-AT" dirty="0"/>
              <a:t>.</a:t>
            </a:r>
          </a:p>
          <a:p>
            <a:pPr>
              <a:lnSpc>
                <a:spcPct val="150000"/>
              </a:lnSpc>
            </a:pPr>
            <a:r>
              <a:rPr lang="de-AT" dirty="0"/>
              <a:t>Satelliten liefern </a:t>
            </a:r>
            <a:r>
              <a:rPr lang="de-AT" b="1" dirty="0"/>
              <a:t>Grundlagen für Raumplanung, Klimaschutz und politische Entscheidungen</a:t>
            </a:r>
            <a:r>
              <a:rPr lang="de-AT" dirty="0"/>
              <a:t>.</a:t>
            </a:r>
            <a:endParaRPr lang="de-DE" dirty="0"/>
          </a:p>
        </p:txBody>
      </p:sp>
    </p:spTree>
    <p:extLst>
      <p:ext uri="{BB962C8B-B14F-4D97-AF65-F5344CB8AC3E}">
        <p14:creationId xmlns:p14="http://schemas.microsoft.com/office/powerpoint/2010/main" val="1065509458"/>
      </p:ext>
    </p:extLst>
  </p:cSld>
  <p:clrMapOvr>
    <a:masterClrMapping/>
  </p:clrMapOvr>
</p:sld>
</file>

<file path=ppt/theme/theme1.xml><?xml version="1.0" encoding="utf-8"?>
<a:theme xmlns:a="http://schemas.openxmlformats.org/drawingml/2006/main" name="Earth Science Lesson: Satellites by Slidesgo">
  <a:themeElements>
    <a:clrScheme name="Simple Light">
      <a:dk1>
        <a:srgbClr val="F4F9FF"/>
      </a:dk1>
      <a:lt1>
        <a:srgbClr val="1D1D1D"/>
      </a:lt1>
      <a:dk2>
        <a:srgbClr val="428AA8"/>
      </a:dk2>
      <a:lt2>
        <a:srgbClr val="FFC654"/>
      </a:lt2>
      <a:accent1>
        <a:srgbClr val="D8E1EE"/>
      </a:accent1>
      <a:accent2>
        <a:srgbClr val="B2BDCE"/>
      </a:accent2>
      <a:accent3>
        <a:srgbClr val="8795AC"/>
      </a:accent3>
      <a:accent4>
        <a:srgbClr val="5C6B85"/>
      </a:accent4>
      <a:accent5>
        <a:srgbClr val="FFFFFF"/>
      </a:accent5>
      <a:accent6>
        <a:srgbClr val="FFFFFF"/>
      </a:accent6>
      <a:hlink>
        <a:srgbClr val="F4F9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1358</Words>
  <Application>Microsoft Macintosh PowerPoint</Application>
  <PresentationFormat>Bildschirmpräsentation (16:9)</PresentationFormat>
  <Paragraphs>159</Paragraphs>
  <Slides>30</Slides>
  <Notes>28</Notes>
  <HiddenSlides>0</HiddenSlides>
  <MMClips>1</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30</vt:i4>
      </vt:variant>
    </vt:vector>
  </HeadingPairs>
  <TitlesOfParts>
    <vt:vector size="39" baseType="lpstr">
      <vt:lpstr>Times New Roman</vt:lpstr>
      <vt:lpstr>Barlow Medium</vt:lpstr>
      <vt:lpstr>Barlow</vt:lpstr>
      <vt:lpstr>Calibri Light</vt:lpstr>
      <vt:lpstr>Arial</vt:lpstr>
      <vt:lpstr>Bebas Neue</vt:lpstr>
      <vt:lpstr>Oswald Medium</vt:lpstr>
      <vt:lpstr>Aptos</vt:lpstr>
      <vt:lpstr>Earth Science Lesson: Satellites by Slidesgo</vt:lpstr>
      <vt:lpstr>Copernicus Browser</vt:lpstr>
      <vt:lpstr>Contents of this template</vt:lpstr>
      <vt:lpstr>PowerPoint-Präsentation</vt:lpstr>
      <vt:lpstr>PowerPoint-Präsentation</vt:lpstr>
      <vt:lpstr>https://www.diepresse.com/19489578/pasterze-vermutlich-bald-nicht-mehr-oesterreichs-groesster-gletscher </vt:lpstr>
      <vt:lpstr>Was ist ein Satellit? </vt:lpstr>
      <vt:lpstr>PowerPoint-Präsentation</vt:lpstr>
      <vt:lpstr>Was ist ein Satellit?</vt:lpstr>
      <vt:lpstr>Was ist ein Satellit?</vt:lpstr>
      <vt:lpstr>Was ist ein Satellit?</vt:lpstr>
      <vt:lpstr>Copernicus Browser - Anleitung </vt:lpstr>
      <vt:lpstr>Copernicus Browser - Anleitung </vt:lpstr>
      <vt:lpstr>Copernicus Browser - Anleitung </vt:lpstr>
      <vt:lpstr>Warum arbeiten Geograph*innen mit Satellitendaten?</vt:lpstr>
      <vt:lpstr>ARBEITSPHASE – Erste eigenständige Beobachtung </vt:lpstr>
      <vt:lpstr>Warum schmilzt die Pasterze?</vt:lpstr>
      <vt:lpstr>Warum schmilzt die Pasterze?</vt:lpstr>
      <vt:lpstr>Warum schmilzt die Pasterze?</vt:lpstr>
      <vt:lpstr>Warum schmilzt die Pasterze?</vt:lpstr>
      <vt:lpstr>Warum schmilzt die Pasterze?</vt:lpstr>
      <vt:lpstr>Welche räumlichen Auswirkungen hat das Schmelzen der Pasterze? (lokal, regional, global) </vt:lpstr>
      <vt:lpstr>Räumliche Wirkungen</vt:lpstr>
      <vt:lpstr>Räumliche Wirkungen</vt:lpstr>
      <vt:lpstr>Räumliche Wirkungen</vt:lpstr>
      <vt:lpstr>Welche Auswirkungen hat das Schmelzen der Pasterze auf andere Bereiche?</vt:lpstr>
      <vt:lpstr>Auswirkungen auf andere Bereiche</vt:lpstr>
      <vt:lpstr>Auswirkungen auf andere Bereiche</vt:lpstr>
      <vt:lpstr>Betrifft mich das Schmelzen der Pasterze?</vt:lpstr>
      <vt:lpstr>Betrifft mich das auch?</vt:lpstr>
      <vt:lpstr>Literaturquellen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Copernicus Browser</dc:title>
  <cp:lastModifiedBy>Michael Fellner</cp:lastModifiedBy>
  <cp:revision>2</cp:revision>
  <dcterms:modified xsi:type="dcterms:W3CDTF">2026-02-08T16:20:37Z</dcterms:modified>
</cp:coreProperties>
</file>