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68" r:id="rId15"/>
    <p:sldId id="269" r:id="rId16"/>
    <p:sldId id="270" r:id="rId17"/>
    <p:sldId id="274" r:id="rId18"/>
    <p:sldId id="275" r:id="rId19"/>
    <p:sldId id="273" r:id="rId20"/>
    <p:sldId id="271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715C-FA08-495C-8732-236CA8C91694}" type="datetimeFigureOut">
              <a:rPr lang="de-AT" smtClean="0"/>
              <a:t>02.12.2020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8B70-16A7-412D-B6E9-4FA27BB3C44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60602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715C-FA08-495C-8732-236CA8C91694}" type="datetimeFigureOut">
              <a:rPr lang="de-AT" smtClean="0"/>
              <a:t>02.12.2020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8B70-16A7-412D-B6E9-4FA27BB3C44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7700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715C-FA08-495C-8732-236CA8C91694}" type="datetimeFigureOut">
              <a:rPr lang="de-AT" smtClean="0"/>
              <a:t>02.12.2020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8B70-16A7-412D-B6E9-4FA27BB3C44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323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715C-FA08-495C-8732-236CA8C91694}" type="datetimeFigureOut">
              <a:rPr lang="de-AT" smtClean="0"/>
              <a:t>02.12.2020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8B70-16A7-412D-B6E9-4FA27BB3C44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192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715C-FA08-495C-8732-236CA8C91694}" type="datetimeFigureOut">
              <a:rPr lang="de-AT" smtClean="0"/>
              <a:t>02.12.2020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8B70-16A7-412D-B6E9-4FA27BB3C44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5529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715C-FA08-495C-8732-236CA8C91694}" type="datetimeFigureOut">
              <a:rPr lang="de-AT" smtClean="0"/>
              <a:t>02.12.2020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8B70-16A7-412D-B6E9-4FA27BB3C44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915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715C-FA08-495C-8732-236CA8C91694}" type="datetimeFigureOut">
              <a:rPr lang="de-AT" smtClean="0"/>
              <a:t>02.12.2020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8B70-16A7-412D-B6E9-4FA27BB3C44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39352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715C-FA08-495C-8732-236CA8C91694}" type="datetimeFigureOut">
              <a:rPr lang="de-AT" smtClean="0"/>
              <a:t>02.12.2020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8B70-16A7-412D-B6E9-4FA27BB3C44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1828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715C-FA08-495C-8732-236CA8C91694}" type="datetimeFigureOut">
              <a:rPr lang="de-AT" smtClean="0"/>
              <a:t>02.12.2020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8B70-16A7-412D-B6E9-4FA27BB3C44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505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715C-FA08-495C-8732-236CA8C91694}" type="datetimeFigureOut">
              <a:rPr lang="de-AT" smtClean="0"/>
              <a:t>02.12.2020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8B70-16A7-412D-B6E9-4FA27BB3C44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51454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715C-FA08-495C-8732-236CA8C91694}" type="datetimeFigureOut">
              <a:rPr lang="de-AT" smtClean="0"/>
              <a:t>02.12.2020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8B70-16A7-412D-B6E9-4FA27BB3C44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489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D715C-FA08-495C-8732-236CA8C91694}" type="datetimeFigureOut">
              <a:rPr lang="de-AT" smtClean="0"/>
              <a:t>02.12.2020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08B70-16A7-412D-B6E9-4FA27BB3C44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38374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Leistungsbeurteilung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4458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lvl="0"/>
            <a:r>
              <a:rPr lang="de-DE" sz="2400" dirty="0"/>
              <a:t>Die </a:t>
            </a:r>
            <a:r>
              <a:rPr lang="de-DE" sz="2400" b="1" dirty="0"/>
              <a:t>Lern­bereit­schaft</a:t>
            </a:r>
            <a:r>
              <a:rPr lang="de-DE" sz="2400" dirty="0"/>
              <a:t> des/r Schü­ler*in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10000"/>
          </a:bodyPr>
          <a:lstStyle/>
          <a:p>
            <a:r>
              <a:rPr lang="de-DE" dirty="0"/>
              <a:t>be­schäf­tigt sich mit </a:t>
            </a:r>
            <a:r>
              <a:rPr lang="de-DE" dirty="0" err="1"/>
              <a:t>unter­richts­frem­den</a:t>
            </a:r>
            <a:r>
              <a:rPr lang="de-DE" dirty="0"/>
              <a:t> Dingen, ist ab­ge­lenkt und passt durch­wegs nicht auf; </a:t>
            </a:r>
            <a:r>
              <a:rPr lang="de-DE" dirty="0" err="1"/>
              <a:t>Lern­bereit­schaft</a:t>
            </a:r>
            <a:r>
              <a:rPr lang="de-DE" dirty="0"/>
              <a:t> auch in An­sätzen kaum er­kenn­bar</a:t>
            </a:r>
            <a:endParaRPr lang="de-AT" dirty="0"/>
          </a:p>
          <a:p>
            <a:r>
              <a:rPr lang="de-DE" dirty="0"/>
              <a:t>ver­hält sich wenig </a:t>
            </a:r>
            <a:r>
              <a:rPr lang="de-DE" dirty="0" err="1"/>
              <a:t>auf­gaben­zuge­wandt</a:t>
            </a:r>
            <a:r>
              <a:rPr lang="de-DE" dirty="0"/>
              <a:t>, meist ab­ge­lenkt und nur ge­legent­lich </a:t>
            </a:r>
            <a:r>
              <a:rPr lang="de-DE" dirty="0" err="1"/>
              <a:t>lern­bereit</a:t>
            </a:r>
            <a:endParaRPr lang="de-AT" dirty="0"/>
          </a:p>
          <a:p>
            <a:r>
              <a:rPr lang="de-DE" dirty="0"/>
              <a:t>ist im allge­meinen </a:t>
            </a:r>
            <a:r>
              <a:rPr lang="de-DE" dirty="0" err="1"/>
              <a:t>lern­bereit</a:t>
            </a:r>
            <a:endParaRPr lang="de-AT" dirty="0"/>
          </a:p>
          <a:p>
            <a:r>
              <a:rPr lang="de-DE" dirty="0"/>
              <a:t>arbei­tet von sich aus über­wie­gend </a:t>
            </a:r>
            <a:r>
              <a:rPr lang="de-DE" dirty="0" err="1"/>
              <a:t>unter­richts­för­dernd</a:t>
            </a:r>
            <a:r>
              <a:rPr lang="de-DE" dirty="0"/>
              <a:t> mit</a:t>
            </a:r>
            <a:endParaRPr lang="de-AT" dirty="0"/>
          </a:p>
          <a:p>
            <a:r>
              <a:rPr lang="de-DE" dirty="0"/>
              <a:t>arbei­tet be­stän­dig mit und för­dert durch seine Bei­träge und seinen Ein­satz er­heb­lich den </a:t>
            </a:r>
            <a:r>
              <a:rPr lang="de-DE" dirty="0" err="1"/>
              <a:t>Unter­richts­ver­lauf</a:t>
            </a:r>
            <a:r>
              <a:rPr lang="de-DE" dirty="0"/>
              <a:t>. </a:t>
            </a:r>
            <a:r>
              <a:rPr lang="de-DE" dirty="0" err="1"/>
              <a:t>Lern­anforde­rungen</a:t>
            </a:r>
            <a:r>
              <a:rPr lang="de-DE" dirty="0"/>
              <a:t> ver­sucht er unter Ein­satz aller seiner Mög­lich­keiten und Fähig­keiten zu er­füllen.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04144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de-DE" sz="2400" dirty="0"/>
              <a:t>Das </a:t>
            </a:r>
            <a:r>
              <a:rPr lang="de-DE" sz="2400" b="1" dirty="0"/>
              <a:t>Ver­halten </a:t>
            </a:r>
            <a:r>
              <a:rPr lang="de-DE" sz="2400" dirty="0"/>
              <a:t>des/r Schü­ler*in 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de-DE" dirty="0"/>
              <a:t>in ver­schie­denen </a:t>
            </a:r>
            <a:r>
              <a:rPr lang="de-DE" dirty="0" err="1"/>
              <a:t>Sozial­formen</a:t>
            </a:r>
            <a:r>
              <a:rPr lang="de-DE" dirty="0"/>
              <a:t> des Unter­richts (Fron­tal-, Grup­pen­unter­richt, EA, PA, GA, Rollen- und Plan­spiel, Ge­spräch, Dis­kus­sion etc.):</a:t>
            </a:r>
          </a:p>
          <a:p>
            <a:pPr marL="0" lvl="0" indent="0">
              <a:buNone/>
            </a:pPr>
            <a:endParaRPr lang="de-AT" dirty="0"/>
          </a:p>
          <a:p>
            <a:r>
              <a:rPr lang="de-DE" dirty="0"/>
              <a:t>stört häufig den Fort­gang der Arbeit durch un­an­gemes­sene Äuße­rungen bzw. bringt fast keine fördern­den Bei­träge</a:t>
            </a:r>
          </a:p>
          <a:p>
            <a:endParaRPr lang="de-AT" dirty="0"/>
          </a:p>
          <a:p>
            <a:r>
              <a:rPr lang="de-DE" dirty="0"/>
              <a:t>arbei­tet meis­tens mit und ist über­wie­gend be­müht, durch Bei­träge zum Ge­lingen des Vor­habens bei­zu­tragen</a:t>
            </a:r>
          </a:p>
          <a:p>
            <a:endParaRPr lang="de-AT" dirty="0"/>
          </a:p>
          <a:p>
            <a:r>
              <a:rPr lang="de-DE" dirty="0"/>
              <a:t>ist durch­aus daran interes­siert, durch aus­dau­ernde Mit­arbeit das Vor­haben zu einem sach­gerech­ten Ab­schluss zu brin­gen</a:t>
            </a:r>
          </a:p>
          <a:p>
            <a:pPr marL="57150" indent="0">
              <a:buNone/>
            </a:pPr>
            <a:endParaRPr lang="de-AT" dirty="0"/>
          </a:p>
          <a:p>
            <a:r>
              <a:rPr lang="de-DE" dirty="0"/>
              <a:t>ist da­rüber hinaus dazu fähig, pla­nend ein Vor­haben zum Ziel zu führen.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52209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lvl="0"/>
            <a:r>
              <a:rPr lang="de-DE" sz="2400" dirty="0"/>
              <a:t>Das Be­reit­halten von Arbeits­mate­rialien und das An­ferti­gen von Hausaufgaben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de-DE" sz="2400" dirty="0"/>
              <a:t>Schü­ler*in hat oft seine Arbeits­mate­rialien nicht voll­stän­dig</a:t>
            </a:r>
            <a:endParaRPr lang="de-AT" sz="2400" dirty="0"/>
          </a:p>
          <a:p>
            <a:r>
              <a:rPr lang="de-DE" sz="2400" dirty="0"/>
              <a:t>hat meist sein Arbeits­mate­rial in Ord­nung</a:t>
            </a:r>
            <a:endParaRPr lang="de-AT" sz="2400" dirty="0"/>
          </a:p>
          <a:p>
            <a:r>
              <a:rPr lang="de-DE" sz="2400" dirty="0"/>
              <a:t>ist im Be­reit­halten der Arbeits­mate­rialien bzw. im An­ferti­gen der Auf­gaben zu­ver­lässig</a:t>
            </a:r>
            <a:endParaRPr lang="de-AT" sz="2400" dirty="0"/>
          </a:p>
          <a:p>
            <a:r>
              <a:rPr lang="de-DE" sz="2400" dirty="0"/>
              <a:t>för­dert den Unter­richt durch Be­reit­stel­len zu­sätz­lichen </a:t>
            </a:r>
            <a:r>
              <a:rPr lang="de-DE" sz="2400" dirty="0" err="1"/>
              <a:t>An­schau­ungs</a:t>
            </a:r>
            <a:r>
              <a:rPr lang="de-DE" sz="2400" dirty="0"/>
              <a:t>- bzw. Arbeits­mate­rials</a:t>
            </a:r>
            <a:endParaRPr lang="de-AT" sz="2400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10731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de-DE" sz="2400" dirty="0"/>
              <a:t>Münd­liche und schrift­liche Leis­tungen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55000" lnSpcReduction="20000"/>
          </a:bodyPr>
          <a:lstStyle/>
          <a:p>
            <a:r>
              <a:rPr lang="de-DE" dirty="0"/>
              <a:t>Die Be­urtei­lung von münd­lichen wie schrift­lichen Leis­tungen er­folgt auf der Grund­lage der vier </a:t>
            </a:r>
            <a:r>
              <a:rPr lang="de-DE" dirty="0" err="1"/>
              <a:t>Lern­ziel­stufen</a:t>
            </a:r>
            <a:r>
              <a:rPr lang="de-DE" dirty="0"/>
              <a:t>:</a:t>
            </a:r>
            <a:endParaRPr lang="de-AT" dirty="0"/>
          </a:p>
          <a:p>
            <a:pPr lvl="0"/>
            <a:r>
              <a:rPr lang="de-DE" dirty="0"/>
              <a:t>Der Schü­ler kann ge­lern­tes wieder­holen (Re­produk­tion). Wesent­liches Beurteilungskriterium bei Leis­tungen auf der ersten </a:t>
            </a:r>
            <a:r>
              <a:rPr lang="de-DE" dirty="0" err="1"/>
              <a:t>Lern­ziel­stufe</a:t>
            </a:r>
            <a:r>
              <a:rPr lang="de-DE" dirty="0"/>
              <a:t> ist die </a:t>
            </a:r>
            <a:r>
              <a:rPr lang="de-DE" dirty="0" err="1"/>
              <a:t>Erinne­rungs</a:t>
            </a:r>
            <a:r>
              <a:rPr lang="de-DE" dirty="0"/>
              <a:t>- und Merk­fähig­keit des Schü­lers</a:t>
            </a:r>
            <a:endParaRPr lang="de-AT" dirty="0"/>
          </a:p>
          <a:p>
            <a:pPr lvl="1"/>
            <a:r>
              <a:rPr lang="de-DE" dirty="0"/>
              <a:t>Schü­ler hat große Schwie­rig­keiten, sich Sach­ver­halte ein­zu­prägen und sich daran zu erin­nern</a:t>
            </a:r>
            <a:endParaRPr lang="de-AT" dirty="0"/>
          </a:p>
          <a:p>
            <a:pPr lvl="1"/>
            <a:r>
              <a:rPr lang="de-DE" dirty="0"/>
              <a:t>kann Informa­tionen länger­fris­tig spei­chern und </a:t>
            </a:r>
            <a:r>
              <a:rPr lang="de-DE" dirty="0" err="1"/>
              <a:t>situa­tions­ge­recht</a:t>
            </a:r>
            <a:r>
              <a:rPr lang="de-DE" dirty="0"/>
              <a:t> ab­rufen</a:t>
            </a:r>
            <a:endParaRPr lang="de-AT" dirty="0"/>
          </a:p>
          <a:p>
            <a:pPr lvl="1"/>
            <a:r>
              <a:rPr lang="de-DE" dirty="0"/>
              <a:t>kann Informa­tionen auch nach länge­ren Zeit­räumen </a:t>
            </a:r>
            <a:r>
              <a:rPr lang="de-DE" dirty="0" err="1"/>
              <a:t>situa­tions­ge­recht</a:t>
            </a:r>
            <a:r>
              <a:rPr lang="de-DE" dirty="0"/>
              <a:t> wieder­geben</a:t>
            </a:r>
            <a:endParaRPr lang="de-AT" dirty="0"/>
          </a:p>
          <a:p>
            <a:pPr lvl="1"/>
            <a:r>
              <a:rPr lang="de-DE" dirty="0"/>
              <a:t>hat ein über­durch­schnitt­liches Ge­dächt­nis und setzt ge­spei­cherte Informa­tionen rich­tig ein.</a:t>
            </a:r>
            <a:endParaRPr lang="de-AT" dirty="0"/>
          </a:p>
          <a:p>
            <a:pPr lvl="1"/>
            <a:r>
              <a:rPr lang="de-DE" dirty="0"/>
              <a:t>Der Schü­ler kann Ge­lern­tes selb­stän­dig unter einer be­sonde­ren Frage­stel­lung neu ordnen (Re­organi­sation).</a:t>
            </a:r>
            <a:endParaRPr lang="de-AT" dirty="0"/>
          </a:p>
          <a:p>
            <a:pPr lvl="1"/>
            <a:r>
              <a:rPr lang="de-DE" dirty="0"/>
              <a:t>Der Schü­ler kann Grund­prin­zi­pien des Ge­lern­ten auf neue ähn­liche Auf­gaben über­tragen (Trans­fer).</a:t>
            </a:r>
            <a:endParaRPr lang="de-AT" dirty="0"/>
          </a:p>
          <a:p>
            <a:pPr lvl="1"/>
            <a:r>
              <a:rPr lang="de-DE" dirty="0"/>
              <a:t>Der Schü­ler kann eigen­stän­dig neue Pro­blem­stel­lungen und Lö­sungs­vor­schlä­ge ent­wi­ckeln.</a:t>
            </a:r>
            <a:endParaRPr lang="de-AT" dirty="0"/>
          </a:p>
          <a:p>
            <a:r>
              <a:rPr lang="de-DE" dirty="0"/>
              <a:t> </a:t>
            </a:r>
            <a:endParaRPr lang="de-AT" dirty="0"/>
          </a:p>
          <a:p>
            <a:r>
              <a:rPr lang="de-DE" dirty="0"/>
              <a:t>Auf diesen drei weite­ren </a:t>
            </a:r>
            <a:r>
              <a:rPr lang="de-DE" dirty="0" err="1"/>
              <a:t>Lern­ziel­stufen</a:t>
            </a:r>
            <a:r>
              <a:rPr lang="de-DE" dirty="0"/>
              <a:t> sind </a:t>
            </a:r>
            <a:r>
              <a:rPr lang="de-DE" dirty="0" err="1"/>
              <a:t>Denk­ver­halten</a:t>
            </a:r>
            <a:r>
              <a:rPr lang="de-DE" dirty="0"/>
              <a:t> und das Urteils­ver­mögen des Schü­lers zu be­achten.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15684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de-DE" sz="2400" dirty="0" err="1"/>
              <a:t>Denk­ver­halten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de-DE" sz="2400" dirty="0"/>
              <a:t>Schü­ler*in </a:t>
            </a:r>
          </a:p>
          <a:p>
            <a:pPr lvl="0"/>
            <a:r>
              <a:rPr lang="de-DE" sz="2400" dirty="0"/>
              <a:t>er­fasst Sach­ver­halte und Pro­blem­stel­lungen nur sehr lang­sam und nur un­voll­stän­dig.</a:t>
            </a:r>
            <a:endParaRPr lang="de-AT" sz="1600" dirty="0"/>
          </a:p>
          <a:p>
            <a:pPr lvl="0"/>
            <a:r>
              <a:rPr lang="de-DE" sz="2400" dirty="0"/>
              <a:t>ordnet vor­gege­benes oder ge­spei­chertes Mate­rial nur lang­sam (aber pro­blem­ge­recht) in grö­ßere Zu­sammen­hänge ein (im an­schau­lich - kon­kreten Be­reich).</a:t>
            </a:r>
          </a:p>
          <a:p>
            <a:pPr lvl="0"/>
            <a:r>
              <a:rPr lang="de-DE" sz="2400" dirty="0"/>
              <a:t>er­fasst komple­xere Pro­blem­stel­lungen durch­schnitt­lich schnell und ist ge­legent­lich zu abstrak­ten Ge­danken­gängen fähig.</a:t>
            </a:r>
          </a:p>
          <a:p>
            <a:pPr lvl="0"/>
            <a:r>
              <a:rPr lang="de-DE" sz="2400" dirty="0"/>
              <a:t>hat eine schnel­le Auf­fas­sungs­gabe, auch bei kom­plexen Pro­blem­stel­lungen, und löst Auf­gaben auf kon­kret - an­schau­licher und auf abstrak­ter Ebene.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3000088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de-DE" sz="2400" dirty="0"/>
              <a:t>Urteils­ver­mögen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de-DE" sz="2400" dirty="0"/>
              <a:t>Schü­ler*in</a:t>
            </a:r>
          </a:p>
          <a:p>
            <a:pPr lvl="0"/>
            <a:r>
              <a:rPr lang="de-DE" sz="2400" dirty="0"/>
              <a:t>ist in der Re­gel fähig, be­grün­dete Urtei­le ab­zu­geben; er urteilt sach­lich, un­an­gemes­sen oder neigt zu vor­schnel­len Schlüs­sen.</a:t>
            </a:r>
          </a:p>
          <a:p>
            <a:pPr lvl="0"/>
            <a:endParaRPr lang="de-AT" sz="1400" dirty="0"/>
          </a:p>
          <a:p>
            <a:pPr lvl="0"/>
            <a:r>
              <a:rPr lang="de-DE" sz="2400" dirty="0"/>
              <a:t>urteilt meist über­legt und sach­lich an­gemes­sen.</a:t>
            </a:r>
          </a:p>
          <a:p>
            <a:pPr lvl="0"/>
            <a:endParaRPr lang="de-AT" sz="1400" dirty="0"/>
          </a:p>
          <a:p>
            <a:pPr lvl="0"/>
            <a:r>
              <a:rPr lang="de-DE" sz="2400" dirty="0"/>
              <a:t>be­grün­det seine/ihre Mei­nung, wobei er/sie ver­schie­dene Ge­sichts­punkte in seine/ihre Über­legung ein­be­zieht.</a:t>
            </a:r>
          </a:p>
          <a:p>
            <a:pPr lvl="0"/>
            <a:endParaRPr lang="de-AT" sz="1400" dirty="0"/>
          </a:p>
          <a:p>
            <a:r>
              <a:rPr lang="de-DE" sz="2400" dirty="0"/>
              <a:t>Die je­weils er­reich­ten </a:t>
            </a:r>
            <a:r>
              <a:rPr lang="de-DE" sz="2400" dirty="0" err="1"/>
              <a:t>Lern­ziel­stufen</a:t>
            </a:r>
            <a:r>
              <a:rPr lang="de-DE" sz="2400" dirty="0"/>
              <a:t> gehen in den Maß­stab der </a:t>
            </a:r>
            <a:r>
              <a:rPr lang="de-DE" sz="2400" dirty="0" err="1"/>
              <a:t>Leis­tungs­beur­teilung</a:t>
            </a:r>
            <a:r>
              <a:rPr lang="de-DE" sz="2400" dirty="0"/>
              <a:t> ein.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1958240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de-DE" sz="2400" dirty="0"/>
              <a:t>Münd­liche Leis­tungen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0000" lnSpcReduction="20000"/>
          </a:bodyPr>
          <a:lstStyle/>
          <a:p>
            <a:r>
              <a:rPr lang="de-DE" dirty="0"/>
              <a:t>Zu </a:t>
            </a:r>
            <a:r>
              <a:rPr lang="de-DE" dirty="0" err="1"/>
              <a:t>Semes­ter­ende</a:t>
            </a:r>
            <a:r>
              <a:rPr lang="de-DE" dirty="0"/>
              <a:t> bzw. </a:t>
            </a:r>
            <a:r>
              <a:rPr lang="de-DE" dirty="0" err="1"/>
              <a:t>Schul­jahres­ende</a:t>
            </a:r>
            <a:r>
              <a:rPr lang="de-DE" dirty="0"/>
              <a:t> müssen Noten vor­liegen. </a:t>
            </a:r>
          </a:p>
          <a:p>
            <a:pPr lvl="1"/>
            <a:r>
              <a:rPr lang="de-DE" dirty="0"/>
              <a:t>Sie sind das Ergeb­nis aus mög­lichst unter­schied­lichen Be­rei­chen des Unter­richts und erge­ben sich aus einem länge­ren </a:t>
            </a:r>
            <a:r>
              <a:rPr lang="de-DE" dirty="0" err="1"/>
              <a:t>Be­obach­tungs­zeit­raum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Sie dürfen nicht von </a:t>
            </a:r>
            <a:r>
              <a:rPr lang="de-DE" b="1" u="sng" dirty="0"/>
              <a:t>einer</a:t>
            </a:r>
            <a:r>
              <a:rPr lang="de-DE" dirty="0"/>
              <a:t> punktu­ellen </a:t>
            </a:r>
            <a:r>
              <a:rPr lang="de-DE" dirty="0" err="1"/>
              <a:t>Leis­tungs­mes­sung</a:t>
            </a:r>
            <a:r>
              <a:rPr lang="de-DE" dirty="0"/>
              <a:t> ab­hängig ge­macht werden.</a:t>
            </a:r>
          </a:p>
          <a:p>
            <a:endParaRPr lang="de-DE" dirty="0"/>
          </a:p>
          <a:p>
            <a:r>
              <a:rPr lang="de-DE" dirty="0"/>
              <a:t>Bei der Be­urtei­lung der münd­lichen Leis­tungen sind zu be­achten:</a:t>
            </a:r>
            <a:endParaRPr lang="de-AT" dirty="0"/>
          </a:p>
          <a:p>
            <a:pPr lvl="1"/>
            <a:r>
              <a:rPr lang="de-DE" dirty="0"/>
              <a:t>münd­liche Wieder­holun­gen von er­arbei­teten </a:t>
            </a:r>
            <a:r>
              <a:rPr lang="de-DE" dirty="0" err="1"/>
              <a:t>Unter­richts­inhal­ten</a:t>
            </a:r>
            <a:endParaRPr lang="de-AT" dirty="0"/>
          </a:p>
          <a:p>
            <a:pPr lvl="1"/>
            <a:r>
              <a:rPr lang="de-DE" dirty="0"/>
              <a:t>quanti­tative Be­teili­gung am Unter­richt</a:t>
            </a:r>
            <a:endParaRPr lang="de-AT" dirty="0"/>
          </a:p>
          <a:p>
            <a:pPr lvl="1"/>
            <a:r>
              <a:rPr lang="de-DE" dirty="0"/>
              <a:t>quali­tative Be­teili­gung (mit/ohne Auf­forde­rung)</a:t>
            </a:r>
            <a:endParaRPr lang="de-AT" dirty="0"/>
          </a:p>
          <a:p>
            <a:pPr lvl="1"/>
            <a:r>
              <a:rPr lang="de-DE" dirty="0"/>
              <a:t>Sonder­leis­tungen, z.B. Refe­rat, Be­richt</a:t>
            </a:r>
            <a:endParaRPr lang="de-AT" dirty="0"/>
          </a:p>
          <a:p>
            <a:pPr lvl="1"/>
            <a:r>
              <a:rPr lang="de-DE" dirty="0"/>
              <a:t>Bei­träge, die den Unter­richt för­dern, z.B. Vor­schlä­ge zur </a:t>
            </a:r>
            <a:r>
              <a:rPr lang="de-DE" dirty="0" err="1"/>
              <a:t>Unter­richts­gestal­tung</a:t>
            </a:r>
            <a:r>
              <a:rPr lang="de-DE" dirty="0"/>
              <a:t> (metho­disch und inhalt­lich)</a:t>
            </a:r>
            <a:endParaRPr lang="de-AT" dirty="0"/>
          </a:p>
          <a:p>
            <a:pPr lvl="1"/>
            <a:r>
              <a:rPr lang="de-DE" dirty="0"/>
              <a:t>Grup­pen­arbeit (Mit­arbeit in der Gruppe und </a:t>
            </a:r>
            <a:r>
              <a:rPr lang="de-DE" dirty="0" err="1"/>
              <a:t>Grup­pen­ergeb­nis</a:t>
            </a:r>
            <a:r>
              <a:rPr lang="de-DE" dirty="0"/>
              <a:t>)</a:t>
            </a:r>
            <a:endParaRPr lang="de-AT" dirty="0"/>
          </a:p>
          <a:p>
            <a:pPr lvl="1"/>
            <a:r>
              <a:rPr lang="de-DE" dirty="0" err="1"/>
              <a:t>nicht­beno­tete</a:t>
            </a:r>
            <a:r>
              <a:rPr lang="de-DE" dirty="0"/>
              <a:t> schrift­liche </a:t>
            </a:r>
            <a:r>
              <a:rPr lang="de-DE" dirty="0" err="1"/>
              <a:t>Lern­ziel­kontrol­len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0986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E722C-6204-41C0-AF11-747837D4C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de-DE" sz="2000" dirty="0"/>
              <a:t>Schrift­liche Lern­kontrol­len </a:t>
            </a:r>
            <a:endParaRPr lang="de-AT" sz="2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A324F4-984A-46CE-90EA-FD5424B29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de-DE" dirty="0"/>
          </a:p>
          <a:p>
            <a:pPr marL="0" indent="0">
              <a:lnSpc>
                <a:spcPct val="150000"/>
              </a:lnSpc>
              <a:buNone/>
            </a:pPr>
            <a:r>
              <a:rPr lang="de-DE" dirty="0"/>
              <a:t>Schrift­liche Lern­kontrol­len ge­hören zum Schul­all­tag Für die Schü­ler*innen sind schrift­liche Lern­kontrol­len fast immer mit Auf­regung ver­bunden, für die Lehrpersonen mit meist hohem Auf­wand bei Vor- und Nach­berei­tung. Die Er­geb­nisse sol­cher Über­prü­fungen sind dabei weni­ger zu­ver­lässig, als das viele glau­ben. Nicht selten wird von Leh­rerpersonen gegen for­male und inhalt­liche Grund­sätze ver­stoßen.</a:t>
            </a:r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82795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EC38F0-CEB4-430E-9311-A51C8C4AF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de-DE" sz="2000" b="1" dirty="0"/>
              <a:t>Wozu schrift­liche Lern­kontrol­len?</a:t>
            </a:r>
            <a:endParaRPr lang="de-AT" sz="2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E83157-5084-458A-B9D2-F6365CF4B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dirty="0"/>
              <a:t>Schrift­liche Lern­kontrol­len haben andere Funkti­onen als münd­liche.</a:t>
            </a:r>
          </a:p>
          <a:p>
            <a:pPr>
              <a:lnSpc>
                <a:spcPct val="150000"/>
              </a:lnSpc>
            </a:pPr>
            <a:r>
              <a:rPr lang="de-DE" dirty="0"/>
              <a:t> Die Schü­ler*innen müssen sich nicht verbal, vor der Klasse äußern, was manche Hemm­schwel­len und Ängste be­sei­tigt, aber auch neue auf­bauen kann (Schul­arbeits­angst). </a:t>
            </a:r>
          </a:p>
          <a:p>
            <a:pPr>
              <a:lnSpc>
                <a:spcPct val="150000"/>
              </a:lnSpc>
            </a:pPr>
            <a:r>
              <a:rPr lang="de-DE" dirty="0"/>
              <a:t>In selbst­täti­ger Aus­einan­der­set­zung mit den Auf­gaben können un­ge­stört Lö­sungs­wege ge­funden und er­probt werden. </a:t>
            </a:r>
          </a:p>
          <a:p>
            <a:pPr>
              <a:lnSpc>
                <a:spcPct val="150000"/>
              </a:lnSpc>
            </a:pPr>
            <a:r>
              <a:rPr lang="de-DE" dirty="0" err="1"/>
              <a:t>u­dem</a:t>
            </a:r>
            <a:r>
              <a:rPr lang="de-DE" dirty="0"/>
              <a:t> werden schrift­liche Lern­kontrol­len in der Re­gel von der ge­samten Klasse synch­ron be­arbei­tet, was der Lehrperson für die Aus­wer­tung und Be­notung eine breite Ver­gleichs­basis gibt.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51948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BB7BF8-693E-4E81-B902-8ACD291EF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de-DE" sz="2000" dirty="0"/>
              <a:t>schrift­liche Lern­kontrol­len</a:t>
            </a:r>
            <a:endParaRPr lang="de-AT" sz="2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E3576F-A03D-4228-9069-60FCD99AC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de-DE" b="1" dirty="0"/>
              <a:t>Arten schrift­licher Lern­kontrol­len</a:t>
            </a:r>
            <a:endParaRPr lang="de-DE" dirty="0"/>
          </a:p>
          <a:p>
            <a:pPr lvl="0"/>
            <a:r>
              <a:rPr lang="de-DE" dirty="0"/>
              <a:t>an­gekün­digt / nicht an­gekün­digt</a:t>
            </a:r>
          </a:p>
          <a:p>
            <a:pPr lvl="0"/>
            <a:r>
              <a:rPr lang="de-DE" dirty="0"/>
              <a:t>Hängt von Um­fang und Art der Über­prü­fung ab. Kurze Über­prü­fungen, z.B. der letz­ten UE, brau­chen nicht an­gesagt werden. Die Schü­ler/innen müssen aber grund­sätz­lich von dieser Art der Wieder­holung infor­miert sein.</a:t>
            </a:r>
          </a:p>
          <a:p>
            <a:pPr lvl="0"/>
            <a:r>
              <a:rPr lang="de-DE" dirty="0"/>
              <a:t>Letzte Stunde / meh­rere Stun­den</a:t>
            </a:r>
            <a:r>
              <a:rPr lang="de-DE" u="sng" dirty="0"/>
              <a:t>:</a:t>
            </a:r>
            <a:endParaRPr lang="de-DE" dirty="0"/>
          </a:p>
          <a:p>
            <a:pPr lvl="0"/>
            <a:r>
              <a:rPr lang="de-DE" dirty="0"/>
              <a:t>Eine Über­prü­fung der Er­geb­nisse mehre­rer Stun­den sollte sich nicht auf zu­fällig aus­gewähl­te Tei­lin­halte be­schrän­ken, son­dern das ge­samte er­arbei­tete Spek­trum er­fassen. Die Er­geb­nisse er­lauben sonst keine Rück­schlüs­se im Sinne der Lern­dia­gnose.</a:t>
            </a:r>
          </a:p>
          <a:p>
            <a:pPr lvl="0"/>
            <a:r>
              <a:rPr lang="de-DE" dirty="0"/>
              <a:t>Orien­tierung bzw. Übung / Be­notung:</a:t>
            </a:r>
          </a:p>
          <a:p>
            <a:pPr lvl="0"/>
            <a:r>
              <a:rPr lang="de-DE" dirty="0"/>
              <a:t>Nicht jede Lern­kon­trolle muss be­notet werden!!!!!</a:t>
            </a:r>
          </a:p>
        </p:txBody>
      </p:sp>
    </p:spTree>
    <p:extLst>
      <p:ext uri="{BB962C8B-B14F-4D97-AF65-F5344CB8AC3E}">
        <p14:creationId xmlns:p14="http://schemas.microsoft.com/office/powerpoint/2010/main" val="1690025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41EC5A-B029-403F-A6CA-F3F53DACA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de-AT" sz="2000" dirty="0"/>
              <a:t>Leistungsbeurteilung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C0C679-0AA2-4FB8-8570-9629DE847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dirty="0">
                <a:effectLst/>
              </a:rPr>
              <a:t>Neue Lern­ziele / Lern­in­halte</a:t>
            </a:r>
            <a:endParaRPr lang="de-DE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de-DE" dirty="0">
              <a:effectLst/>
            </a:endParaRPr>
          </a:p>
          <a:p>
            <a:pPr marL="0" indent="0" algn="ctr">
              <a:buNone/>
            </a:pPr>
            <a:r>
              <a:rPr lang="de-DE" dirty="0">
                <a:effectLst/>
              </a:rPr>
              <a:t>Lern­prozess</a:t>
            </a:r>
            <a:endParaRPr lang="de-DE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de-DE" dirty="0">
              <a:effectLst/>
            </a:endParaRPr>
          </a:p>
          <a:p>
            <a:pPr marL="0" indent="0" algn="ctr">
              <a:buNone/>
            </a:pPr>
            <a:r>
              <a:rPr lang="de-DE" dirty="0">
                <a:effectLst/>
              </a:rPr>
              <a:t>Lerner­geb­nis</a:t>
            </a:r>
            <a:endParaRPr lang="de-DE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de-DE" dirty="0">
              <a:effectLst/>
            </a:endParaRPr>
          </a:p>
          <a:p>
            <a:pPr marL="0" indent="0" algn="ctr">
              <a:buNone/>
            </a:pPr>
            <a:r>
              <a:rPr lang="de-DE" dirty="0">
                <a:effectLst/>
              </a:rPr>
              <a:t>Lern­kon­trolle</a:t>
            </a:r>
            <a:endParaRPr lang="de-DE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de-DE" dirty="0">
              <a:effectLst/>
            </a:endParaRPr>
          </a:p>
          <a:p>
            <a:pPr marL="0" indent="0" algn="ctr">
              <a:buNone/>
            </a:pPr>
            <a:r>
              <a:rPr lang="de-DE" dirty="0">
                <a:effectLst/>
              </a:rPr>
              <a:t>Leis­tungs­bewer­tung</a:t>
            </a:r>
            <a:endParaRPr lang="de-DE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e-AT" dirty="0"/>
          </a:p>
        </p:txBody>
      </p:sp>
      <p:sp>
        <p:nvSpPr>
          <p:cNvPr id="6" name="Pfeil: nach unten 5">
            <a:extLst>
              <a:ext uri="{FF2B5EF4-FFF2-40B4-BE49-F238E27FC236}">
                <a16:creationId xmlns:a16="http://schemas.microsoft.com/office/drawing/2014/main" id="{BF15635B-C7AA-4311-A083-5B6F38C3C662}"/>
              </a:ext>
            </a:extLst>
          </p:cNvPr>
          <p:cNvSpPr/>
          <p:nvPr/>
        </p:nvSpPr>
        <p:spPr>
          <a:xfrm>
            <a:off x="4427984" y="1479931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Pfeil: nach unten 6">
            <a:extLst>
              <a:ext uri="{FF2B5EF4-FFF2-40B4-BE49-F238E27FC236}">
                <a16:creationId xmlns:a16="http://schemas.microsoft.com/office/drawing/2014/main" id="{4D8B9082-C14B-4034-977B-324444A9C68A}"/>
              </a:ext>
            </a:extLst>
          </p:cNvPr>
          <p:cNvSpPr/>
          <p:nvPr/>
        </p:nvSpPr>
        <p:spPr>
          <a:xfrm>
            <a:off x="4427984" y="2708920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Pfeil: nach unten 7">
            <a:extLst>
              <a:ext uri="{FF2B5EF4-FFF2-40B4-BE49-F238E27FC236}">
                <a16:creationId xmlns:a16="http://schemas.microsoft.com/office/drawing/2014/main" id="{71DD029B-E942-465C-8DCF-BA473AFB30FB}"/>
              </a:ext>
            </a:extLst>
          </p:cNvPr>
          <p:cNvSpPr/>
          <p:nvPr/>
        </p:nvSpPr>
        <p:spPr>
          <a:xfrm>
            <a:off x="4427984" y="3702636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Pfeil: nach unten 8">
            <a:extLst>
              <a:ext uri="{FF2B5EF4-FFF2-40B4-BE49-F238E27FC236}">
                <a16:creationId xmlns:a16="http://schemas.microsoft.com/office/drawing/2014/main" id="{7F22CAEA-B2B4-442E-8509-4D811BCF5C5C}"/>
              </a:ext>
            </a:extLst>
          </p:cNvPr>
          <p:cNvSpPr/>
          <p:nvPr/>
        </p:nvSpPr>
        <p:spPr>
          <a:xfrm>
            <a:off x="4427984" y="4914399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64677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de-DE" sz="2400" dirty="0"/>
              <a:t>Fach­spezi­fische Leis­tungen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de-DE" dirty="0"/>
              <a:t>Inter­preta­tion (be­schrei­ben, aus­werten, Be­zie­hungen her­stel­len von Dia­gram­men, Statis­tiken, Gra­phiken und Texten)</a:t>
            </a:r>
            <a:endParaRPr lang="de-AT" dirty="0"/>
          </a:p>
          <a:p>
            <a:pPr lvl="0"/>
            <a:r>
              <a:rPr lang="de-DE" dirty="0"/>
              <a:t>Bild­mate­rial, Dias und Filme be­schrei­ben, aus­werten und in Be­zie­hung setzen zu ande­ren Informa­tionen</a:t>
            </a:r>
            <a:endParaRPr lang="de-AT" dirty="0"/>
          </a:p>
          <a:p>
            <a:pPr lvl="0"/>
            <a:r>
              <a:rPr lang="de-DE" dirty="0"/>
              <a:t>An­ferti­gen bzw. Ergän­zen von Dia­gram­men, Skiz­zen und Karten</a:t>
            </a:r>
            <a:endParaRPr lang="de-AT" dirty="0"/>
          </a:p>
          <a:p>
            <a:pPr lvl="0"/>
            <a:r>
              <a:rPr lang="de-DE" dirty="0"/>
              <a:t>Um­set­zung von einer Dar­stel­lungs­form in eine andere, z.B. von Zahlen­mate­rial in Gra­phiken</a:t>
            </a:r>
            <a:endParaRPr lang="de-AT" dirty="0"/>
          </a:p>
          <a:p>
            <a:pPr lvl="0"/>
            <a:r>
              <a:rPr lang="de-DE" dirty="0"/>
              <a:t>Be­schaf­fung von Informa­tionen (Nut­zung von Biblio­theken, zu­recht­finden (Grad­netz, Topo­gra­phie); Karten jeder Art be­schrei­ben und aus­werten</a:t>
            </a:r>
            <a:endParaRPr lang="de-AT" dirty="0"/>
          </a:p>
          <a:p>
            <a:pPr lvl="0"/>
            <a:r>
              <a:rPr lang="de-DE" dirty="0"/>
              <a:t>Heft- oder </a:t>
            </a:r>
            <a:r>
              <a:rPr lang="de-DE" dirty="0" err="1"/>
              <a:t>Mappen­füh­rung</a:t>
            </a:r>
            <a:r>
              <a:rPr lang="de-DE" dirty="0"/>
              <a:t> (?)</a:t>
            </a: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31364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Leistungsfeststellung, Leistungsmessung, Leistungskontrolle (Lernkontrolle),  Leistungsbeurteilung</a:t>
            </a:r>
            <a:endParaRPr lang="de-AT" dirty="0"/>
          </a:p>
          <a:p>
            <a:r>
              <a:rPr lang="de-DE" dirty="0"/>
              <a:t>Leistungsbeurteilung ist </a:t>
            </a:r>
            <a:r>
              <a:rPr lang="de-DE" b="1" u="sng" dirty="0"/>
              <a:t>eine</a:t>
            </a:r>
            <a:r>
              <a:rPr lang="de-DE" dirty="0"/>
              <a:t> Form der Rückmeldung über den Leistungsstandard, wobei von Lernzielen und angegebenen Aufgaben ausgegangen werden muss.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87039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r>
              <a:rPr lang="de-DE" dirty="0" err="1"/>
              <a:t>Aussenkriterium</a:t>
            </a:r>
            <a:r>
              <a:rPr lang="de-DE" dirty="0"/>
              <a:t>:</a:t>
            </a:r>
          </a:p>
          <a:p>
            <a:pPr lvl="1"/>
            <a:r>
              <a:rPr lang="de-DE" dirty="0" err="1"/>
              <a:t>SchUG</a:t>
            </a:r>
            <a:endParaRPr lang="de-AT" dirty="0"/>
          </a:p>
          <a:p>
            <a:pPr lvl="1"/>
            <a:r>
              <a:rPr lang="de-DE" dirty="0"/>
              <a:t>Leistungsbeurteilungsverordnung</a:t>
            </a:r>
            <a:endParaRPr lang="de-AT" dirty="0"/>
          </a:p>
          <a:p>
            <a:r>
              <a:rPr lang="de-DE" dirty="0"/>
              <a:t>Innenkriterium: </a:t>
            </a:r>
          </a:p>
          <a:p>
            <a:pPr lvl="1"/>
            <a:r>
              <a:rPr lang="de-DE" dirty="0"/>
              <a:t>Einstufung der Leistung nach dem Leistungsstand der jeweiligen Klasse</a:t>
            </a:r>
            <a:endParaRPr lang="de-AT" dirty="0"/>
          </a:p>
          <a:p>
            <a:r>
              <a:rPr lang="de-DE" dirty="0"/>
              <a:t>Pseudokriterien:</a:t>
            </a:r>
          </a:p>
          <a:p>
            <a:pPr lvl="1"/>
            <a:r>
              <a:rPr lang="de-DE" dirty="0"/>
              <a:t>Zensurierungspraktiken mit starren Beziehungen zu gelösten Aufgaben oder Fehlerzahl und entsprechender Note</a:t>
            </a: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82451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de-DE" sz="2800" dirty="0"/>
              <a:t>Funk­tion der Leis­tungs­kon­trolle und ihre Folgen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r>
              <a:rPr lang="de-DE" dirty="0"/>
              <a:t>Ge­sell­schaft­liche Funk­tion:</a:t>
            </a:r>
            <a:endParaRPr lang="de-AT" dirty="0"/>
          </a:p>
          <a:p>
            <a:pPr lvl="1"/>
            <a:r>
              <a:rPr lang="de-DE" dirty="0"/>
              <a:t>Stän­digen Über­prü­fung der Unter­richtsergeb­nisse an den im Lehr­plan fixier­ten Forde­rungen (Soll - Ist - Ver­gleich von Stoff- und Ver­hal­tens­anforde­rungen).</a:t>
            </a:r>
            <a:endParaRPr lang="de-AT" dirty="0"/>
          </a:p>
          <a:p>
            <a:r>
              <a:rPr lang="de-DE" dirty="0"/>
              <a:t>Pädago­gische Funk­tion: </a:t>
            </a:r>
            <a:endParaRPr lang="de-AT" dirty="0"/>
          </a:p>
          <a:p>
            <a:pPr lvl="1"/>
            <a:r>
              <a:rPr lang="de-DE" dirty="0"/>
              <a:t>Auf­zeigen des Leis­tungs­stan­dards einzel­ner Schü­ler*innen und Klas­sen (Würdi­gung des Posi­tiven, Auf­zeigen von Schwä­chen)</a:t>
            </a:r>
            <a:endParaRPr lang="de-AT" dirty="0"/>
          </a:p>
          <a:p>
            <a:pPr lvl="1"/>
            <a:r>
              <a:rPr lang="de-DE" dirty="0"/>
              <a:t>für die Lehrperson in der Kon­trolle als einer </a:t>
            </a:r>
            <a:r>
              <a:rPr lang="de-DE" dirty="0" err="1"/>
              <a:t>Rück­mel­dung</a:t>
            </a:r>
            <a:r>
              <a:rPr lang="de-DE" dirty="0"/>
              <a:t> didak­tisch wich­tiger Daten zur Rege­lung des   weite­ren Unter­richts (Über­prü­fung des ein­geschla­genen Weges, Repa­ratur ent­stan­dener "Schä­den").</a:t>
            </a:r>
            <a:endParaRPr lang="de-AT" dirty="0"/>
          </a:p>
          <a:p>
            <a:r>
              <a:rPr lang="de-DE" dirty="0"/>
              <a:t>Psycho­logi­sche Funk­tion:</a:t>
            </a:r>
            <a:endParaRPr lang="de-AT" dirty="0"/>
          </a:p>
          <a:p>
            <a:pPr lvl="1"/>
            <a:r>
              <a:rPr lang="de-DE" dirty="0"/>
              <a:t>Sie zeigt sich im Aus­lösen von </a:t>
            </a:r>
            <a:r>
              <a:rPr lang="de-DE" dirty="0" err="1"/>
              <a:t>Kor­rektur­maß­nahmen</a:t>
            </a:r>
            <a:r>
              <a:rPr lang="de-DE" dirty="0"/>
              <a:t> bei Schü­ler/innen durch das Er­leben des Soll - Ist - Unter­schieds.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78938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de-DE" sz="2800" dirty="0"/>
              <a:t>Grund­sätze der </a:t>
            </a:r>
            <a:r>
              <a:rPr lang="de-DE" sz="2800" dirty="0" err="1"/>
              <a:t>Leis­tungs­mes­sung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de-DE" sz="2800" dirty="0"/>
              <a:t>Ein­sicht, dass eine Objekti­vierung der </a:t>
            </a:r>
            <a:r>
              <a:rPr lang="de-DE" sz="2800" dirty="0" err="1"/>
              <a:t>Leis­tungs­beur­teilung</a:t>
            </a:r>
            <a:r>
              <a:rPr lang="de-DE" sz="2800" dirty="0"/>
              <a:t> durch Fest­legung von Krite­rien ver­sucht werden sollte.</a:t>
            </a:r>
          </a:p>
          <a:p>
            <a:r>
              <a:rPr lang="de-DE" sz="2800" dirty="0"/>
              <a:t>Er­kennt­nis, dass Schü­ler­*</a:t>
            </a:r>
            <a:r>
              <a:rPr lang="de-DE" sz="2800" dirty="0" err="1"/>
              <a:t>innenleis­tung</a:t>
            </a:r>
            <a:r>
              <a:rPr lang="de-DE" sz="2800" dirty="0"/>
              <a:t> nicht aus­schließ­lich unter dem Aspekt er­worbe­ner Kennt­nisse, die ab­ge­fragt werden, ge­sehen werden darf, son­dern dass bei der Leis­tungs­bewer­tung auch das „Wie des Ler­nens"- der Lern­prozess be­rück­sich­tigt werden muss.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3279767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de-DE" sz="2400" dirty="0"/>
              <a:t>All­ge­meine Grund­sätze zur Leistungsmessung/-beurteilung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lvl="0"/>
            <a:r>
              <a:rPr lang="de-DE" sz="2800" dirty="0" err="1"/>
              <a:t>Leis­tungs­mes­sung</a:t>
            </a:r>
            <a:r>
              <a:rPr lang="de-DE" sz="2800" dirty="0"/>
              <a:t> und -</a:t>
            </a:r>
            <a:r>
              <a:rPr lang="de-DE" sz="2800" dirty="0" err="1"/>
              <a:t>be­urtei­lung</a:t>
            </a:r>
            <a:r>
              <a:rPr lang="de-DE" sz="2800" dirty="0"/>
              <a:t> sind fester Be­stand­teil des Unter­richts­.</a:t>
            </a:r>
          </a:p>
          <a:p>
            <a:r>
              <a:rPr lang="de-DE" sz="2800" dirty="0" err="1"/>
              <a:t>Lern­kontrol­len</a:t>
            </a:r>
            <a:r>
              <a:rPr lang="de-DE" sz="2800" dirty="0"/>
              <a:t> er­füllen eine dop­pelte </a:t>
            </a:r>
            <a:r>
              <a:rPr lang="de-DE" sz="2800" dirty="0" err="1"/>
              <a:t>Rück­melde­funk­tion</a:t>
            </a:r>
            <a:r>
              <a:rPr lang="de-DE" sz="2800" dirty="0"/>
              <a:t>.</a:t>
            </a:r>
            <a:endParaRPr lang="de-AT" sz="2800" dirty="0"/>
          </a:p>
          <a:p>
            <a:pPr lvl="0"/>
            <a:r>
              <a:rPr lang="de-DE" sz="2800" dirty="0"/>
              <a:t>Die Aus­wahl der Messtechni­ken und Be­urtei­lungs­maß­stäbe hängt wesent­lich von der jewei­ligen Funk­tion der Be­urtei­lung ab.</a:t>
            </a:r>
          </a:p>
          <a:p>
            <a:pPr lvl="0"/>
            <a:r>
              <a:rPr lang="de-DE" sz="2800" dirty="0"/>
              <a:t>Die so­ziale (normorientierte), die sach­liche (</a:t>
            </a:r>
            <a:r>
              <a:rPr lang="de-DE" sz="2800" dirty="0" err="1"/>
              <a:t>krite­riums­orien­tierte</a:t>
            </a:r>
            <a:r>
              <a:rPr lang="de-DE" sz="2800" dirty="0"/>
              <a:t>) und die indivi­duelle </a:t>
            </a:r>
            <a:r>
              <a:rPr lang="de-DE" sz="2800" dirty="0" err="1"/>
              <a:t>Be­zugs­norm</a:t>
            </a:r>
            <a:r>
              <a:rPr lang="de-DE" sz="2800" dirty="0"/>
              <a:t> bei der </a:t>
            </a:r>
            <a:r>
              <a:rPr lang="de-DE" sz="2800" dirty="0" err="1"/>
              <a:t>Schü­ler­beur­teilung</a:t>
            </a:r>
            <a:r>
              <a:rPr lang="de-DE" sz="2800" dirty="0"/>
              <a:t> haben je spezi­fische Vor- und Nach­teile. 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062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de-DE" sz="2400" dirty="0"/>
              <a:t>All­ge­meine Grund­sätze zur Leistungsmessung/-beurteilung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lvl="0"/>
            <a:r>
              <a:rPr lang="de-DE" sz="2800" dirty="0"/>
              <a:t>Bei der </a:t>
            </a:r>
            <a:r>
              <a:rPr lang="de-DE" sz="2800" dirty="0" err="1"/>
              <a:t>Leis­tungs­beur­teilung</a:t>
            </a:r>
            <a:r>
              <a:rPr lang="de-DE" sz="2800" dirty="0"/>
              <a:t> müssen der indivi­duelle Lern­prozess und die </a:t>
            </a:r>
            <a:r>
              <a:rPr lang="de-DE" sz="2800" dirty="0" err="1"/>
              <a:t>Lern­bedin­gungen</a:t>
            </a:r>
            <a:r>
              <a:rPr lang="de-DE" sz="2800" dirty="0"/>
              <a:t> eines Schü­lers be­achtet werden. </a:t>
            </a:r>
          </a:p>
          <a:p>
            <a:pPr lvl="0"/>
            <a:endParaRPr lang="de-AT" sz="2800" dirty="0"/>
          </a:p>
          <a:p>
            <a:pPr lvl="0"/>
            <a:r>
              <a:rPr lang="de-DE" sz="2800" dirty="0"/>
              <a:t>Die Grund­sätze und Maß­stäbe der Leis­tungs­mes­sung und -be­urtei­lung sind den Schü­lern*innen (+ den Eltern) zu Be­ginn des Schul­jahres zu er­läu­tern. Der aktu­elle Leis­tungs­stand eines Schü­lers sollte für ihn im Laufe des Schul­jahres mög­lichst trans­parent sein und blei­ben.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3304129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de-DE" sz="2400" dirty="0"/>
              <a:t>Fach­bezo­gene Grund­sätze zur Leistungsmessung/-beurteilung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lvl="0"/>
            <a:r>
              <a:rPr lang="de-DE" b="1" dirty="0"/>
              <a:t>Lern- und </a:t>
            </a:r>
            <a:r>
              <a:rPr lang="de-DE" b="1" dirty="0" err="1"/>
              <a:t>Arbeits­ver­halten</a:t>
            </a:r>
            <a:r>
              <a:rPr lang="de-DE" b="1" dirty="0"/>
              <a:t>:</a:t>
            </a:r>
          </a:p>
          <a:p>
            <a:r>
              <a:rPr lang="de-DE" b="1" dirty="0"/>
              <a:t>Inte­resse</a:t>
            </a:r>
            <a:r>
              <a:rPr lang="de-DE" dirty="0"/>
              <a:t> des/r Schü­ler*in an Unter­richts­inhal­ten:</a:t>
            </a:r>
            <a:endParaRPr lang="de-AT" dirty="0"/>
          </a:p>
          <a:p>
            <a:pPr lvl="1"/>
            <a:r>
              <a:rPr lang="de-DE" dirty="0"/>
              <a:t>Schü­ler*in zeigt kein Inte­resse</a:t>
            </a:r>
            <a:endParaRPr lang="de-AT" dirty="0"/>
          </a:p>
          <a:p>
            <a:pPr lvl="1"/>
            <a:r>
              <a:rPr lang="de-DE" dirty="0"/>
              <a:t>ver­folgt </a:t>
            </a:r>
            <a:r>
              <a:rPr lang="de-DE" dirty="0" err="1"/>
              <a:t>Unter­richts­gesche­hen</a:t>
            </a:r>
            <a:r>
              <a:rPr lang="de-DE" dirty="0"/>
              <a:t> nur kurz­zeitig</a:t>
            </a:r>
            <a:endParaRPr lang="de-AT" dirty="0"/>
          </a:p>
          <a:p>
            <a:pPr lvl="1"/>
            <a:r>
              <a:rPr lang="de-DE" dirty="0"/>
              <a:t>zeigt sich im allge­meinen interes­siert und zeigt Be­reit­schaft, sich ein­zu­setzen</a:t>
            </a:r>
            <a:endParaRPr lang="de-AT" dirty="0"/>
          </a:p>
          <a:p>
            <a:pPr lvl="1"/>
            <a:r>
              <a:rPr lang="de-DE" dirty="0"/>
              <a:t>ist über­wie­gend interes­siert und über­nimmt zu­sätz­lich Auf­gaben bei Pro­blemen des Unter­richts</a:t>
            </a:r>
            <a:endParaRPr lang="de-AT" dirty="0"/>
          </a:p>
          <a:p>
            <a:pPr lvl="1"/>
            <a:r>
              <a:rPr lang="de-DE" dirty="0"/>
              <a:t>zeigt sich durch­wegs um­fas­send interes­siert</a:t>
            </a:r>
            <a:endParaRPr lang="de-AT" dirty="0"/>
          </a:p>
          <a:p>
            <a:pPr lvl="0"/>
            <a:endParaRPr lang="de-DE" dirty="0"/>
          </a:p>
          <a:p>
            <a:pPr marL="0" lv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853520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2927</Words>
  <Application>Microsoft Office PowerPoint</Application>
  <PresentationFormat>Bildschirmpräsentation (4:3)</PresentationFormat>
  <Paragraphs>132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Larissa</vt:lpstr>
      <vt:lpstr>Leistungsbeurteilung</vt:lpstr>
      <vt:lpstr>Leistungsbeurteilung</vt:lpstr>
      <vt:lpstr>PowerPoint-Präsentation</vt:lpstr>
      <vt:lpstr>PowerPoint-Präsentation</vt:lpstr>
      <vt:lpstr>Funk­tion der Leis­tungs­kon­trolle und ihre Folgen</vt:lpstr>
      <vt:lpstr>Grund­sätze der Leis­tungs­mes­sung</vt:lpstr>
      <vt:lpstr>All­ge­meine Grund­sätze zur Leistungsmessung/-beurteilung</vt:lpstr>
      <vt:lpstr>All­ge­meine Grund­sätze zur Leistungsmessung/-beurteilung</vt:lpstr>
      <vt:lpstr>Fach­bezo­gene Grund­sätze zur Leistungsmessung/-beurteilung</vt:lpstr>
      <vt:lpstr>Die Lern­bereit­schaft des/r Schü­ler*in</vt:lpstr>
      <vt:lpstr>Das Ver­halten des/r Schü­ler*in </vt:lpstr>
      <vt:lpstr>Das Be­reit­halten von Arbeits­mate­rialien und das An­ferti­gen von Hausaufgaben</vt:lpstr>
      <vt:lpstr>Münd­liche und schrift­liche Leis­tungen</vt:lpstr>
      <vt:lpstr>Denk­ver­halten</vt:lpstr>
      <vt:lpstr>Urteils­ver­mögen</vt:lpstr>
      <vt:lpstr>Münd­liche Leis­tungen</vt:lpstr>
      <vt:lpstr>Schrift­liche Lern­kontrol­len </vt:lpstr>
      <vt:lpstr>Wozu schrift­liche Lern­kontrol­len?</vt:lpstr>
      <vt:lpstr>schrift­liche Lern­kontrol­len</vt:lpstr>
      <vt:lpstr>Fach­spezi­fische Leis­tungen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Leistungsbeurteilung_2</dc:title>
  <dc:creator>Kuschnigg</dc:creator>
  <cp:lastModifiedBy>Wolfgang Kuschnigg</cp:lastModifiedBy>
  <cp:revision>7</cp:revision>
  <dcterms:created xsi:type="dcterms:W3CDTF">2016-11-08T17:14:33Z</dcterms:created>
  <dcterms:modified xsi:type="dcterms:W3CDTF">2020-12-02T08:12:24Z</dcterms:modified>
</cp:coreProperties>
</file>