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93800-700C-394B-BF9A-58F0A64A03C7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9DBD9-A8C6-FA4C-9860-57BDE5EB12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2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DBD9-A8C6-FA4C-9860-57BDE5EB128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61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F06C-809A-7AAD-5E6D-E6935AF4C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C86211-BE1B-CBDB-0796-B6F20A432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2B22B0-C05B-5C56-F579-BD61559F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AC48F6-EB87-3AF9-F0C8-2FE65822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EF21B0-2DA4-F669-E7F0-AEDEF81B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76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52629-F0B1-0E38-0237-176AB138A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752837-F772-967B-FB87-9011230EE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DAC4ED-363C-3CF3-D4BB-1F1E50FF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20A599-549D-E3A2-1ECD-4BD4D5B2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971C34-FC23-50DC-5247-F1B25E16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87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F601C29-83CA-0D74-F162-8AA52D498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5EC2028-BBA8-6F71-7203-BF81F087B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8B490B-9D87-C440-9A37-B02BC68F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6A1585-CAB7-D64D-6EB6-A4E8027F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A493B1-A293-B25C-9EF9-3090AAC5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16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D2772-B783-9A03-6818-617135B5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86290D-C48A-ABB1-B9E7-9CB3C06E7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ADA6A3-4C52-063D-8070-73DA2CC3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9B0483-EE30-CE72-334F-67C3B335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FDFDF-63F1-16A8-272D-7EA74D5F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17BB9-C511-12C9-4EBA-517757B1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A000FB-9E4C-C064-B5E3-817D1CDD5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38FD0B-6598-03B8-F627-8ED71C74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DEDD1F-3268-4BDE-83D8-D85633AB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60C8F4-834D-8C8A-6113-01B23C0E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92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A2F2B-4A0A-F016-9758-22D1F71D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8EFB34-75CD-089D-4569-EA1006435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432FBC-6C0C-4809-C1E5-152F1C325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E906E1-7B77-B9F2-C27B-AD5D77B0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69389-7597-5D97-1FCD-1D040BF5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47FA3C-ECD4-3A93-82F4-E01A6A68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61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2CDD8-E0D9-2F8B-2FBC-B08E96AF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84F84F-394C-5B8B-E8DF-80C8746F7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4CA767-C05B-37BC-B792-217849160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46E8CC-1EF4-B6F4-3BA9-22058C6D3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2E86A0-BBA1-6CDF-F344-A52143782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7173582-C6EC-05EA-6A23-0857EEB9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7BC5F4F-4919-21C5-AF55-25DD935C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DD8E5E-4728-7A51-5641-D09F7866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08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A8E86-8211-51E4-5940-89E6F450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BF6992-19E0-6E55-CB7C-B489C502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B4D514-E254-55E7-EA90-11111AEB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3322C-CDAB-C005-994F-661409D3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22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857FE3-CF30-0E7D-54B8-7BD8C09E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9228E6-9734-FC5F-B60C-0F21F363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66784C-62DF-006D-E847-06C289E8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90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61410-D5CC-2FD7-159B-F0142B0B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CBB325-6CD5-A494-AD28-7BEEF83D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1DDEE4-BF68-6567-3008-DFD55ED29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A46AE3-6920-5233-B335-7DEF0408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9E1213-86A9-311C-157E-B479A8D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2C2F4E-3711-D1DF-8BD9-C764D823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23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15D30-4856-4B46-79DA-C952C4C7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96747F3-9560-3F62-062E-99380E2B6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B34D36-D8BA-D823-14AE-FE1CB01AA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83833E-D44B-6F7D-8026-44FA35830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65DD78-1D24-07A4-1756-A65329D8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43DFB0-12BF-C7C0-81F2-E23D10D8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83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52AE2BE-D916-29DB-39AC-AC1AC3E4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A2AC1-3A16-D279-3C5C-AC4EA0BE3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C2F1DA-47AF-2B04-D439-180C0946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810EC2-D961-BB4F-9E92-8611C99C8A25}" type="datetimeFigureOut">
              <a:rPr lang="de-DE" smtClean="0"/>
              <a:t>22.12.25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A5817C-DAC6-558A-5847-C6C38A0F6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6CFD4D-C8DD-C2A2-DBC8-83A8E6C8A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8D73F3-D62E-054D-B13E-6FA5144D44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54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122849-F70D-761B-D427-5DA6473E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5"/>
          <a:stretch>
            <a:fillRect/>
          </a:stretch>
        </p:blipFill>
        <p:spPr>
          <a:xfrm>
            <a:off x="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D49E0B-7F01-EFF4-7725-97301353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de-DE" sz="6600">
                <a:solidFill>
                  <a:schemeClr val="bg1"/>
                </a:solidFill>
              </a:rPr>
              <a:t>Gemäßigte Zone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D7139D-5DC8-082F-1F02-C2F6A98DE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de-AT">
                <a:solidFill>
                  <a:schemeClr val="bg1"/>
                </a:solidFill>
              </a:rPr>
              <a:t>Valentina, Anna O., Anna L.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6B2C29-0209-3940-57C0-83B92C4AA4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25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7718BD-4A93-28F4-D881-43B7707FF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de-AT" sz="6600">
                <a:solidFill>
                  <a:schemeClr val="bg1"/>
                </a:solidFill>
              </a:rPr>
              <a:t>Danke für eure Aufmerksamkeit!</a:t>
            </a:r>
            <a:endParaRPr lang="de-DE" sz="6600">
              <a:solidFill>
                <a:schemeClr val="bg1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8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ACD2FD-F914-8C5D-1D77-44FADA3A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b="1" dirty="0"/>
              <a:t>Allgemein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C5873C-EA98-1D2D-417B-CDC0F5A0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de-DE" sz="2000" b="1" dirty="0"/>
              <a:t>Lage:</a:t>
            </a:r>
            <a:r>
              <a:rPr lang="de-DE" sz="2000" dirty="0"/>
              <a:t> Liegt zwischen 40° Breite und den Polarkreisen</a:t>
            </a:r>
          </a:p>
          <a:p>
            <a:r>
              <a:rPr lang="de-AT" sz="2000" b="1" dirty="0"/>
              <a:t>Merkmale:</a:t>
            </a:r>
            <a:endParaRPr lang="de-DE" sz="2000" b="1" dirty="0"/>
          </a:p>
          <a:p>
            <a:pPr lvl="1"/>
            <a:r>
              <a:rPr lang="de-DE" sz="2000" dirty="0"/>
              <a:t>Ausgeprägte Jahreszeiten</a:t>
            </a:r>
          </a:p>
          <a:p>
            <a:pPr lvl="1"/>
            <a:r>
              <a:rPr lang="de-DE" sz="2000" dirty="0"/>
              <a:t>Winterruhe der Vegetation</a:t>
            </a:r>
          </a:p>
          <a:p>
            <a:pPr lvl="1"/>
            <a:r>
              <a:rPr lang="de-DE" sz="2000" dirty="0"/>
              <a:t>Dominanz der Westwinde </a:t>
            </a:r>
          </a:p>
          <a:p>
            <a:pPr lvl="1"/>
            <a:r>
              <a:rPr lang="de-DE" sz="2000" dirty="0"/>
              <a:t>Starke Ausprägung von kontinentalen bzw. ozeanischem Klima</a:t>
            </a: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B2FEC9-5F3A-C699-20FD-12807F6C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758004"/>
            <a:ext cx="4788505" cy="2609734"/>
          </a:xfrm>
          <a:prstGeom prst="rect">
            <a:avLst/>
          </a:prstGeom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9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98E001-7BC0-BFA7-61EB-47930BD3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de-DE" b="1" dirty="0"/>
              <a:t>Das kühlgemäßigte Klima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A62131-5E34-1E31-1FAF-2A10F4D19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de-DE" sz="2000" dirty="0"/>
              <a:t>Starke Umwandlung der Naturlandschaft zu intensiv genutzte Kulturlandschaft</a:t>
            </a:r>
          </a:p>
          <a:p>
            <a:r>
              <a:rPr lang="de-DE" sz="2000" b="1" dirty="0"/>
              <a:t>Lage</a:t>
            </a:r>
            <a:r>
              <a:rPr lang="de-DE" sz="2000" dirty="0"/>
              <a:t>: West-, Mittel-, Osteuropa und Nordamerika</a:t>
            </a:r>
          </a:p>
          <a:p>
            <a:r>
              <a:rPr lang="de-DE" sz="2000" b="1" dirty="0"/>
              <a:t>Typen: </a:t>
            </a:r>
          </a:p>
          <a:p>
            <a:pPr lvl="1"/>
            <a:r>
              <a:rPr lang="de-DE" sz="2000" dirty="0"/>
              <a:t>Ozeanisches Klima</a:t>
            </a:r>
          </a:p>
          <a:p>
            <a:pPr lvl="1"/>
            <a:r>
              <a:rPr lang="de-DE" sz="2000" dirty="0"/>
              <a:t>Übergangsklima</a:t>
            </a:r>
          </a:p>
          <a:p>
            <a:pPr lvl="1"/>
            <a:r>
              <a:rPr lang="de-DE" sz="2000" dirty="0"/>
              <a:t>Kontinentales Klima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5" name="Picture 4" descr="Foto der Erde">
            <a:extLst>
              <a:ext uri="{FF2B5EF4-FFF2-40B4-BE49-F238E27FC236}">
                <a16:creationId xmlns:a16="http://schemas.microsoft.com/office/drawing/2014/main" id="{2AC6B248-3920-477A-AA91-65B818CFB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2" r="19241" b="1"/>
          <a:stretch>
            <a:fillRect/>
          </a:stretch>
        </p:blipFill>
        <p:spPr>
          <a:xfrm rot="10800000">
            <a:off x="6880610" y="1411005"/>
            <a:ext cx="4737650" cy="40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7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4FE473-9EB4-E00F-4DDD-CB97A870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b="1" dirty="0"/>
              <a:t>Ozeanisches Klim</a:t>
            </a:r>
            <a:r>
              <a:rPr lang="de-AT" b="1" dirty="0"/>
              <a:t>a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4856CF-3720-FB43-4C29-C891D738D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de-DE" sz="2000"/>
              <a:t>Milde Winter (warme Meeresströmungen)</a:t>
            </a:r>
          </a:p>
          <a:p>
            <a:r>
              <a:rPr lang="de-DE" sz="2000"/>
              <a:t>Kühle Sommer</a:t>
            </a:r>
          </a:p>
          <a:p>
            <a:r>
              <a:rPr lang="de-DE" sz="2000"/>
              <a:t>Niedrige Temperaturamplituden</a:t>
            </a:r>
          </a:p>
          <a:p>
            <a:r>
              <a:rPr lang="de-DE" sz="2000"/>
              <a:t>Minustemperaturen und Schneefälle selten</a:t>
            </a:r>
          </a:p>
          <a:p>
            <a:r>
              <a:rPr lang="de-DE" sz="2000"/>
              <a:t> hohe Niederschläge</a:t>
            </a:r>
          </a:p>
          <a:p>
            <a:r>
              <a:rPr lang="de-DE" sz="2000"/>
              <a:t>Nutzung: Weideflächen, Ackerland </a:t>
            </a:r>
          </a:p>
          <a:p>
            <a:endParaRPr lang="de-DE" sz="20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D2A630-A94E-4004-6FAB-317BFA788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548507"/>
            <a:ext cx="4788505" cy="3028729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8D7E64-ACAB-C7BE-197E-363B091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de-DE" b="1" dirty="0"/>
              <a:t>Übergangsklima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5AB8CC-0A4B-B22B-DF09-9EF1F488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de-DE" sz="2000"/>
              <a:t>Wärmere Sommer </a:t>
            </a:r>
          </a:p>
          <a:p>
            <a:r>
              <a:rPr lang="de-DE" sz="2000" b="1"/>
              <a:t>Kältere Winter</a:t>
            </a:r>
          </a:p>
          <a:p>
            <a:pPr lvl="1"/>
            <a:r>
              <a:rPr lang="de-DE" sz="2000"/>
              <a:t>Längere Frostperioden </a:t>
            </a:r>
          </a:p>
          <a:p>
            <a:pPr lvl="1"/>
            <a:r>
              <a:rPr lang="de-DE" sz="2000"/>
              <a:t>Schneebedeckung</a:t>
            </a:r>
          </a:p>
          <a:p>
            <a:r>
              <a:rPr lang="de-DE" sz="2000"/>
              <a:t>Temperaturamplitude etwa 15- 25°C</a:t>
            </a:r>
          </a:p>
          <a:p>
            <a:r>
              <a:rPr lang="de-DE" sz="2000"/>
              <a:t>Vegetation: Laubwälder, Mischwälder </a:t>
            </a:r>
          </a:p>
          <a:p>
            <a:r>
              <a:rPr lang="de-DE" sz="2000"/>
              <a:t>Nutzung: Ackerland</a:t>
            </a:r>
          </a:p>
          <a:p>
            <a:endParaRPr lang="de-DE" sz="2000"/>
          </a:p>
          <a:p>
            <a:endParaRPr lang="de-DE" sz="20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6BBB52-F233-C01C-A59A-21C3D142E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6" b="-1"/>
          <a:stretch>
            <a:fillRect/>
          </a:stretch>
        </p:blipFill>
        <p:spPr>
          <a:xfrm>
            <a:off x="7134746" y="717012"/>
            <a:ext cx="4229378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2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E1C370-E056-88FD-CB45-061B6A09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AT" b="1"/>
              <a:t>Kontinentales Klima</a:t>
            </a:r>
            <a:endParaRPr lang="de-DE" b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7D3C00-564A-3202-4608-2D8AE728B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de-AT" sz="2000"/>
              <a:t>Kalte lange Winter</a:t>
            </a:r>
          </a:p>
          <a:p>
            <a:r>
              <a:rPr lang="de-AT" sz="2000"/>
              <a:t>Heiße Sommer (wenig Niederschlag)</a:t>
            </a:r>
          </a:p>
          <a:p>
            <a:r>
              <a:rPr lang="de-AT" sz="2000"/>
              <a:t>Temperaturamplitude über 25 Grad </a:t>
            </a:r>
          </a:p>
          <a:p>
            <a:r>
              <a:rPr lang="de-AT" sz="2000"/>
              <a:t>Im Landesinneren wenig Niederschläge </a:t>
            </a:r>
          </a:p>
          <a:p>
            <a:pPr lvl="1"/>
            <a:r>
              <a:rPr lang="de-AT" sz="2000"/>
              <a:t>Führt zur Bildung von Steppen</a:t>
            </a:r>
          </a:p>
          <a:p>
            <a:pPr lvl="1"/>
            <a:r>
              <a:rPr lang="de-AT" sz="2000"/>
              <a:t>Wüsten</a:t>
            </a:r>
          </a:p>
          <a:p>
            <a:r>
              <a:rPr lang="de-AT" sz="2000"/>
              <a:t>Nutzung: Ackerland, Weidewirtschaft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7E71B0-4564-F34B-AC9F-0ECE8A46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470694"/>
            <a:ext cx="4788505" cy="318435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67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72705D-E2F9-408A-B358-F66963D5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369693"/>
            <a:ext cx="9392421" cy="1330841"/>
          </a:xfrm>
        </p:spPr>
        <p:txBody>
          <a:bodyPr>
            <a:normAutofit/>
          </a:bodyPr>
          <a:lstStyle/>
          <a:p>
            <a:r>
              <a:rPr lang="de-DE" b="1" dirty="0"/>
              <a:t>Das kaltgemäßigte Klima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80BAEC-31CA-DC54-93C2-E5521EEED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64" y="2180266"/>
            <a:ext cx="5155039" cy="4000296"/>
          </a:xfrm>
        </p:spPr>
        <p:txBody>
          <a:bodyPr>
            <a:noAutofit/>
          </a:bodyPr>
          <a:lstStyle/>
          <a:p>
            <a:r>
              <a:rPr lang="de-DE" sz="1800" dirty="0"/>
              <a:t>Kontinentale Lage</a:t>
            </a:r>
          </a:p>
          <a:p>
            <a:r>
              <a:rPr lang="de-DE" sz="1800" dirty="0"/>
              <a:t>Winter stabiles Kälteloch</a:t>
            </a:r>
          </a:p>
          <a:p>
            <a:pPr lvl="1"/>
            <a:r>
              <a:rPr lang="de-DE" sz="1800" dirty="0"/>
              <a:t>Tiefe Wintertemperatur (Ostsibirien bis -68°C)</a:t>
            </a:r>
          </a:p>
          <a:p>
            <a:pPr lvl="1"/>
            <a:r>
              <a:rPr lang="de-DE" sz="1800" dirty="0"/>
              <a:t>Lange klare Nächte führen zu Energieverlust</a:t>
            </a:r>
          </a:p>
          <a:p>
            <a:pPr lvl="1"/>
            <a:r>
              <a:rPr lang="de-DE" sz="1800" dirty="0"/>
              <a:t>Meere im Winter zugefroren</a:t>
            </a:r>
            <a:endParaRPr lang="de-DE" sz="1800" u="sng" dirty="0"/>
          </a:p>
          <a:p>
            <a:r>
              <a:rPr lang="de-DE" sz="1800" dirty="0"/>
              <a:t>Langanhaltende tiefe Temperaturen  führen zu Permafrostboden</a:t>
            </a:r>
          </a:p>
          <a:p>
            <a:r>
              <a:rPr lang="de-DE" sz="1800" dirty="0"/>
              <a:t>Landschaft: Nadelwälder (</a:t>
            </a:r>
            <a:r>
              <a:rPr lang="de-DE" sz="1800" dirty="0" err="1"/>
              <a:t>boreale</a:t>
            </a:r>
            <a:r>
              <a:rPr lang="de-DE" sz="1800" dirty="0"/>
              <a:t> Nadelwälder)</a:t>
            </a:r>
          </a:p>
          <a:p>
            <a:r>
              <a:rPr lang="de-DE" sz="1800" dirty="0"/>
              <a:t>Nutzung: Holzwirtschaft, Fischerei, </a:t>
            </a:r>
            <a:r>
              <a:rPr lang="de-DE" sz="1800" dirty="0" err="1"/>
              <a:t>Rentierzucht</a:t>
            </a:r>
            <a:r>
              <a:rPr lang="de-AT" sz="1800" dirty="0"/>
              <a:t> 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AF3FDE-C877-29B5-3098-3EF7DCCA1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524564"/>
            <a:ext cx="4788505" cy="307661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CA5E26-0BC1-B5AF-5479-4D928FCD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651159"/>
            <a:ext cx="4401880" cy="2525803"/>
          </a:xfrm>
        </p:spPr>
        <p:txBody>
          <a:bodyPr>
            <a:normAutofit/>
          </a:bodyPr>
          <a:lstStyle/>
          <a:p>
            <a:pPr algn="ctr"/>
            <a:r>
              <a:rPr lang="de-AT" sz="4000" b="1"/>
              <a:t>Landschaften </a:t>
            </a:r>
            <a:endParaRPr lang="de-DE" sz="4000" b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38027D-9428-D50B-138A-129EA1F0F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10424" b="-2"/>
          <a:stretch>
            <a:fillRect/>
          </a:stretch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8C4EA7-4C83-85CE-0ACF-11C000E7E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r="15866" b="3"/>
          <a:stretch>
            <a:fillRect/>
          </a:stretch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E548EF-11BB-520C-01CF-1E74140B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r="29358" b="2"/>
          <a:stretch>
            <a:fillRect/>
          </a:stretch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0540E2-C1F4-2484-A6AD-1DC04EE9D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404" y="3651159"/>
            <a:ext cx="5734396" cy="2525803"/>
          </a:xfrm>
        </p:spPr>
        <p:txBody>
          <a:bodyPr anchor="ctr">
            <a:normAutofit/>
          </a:bodyPr>
          <a:lstStyle/>
          <a:p>
            <a:r>
              <a:rPr lang="de-AT" sz="2000" dirty="0"/>
              <a:t>Laub- und Mischwälder (Mitteleuropa)</a:t>
            </a:r>
          </a:p>
          <a:p>
            <a:r>
              <a:rPr lang="de-AT" sz="2000" dirty="0"/>
              <a:t>Nadelwälder (Kanada, Skandinavien, Sibieren)</a:t>
            </a:r>
          </a:p>
          <a:p>
            <a:r>
              <a:rPr lang="de-AT" sz="2000"/>
              <a:t>Graslandschaften Steppen </a:t>
            </a:r>
            <a:r>
              <a:rPr lang="de-AT" sz="2000" dirty="0"/>
              <a:t>und Prärien (Osteuropa, Nordamerika)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373673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B694B0-8B06-9F66-F80D-6E8BC643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de-AT" b="1">
                <a:solidFill>
                  <a:schemeClr val="tx1">
                    <a:lumMod val="85000"/>
                    <a:lumOff val="15000"/>
                  </a:schemeClr>
                </a:solidFill>
              </a:rPr>
              <a:t>Lebensbedingungen Menschen</a:t>
            </a:r>
            <a:endParaRPr lang="de-DE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958CFF-2077-EED5-BDD3-EA6AFCE03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6" y="2371924"/>
            <a:ext cx="8276026" cy="3320031"/>
          </a:xfrm>
        </p:spPr>
        <p:txBody>
          <a:bodyPr anchor="ctr">
            <a:normAutofit/>
          </a:bodyPr>
          <a:lstStyle/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Günstige Lebensbedingungen </a:t>
            </a:r>
          </a:p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Meist milde Sommer</a:t>
            </a:r>
          </a:p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Gut erträgliche Winter</a:t>
            </a:r>
          </a:p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Niederschläge über das Jahr verteilt</a:t>
            </a:r>
          </a:p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1 Drittel der Bevölkerung lebt in dieser Zone </a:t>
            </a:r>
          </a:p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Wissenschaftlich stark entwickelte Länder</a:t>
            </a:r>
          </a:p>
          <a:p>
            <a:r>
              <a:rPr lang="de-AT" sz="2400">
                <a:solidFill>
                  <a:schemeClr val="tx1">
                    <a:lumMod val="85000"/>
                    <a:lumOff val="15000"/>
                  </a:schemeClr>
                </a:solidFill>
              </a:rPr>
              <a:t>Spürbare Unterschiede auf Süd- und Nordhalbkugel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86488-AE21-4459-7453-C5499701D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71" y="1497718"/>
            <a:ext cx="3665606" cy="36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1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6619D72A0ACE4BADA5E9C78E00AD08" ma:contentTypeVersion="0" ma:contentTypeDescription="Ein neues Dokument erstellen." ma:contentTypeScope="" ma:versionID="2be8501b49710cb3576119ab3519e3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afafa630b5b43cc552599b6a77e8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627CD4-BE17-46CF-8A7D-C8F2E2EBB879}"/>
</file>

<file path=customXml/itemProps2.xml><?xml version="1.0" encoding="utf-8"?>
<ds:datastoreItem xmlns:ds="http://schemas.openxmlformats.org/officeDocument/2006/customXml" ds:itemID="{3AB31717-532F-4041-BF59-E3522C07E959}"/>
</file>

<file path=customXml/itemProps3.xml><?xml version="1.0" encoding="utf-8"?>
<ds:datastoreItem xmlns:ds="http://schemas.openxmlformats.org/officeDocument/2006/customXml" ds:itemID="{BBBF3AD8-0C7D-4DB0-AA93-89A243128C64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10</Slides>
  <Notes>1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</vt:lpstr>
      <vt:lpstr>Gemäßigte Zone</vt:lpstr>
      <vt:lpstr>Allgemein</vt:lpstr>
      <vt:lpstr>Das kühlgemäßigte Klima</vt:lpstr>
      <vt:lpstr>Ozeanisches Klima</vt:lpstr>
      <vt:lpstr>Übergangsklima</vt:lpstr>
      <vt:lpstr>Kontinentales Klima</vt:lpstr>
      <vt:lpstr>Das kaltgemäßigte Klima</vt:lpstr>
      <vt:lpstr>Landschaften </vt:lpstr>
      <vt:lpstr>Lebensbedingungen Menschen</vt:lpstr>
      <vt:lpstr>Danke für eure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Gemäßigte Zone</dc:title>
  <dc:creator>Lamplmair Anna</dc:creator>
  <cp:lastModifiedBy>Obermüller Anna</cp:lastModifiedBy>
  <cp:revision>3</cp:revision>
  <dcterms:created xsi:type="dcterms:W3CDTF">2025-12-01T09:35:16Z</dcterms:created>
  <dcterms:modified xsi:type="dcterms:W3CDTF">2025-12-22T18:07:43Z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0x010100E46619D72A0ACE4BADA5E9C78E00AD08</vt:lpwstr>
  </property>
</Properties>
</file>