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AF7EE-36A0-A728-B166-22C07D4F3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E028EC6-1D4D-5523-1F7E-23DD278A7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6C9C7E-C941-9D7C-3041-11BC62D3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579-D9B4-9246-BDA9-CC0F68B3F47B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5B276A-D110-5B8B-31D6-27352E809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44ECD4-78C7-6380-28BD-7D84DC1E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BDA5-A1C6-C344-88B0-D633A0A40F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55461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DCD7D-8E1E-BB58-8624-59507E1A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079968-0B6D-D4AD-7024-7390D3D6C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7B538E-C4C5-9ADE-3ACF-CAD4BB95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579-D9B4-9246-BDA9-CC0F68B3F47B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C521B5-ABFA-98D9-81F1-3DAD18B4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302C99-1A20-36C4-9B9B-67F454E9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BDA5-A1C6-C344-88B0-D633A0A40F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58099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4573701-B0B9-6456-74AC-E4D004F03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AC29A9C-8F0B-4A3C-5FFC-2522FF11E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83BB4E-ACA9-B1EE-BB01-F37FBCC04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579-D9B4-9246-BDA9-CC0F68B3F47B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B03024-EC8F-F0E8-6D70-B0D298ED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3439EA-5875-9E18-3DD7-3220EC9A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BDA5-A1C6-C344-88B0-D633A0A40F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38852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9D843-C14D-BB6A-8C61-01567086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54FBD3-7BBB-22AF-2F41-41F75A083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3BDC25-4FF4-3627-897A-502906C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579-D9B4-9246-BDA9-CC0F68B3F47B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0467B-9DA1-1330-EA4F-11484669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4A8026-2947-87BD-9156-1F74C33A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BDA5-A1C6-C344-88B0-D633A0A40F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14739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FF22B-24F8-0658-0894-0B75E7E4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04100-433C-797C-386C-A374C57EA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945DCD-D58C-3E04-851A-CD15CEC7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579-D9B4-9246-BDA9-CC0F68B3F47B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B3EACA-2DB7-D250-B020-E59ADB53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0BB137-3654-09D8-79F4-BA73EA31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BDA5-A1C6-C344-88B0-D633A0A40F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41290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4C936-328B-2465-EF18-2CFCCAE3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625BB5-88D4-3F10-0DFC-74CC8718A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A3E585-562A-7369-616C-D6924A76B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640258-AE04-07A1-6707-F54B5A30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579-D9B4-9246-BDA9-CC0F68B3F47B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B022AE-13A2-2962-CD22-E1DDDDD8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D5F0AF-1454-D835-C47D-A26D5865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BDA5-A1C6-C344-88B0-D633A0A40F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19118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AF300-CF74-130E-3AB3-CA5B4DE8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6C2D5C-76D6-6A0A-BDB7-3DB2FE404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9C2081-3D17-94D3-E10A-A50264745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E25F3DF-AF26-D80F-1903-DD8550DFE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F4412C-14FF-DB8D-EFBF-EF76F97E7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4D7DC1-2E73-3D93-4FC9-22307AB1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579-D9B4-9246-BDA9-CC0F68B3F47B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DDAD9CA-69B5-C5C9-D86D-CC6D207C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4AD32B7-9415-628E-4292-C3BA4D4E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BDA5-A1C6-C344-88B0-D633A0A40F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45185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FA4E1-ACAA-F901-338A-54A3AC065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C5C05C-B21D-F8C5-B193-DC41C7D4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579-D9B4-9246-BDA9-CC0F68B3F47B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8984EA-5CFE-4A2A-976B-827F6ABB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DFDB74-8254-775F-F8D1-477AC468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BDA5-A1C6-C344-88B0-D633A0A40F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73328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DB1ABD-23D9-3EFE-E23B-498302BC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579-D9B4-9246-BDA9-CC0F68B3F47B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6B3335-C493-8E90-6CC2-1EEEEEB7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A3C752-57E0-EA56-BCB6-E170AA14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BDA5-A1C6-C344-88B0-D633A0A40F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71229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BB7FB-7805-AE92-D1C9-6AD79B5A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B29499-D1FD-BF71-FD9E-7AF177C4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9582DF-ED38-0EE5-6B8C-E9ED379A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9839BE-AC7D-5528-B311-FFE81405C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579-D9B4-9246-BDA9-CC0F68B3F47B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F71FA2B-57A7-D615-0C21-28782629D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857069-32C0-F6F4-D707-DF53A76E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BDA5-A1C6-C344-88B0-D633A0A40F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25434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43A96-6034-5173-67C4-89A134BD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8C297C3-62F8-1649-E486-EE70DD2CD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3C47F5-359F-76EE-63C2-659177147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864B64-3081-4DF1-322E-B56F6EE3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579-D9B4-9246-BDA9-CC0F68B3F47B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8012DB-9CA7-17DA-B3CE-3FB68C07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C76E04-4A8D-0213-C964-9B973479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BDA5-A1C6-C344-88B0-D633A0A40F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43397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36E4E6A-2326-B34F-27C9-00837938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1A75A7-C292-B7C7-4DB0-B4381D0CB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5A4B2F-627A-CEF0-2C02-F40B6F858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02579-D9B4-9246-BDA9-CC0F68B3F47B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DEE94B-55AA-E954-6C36-E60B2165E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419C6B-D6AD-24A0-377A-190668869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7BDA5-A1C6-C344-88B0-D633A0A40F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55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7E5F5-CEFD-78E7-AAC5-51C20BB1F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0468"/>
            <a:ext cx="9144000" cy="2387600"/>
          </a:xfrm>
        </p:spPr>
        <p:txBody>
          <a:bodyPr>
            <a:normAutofit/>
          </a:bodyPr>
          <a:lstStyle/>
          <a:p>
            <a:r>
              <a:rPr lang="de-AT" sz="9600" i="1">
                <a:latin typeface="Cochocib Script Latin Pro" panose="02000503000000020003" pitchFamily="2" charset="77"/>
              </a:rPr>
              <a:t>Die Tropen</a:t>
            </a:r>
            <a:r>
              <a:rPr lang="de-AT" sz="9600"/>
              <a:t> </a:t>
            </a:r>
            <a:endParaRPr lang="de-DE" sz="960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-Modell 3" descr="Tropisches Blatt 1">
                <a:extLst>
                  <a:ext uri="{FF2B5EF4-FFF2-40B4-BE49-F238E27FC236}">
                    <a16:creationId xmlns:a16="http://schemas.microsoft.com/office/drawing/2014/main" id="{24C6593D-A61E-B775-5EC5-DDA5392B11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5044917"/>
                  </p:ext>
                </p:extLst>
              </p:nvPr>
            </p:nvGraphicFramePr>
            <p:xfrm rot="3415614">
              <a:off x="1205369" y="200543"/>
              <a:ext cx="1273441" cy="1843639"/>
            </p:xfrm>
            <a:graphic>
              <a:graphicData uri="http://schemas.microsoft.com/office/drawing/2017/model3d">
                <am3d:model3d r:embed="rId2">
                  <am3d:spPr>
                    <a:xfrm rot="3415614">
                      <a:off x="0" y="0"/>
                      <a:ext cx="1273441" cy="1843639"/>
                    </a:xfrm>
                    <a:prstGeom prst="rect">
                      <a:avLst/>
                    </a:prstGeom>
                  </am3d:spPr>
                  <am3d:camera>
                    <am3d:pos x="0" y="0" z="5798565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458479" d="1000000"/>
                    <am3d:preTrans dx="3186102" dy="-17829822" dz="-2597684"/>
                    <am3d:scale>
                      <am3d:sx n="1000000" d="1000000"/>
                      <am3d:sy n="1000000" d="1000000"/>
                      <am3d:sz n="1000000" d="1000000"/>
                    </am3d:scale>
                    <am3d:rot ax="-612953" ay="-1632363" az="28260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28079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-Modell 3" descr="Tropisches Blatt 1">
                <a:extLst>
                  <a:ext uri="{FF2B5EF4-FFF2-40B4-BE49-F238E27FC236}">
                    <a16:creationId xmlns:a16="http://schemas.microsoft.com/office/drawing/2014/main" id="{24C6593D-A61E-B775-5EC5-DDA5392B11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3415614">
                <a:off x="1205369" y="200543"/>
                <a:ext cx="1273441" cy="1843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-Modell 4" descr="Tropisches Blatt 1">
                <a:extLst>
                  <a:ext uri="{FF2B5EF4-FFF2-40B4-BE49-F238E27FC236}">
                    <a16:creationId xmlns:a16="http://schemas.microsoft.com/office/drawing/2014/main" id="{258A8F52-F6AD-178A-920B-D928437600B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0669448"/>
                  </p:ext>
                </p:extLst>
              </p:nvPr>
            </p:nvGraphicFramePr>
            <p:xfrm>
              <a:off x="5109234" y="125144"/>
              <a:ext cx="1672685" cy="203383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672685" cy="2033834"/>
                    </a:xfrm>
                    <a:prstGeom prst="rect">
                      <a:avLst/>
                    </a:prstGeom>
                  </am3d:spPr>
                  <am3d:camera>
                    <am3d:pos x="0" y="0" z="5798565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458479" d="1000000"/>
                    <am3d:preTrans dx="3186102" dy="-17829822" dz="-2597684"/>
                    <am3d:scale>
                      <am3d:sx n="1000000" d="1000000"/>
                      <am3d:sy n="1000000" d="1000000"/>
                      <am3d:sz n="1000000" d="1000000"/>
                    </am3d:scale>
                    <am3d:rot ax="-4507663" ay="756848" az="-2365901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4974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-Modell 4" descr="Tropisches Blatt 1">
                <a:extLst>
                  <a:ext uri="{FF2B5EF4-FFF2-40B4-BE49-F238E27FC236}">
                    <a16:creationId xmlns:a16="http://schemas.microsoft.com/office/drawing/2014/main" id="{258A8F52-F6AD-178A-920B-D928437600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9234" y="125144"/>
                <a:ext cx="1672685" cy="2033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-Modell 5" descr="Tropisches Blatt 1">
                <a:extLst>
                  <a:ext uri="{FF2B5EF4-FFF2-40B4-BE49-F238E27FC236}">
                    <a16:creationId xmlns:a16="http://schemas.microsoft.com/office/drawing/2014/main" id="{D3BC1421-058A-8CCD-8ADB-A6062CF79E8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0213225"/>
                  </p:ext>
                </p:extLst>
              </p:nvPr>
            </p:nvGraphicFramePr>
            <p:xfrm>
              <a:off x="4368825" y="4522127"/>
              <a:ext cx="1522765" cy="188442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522765" cy="1884422"/>
                    </a:xfrm>
                    <a:prstGeom prst="rect">
                      <a:avLst/>
                    </a:prstGeom>
                  </am3d:spPr>
                  <am3d:camera>
                    <am3d:pos x="0" y="0" z="5798565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458479" d="1000000"/>
                    <am3d:preTrans dx="3186102" dy="-17829822" dz="-2597684"/>
                    <am3d:scale>
                      <am3d:sx n="1000000" d="1000000"/>
                      <am3d:sy n="1000000" d="1000000"/>
                      <am3d:sz n="1000000" d="1000000"/>
                    </am3d:scale>
                    <am3d:rot ax="-3108297" ay="-260988" az="33038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60773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-Modell 5" descr="Tropisches Blatt 1">
                <a:extLst>
                  <a:ext uri="{FF2B5EF4-FFF2-40B4-BE49-F238E27FC236}">
                    <a16:creationId xmlns:a16="http://schemas.microsoft.com/office/drawing/2014/main" id="{D3BC1421-058A-8CCD-8ADB-A6062CF79E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68825" y="4522127"/>
                <a:ext cx="1522765" cy="1884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-Modell 6" descr="Tropisches Blatt 1">
                <a:extLst>
                  <a:ext uri="{FF2B5EF4-FFF2-40B4-BE49-F238E27FC236}">
                    <a16:creationId xmlns:a16="http://schemas.microsoft.com/office/drawing/2014/main" id="{77D94502-642C-C22B-0F8D-46C58391D3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9179680"/>
                  </p:ext>
                </p:extLst>
              </p:nvPr>
            </p:nvGraphicFramePr>
            <p:xfrm rot="18447219">
              <a:off x="8185955" y="3869341"/>
              <a:ext cx="1997098" cy="2776917"/>
            </p:xfrm>
            <a:graphic>
              <a:graphicData uri="http://schemas.microsoft.com/office/drawing/2017/model3d">
                <am3d:model3d r:embed="rId2">
                  <am3d:spPr>
                    <a:xfrm rot="18447219">
                      <a:off x="0" y="0"/>
                      <a:ext cx="1997098" cy="2776917"/>
                    </a:xfrm>
                    <a:prstGeom prst="rect">
                      <a:avLst/>
                    </a:prstGeom>
                  </am3d:spPr>
                  <am3d:camera>
                    <am3d:pos x="0" y="0" z="5798565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458479" d="1000000"/>
                    <am3d:preTrans dx="3186102" dy="-17829822" dz="-2597684"/>
                    <am3d:scale>
                      <am3d:sx n="1000000" d="1000000"/>
                      <am3d:sy n="1000000" d="1000000"/>
                      <am3d:sz n="1000000" d="1000000"/>
                    </am3d:scale>
                    <am3d:rot ax="-409884" ay="1669099" az="-191992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6328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-Modell 6" descr="Tropisches Blatt 1">
                <a:extLst>
                  <a:ext uri="{FF2B5EF4-FFF2-40B4-BE49-F238E27FC236}">
                    <a16:creationId xmlns:a16="http://schemas.microsoft.com/office/drawing/2014/main" id="{77D94502-642C-C22B-0F8D-46C58391D3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8447219">
                <a:off x="8185955" y="3869341"/>
                <a:ext cx="1997098" cy="2776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-Modell 7" descr="Tropisches Blatt 1">
                <a:extLst>
                  <a:ext uri="{FF2B5EF4-FFF2-40B4-BE49-F238E27FC236}">
                    <a16:creationId xmlns:a16="http://schemas.microsoft.com/office/drawing/2014/main" id="{77835E30-6C67-FFCD-C1ED-CE128E556CE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63908306"/>
                  </p:ext>
                </p:extLst>
              </p:nvPr>
            </p:nvGraphicFramePr>
            <p:xfrm>
              <a:off x="849119" y="2414163"/>
              <a:ext cx="1985939" cy="305017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985939" cy="3050175"/>
                    </a:xfrm>
                    <a:prstGeom prst="rect">
                      <a:avLst/>
                    </a:prstGeom>
                  </am3d:spPr>
                  <am3d:camera>
                    <am3d:pos x="0" y="0" z="5798565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458479" d="1000000"/>
                    <am3d:preTrans dx="3186102" dy="-17829822" dz="-2597684"/>
                    <am3d:scale>
                      <am3d:sx n="1000000" d="1000000"/>
                      <am3d:sy n="1000000" d="1000000"/>
                      <am3d:sz n="1000000" d="1000000"/>
                    </am3d:scale>
                    <am3d:rot ax="2218666" ay="-1311499" az="-93958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377233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-Modell 7" descr="Tropisches Blatt 1">
                <a:extLst>
                  <a:ext uri="{FF2B5EF4-FFF2-40B4-BE49-F238E27FC236}">
                    <a16:creationId xmlns:a16="http://schemas.microsoft.com/office/drawing/2014/main" id="{77835E30-6C67-FFCD-C1ED-CE128E556C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9119" y="2414163"/>
                <a:ext cx="1985939" cy="305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-Modell 8" descr="Tropisches Blatt 1">
                <a:extLst>
                  <a:ext uri="{FF2B5EF4-FFF2-40B4-BE49-F238E27FC236}">
                    <a16:creationId xmlns:a16="http://schemas.microsoft.com/office/drawing/2014/main" id="{F6C091C4-FE6D-DA27-AC3E-7C6D0E9FC62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2510433"/>
                  </p:ext>
                </p:extLst>
              </p:nvPr>
            </p:nvGraphicFramePr>
            <p:xfrm rot="1373330">
              <a:off x="9144289" y="1157"/>
              <a:ext cx="1742081" cy="2484608"/>
            </p:xfrm>
            <a:graphic>
              <a:graphicData uri="http://schemas.microsoft.com/office/drawing/2017/model3d">
                <am3d:model3d r:embed="rId2">
                  <am3d:spPr>
                    <a:xfrm rot="1373330">
                      <a:off x="0" y="0"/>
                      <a:ext cx="1742081" cy="2484608"/>
                    </a:xfrm>
                    <a:prstGeom prst="rect">
                      <a:avLst/>
                    </a:prstGeom>
                  </am3d:spPr>
                  <am3d:camera>
                    <am3d:pos x="0" y="0" z="5798565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458479" d="1000000"/>
                    <am3d:preTrans dx="3186102" dy="-17829822" dz="-2597684"/>
                    <am3d:scale>
                      <am3d:sx n="1000000" d="1000000"/>
                      <am3d:sy n="1000000" d="1000000"/>
                      <am3d:sz n="1000000" d="1000000"/>
                    </am3d:scale>
                    <am3d:rot ax="2618477" ay="-770520" az="-718038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31700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-Modell 8" descr="Tropisches Blatt 1">
                <a:extLst>
                  <a:ext uri="{FF2B5EF4-FFF2-40B4-BE49-F238E27FC236}">
                    <a16:creationId xmlns:a16="http://schemas.microsoft.com/office/drawing/2014/main" id="{F6C091C4-FE6D-DA27-AC3E-7C6D0E9FC6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373330">
                <a:off x="9144289" y="1157"/>
                <a:ext cx="1742081" cy="248460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BEB5F12E-B6F1-5E99-A923-24C7CAD1A0C2}"/>
              </a:ext>
            </a:extLst>
          </p:cNvPr>
          <p:cNvSpPr txBox="1"/>
          <p:nvPr/>
        </p:nvSpPr>
        <p:spPr>
          <a:xfrm>
            <a:off x="2962016" y="6402907"/>
            <a:ext cx="664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dirty="0"/>
              <a:t>Namen der SuS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32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32F40B-33D2-669C-EBB9-8BA98E5D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Desertifikation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8DB7409-1B93-64F5-7992-1E54A5B4E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1815366"/>
            <a:ext cx="4777381" cy="305752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894FCB4-1054-1A39-9C82-C21F0D878153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/>
              <a:t>Nicht</a:t>
            </a:r>
            <a:r>
              <a:rPr lang="en-US" sz="2400"/>
              <a:t> </a:t>
            </a:r>
            <a:r>
              <a:rPr lang="en-US" sz="2400" err="1"/>
              <a:t>gleich</a:t>
            </a:r>
            <a:r>
              <a:rPr lang="en-US" sz="2400"/>
              <a:t> </a:t>
            </a:r>
            <a:r>
              <a:rPr lang="en-US" sz="2400" err="1"/>
              <a:t>Dürre</a:t>
            </a:r>
            <a:endParaRPr lang="en-US" sz="2400"/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/>
              <a:t>Ist</a:t>
            </a:r>
            <a:r>
              <a:rPr lang="en-US" sz="2400"/>
              <a:t> </a:t>
            </a:r>
            <a:r>
              <a:rPr lang="en-US" sz="2400" err="1"/>
              <a:t>eine</a:t>
            </a:r>
            <a:r>
              <a:rPr lang="en-US" sz="2400"/>
              <a:t> </a:t>
            </a:r>
            <a:r>
              <a:rPr lang="en-US" sz="2400" err="1"/>
              <a:t>vom</a:t>
            </a:r>
            <a:r>
              <a:rPr lang="en-US" sz="2400"/>
              <a:t> </a:t>
            </a:r>
            <a:r>
              <a:rPr lang="en-US" sz="2400" err="1"/>
              <a:t>Menschen</a:t>
            </a:r>
            <a:r>
              <a:rPr lang="en-US" sz="2400"/>
              <a:t> in Gang </a:t>
            </a:r>
            <a:r>
              <a:rPr lang="en-US" sz="2400" err="1"/>
              <a:t>gesetzte</a:t>
            </a:r>
            <a:r>
              <a:rPr lang="en-US" sz="2400"/>
              <a:t> </a:t>
            </a:r>
            <a:r>
              <a:rPr lang="en-US" sz="2400" err="1"/>
              <a:t>Ausdehnung</a:t>
            </a:r>
            <a:r>
              <a:rPr lang="en-US" sz="2400"/>
              <a:t>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/>
              <a:t>Eigentlich</a:t>
            </a:r>
            <a:r>
              <a:rPr lang="en-US" sz="2400"/>
              <a:t> </a:t>
            </a:r>
            <a:r>
              <a:rPr lang="en-US" sz="2400" err="1"/>
              <a:t>kein</a:t>
            </a:r>
            <a:r>
              <a:rPr lang="en-US" sz="2400"/>
              <a:t> </a:t>
            </a:r>
            <a:r>
              <a:rPr lang="en-US" sz="2400" err="1"/>
              <a:t>Wüstenland</a:t>
            </a:r>
            <a:r>
              <a:rPr lang="en-US" sz="2400"/>
              <a:t>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/>
              <a:t>Weltweites</a:t>
            </a:r>
            <a:r>
              <a:rPr lang="en-US" sz="2400"/>
              <a:t> Problem 3,6 </a:t>
            </a:r>
            <a:r>
              <a:rPr lang="en-US" sz="2400" err="1"/>
              <a:t>Mrd</a:t>
            </a:r>
            <a:r>
              <a:rPr lang="en-US" sz="2400"/>
              <a:t>. h </a:t>
            </a:r>
            <a:r>
              <a:rPr lang="en-US" sz="2400" err="1"/>
              <a:t>Ackerland</a:t>
            </a:r>
            <a:r>
              <a:rPr lang="en-US" sz="2400"/>
              <a:t> (2 </a:t>
            </a:r>
            <a:r>
              <a:rPr lang="en-US" sz="2400" err="1"/>
              <a:t>mal</a:t>
            </a:r>
            <a:r>
              <a:rPr lang="en-US" sz="2400"/>
              <a:t> </a:t>
            </a:r>
            <a:r>
              <a:rPr lang="en-US" sz="2400" err="1"/>
              <a:t>Russland</a:t>
            </a:r>
            <a:r>
              <a:rPr lang="en-US" sz="2400"/>
              <a:t>)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/>
              <a:t>Jedes</a:t>
            </a:r>
            <a:r>
              <a:rPr lang="en-US" sz="2400"/>
              <a:t> </a:t>
            </a:r>
            <a:r>
              <a:rPr lang="en-US" sz="2400" err="1"/>
              <a:t>Jahr</a:t>
            </a:r>
            <a:r>
              <a:rPr lang="en-US" sz="2400"/>
              <a:t> +5-7 </a:t>
            </a:r>
            <a:r>
              <a:rPr lang="en-US" sz="2400" err="1"/>
              <a:t>Mio</a:t>
            </a:r>
            <a:r>
              <a:rPr lang="en-US" sz="2400"/>
              <a:t>. h Land </a:t>
            </a:r>
            <a:r>
              <a:rPr lang="en-US" sz="2400" err="1"/>
              <a:t>dazu</a:t>
            </a:r>
            <a:endParaRPr lang="en-US" sz="2400"/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/>
              <a:t>Man-made-desert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69673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50B14-762F-D625-49A4-077EB3590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322" y="467470"/>
            <a:ext cx="3744545" cy="1616203"/>
          </a:xfrm>
        </p:spPr>
        <p:txBody>
          <a:bodyPr anchor="b">
            <a:noAutofit/>
          </a:bodyPr>
          <a:lstStyle/>
          <a:p>
            <a:r>
              <a:rPr lang="de-AT" sz="2800"/>
              <a:t>Tropische Produkte- heute selbstverständlich im Supermarkt </a:t>
            </a:r>
            <a:endParaRPr lang="de-DE" sz="2800"/>
          </a:p>
        </p:txBody>
      </p:sp>
      <p:pic>
        <p:nvPicPr>
          <p:cNvPr id="23" name="Picture 22" descr="Drei Tassen Espresso bereit zum Servieren">
            <a:extLst>
              <a:ext uri="{FF2B5EF4-FFF2-40B4-BE49-F238E27FC236}">
                <a16:creationId xmlns:a16="http://schemas.microsoft.com/office/drawing/2014/main" id="{04DB5051-D5FE-EFF3-407F-FD01055500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30" r="11249"/>
          <a:stretch>
            <a:fillRect/>
          </a:stretch>
        </p:blipFill>
        <p:spPr>
          <a:xfrm>
            <a:off x="20" y="3718"/>
            <a:ext cx="7386247" cy="685428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0F7079-533B-6622-45C2-60A196B56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rmAutofit/>
          </a:bodyPr>
          <a:lstStyle/>
          <a:p>
            <a:r>
              <a:rPr lang="de-AT"/>
              <a:t>Kakao</a:t>
            </a:r>
          </a:p>
          <a:p>
            <a:r>
              <a:rPr lang="de-AT"/>
              <a:t>Kaffee</a:t>
            </a:r>
          </a:p>
          <a:p>
            <a:r>
              <a:rPr lang="de-AT"/>
              <a:t>Tee</a:t>
            </a:r>
          </a:p>
          <a:p>
            <a:r>
              <a:rPr lang="de-AT"/>
              <a:t>Rohrzucker</a:t>
            </a:r>
          </a:p>
          <a:p>
            <a:r>
              <a:rPr lang="de-AT"/>
              <a:t>Reis </a:t>
            </a:r>
          </a:p>
          <a:p>
            <a:r>
              <a:rPr lang="de-AT"/>
              <a:t>Gewürze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84351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F2A7F9-A1C4-8343-AD7E-6B6E0256B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318" y="1270852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de-AT" sz="5400"/>
              <a:t>Fair Trade </a:t>
            </a:r>
            <a:endParaRPr lang="de-DE" sz="54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0190A2-EB9B-5B5F-2396-A192F8847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979" y="2658304"/>
            <a:ext cx="4335318" cy="2271000"/>
          </a:xfrm>
        </p:spPr>
        <p:txBody>
          <a:bodyPr anchor="b">
            <a:normAutofit/>
          </a:bodyPr>
          <a:lstStyle/>
          <a:p>
            <a:pPr algn="l"/>
            <a:r>
              <a:rPr lang="de-AT"/>
              <a:t>Bietet Bauern/ Bäuerinnen in Entwicklungsländern eine Chance auf einen fairen Handel</a:t>
            </a:r>
          </a:p>
          <a:p>
            <a:pPr algn="l"/>
            <a:r>
              <a:rPr lang="de-AT"/>
              <a:t>Die Stiftung S.O.S (erster Weltladen) seit 1969</a:t>
            </a:r>
          </a:p>
          <a:p>
            <a:pPr algn="l"/>
            <a:endParaRPr lang="de-DE" sz="2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8D582-FEED-3D3C-1A39-F379BE02C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2" y="1122943"/>
            <a:ext cx="5536001" cy="45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7725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4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19A205-DC19-F095-9CB5-F520B628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4" y="296674"/>
            <a:ext cx="5683645" cy="3007045"/>
          </a:xfrm>
        </p:spPr>
        <p:txBody>
          <a:bodyPr>
            <a:noAutofit/>
          </a:bodyPr>
          <a:lstStyle/>
          <a:p>
            <a:r>
              <a:rPr lang="de-AT" sz="5400" b="1">
                <a:solidFill>
                  <a:schemeClr val="tx2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Danke für eure Aufmerksamkeit</a:t>
            </a:r>
            <a:endParaRPr lang="de-DE" sz="5400" b="1">
              <a:solidFill>
                <a:schemeClr val="tx2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0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035BD83-09F4-54E9-B99B-BB5846B9C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639" y="1933354"/>
            <a:ext cx="4002662" cy="366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864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5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2E3188-82C7-6B55-1E34-A11DBE15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76400"/>
            <a:ext cx="4038600" cy="3505200"/>
          </a:xfrm>
        </p:spPr>
        <p:txBody>
          <a:bodyPr anchor="t">
            <a:normAutofit/>
          </a:bodyPr>
          <a:lstStyle/>
          <a:p>
            <a:r>
              <a:rPr lang="de-AT" sz="4000"/>
              <a:t>Die Tropen</a:t>
            </a:r>
            <a:endParaRPr lang="de-DE" sz="40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1842AC-0AA1-3475-B20E-D980E223E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1676400"/>
            <a:ext cx="6304843" cy="3505200"/>
          </a:xfrm>
        </p:spPr>
        <p:txBody>
          <a:bodyPr>
            <a:noAutofit/>
          </a:bodyPr>
          <a:lstStyle/>
          <a:p>
            <a:r>
              <a:rPr lang="de-AT" dirty="0">
                <a:solidFill>
                  <a:schemeClr val="tx1">
                    <a:alpha val="55000"/>
                  </a:schemeClr>
                </a:solidFill>
              </a:rPr>
              <a:t>Reicht vom feuchtheißen immergrünen</a:t>
            </a:r>
          </a:p>
          <a:p>
            <a:pPr marL="0" indent="0">
              <a:buNone/>
            </a:pPr>
            <a:r>
              <a:rPr lang="de-AT" dirty="0">
                <a:solidFill>
                  <a:schemeClr val="tx1">
                    <a:alpha val="55000"/>
                  </a:schemeClr>
                </a:solidFill>
              </a:rPr>
              <a:t>   Regenwald am Äquator</a:t>
            </a:r>
          </a:p>
          <a:p>
            <a:r>
              <a:rPr lang="de-AT" dirty="0">
                <a:solidFill>
                  <a:schemeClr val="tx1">
                    <a:alpha val="55000"/>
                  </a:schemeClr>
                </a:solidFill>
              </a:rPr>
              <a:t> bis zum wechselfeuchten Regenwald (Regen- und Trockenzeit)</a:t>
            </a:r>
          </a:p>
          <a:p>
            <a:r>
              <a:rPr lang="de-AT" dirty="0">
                <a:solidFill>
                  <a:schemeClr val="tx1">
                    <a:alpha val="55000"/>
                  </a:schemeClr>
                </a:solidFill>
              </a:rPr>
              <a:t>Monatsmitteltemperaturen: 25-28°C</a:t>
            </a:r>
          </a:p>
          <a:p>
            <a:r>
              <a:rPr lang="de-AT" dirty="0">
                <a:solidFill>
                  <a:schemeClr val="tx1">
                    <a:alpha val="55000"/>
                  </a:schemeClr>
                </a:solidFill>
              </a:rPr>
              <a:t>Ganzjährige Reifezeit </a:t>
            </a:r>
          </a:p>
          <a:p>
            <a:r>
              <a:rPr lang="de-AT" dirty="0">
                <a:solidFill>
                  <a:schemeClr val="tx1">
                    <a:alpha val="55000"/>
                  </a:schemeClr>
                </a:solidFill>
              </a:rPr>
              <a:t>Kein Frost (außer in Gebirgsregionen)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5DFFAB-7160-BE2D-B899-C7723BE5B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426406"/>
            <a:ext cx="3784600" cy="256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968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54F67A-5E2E-6E1B-60BB-450D0382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e-AT" sz="3400" dirty="0"/>
              <a:t>Immerfeuchtes tropisches Regenwaldklima </a:t>
            </a:r>
            <a:endParaRPr lang="de-DE" sz="3400" dirty="0"/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CA0406-80C8-54C0-74F7-EF49E67AB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e-AT" dirty="0"/>
              <a:t>Hohe Niederschläge</a:t>
            </a:r>
          </a:p>
          <a:p>
            <a:r>
              <a:rPr lang="de-AT" dirty="0"/>
              <a:t>Niederschlagssumme: 1500mm</a:t>
            </a:r>
          </a:p>
          <a:p>
            <a:r>
              <a:rPr lang="de-AT" dirty="0"/>
              <a:t>Pflanzen: durchgehend ideale Wachstumsbedingungen</a:t>
            </a:r>
          </a:p>
          <a:p>
            <a:endParaRPr lang="de-DE" sz="2200" dirty="0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1B7B97DB-D9D7-0606-E825-D179A5CCF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51" y="760068"/>
            <a:ext cx="4390313" cy="53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9010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63660F-EC7F-57F6-F370-1F3F8DA7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Wechselfeuchtes Tropenklima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D9FD1B5-4146-C4CD-EC2F-103B87C6463A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/>
              <a:t>Wechsel</a:t>
            </a:r>
            <a:r>
              <a:rPr lang="en-US" sz="2800"/>
              <a:t> von </a:t>
            </a:r>
            <a:r>
              <a:rPr lang="en-US" sz="2800" err="1"/>
              <a:t>Regen</a:t>
            </a:r>
            <a:r>
              <a:rPr lang="en-US" sz="2800"/>
              <a:t>- und </a:t>
            </a:r>
            <a:r>
              <a:rPr lang="en-US" sz="2800" err="1"/>
              <a:t>Trockenzeit</a:t>
            </a:r>
            <a:endParaRPr lang="en-US" sz="2800"/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Je </a:t>
            </a:r>
            <a:r>
              <a:rPr lang="en-US" sz="2800" err="1"/>
              <a:t>näher</a:t>
            </a:r>
            <a:r>
              <a:rPr lang="en-US" sz="2800"/>
              <a:t> am </a:t>
            </a:r>
            <a:r>
              <a:rPr lang="en-US" sz="2800" err="1"/>
              <a:t>Wendekreis</a:t>
            </a:r>
            <a:r>
              <a:rPr lang="en-US" sz="2800"/>
              <a:t>, </a:t>
            </a:r>
            <a:r>
              <a:rPr lang="en-US" sz="2800" err="1"/>
              <a:t>desto</a:t>
            </a:r>
            <a:r>
              <a:rPr lang="en-US" sz="2800"/>
              <a:t> </a:t>
            </a:r>
            <a:r>
              <a:rPr lang="en-US" sz="2800" err="1"/>
              <a:t>niederschlagsärmer</a:t>
            </a:r>
            <a:r>
              <a:rPr lang="en-US" sz="2800"/>
              <a:t>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/>
              <a:t>Vegitationszone</a:t>
            </a:r>
            <a:r>
              <a:rPr lang="en-US" sz="2800"/>
              <a:t> = </a:t>
            </a:r>
            <a:r>
              <a:rPr lang="en-US" sz="2800" err="1"/>
              <a:t>Savane</a:t>
            </a:r>
            <a:r>
              <a:rPr lang="en-US" sz="2800"/>
              <a:t>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/>
              <a:t>Savane</a:t>
            </a:r>
            <a:r>
              <a:rPr lang="en-US" sz="2800"/>
              <a:t> = </a:t>
            </a:r>
            <a:r>
              <a:rPr lang="en-US" sz="2800" err="1"/>
              <a:t>offenes</a:t>
            </a:r>
            <a:r>
              <a:rPr lang="en-US" sz="2800"/>
              <a:t> </a:t>
            </a:r>
            <a:r>
              <a:rPr lang="en-US" sz="2800" err="1"/>
              <a:t>Grasland</a:t>
            </a:r>
            <a:r>
              <a:rPr lang="en-US"/>
              <a:t> </a:t>
            </a:r>
          </a:p>
          <a:p>
            <a:pPr marL="285750"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F3999C-2EDD-5F7E-B91F-5663E3578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8" y="654050"/>
            <a:ext cx="3941691" cy="47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0330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378527-39B3-A33C-B502-8A2C31CA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de-AT"/>
              <a:t>Natürliches Recyclingsystem</a:t>
            </a:r>
            <a:endParaRPr lang="de-DE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Blatt">
            <a:extLst>
              <a:ext uri="{FF2B5EF4-FFF2-40B4-BE49-F238E27FC236}">
                <a16:creationId xmlns:a16="http://schemas.microsoft.com/office/drawing/2014/main" id="{70E9A9EF-9957-9C50-8437-6A72464AB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1643C5-BB40-ADC4-92A5-67AF4B90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b="1"/>
              <a:t>Zwei wesentliche Kreislaufsysteme:</a:t>
            </a:r>
            <a:r>
              <a:rPr lang="de-AT"/>
              <a:t> </a:t>
            </a:r>
          </a:p>
          <a:p>
            <a:pPr lvl="1">
              <a:lnSpc>
                <a:spcPct val="150000"/>
              </a:lnSpc>
            </a:pPr>
            <a:r>
              <a:rPr lang="de-AT" sz="2800"/>
              <a:t>Wasserkreislauf</a:t>
            </a:r>
          </a:p>
          <a:p>
            <a:pPr lvl="1">
              <a:lnSpc>
                <a:spcPct val="150000"/>
              </a:lnSpc>
            </a:pPr>
            <a:r>
              <a:rPr lang="de-AT" sz="2800"/>
              <a:t>Nährstoffkreislauf</a:t>
            </a:r>
            <a:r>
              <a:rPr lang="de-A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82255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3921CA-F58C-3D13-775B-05FF9DFEA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8418"/>
            <a:ext cx="4393166" cy="4461163"/>
          </a:xfrm>
        </p:spPr>
        <p:txBody>
          <a:bodyPr>
            <a:normAutofit/>
          </a:bodyPr>
          <a:lstStyle/>
          <a:p>
            <a:r>
              <a:rPr lang="de-AT" sz="3600">
                <a:solidFill>
                  <a:srgbClr val="FFFFFF"/>
                </a:solidFill>
              </a:rPr>
              <a:t>Wander- oder Brandrodungsfeldbau</a:t>
            </a:r>
            <a:endParaRPr lang="de-DE" sz="36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01FF4B-3AD2-3D8A-5012-86160695E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e-AT"/>
              <a:t>Traditionelle Anbaumethode </a:t>
            </a:r>
          </a:p>
          <a:p>
            <a:r>
              <a:rPr lang="de-AT"/>
              <a:t>¼ kulturfläche wird so genutzt </a:t>
            </a:r>
          </a:p>
          <a:p>
            <a:r>
              <a:rPr lang="de-AT"/>
              <a:t>Subsistenzwirtschaft </a:t>
            </a:r>
          </a:p>
          <a:p>
            <a:pPr lvl="1"/>
            <a:r>
              <a:rPr lang="de-AT" sz="2800"/>
              <a:t>wirtschaftliche Einheit die den Eigenverbrauch benötigt und selbst produziert</a:t>
            </a:r>
          </a:p>
          <a:p>
            <a:pPr lvl="1"/>
            <a:r>
              <a:rPr lang="de-AT" sz="2800"/>
              <a:t>Nicht abhängig von Markt </a:t>
            </a:r>
          </a:p>
          <a:p>
            <a:r>
              <a:rPr lang="de-AT"/>
              <a:t>Wanderfeldbau </a:t>
            </a:r>
          </a:p>
          <a:p>
            <a:r>
              <a:rPr lang="de-AT"/>
              <a:t>Rasche Bevölkerungszunahme </a:t>
            </a:r>
          </a:p>
        </p:txBody>
      </p:sp>
    </p:spTree>
    <p:extLst>
      <p:ext uri="{BB962C8B-B14F-4D97-AF65-F5344CB8AC3E}">
        <p14:creationId xmlns:p14="http://schemas.microsoft.com/office/powerpoint/2010/main" val="5209238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" descr="Luftbild eines Flusses, der durch einen Wald fließt">
            <a:extLst>
              <a:ext uri="{FF2B5EF4-FFF2-40B4-BE49-F238E27FC236}">
                <a16:creationId xmlns:a16="http://schemas.microsoft.com/office/drawing/2014/main" id="{C8E6F500-7BA5-5BDB-A24F-12F0BECD9C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99" r="9635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3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3918FF-9389-17D4-3604-4E295F33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de-AT" sz="4000"/>
              <a:t>Regenwälder schrumpfen</a:t>
            </a:r>
            <a:endParaRPr lang="de-DE" sz="40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90BA6C-BD63-F38A-B046-FD9C67A3F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650" y="1680560"/>
            <a:ext cx="5247340" cy="3496878"/>
          </a:xfrm>
        </p:spPr>
        <p:txBody>
          <a:bodyPr anchor="ctr">
            <a:normAutofit/>
          </a:bodyPr>
          <a:lstStyle/>
          <a:p>
            <a:r>
              <a:rPr lang="de-AT"/>
              <a:t>Bsp.: Amazonien</a:t>
            </a:r>
          </a:p>
          <a:p>
            <a:r>
              <a:rPr lang="de-AT"/>
              <a:t>Hauptverursacher: Abholzung </a:t>
            </a:r>
          </a:p>
          <a:p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7820508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E90F9-3F14-89E2-CBB5-7045A99D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de-AT" sz="3200"/>
              <a:t>Hauptverusacher der Abholzung </a:t>
            </a:r>
            <a:endParaRPr lang="de-DE" sz="3200"/>
          </a:p>
        </p:txBody>
      </p:sp>
      <p:pic>
        <p:nvPicPr>
          <p:cNvPr id="5" name="Picture 4" descr="Traktor auf dem Acker">
            <a:extLst>
              <a:ext uri="{FF2B5EF4-FFF2-40B4-BE49-F238E27FC236}">
                <a16:creationId xmlns:a16="http://schemas.microsoft.com/office/drawing/2014/main" id="{26BC5BA3-D8CC-5C38-AA51-27BB797AA8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92" r="8459" b="375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7617B7-4AAE-0EDB-572C-CC2AA4D6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 fontScale="92500" lnSpcReduction="20000"/>
          </a:bodyPr>
          <a:lstStyle/>
          <a:p>
            <a:r>
              <a:rPr lang="de-AT" b="1"/>
              <a:t>Agrarkolonisation </a:t>
            </a:r>
          </a:p>
          <a:p>
            <a:pPr lvl="1"/>
            <a:r>
              <a:rPr lang="de-AT" sz="2800"/>
              <a:t>Landwirtschaftlicher Nutzen</a:t>
            </a:r>
          </a:p>
          <a:p>
            <a:pPr lvl="1"/>
            <a:r>
              <a:rPr lang="de-AT" sz="2800"/>
              <a:t>ungenutzte Gebiete </a:t>
            </a:r>
          </a:p>
          <a:p>
            <a:pPr lvl="1"/>
            <a:r>
              <a:rPr lang="de-AT" sz="2800"/>
              <a:t>Begleitet von neuen Siedlungen</a:t>
            </a:r>
          </a:p>
          <a:p>
            <a:r>
              <a:rPr lang="de-AT" b="1"/>
              <a:t>Agrobusiness </a:t>
            </a:r>
          </a:p>
          <a:p>
            <a:pPr lvl="1"/>
            <a:r>
              <a:rPr lang="de-AT" sz="2800"/>
              <a:t>Vermarktung und Verarbeitung landwirtschaftlicher Erzeugnisse</a:t>
            </a:r>
          </a:p>
          <a:p>
            <a:pPr lvl="1"/>
            <a:r>
              <a:rPr lang="de-AT" sz="2800"/>
              <a:t>Gesamtheit aller Wirtschaftsbereiche (Landwirtschaft betreffend)</a:t>
            </a:r>
          </a:p>
          <a:p>
            <a:pPr lvl="1"/>
            <a:endParaRPr lang="de-AT" sz="2000"/>
          </a:p>
        </p:txBody>
      </p:sp>
    </p:spTree>
    <p:extLst>
      <p:ext uri="{BB962C8B-B14F-4D97-AF65-F5344CB8AC3E}">
        <p14:creationId xmlns:p14="http://schemas.microsoft.com/office/powerpoint/2010/main" val="222257590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7B8F1E-1B0B-9E7D-12A1-CD06A4D4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0" y="809898"/>
            <a:ext cx="10503935" cy="1554480"/>
          </a:xfrm>
        </p:spPr>
        <p:txBody>
          <a:bodyPr anchor="ctr">
            <a:normAutofit/>
          </a:bodyPr>
          <a:lstStyle/>
          <a:p>
            <a:r>
              <a:rPr lang="de-AT" sz="4800"/>
              <a:t>Die Sahelzone- Hunger vorprogrammiert </a:t>
            </a:r>
            <a:endParaRPr lang="de-DE" sz="48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4AEBF-9CB3-5A3D-BBB2-039C2D161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de-AT"/>
              <a:t>Südlicher Rand der Sahara </a:t>
            </a:r>
          </a:p>
          <a:p>
            <a:r>
              <a:rPr lang="de-AT"/>
              <a:t>Liegt ca. 500km breiten Streifen</a:t>
            </a:r>
          </a:p>
          <a:p>
            <a:r>
              <a:rPr lang="de-AT"/>
              <a:t>Fortschreitende Desertifikation (Wüst machen)</a:t>
            </a:r>
          </a:p>
          <a:p>
            <a:r>
              <a:rPr lang="de-AT"/>
              <a:t>Nahrunsmittelknappheit &amp; Hungerkatakstrophen</a:t>
            </a:r>
          </a:p>
          <a:p>
            <a:endParaRPr lang="de-AT" sz="2400"/>
          </a:p>
          <a:p>
            <a:endParaRPr lang="de-DE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71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Breitbild</PresentationFormat>
  <Paragraphs>64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ADLaM Display</vt:lpstr>
      <vt:lpstr>Aptos</vt:lpstr>
      <vt:lpstr>Aptos Display</vt:lpstr>
      <vt:lpstr>Arial</vt:lpstr>
      <vt:lpstr>Calibri</vt:lpstr>
      <vt:lpstr>Cochocib Script Latin Pro</vt:lpstr>
      <vt:lpstr>Office</vt:lpstr>
      <vt:lpstr>Die Tropen </vt:lpstr>
      <vt:lpstr>Die Tropen</vt:lpstr>
      <vt:lpstr>Immerfeuchtes tropisches Regenwaldklima </vt:lpstr>
      <vt:lpstr>Wechselfeuchtes Tropenklima </vt:lpstr>
      <vt:lpstr>Natürliches Recyclingsystem</vt:lpstr>
      <vt:lpstr>Wander- oder Brandrodungsfeldbau</vt:lpstr>
      <vt:lpstr>Regenwälder schrumpfen</vt:lpstr>
      <vt:lpstr>Hauptverusacher der Abholzung </vt:lpstr>
      <vt:lpstr>Die Sahelzone- Hunger vorprogrammiert </vt:lpstr>
      <vt:lpstr>Desertifikation </vt:lpstr>
      <vt:lpstr>Tropische Produkte- heute selbstverständlich im Supermarkt </vt:lpstr>
      <vt:lpstr>Fair Trade </vt:lpstr>
      <vt:lpstr>Danke für eure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Tropen</dc:title>
  <dc:creator>Duscha Johanna</dc:creator>
  <cp:lastModifiedBy>Buchner Nick</cp:lastModifiedBy>
  <cp:revision>2</cp:revision>
  <dcterms:created xsi:type="dcterms:W3CDTF">2025-12-01T09:06:29Z</dcterms:created>
  <dcterms:modified xsi:type="dcterms:W3CDTF">2026-03-25T11:51:31Z</dcterms:modified>
</cp:coreProperties>
</file>