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14" r:id="rId3"/>
    <p:sldId id="304" r:id="rId4"/>
    <p:sldId id="281" r:id="rId5"/>
    <p:sldId id="306" r:id="rId6"/>
    <p:sldId id="307" r:id="rId7"/>
    <p:sldId id="308" r:id="rId8"/>
    <p:sldId id="319" r:id="rId9"/>
    <p:sldId id="321" r:id="rId10"/>
    <p:sldId id="312" r:id="rId11"/>
    <p:sldId id="311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457B6-5221-4F9F-A451-E3B1AF6E6B76}" v="93" dt="2021-01-25T10:35:37.47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Hagmüller" userId="e452af1d9cc75783" providerId="LiveId" clId="{364457B6-5221-4F9F-A451-E3B1AF6E6B76}"/>
    <pc:docChg chg="custSel modSld">
      <pc:chgData name="Paul Hagmüller" userId="e452af1d9cc75783" providerId="LiveId" clId="{364457B6-5221-4F9F-A451-E3B1AF6E6B76}" dt="2021-01-26T06:33:17.896" v="108" actId="20577"/>
      <pc:docMkLst>
        <pc:docMk/>
      </pc:docMkLst>
      <pc:sldChg chg="modSp mod">
        <pc:chgData name="Paul Hagmüller" userId="e452af1d9cc75783" providerId="LiveId" clId="{364457B6-5221-4F9F-A451-E3B1AF6E6B76}" dt="2021-01-26T06:32:51.328" v="101" actId="20577"/>
        <pc:sldMkLst>
          <pc:docMk/>
          <pc:sldMk cId="442130912" sldId="304"/>
        </pc:sldMkLst>
        <pc:spChg chg="mod">
          <ac:chgData name="Paul Hagmüller" userId="e452af1d9cc75783" providerId="LiveId" clId="{364457B6-5221-4F9F-A451-E3B1AF6E6B76}" dt="2021-01-26T06:32:51.328" v="101" actId="20577"/>
          <ac:spMkLst>
            <pc:docMk/>
            <pc:sldMk cId="442130912" sldId="304"/>
            <ac:spMk id="5" creationId="{27DC61DE-A57E-4140-93D6-C5307DCB8E22}"/>
          </ac:spMkLst>
        </pc:spChg>
      </pc:sldChg>
      <pc:sldChg chg="modSp mod">
        <pc:chgData name="Paul Hagmüller" userId="e452af1d9cc75783" providerId="LiveId" clId="{364457B6-5221-4F9F-A451-E3B1AF6E6B76}" dt="2021-01-26T06:33:08.936" v="106" actId="20577"/>
        <pc:sldMkLst>
          <pc:docMk/>
          <pc:sldMk cId="550119059" sldId="306"/>
        </pc:sldMkLst>
        <pc:spChg chg="mod">
          <ac:chgData name="Paul Hagmüller" userId="e452af1d9cc75783" providerId="LiveId" clId="{364457B6-5221-4F9F-A451-E3B1AF6E6B76}" dt="2021-01-26T06:33:08.936" v="106" actId="20577"/>
          <ac:spMkLst>
            <pc:docMk/>
            <pc:sldMk cId="550119059" sldId="306"/>
            <ac:spMk id="5" creationId="{27DC61DE-A57E-4140-93D6-C5307DCB8E22}"/>
          </ac:spMkLst>
        </pc:spChg>
      </pc:sldChg>
      <pc:sldChg chg="modSp mod">
        <pc:chgData name="Paul Hagmüller" userId="e452af1d9cc75783" providerId="LiveId" clId="{364457B6-5221-4F9F-A451-E3B1AF6E6B76}" dt="2021-01-26T06:33:17.896" v="108" actId="20577"/>
        <pc:sldMkLst>
          <pc:docMk/>
          <pc:sldMk cId="3686458144" sldId="311"/>
        </pc:sldMkLst>
        <pc:spChg chg="mod">
          <ac:chgData name="Paul Hagmüller" userId="e452af1d9cc75783" providerId="LiveId" clId="{364457B6-5221-4F9F-A451-E3B1AF6E6B76}" dt="2021-01-26T06:33:17.896" v="108" actId="20577"/>
          <ac:spMkLst>
            <pc:docMk/>
            <pc:sldMk cId="3686458144" sldId="311"/>
            <ac:spMk id="5" creationId="{27DC61DE-A57E-4140-93D6-C5307DCB8E22}"/>
          </ac:spMkLst>
        </pc:spChg>
      </pc:sldChg>
      <pc:sldChg chg="modSp mod modAnim">
        <pc:chgData name="Paul Hagmüller" userId="e452af1d9cc75783" providerId="LiveId" clId="{364457B6-5221-4F9F-A451-E3B1AF6E6B76}" dt="2021-01-25T10:35:37.522" v="93" actId="27636"/>
        <pc:sldMkLst>
          <pc:docMk/>
          <pc:sldMk cId="3644045580" sldId="319"/>
        </pc:sldMkLst>
        <pc:spChg chg="mod">
          <ac:chgData name="Paul Hagmüller" userId="e452af1d9cc75783" providerId="LiveId" clId="{364457B6-5221-4F9F-A451-E3B1AF6E6B76}" dt="2021-01-25T10:35:37.522" v="93" actId="27636"/>
          <ac:spMkLst>
            <pc:docMk/>
            <pc:sldMk cId="3644045580" sldId="319"/>
            <ac:spMk id="6" creationId="{6A92A8B1-5612-4BAC-9065-2C06369731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301532-E5EF-47EF-8871-08AF1AA7FF52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B1F770-79C7-4162-BDFF-2E83DE0065B0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29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73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40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37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67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2832532" y="1371600"/>
            <a:ext cx="9359467" cy="2959842"/>
          </a:xfrm>
        </p:spPr>
        <p:txBody>
          <a:bodyPr rtlCol="0" anchor="ctr"/>
          <a:lstStyle>
            <a:lvl1pPr algn="ctr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dirty="0"/>
              <a:t>Master-Untertitelformat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177168-E55E-4963-AC1F-A8EA2D8F9E6D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4B7EFE-BF4D-4A73-B803-4DD6A03DB75D}" type="datetime1">
              <a:rPr lang="de-DE" smtClean="0"/>
              <a:pPr/>
              <a:t>26.01.2021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20F83AF1-6A26-4059-AD4A-F82AFF34FDC9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6C0FC3-E83A-475B-AAA2-93400C5101EA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636668"/>
            <a:ext cx="12192000" cy="422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438400" y="442210"/>
            <a:ext cx="7315200" cy="1719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2438399" y="442210"/>
            <a:ext cx="7315199" cy="1719073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3583159"/>
          </a:xfrm>
        </p:spPr>
        <p:txBody>
          <a:bodyPr rtlCol="0"/>
          <a:lstStyle>
            <a:lvl1pPr marL="342900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1B5720D-1144-46F9-958B-937E640A59DD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9691BA-025B-4B91-A22F-A671D5AE3F51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A56B13-EA95-45F8-B833-F6B498A23AC3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6DC63-8658-42DB-AB1C-60D19C649A18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11CAD-4954-42CB-8973-D8C5BFCB739A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FE2B29-1C09-4C0A-B109-18ACE9669A79}" type="datetime1">
              <a:rPr lang="de-DE" smtClean="0"/>
              <a:pPr/>
              <a:t>26.01.2021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7C880-82E8-4D80-853B-63837EC24E77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</a:t>
            </a:r>
          </a:p>
          <a:p>
            <a:pPr lvl="6" rtl="0"/>
            <a:r>
              <a:rPr lang="de-DE" dirty="0"/>
              <a:t>Siebte</a:t>
            </a:r>
          </a:p>
          <a:p>
            <a:pPr lvl="7" rtl="0"/>
            <a:r>
              <a:rPr lang="de-DE" dirty="0"/>
              <a:t>Achte</a:t>
            </a:r>
          </a:p>
          <a:p>
            <a:pPr lvl="8" rtl="0"/>
            <a:r>
              <a:rPr lang="de-DE" dirty="0"/>
              <a:t>Neunte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F189952-BD72-4FE4-8168-FF53CB064C99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4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1976" y="1376039"/>
            <a:ext cx="9360023" cy="2955403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Bevölkerung</a:t>
            </a:r>
            <a: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Europas</a:t>
            </a:r>
            <a: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Sprachen</a:t>
            </a:r>
            <a:endParaRPr lang="de-DE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31976" y="4538659"/>
            <a:ext cx="9360023" cy="865321"/>
          </a:xfrm>
        </p:spPr>
        <p:txBody>
          <a:bodyPr rtlCol="0">
            <a:normAutofit/>
          </a:bodyPr>
          <a:lstStyle/>
          <a:p>
            <a:pPr lvl="0" algn="ctr">
              <a:buClr>
                <a:srgbClr val="D8D8D8"/>
              </a:buClr>
              <a:buSzPts val="2800"/>
            </a:pPr>
            <a:r>
              <a:rPr lang="de-DE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Paul </a:t>
            </a:r>
            <a:r>
              <a:rPr lang="de-DE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Hagmüller</a:t>
            </a:r>
            <a:r>
              <a:rPr lang="de-DE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&amp; Eva Moser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28E72-7E60-4D59-B623-4FF213130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kahoot.it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D11C57-F1DB-46CD-961C-83A8C5EF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32" y="4538659"/>
            <a:ext cx="9359467" cy="865321"/>
          </a:xfrm>
        </p:spPr>
        <p:txBody>
          <a:bodyPr>
            <a:normAutofit/>
          </a:bodyPr>
          <a:lstStyle/>
          <a:p>
            <a:pPr algn="ctr"/>
            <a:r>
              <a:rPr lang="de-A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Quiz zum Abschluss</a:t>
            </a:r>
          </a:p>
        </p:txBody>
      </p:sp>
    </p:spTree>
    <p:extLst>
      <p:ext uri="{BB962C8B-B14F-4D97-AF65-F5344CB8AC3E}">
        <p14:creationId xmlns:p14="http://schemas.microsoft.com/office/powerpoint/2010/main" val="6408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28E72-7E60-4D59-B623-4FF213130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7DC61DE-A57E-4140-93D6-C5307DCB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32" y="4474347"/>
            <a:ext cx="9359467" cy="1012054"/>
          </a:xfrm>
        </p:spPr>
        <p:txBody>
          <a:bodyPr>
            <a:normAutofit/>
          </a:bodyPr>
          <a:lstStyle/>
          <a:p>
            <a:pPr lvl="0" algn="ctr">
              <a:buClr>
                <a:srgbClr val="D8D8D8"/>
              </a:buClr>
              <a:buSzPts val="2800"/>
            </a:pPr>
            <a:r>
              <a:rPr lang="de-DE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menti.com	</a:t>
            </a:r>
          </a:p>
        </p:txBody>
      </p:sp>
    </p:spTree>
    <p:extLst>
      <p:ext uri="{BB962C8B-B14F-4D97-AF65-F5344CB8AC3E}">
        <p14:creationId xmlns:p14="http://schemas.microsoft.com/office/powerpoint/2010/main" val="36864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Arbeitsauftrag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8"/>
            <a:ext cx="11073413" cy="4221332"/>
          </a:xfrm>
        </p:spPr>
        <p:txBody>
          <a:bodyPr rtlCol="0" anchor="ctr"/>
          <a:lstStyle/>
          <a:p>
            <a:pPr marL="0" indent="0" algn="ctr">
              <a:buNone/>
            </a:pPr>
            <a:r>
              <a:rPr lang="de-A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Ballungsräume sind der perfekte Ort zum Leben und Arbeiten.”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Stimmt ihr dieser Aussage zu oder nicht?</a:t>
            </a:r>
          </a:p>
          <a:p>
            <a:r>
              <a:rPr lang="de-AT" dirty="0"/>
              <a:t>Diskutiert in der Gruppe und begründet eure Meinungen.</a:t>
            </a:r>
          </a:p>
          <a:p>
            <a:r>
              <a:rPr lang="de-AT" dirty="0"/>
              <a:t>Notiert euch die Frage und dazu Stichwörter.</a:t>
            </a:r>
          </a:p>
          <a:p>
            <a:endParaRPr lang="de-A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6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28E72-7E60-4D59-B623-4FF213130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Sprachen in Europa kennst du?</a:t>
            </a:r>
            <a:endParaRPr lang="de-AT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7DC61DE-A57E-4140-93D6-C5307DCB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32" y="4474347"/>
            <a:ext cx="9359467" cy="1012054"/>
          </a:xfrm>
        </p:spPr>
        <p:txBody>
          <a:bodyPr>
            <a:normAutofit/>
          </a:bodyPr>
          <a:lstStyle/>
          <a:p>
            <a:pPr lvl="0">
              <a:buClr>
                <a:srgbClr val="D8D8D8"/>
              </a:buClr>
              <a:buSzPts val="2800"/>
            </a:pPr>
            <a:r>
              <a:rPr lang="de-DE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menti.com		</a:t>
            </a:r>
          </a:p>
        </p:txBody>
      </p:sp>
    </p:spTree>
    <p:extLst>
      <p:ext uri="{BB962C8B-B14F-4D97-AF65-F5344CB8AC3E}">
        <p14:creationId xmlns:p14="http://schemas.microsoft.com/office/powerpoint/2010/main" val="4421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Diskussion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4221333"/>
          </a:xfrm>
        </p:spPr>
        <p:txBody>
          <a:bodyPr rtlCol="0" anchor="ctr"/>
          <a:lstStyle/>
          <a:p>
            <a:r>
              <a:rPr lang="de-DE" sz="3600" dirty="0">
                <a:cs typeface="Times New Roman" panose="02020603050405020304" pitchFamily="18" charset="0"/>
              </a:rPr>
              <a:t>Welche Sprachen hältst du für besonders wichtig?</a:t>
            </a:r>
          </a:p>
          <a:p>
            <a:endParaRPr lang="de-DE" sz="3600" dirty="0">
              <a:cs typeface="Times New Roman" panose="02020603050405020304" pitchFamily="18" charset="0"/>
            </a:endParaRPr>
          </a:p>
          <a:p>
            <a:r>
              <a:rPr lang="de-DE" sz="3600" dirty="0">
                <a:cs typeface="Times New Roman" panose="02020603050405020304" pitchFamily="18" charset="0"/>
              </a:rPr>
              <a:t>Denkst du, manche Sprachen sind wichtiger bzw. relevanter als andere? Wieso?</a:t>
            </a:r>
            <a:endParaRPr lang="de-AT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28E72-7E60-4D59-B623-4FF213130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welche Sprache hast du dich entschieden?</a:t>
            </a:r>
            <a:endParaRPr lang="de-AT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7DC61DE-A57E-4140-93D6-C5307DCB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32" y="4474347"/>
            <a:ext cx="9359467" cy="1012054"/>
          </a:xfrm>
        </p:spPr>
        <p:txBody>
          <a:bodyPr>
            <a:normAutofit/>
          </a:bodyPr>
          <a:lstStyle/>
          <a:p>
            <a:pPr lvl="0">
              <a:buClr>
                <a:srgbClr val="D8D8D8"/>
              </a:buClr>
              <a:buSzPts val="2800"/>
            </a:pPr>
            <a:r>
              <a:rPr lang="de-DE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	menti.com		</a:t>
            </a:r>
          </a:p>
        </p:txBody>
      </p:sp>
    </p:spTree>
    <p:extLst>
      <p:ext uri="{BB962C8B-B14F-4D97-AF65-F5344CB8AC3E}">
        <p14:creationId xmlns:p14="http://schemas.microsoft.com/office/powerpoint/2010/main" val="5501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Diskussion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4221333"/>
          </a:xfrm>
        </p:spPr>
        <p:txBody>
          <a:bodyPr rtlCol="0" anchor="ctr">
            <a:normAutofit/>
          </a:bodyPr>
          <a:lstStyle/>
          <a:p>
            <a:r>
              <a:rPr lang="de-DE" sz="3600" dirty="0"/>
              <a:t>Wie kann man Sprachen vor dem Aussterben bewahren?</a:t>
            </a:r>
          </a:p>
          <a:p>
            <a:endParaRPr lang="de-DE" sz="3600" dirty="0"/>
          </a:p>
          <a:p>
            <a:r>
              <a:rPr lang="de-DE" sz="3600" dirty="0"/>
              <a:t>Ist es sinnvoll bzw. notwendig, Sprachen vor dem Aussterben zu bewahren?</a:t>
            </a:r>
          </a:p>
          <a:p>
            <a:r>
              <a:rPr lang="de-DE" sz="3600" dirty="0"/>
              <a:t>Begründe deine Meinung.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4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Diskussion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4221333"/>
          </a:xfrm>
        </p:spPr>
        <p:txBody>
          <a:bodyPr rtlCol="0" anchor="ctr">
            <a:normAutofit/>
          </a:bodyPr>
          <a:lstStyle/>
          <a:p>
            <a:r>
              <a:rPr lang="de-DE" sz="3600" dirty="0"/>
              <a:t>Denkst du, dass Wörter und Ausdrücke der Dialekte in Österreich vom Aussterben bedroht sind?</a:t>
            </a:r>
          </a:p>
          <a:p>
            <a:r>
              <a:rPr lang="de-DE" sz="3600" dirty="0"/>
              <a:t>Begründe deine Meinung.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636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8B4B68A-13C1-4959-A8CF-F8B4D1D8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Arbeitsauftrag</a:t>
            </a:r>
            <a:endParaRPr lang="de-AT" sz="5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92A8B1-5612-4BAC-9065-2C063697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22" y="2190749"/>
            <a:ext cx="11168108" cy="4667251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Suche im Atlas eine Karte zu den Sprachen Europas. Diese wird dir bei den Arbeitsaufträgen helfen.</a:t>
            </a:r>
          </a:p>
          <a:p>
            <a:r>
              <a:rPr lang="de-AT" sz="2400" dirty="0"/>
              <a:t>Partnerarbeit in Breakout-Rooms</a:t>
            </a:r>
          </a:p>
          <a:p>
            <a:endParaRPr lang="de-AT" sz="2400" dirty="0"/>
          </a:p>
          <a:p>
            <a:pPr marL="457200" indent="-457200">
              <a:buFont typeface="+mj-lt"/>
              <a:buAutoNum type="arabicPeriod"/>
            </a:pPr>
            <a:r>
              <a:rPr lang="de-AT" sz="2400" dirty="0"/>
              <a:t>Zeichne eine Tabelle in dein Heft. </a:t>
            </a:r>
          </a:p>
          <a:p>
            <a:pPr lvl="1"/>
            <a:r>
              <a:rPr lang="de-AT" dirty="0"/>
              <a:t>Links: Staaten</a:t>
            </a:r>
          </a:p>
          <a:p>
            <a:pPr lvl="1"/>
            <a:r>
              <a:rPr lang="de-AT" dirty="0"/>
              <a:t>Rechts: Sprachen, die dort gesprochen werden</a:t>
            </a:r>
          </a:p>
          <a:p>
            <a:pPr lvl="1"/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sz="2400" dirty="0"/>
              <a:t>Ordne zu! (Link findet ihr im Chat)</a:t>
            </a:r>
          </a:p>
          <a:p>
            <a:pPr lvl="1"/>
            <a:r>
              <a:rPr lang="de-DE" dirty="0"/>
              <a:t>Welche Sprachen und Sprachfamilien gehören zusammen? </a:t>
            </a:r>
          </a:p>
          <a:p>
            <a:pPr lvl="1"/>
            <a:r>
              <a:rPr lang="de-DE" dirty="0"/>
              <a:t>Hinweis: Die Sprachen sollten in ihrer jeweiligen Sprachfamilie alphabetisch angeordnet sein!</a:t>
            </a:r>
          </a:p>
          <a:p>
            <a:pPr lvl="1"/>
            <a:r>
              <a:rPr lang="de-DE" dirty="0"/>
              <a:t>Schließt das Programm nicht, wenn ihr fertig seid. Im Anschluss wird verglichen!</a:t>
            </a:r>
          </a:p>
          <a:p>
            <a:endParaRPr lang="de-AT" dirty="0"/>
          </a:p>
          <a:p>
            <a:endParaRPr lang="de-AT" dirty="0"/>
          </a:p>
        </p:txBody>
      </p:sp>
      <p:graphicFrame>
        <p:nvGraphicFramePr>
          <p:cNvPr id="7" name="Tabelle 3">
            <a:extLst>
              <a:ext uri="{FF2B5EF4-FFF2-40B4-BE49-F238E27FC236}">
                <a16:creationId xmlns:a16="http://schemas.microsoft.com/office/drawing/2014/main" id="{AC8175D1-5E88-41A9-B56A-51476E15B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106288"/>
              </p:ext>
            </p:extLst>
          </p:nvPr>
        </p:nvGraphicFramePr>
        <p:xfrm>
          <a:off x="6844683" y="3429000"/>
          <a:ext cx="4833847" cy="1983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563">
                  <a:extLst>
                    <a:ext uri="{9D8B030D-6E8A-4147-A177-3AD203B41FA5}">
                      <a16:colId xmlns:a16="http://schemas.microsoft.com/office/drawing/2014/main" val="655971771"/>
                    </a:ext>
                  </a:extLst>
                </a:gridCol>
                <a:gridCol w="3646284">
                  <a:extLst>
                    <a:ext uri="{9D8B030D-6E8A-4147-A177-3AD203B41FA5}">
                      <a16:colId xmlns:a16="http://schemas.microsoft.com/office/drawing/2014/main" val="389545221"/>
                    </a:ext>
                  </a:extLst>
                </a:gridCol>
              </a:tblGrid>
              <a:tr h="256952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Sprachen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371"/>
                  </a:ext>
                </a:extLst>
              </a:tr>
              <a:tr h="3562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Schweiz</a:t>
                      </a:r>
                      <a:endParaRPr lang="de-AT" sz="1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208345"/>
                  </a:ext>
                </a:extLst>
              </a:tr>
              <a:tr h="25695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Bulgarien</a:t>
                      </a:r>
                      <a:endParaRPr lang="de-AT" sz="1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91310"/>
                  </a:ext>
                </a:extLst>
              </a:tr>
              <a:tr h="3562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Italien</a:t>
                      </a:r>
                      <a:endParaRPr lang="de-AT" sz="1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3397870"/>
                  </a:ext>
                </a:extLst>
              </a:tr>
              <a:tr h="25695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Rumänien</a:t>
                      </a:r>
                      <a:endParaRPr lang="de-AT" sz="1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935322"/>
                  </a:ext>
                </a:extLst>
              </a:tr>
              <a:tr h="3562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Spanien</a:t>
                      </a:r>
                      <a:endParaRPr lang="de-AT" sz="1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59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0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02279D1-E425-4EA2-A80F-91AA5B2E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Auflösung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2EEEB4-24C6-4DD3-BC3D-5B60F056C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8456"/>
            <a:ext cx="4527612" cy="726835"/>
          </a:xfrm>
        </p:spPr>
        <p:txBody>
          <a:bodyPr anchor="ctr">
            <a:normAutofit/>
          </a:bodyPr>
          <a:lstStyle/>
          <a:p>
            <a:pPr algn="ctr"/>
            <a:r>
              <a:rPr lang="de-AT" sz="2800" cap="small" spc="150" dirty="0">
                <a:solidFill>
                  <a:schemeClr val="accent1"/>
                </a:solidFill>
              </a:rPr>
              <a:t>Staaten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458146D-7DFE-4F01-9FB0-6B3BACBD0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55291"/>
            <a:ext cx="4527612" cy="430270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de-AT" sz="2000" b="1" dirty="0"/>
              <a:t>Schweiz</a:t>
            </a:r>
          </a:p>
          <a:p>
            <a:pPr marL="0" indent="0" algn="ctr">
              <a:buNone/>
            </a:pPr>
            <a:endParaRPr lang="de-AT" sz="2000" b="1" dirty="0"/>
          </a:p>
          <a:p>
            <a:pPr marL="0" indent="0" algn="ctr">
              <a:buNone/>
            </a:pPr>
            <a:r>
              <a:rPr lang="de-AT" sz="2000" b="1" dirty="0"/>
              <a:t>Bulgarien</a:t>
            </a:r>
          </a:p>
          <a:p>
            <a:pPr marL="0" indent="0" algn="ctr">
              <a:buNone/>
            </a:pPr>
            <a:endParaRPr lang="de-AT" sz="2000" b="1" dirty="0"/>
          </a:p>
          <a:p>
            <a:pPr marL="0" indent="0" algn="ctr">
              <a:buNone/>
            </a:pPr>
            <a:r>
              <a:rPr lang="de-AT" sz="2000" b="1" dirty="0"/>
              <a:t>Italien</a:t>
            </a:r>
          </a:p>
          <a:p>
            <a:pPr marL="0" indent="0" algn="ctr">
              <a:buNone/>
            </a:pPr>
            <a:endParaRPr lang="de-AT" sz="2000" b="1" dirty="0"/>
          </a:p>
          <a:p>
            <a:pPr marL="0" indent="0" algn="ctr">
              <a:buNone/>
            </a:pPr>
            <a:r>
              <a:rPr lang="de-AT" sz="2000" b="1" dirty="0"/>
              <a:t>Rumänien</a:t>
            </a:r>
          </a:p>
          <a:p>
            <a:pPr marL="0" indent="0" algn="ctr">
              <a:buNone/>
            </a:pPr>
            <a:endParaRPr lang="de-AT" sz="2000" b="1" dirty="0"/>
          </a:p>
          <a:p>
            <a:pPr marL="0" indent="0" algn="ctr">
              <a:buNone/>
            </a:pPr>
            <a:r>
              <a:rPr lang="de-AT" sz="2000" b="1" dirty="0"/>
              <a:t>Spanien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9908DF4-1CFB-427A-9D3F-8B1A98ECE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7612" y="1828456"/>
            <a:ext cx="7664388" cy="726835"/>
          </a:xfrm>
        </p:spPr>
        <p:txBody>
          <a:bodyPr anchor="ctr"/>
          <a:lstStyle/>
          <a:p>
            <a:pPr algn="ctr"/>
            <a:r>
              <a:rPr lang="de-AT" sz="2800" cap="small" spc="150" dirty="0">
                <a:solidFill>
                  <a:schemeClr val="accent1"/>
                </a:solidFill>
              </a:rPr>
              <a:t>Sprachen</a:t>
            </a:r>
            <a:endParaRPr lang="de-AT" cap="small" spc="150" dirty="0">
              <a:solidFill>
                <a:schemeClr val="accent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C099C18-8D72-4CF9-BCFC-2EAFF372F7DC}"/>
              </a:ext>
            </a:extLst>
          </p:cNvPr>
          <p:cNvCxnSpPr>
            <a:cxnSpLocks/>
          </p:cNvCxnSpPr>
          <p:nvPr/>
        </p:nvCxnSpPr>
        <p:spPr>
          <a:xfrm>
            <a:off x="0" y="331137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DC260-8D7A-47D8-A64D-27B2147ABACB}"/>
              </a:ext>
            </a:extLst>
          </p:cNvPr>
          <p:cNvCxnSpPr>
            <a:cxnSpLocks/>
          </p:cNvCxnSpPr>
          <p:nvPr/>
        </p:nvCxnSpPr>
        <p:spPr>
          <a:xfrm>
            <a:off x="0" y="426276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3941FA5-F3CA-4F5B-B96D-281C1BF805E4}"/>
              </a:ext>
            </a:extLst>
          </p:cNvPr>
          <p:cNvCxnSpPr>
            <a:cxnSpLocks/>
          </p:cNvCxnSpPr>
          <p:nvPr/>
        </p:nvCxnSpPr>
        <p:spPr>
          <a:xfrm>
            <a:off x="0" y="516976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CB56E56-BC5C-4BA4-B329-A81B59442DA2}"/>
              </a:ext>
            </a:extLst>
          </p:cNvPr>
          <p:cNvCxnSpPr>
            <a:cxnSpLocks/>
          </p:cNvCxnSpPr>
          <p:nvPr/>
        </p:nvCxnSpPr>
        <p:spPr>
          <a:xfrm>
            <a:off x="0" y="6101919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C37BDC0-7963-4584-B90F-FEA94A4E6A6C}"/>
              </a:ext>
            </a:extLst>
          </p:cNvPr>
          <p:cNvCxnSpPr/>
          <p:nvPr/>
        </p:nvCxnSpPr>
        <p:spPr>
          <a:xfrm>
            <a:off x="0" y="255529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6">
            <a:extLst>
              <a:ext uri="{FF2B5EF4-FFF2-40B4-BE49-F238E27FC236}">
                <a16:creationId xmlns:a16="http://schemas.microsoft.com/office/drawing/2014/main" id="{54508945-2602-4CCF-954E-92D710B8970E}"/>
              </a:ext>
            </a:extLst>
          </p:cNvPr>
          <p:cNvSpPr txBox="1">
            <a:spLocks/>
          </p:cNvSpPr>
          <p:nvPr/>
        </p:nvSpPr>
        <p:spPr>
          <a:xfrm>
            <a:off x="4527612" y="2555290"/>
            <a:ext cx="7664388" cy="430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000" dirty="0"/>
              <a:t>Deutsch, Französisch, Italienisch, Rätoromanisch</a:t>
            </a:r>
          </a:p>
          <a:p>
            <a:pPr marL="0" indent="0" algn="ctr">
              <a:buNone/>
            </a:pPr>
            <a:endParaRPr lang="de-AT" sz="2000" dirty="0"/>
          </a:p>
          <a:p>
            <a:pPr marL="0" indent="0" algn="ctr">
              <a:buNone/>
            </a:pPr>
            <a:r>
              <a:rPr lang="de-AT" sz="2000" dirty="0"/>
              <a:t>Bulgarisch, Türkisch</a:t>
            </a:r>
          </a:p>
          <a:p>
            <a:pPr marL="0" indent="0" algn="ctr">
              <a:buNone/>
            </a:pPr>
            <a:endParaRPr lang="de-AT" sz="2000" dirty="0"/>
          </a:p>
          <a:p>
            <a:pPr marL="0" indent="0" algn="ctr">
              <a:buNone/>
            </a:pPr>
            <a:r>
              <a:rPr lang="de-AT" sz="2000" dirty="0">
                <a:cs typeface="Cavolini" panose="03000502040302020204" pitchFamily="66" charset="0"/>
              </a:rPr>
              <a:t>Italienisch, Deutsch, Albanisch, Griechisch</a:t>
            </a:r>
          </a:p>
          <a:p>
            <a:pPr marL="0" indent="0" algn="ctr">
              <a:buNone/>
            </a:pPr>
            <a:endParaRPr lang="de-AT" sz="2000" dirty="0"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de-AT" sz="2000" dirty="0">
                <a:cs typeface="Cavolini" panose="03000502040302020204" pitchFamily="66" charset="0"/>
              </a:rPr>
              <a:t>Rumänisch, Deutsch, Ungarisch</a:t>
            </a:r>
          </a:p>
          <a:p>
            <a:pPr marL="0" indent="0" algn="ctr">
              <a:buNone/>
            </a:pPr>
            <a:endParaRPr lang="de-AT" sz="2000" dirty="0"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de-AT" sz="2000" dirty="0">
                <a:cs typeface="Cavolini" panose="03000502040302020204" pitchFamily="66" charset="0"/>
              </a:rPr>
              <a:t>Spanisch, Katalanisch, Galicisch, Baskisch</a:t>
            </a:r>
          </a:p>
        </p:txBody>
      </p:sp>
    </p:spTree>
    <p:extLst>
      <p:ext uri="{BB962C8B-B14F-4D97-AF65-F5344CB8AC3E}">
        <p14:creationId xmlns:p14="http://schemas.microsoft.com/office/powerpoint/2010/main" val="30697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 dem Bildungsbereich 16 x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9_TF03462902_TF03462902.potx" id="{A85F6B9E-530C-4C95-A041-235C7148544B}" vid="{F8FE1DCB-E6F0-4443-ADF6-A8C1FAC8E656}"/>
    </a:ext>
  </a:extLst>
</a:theme>
</file>

<file path=ppt/theme/theme2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73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Cavolini</vt:lpstr>
      <vt:lpstr>Times New Roman</vt:lpstr>
      <vt:lpstr>Wingdings</vt:lpstr>
      <vt:lpstr>Aus dem Bildungsbereich 16 x 9</vt:lpstr>
      <vt:lpstr>Bevölkerung Europas: Sprachen</vt:lpstr>
      <vt:lpstr>Arbeitsauftrag</vt:lpstr>
      <vt:lpstr>Welche Sprachen in Europa kennst du?</vt:lpstr>
      <vt:lpstr>Diskussion</vt:lpstr>
      <vt:lpstr>Für welche Sprache hast du dich entschieden?</vt:lpstr>
      <vt:lpstr>Diskussion</vt:lpstr>
      <vt:lpstr>Diskussion</vt:lpstr>
      <vt:lpstr>Arbeitsauftrag</vt:lpstr>
      <vt:lpstr>Auflösung</vt:lpstr>
      <vt:lpstr>kahoot.it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Ballungsräume &amp; Metropolen</dc:title>
  <dc:creator>Eva Moser</dc:creator>
  <cp:lastModifiedBy>Paul Hagmüller</cp:lastModifiedBy>
  <cp:revision>35</cp:revision>
  <dcterms:created xsi:type="dcterms:W3CDTF">2020-11-23T09:58:52Z</dcterms:created>
  <dcterms:modified xsi:type="dcterms:W3CDTF">2021-01-26T06:33:28Z</dcterms:modified>
</cp:coreProperties>
</file>