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303" r:id="rId3"/>
    <p:sldId id="285" r:id="rId4"/>
    <p:sldId id="286" r:id="rId5"/>
    <p:sldId id="298" r:id="rId6"/>
    <p:sldId id="323" r:id="rId7"/>
    <p:sldId id="324" r:id="rId8"/>
    <p:sldId id="325" r:id="rId9"/>
    <p:sldId id="315" r:id="rId10"/>
    <p:sldId id="314" r:id="rId11"/>
    <p:sldId id="311" r:id="rId1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301532-E5EF-47EF-8871-08AF1AA7FF52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2B1F770-79C7-4162-BDFF-2E83DE0065B0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29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30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1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78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73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">
          <a:xfrm>
            <a:off x="2832532" y="1371600"/>
            <a:ext cx="9359467" cy="2959842"/>
          </a:xfrm>
        </p:spPr>
        <p:txBody>
          <a:bodyPr rtlCol="0" anchor="ctr"/>
          <a:lstStyle>
            <a:lvl1pPr algn="ctr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 anchor="ctr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dirty="0"/>
              <a:t>Master-Untertitelformat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4177168-E55E-4963-AC1F-A8EA2D8F9E6D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4B7EFE-BF4D-4A73-B803-4DD6A03DB75D}" type="datetime1">
              <a:rPr lang="de-DE" smtClean="0"/>
              <a:pPr/>
              <a:t>18.01.2021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20F83AF1-6A26-4059-AD4A-F82AFF34FDC9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6C0FC3-E83A-475B-AAA2-93400C5101EA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636668"/>
            <a:ext cx="12192000" cy="422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438400" y="442210"/>
            <a:ext cx="7315200" cy="1719072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">
          <a:xfrm>
            <a:off x="2438399" y="442210"/>
            <a:ext cx="7315199" cy="1719073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6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9293" y="2636667"/>
            <a:ext cx="11073413" cy="3583159"/>
          </a:xfrm>
        </p:spPr>
        <p:txBody>
          <a:bodyPr rtlCol="0"/>
          <a:lstStyle>
            <a:lvl1pPr marL="342900" indent="-3429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dirty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1B5720D-1144-46F9-958B-937E640A59DD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9691BA-025B-4B91-A22F-A671D5AE3F51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A56B13-EA95-45F8-B833-F6B498A23AC3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06DC63-8658-42DB-AB1C-60D19C649A18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011CAD-4954-42CB-8973-D8C5BFCB739A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FE2B29-1C09-4C0A-B109-18ACE9669A79}" type="datetime1">
              <a:rPr lang="de-DE" smtClean="0"/>
              <a:pPr/>
              <a:t>18.01.2021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7C880-82E8-4D80-853B-63837EC24E77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  <a:p>
            <a:pPr lvl="5" rtl="0"/>
            <a:r>
              <a:rPr lang="de-DE" dirty="0"/>
              <a:t>Sechste</a:t>
            </a:r>
          </a:p>
          <a:p>
            <a:pPr lvl="6" rtl="0"/>
            <a:r>
              <a:rPr lang="de-DE" dirty="0"/>
              <a:t>Siebte</a:t>
            </a:r>
          </a:p>
          <a:p>
            <a:pPr lvl="7" rtl="0"/>
            <a:r>
              <a:rPr lang="de-DE" dirty="0"/>
              <a:t>Achte</a:t>
            </a:r>
          </a:p>
          <a:p>
            <a:pPr lvl="8" rtl="0"/>
            <a:r>
              <a:rPr lang="de-DE" dirty="0"/>
              <a:t>Neunte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F189952-BD72-4FE4-8168-FF53CB064C99}" type="datetime1">
              <a:rPr lang="de-DE" smtClean="0"/>
              <a:t>18.01.2021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4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31976" y="1376039"/>
            <a:ext cx="9360023" cy="2955403"/>
          </a:xfrm>
        </p:spPr>
        <p:txBody>
          <a:bodyPr rtlCol="0" anchor="ctr">
            <a:noAutofit/>
          </a:bodyPr>
          <a:lstStyle/>
          <a:p>
            <a:pPr algn="ctr"/>
            <a:r>
              <a:rPr lang="en-GB" sz="7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Bevölkerung</a:t>
            </a:r>
            <a:r>
              <a:rPr lang="en-GB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7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Europas</a:t>
            </a:r>
            <a:r>
              <a:rPr lang="en-GB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GB" sz="7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7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Ballungsräume</a:t>
            </a:r>
            <a:endParaRPr lang="de-DE" sz="7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31976" y="4538659"/>
            <a:ext cx="9360023" cy="865321"/>
          </a:xfrm>
        </p:spPr>
        <p:txBody>
          <a:bodyPr rtlCol="0">
            <a:normAutofit/>
          </a:bodyPr>
          <a:lstStyle/>
          <a:p>
            <a:pPr lvl="0" algn="ctr">
              <a:buClr>
                <a:srgbClr val="D8D8D8"/>
              </a:buClr>
              <a:buSzPts val="2800"/>
            </a:pPr>
            <a:r>
              <a:rPr lang="de-DE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Paul </a:t>
            </a:r>
            <a:r>
              <a:rPr lang="de-DE" sz="3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Hagmüller</a:t>
            </a:r>
            <a:r>
              <a:rPr lang="de-DE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&amp; Eva Moser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de-DE" dirty="0"/>
              <a:t>2. Arbeitsauftrag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559293" y="2636668"/>
            <a:ext cx="11073413" cy="4221332"/>
          </a:xfrm>
        </p:spPr>
        <p:txBody>
          <a:bodyPr rtlCol="0" anchor="ctr"/>
          <a:lstStyle/>
          <a:p>
            <a:r>
              <a:rPr lang="de-AT" dirty="0"/>
              <a:t>Gruppenarbeit in Breakout-Rooms</a:t>
            </a:r>
          </a:p>
          <a:p>
            <a:endParaRPr lang="de-AT" dirty="0"/>
          </a:p>
          <a:p>
            <a:pPr marL="0" indent="0" algn="ctr">
              <a:buNone/>
            </a:pPr>
            <a:r>
              <a:rPr lang="de-A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“Ballungsräume sind der perfekte Ort zum Leben und Arbeiten.”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Stimmt ihr dieser Aussage zu oder nicht?</a:t>
            </a:r>
          </a:p>
          <a:p>
            <a:r>
              <a:rPr lang="de-AT" dirty="0"/>
              <a:t>Diskutiert in der Gruppe und begründet eure Meinungen.</a:t>
            </a:r>
          </a:p>
          <a:p>
            <a:r>
              <a:rPr lang="de-AT" dirty="0"/>
              <a:t>Notiert euch die Frage und dazu Stichwörter.</a:t>
            </a:r>
          </a:p>
          <a:p>
            <a:endParaRPr lang="de-A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6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B28E72-7E60-4D59-B623-4FF213130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7DC61DE-A57E-4140-93D6-C5307DCB8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532" y="4474347"/>
            <a:ext cx="9359467" cy="1012054"/>
          </a:xfrm>
        </p:spPr>
        <p:txBody>
          <a:bodyPr>
            <a:normAutofit/>
          </a:bodyPr>
          <a:lstStyle/>
          <a:p>
            <a:pPr lvl="0" algn="ctr">
              <a:buClr>
                <a:srgbClr val="D8D8D8"/>
              </a:buClr>
              <a:buSzPts val="2800"/>
            </a:pPr>
            <a:r>
              <a:rPr lang="de-DE" sz="4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menti.com		Code: 469159</a:t>
            </a:r>
          </a:p>
        </p:txBody>
      </p:sp>
    </p:spTree>
    <p:extLst>
      <p:ext uri="{BB962C8B-B14F-4D97-AF65-F5344CB8AC3E}">
        <p14:creationId xmlns:p14="http://schemas.microsoft.com/office/powerpoint/2010/main" val="36864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116EC-B2FD-4B8E-B767-2A9D056E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/>
              <a:t>Europa bei Nacht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003DFEF-DA40-4961-95C1-8397B0665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599" cy="6858000"/>
          </a:xfrm>
        </p:spPr>
      </p:pic>
    </p:spTree>
    <p:extLst>
      <p:ext uri="{BB962C8B-B14F-4D97-AF65-F5344CB8AC3E}">
        <p14:creationId xmlns:p14="http://schemas.microsoft.com/office/powerpoint/2010/main" val="12585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385D699-0A69-4FA1-B4DF-D9245611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Was ist ein Ballungsraum?</a:t>
            </a:r>
            <a:endParaRPr lang="de-AT" sz="54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FE8B44-E37B-421B-8E80-B79A19E13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667251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de-AT" dirty="0"/>
              <a:t>Auch als </a:t>
            </a:r>
            <a:r>
              <a:rPr lang="de-AT" i="1" dirty="0">
                <a:solidFill>
                  <a:schemeClr val="accent1"/>
                </a:solidFill>
              </a:rPr>
              <a:t>Verdichtungsraum</a:t>
            </a:r>
            <a:r>
              <a:rPr lang="de-AT" dirty="0"/>
              <a:t> oder </a:t>
            </a:r>
            <a:r>
              <a:rPr lang="de-AT" i="1" dirty="0">
                <a:solidFill>
                  <a:schemeClr val="accent1"/>
                </a:solidFill>
              </a:rPr>
              <a:t>Agglomeration</a:t>
            </a:r>
            <a:r>
              <a:rPr lang="de-AT" dirty="0"/>
              <a:t> bezeichnet</a:t>
            </a:r>
          </a:p>
          <a:p>
            <a:pPr lvl="0">
              <a:spcBef>
                <a:spcPts val="2000"/>
              </a:spcBef>
              <a:spcAft>
                <a:spcPts val="2000"/>
              </a:spcAft>
            </a:pPr>
            <a:r>
              <a:rPr lang="de-AT" dirty="0"/>
              <a:t>Ein Ballungsraum ist ein (städtisches) Gebiet mit hoher Bevölkerungsdichte.</a:t>
            </a:r>
          </a:p>
          <a:p>
            <a:pPr lvl="0">
              <a:spcBef>
                <a:spcPts val="2000"/>
              </a:spcBef>
              <a:spcAft>
                <a:spcPts val="2000"/>
              </a:spcAft>
            </a:pPr>
            <a:r>
              <a:rPr lang="de-AT" dirty="0"/>
              <a:t>Ein Ballungsraum hat eine Einwohnerzahl von über 100.000 und eine Bevölkerungsdichte von mehr als 1.000 Einwohnern/km</a:t>
            </a:r>
            <a:r>
              <a:rPr lang="de-AT" baseline="30000" dirty="0"/>
              <a:t>2</a:t>
            </a:r>
            <a:r>
              <a:rPr lang="de-AT" dirty="0"/>
              <a:t>.</a:t>
            </a:r>
          </a:p>
          <a:p>
            <a:pPr>
              <a:spcBef>
                <a:spcPts val="2000"/>
              </a:spcBef>
              <a:spcAft>
                <a:spcPts val="2000"/>
              </a:spcAft>
            </a:pPr>
            <a:r>
              <a:rPr lang="de-AT" dirty="0"/>
              <a:t>Beispiele für Ballungsräume: Ruhrgebiet, Tokio-Yokohama, London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77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D5BA7-289F-42EF-B866-90DE65F6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dirty="0"/>
              <a:t>Was ist eine Metropole?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15E715-ADA7-4815-913F-EAF2A903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Metropolen sind Großstädte, die einen politischen, sozialen, kulturellen und wirtschaftlichen Mittelpunkt einer Region/eines Landes darstellen.</a:t>
            </a:r>
          </a:p>
          <a:p>
            <a:pPr fontAlgn="ctr"/>
            <a:endParaRPr lang="de-AT" dirty="0"/>
          </a:p>
          <a:p>
            <a:pPr fontAlgn="ctr"/>
            <a:endParaRPr lang="de-AT" dirty="0"/>
          </a:p>
          <a:p>
            <a:pPr fontAlgn="ctr"/>
            <a:endParaRPr lang="de-AT" dirty="0"/>
          </a:p>
          <a:p>
            <a:pPr fontAlgn="ctr"/>
            <a:endParaRPr lang="de-AT" dirty="0"/>
          </a:p>
          <a:p>
            <a:endParaRPr lang="de-AT" dirty="0"/>
          </a:p>
        </p:txBody>
      </p:sp>
      <p:graphicFrame>
        <p:nvGraphicFramePr>
          <p:cNvPr id="7" name="Inhaltsplatzhalter 3">
            <a:extLst>
              <a:ext uri="{FF2B5EF4-FFF2-40B4-BE49-F238E27FC236}">
                <a16:creationId xmlns:a16="http://schemas.microsoft.com/office/drawing/2014/main" id="{41CB8549-1E21-4A57-A552-17E3202C7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836150"/>
              </p:ext>
            </p:extLst>
          </p:nvPr>
        </p:nvGraphicFramePr>
        <p:xfrm>
          <a:off x="1280160" y="3460178"/>
          <a:ext cx="9629775" cy="2595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1300299230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3829800408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4219619882"/>
                    </a:ext>
                  </a:extLst>
                </a:gridCol>
              </a:tblGrid>
              <a:tr h="519176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Kategorie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Mindestanzahl der Einwohner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Beispiele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090470"/>
                  </a:ext>
                </a:extLst>
              </a:tr>
              <a:tr h="519176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Großstadt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100.000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Linz, Graz, Salzburg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78813"/>
                  </a:ext>
                </a:extLst>
              </a:tr>
              <a:tr h="519176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Metropole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1 Millionen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Wien, Berlin, Paris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291997"/>
                  </a:ext>
                </a:extLst>
              </a:tr>
              <a:tr h="519176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Megacity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10 Millionen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Moskau, New York, Tokio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445139"/>
                  </a:ext>
                </a:extLst>
              </a:tr>
              <a:tr h="519176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Megalopolis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25 bis 100 Millionen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Chongqing, Shanghai, Delhi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105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1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E8B25-2172-4C38-AC8B-659E4474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/>
              <a:t>Was ist ein Zentrum?</a:t>
            </a:r>
            <a:endParaRPr lang="de-AT" sz="5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22F2B4-62D1-479D-AE09-94DF98D4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667251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Ein </a:t>
            </a:r>
            <a:r>
              <a:rPr lang="de-DE" sz="2400" i="1" dirty="0">
                <a:solidFill>
                  <a:schemeClr val="accent1"/>
                </a:solidFill>
              </a:rPr>
              <a:t>Ballungsraum</a:t>
            </a:r>
            <a:r>
              <a:rPr lang="de-DE" sz="2400" dirty="0"/>
              <a:t> wird zu einem </a:t>
            </a:r>
            <a:r>
              <a:rPr lang="de-DE" sz="2400" i="1" dirty="0">
                <a:solidFill>
                  <a:schemeClr val="accent1"/>
                </a:solidFill>
              </a:rPr>
              <a:t>Zentrum</a:t>
            </a:r>
            <a:r>
              <a:rPr lang="de-DE" sz="2400" dirty="0"/>
              <a:t> für einen Bereich, wenn es für diesen Bereich in dem Ballungsraum sehr viele oder/und sehr wichtige Einrichtungen gibt.</a:t>
            </a:r>
          </a:p>
          <a:p>
            <a:endParaRPr lang="de-DE" sz="2400" dirty="0">
              <a:cs typeface="Times New Roman" panose="02020603050405020304" pitchFamily="18" charset="0"/>
            </a:endParaRPr>
          </a:p>
          <a:p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Beispiel: Moskau </a:t>
            </a:r>
          </a:p>
          <a:p>
            <a:r>
              <a:rPr lang="de-DE" sz="2400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Bildungs- und Forschungszentrum: </a:t>
            </a:r>
          </a:p>
          <a:p>
            <a:pPr lvl="1"/>
            <a:r>
              <a:rPr lang="de-DE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Sehr viele Universitäten, Bibliotheken und Forschungsinstitute</a:t>
            </a:r>
            <a:endParaRPr lang="de-DE" sz="2200" i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Politikzentrum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Kreml = Gebäude, in dem die Regierung ist</a:t>
            </a:r>
            <a:r>
              <a:rPr lang="de-DE" sz="2200" dirty="0"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de-DE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Kreml = Regierungssitz</a:t>
            </a:r>
            <a:endParaRPr lang="de-DE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Russische Regierung: Sitz im Kreml in Moskau</a:t>
            </a:r>
          </a:p>
          <a:p>
            <a:pPr lvl="1"/>
            <a:r>
              <a:rPr lang="de-DE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Moskau = Hauptstadt Russlands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1473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de-DE" dirty="0"/>
              <a:t> 1. Arbeitsauftrag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559293" y="2636668"/>
            <a:ext cx="11073413" cy="4221332"/>
          </a:xfrm>
        </p:spPr>
        <p:txBody>
          <a:bodyPr rtlCol="0" anchor="ctr">
            <a:normAutofit/>
          </a:bodyPr>
          <a:lstStyle/>
          <a:p>
            <a:r>
              <a:rPr lang="de-AT" dirty="0"/>
              <a:t>Was benötigst du?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tx1"/>
                </a:solidFill>
              </a:rPr>
              <a:t>Padlet</a:t>
            </a:r>
            <a:r>
              <a:rPr lang="de-AT" dirty="0">
                <a:solidFill>
                  <a:schemeClr val="tx1"/>
                </a:solidFill>
              </a:rPr>
              <a:t> mit Informationen </a:t>
            </a:r>
            <a:r>
              <a:rPr lang="de-DE" dirty="0">
                <a:solidFill>
                  <a:schemeClr val="tx1"/>
                </a:solidFill>
              </a:rPr>
              <a:t>(Link findet ihr im Chat)</a:t>
            </a:r>
            <a:endParaRPr lang="de-AT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Heft</a:t>
            </a:r>
            <a:endParaRPr lang="de-DE" dirty="0"/>
          </a:p>
          <a:p>
            <a:endParaRPr lang="de-DE" dirty="0"/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Ordne die Ballungsräume jeweils nach den Einwohnerzahlen und nach der Bevölkerungsdichte in absteigender Reihenfolge.</a:t>
            </a:r>
          </a:p>
          <a:p>
            <a:pPr marL="457200" lvl="0" indent="-457200">
              <a:buFont typeface="+mj-lt"/>
              <a:buAutoNum type="arabicPeriod"/>
            </a:pPr>
            <a:endParaRPr lang="de-AT" dirty="0"/>
          </a:p>
          <a:p>
            <a:pPr marL="457200" lvl="0" indent="-457200">
              <a:buFont typeface="+mj-lt"/>
              <a:buAutoNum type="arabicPeriod"/>
            </a:pPr>
            <a:r>
              <a:rPr lang="de-DE" dirty="0"/>
              <a:t>Bestimme, welche Arten von Zentren die jeweiligen Ballungsräume darstellen.</a:t>
            </a:r>
            <a:endParaRPr lang="de-AT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89EEA70-E6CE-4C21-8142-DF70BBA37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97535"/>
              </p:ext>
            </p:extLst>
          </p:nvPr>
        </p:nvGraphicFramePr>
        <p:xfrm>
          <a:off x="6856521" y="3411245"/>
          <a:ext cx="5335479" cy="9235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9059">
                  <a:extLst>
                    <a:ext uri="{9D8B030D-6E8A-4147-A177-3AD203B41FA5}">
                      <a16:colId xmlns:a16="http://schemas.microsoft.com/office/drawing/2014/main" val="3327945517"/>
                    </a:ext>
                  </a:extLst>
                </a:gridCol>
                <a:gridCol w="889059">
                  <a:extLst>
                    <a:ext uri="{9D8B030D-6E8A-4147-A177-3AD203B41FA5}">
                      <a16:colId xmlns:a16="http://schemas.microsoft.com/office/drawing/2014/main" val="4145823373"/>
                    </a:ext>
                  </a:extLst>
                </a:gridCol>
                <a:gridCol w="889059">
                  <a:extLst>
                    <a:ext uri="{9D8B030D-6E8A-4147-A177-3AD203B41FA5}">
                      <a16:colId xmlns:a16="http://schemas.microsoft.com/office/drawing/2014/main" val="1887694558"/>
                    </a:ext>
                  </a:extLst>
                </a:gridCol>
                <a:gridCol w="889434">
                  <a:extLst>
                    <a:ext uri="{9D8B030D-6E8A-4147-A177-3AD203B41FA5}">
                      <a16:colId xmlns:a16="http://schemas.microsoft.com/office/drawing/2014/main" val="3044976986"/>
                    </a:ext>
                  </a:extLst>
                </a:gridCol>
                <a:gridCol w="889434">
                  <a:extLst>
                    <a:ext uri="{9D8B030D-6E8A-4147-A177-3AD203B41FA5}">
                      <a16:colId xmlns:a16="http://schemas.microsoft.com/office/drawing/2014/main" val="4081236467"/>
                    </a:ext>
                  </a:extLst>
                </a:gridCol>
                <a:gridCol w="889434">
                  <a:extLst>
                    <a:ext uri="{9D8B030D-6E8A-4147-A177-3AD203B41FA5}">
                      <a16:colId xmlns:a16="http://schemas.microsoft.com/office/drawing/2014/main" val="3487394944"/>
                    </a:ext>
                  </a:extLst>
                </a:gridCol>
              </a:tblGrid>
              <a:tr h="461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8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Einwohner-zahl</a:t>
                      </a: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9256201"/>
                  </a:ext>
                </a:extLst>
              </a:tr>
              <a:tr h="461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800" dirty="0">
                          <a:effectLst/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Bevölkerungs-dichte </a:t>
                      </a: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8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635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de-DE" dirty="0"/>
              <a:t> Lösungen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559293" y="2636668"/>
            <a:ext cx="11073413" cy="4221332"/>
          </a:xfrm>
        </p:spPr>
        <p:txBody>
          <a:bodyPr rtlCol="0" anchor="t">
            <a:normAutofit/>
          </a:bodyPr>
          <a:lstStyle/>
          <a:p>
            <a:endParaRPr lang="de-AT" dirty="0"/>
          </a:p>
          <a:p>
            <a:r>
              <a:rPr lang="de-AT" dirty="0"/>
              <a:t>Einwohnerzahl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Bevölkerungsdichte</a:t>
            </a:r>
          </a:p>
          <a:p>
            <a:endParaRPr lang="de-AT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1BE266E-40B3-4239-8545-1E79DF2B3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58864"/>
              </p:ext>
            </p:extLst>
          </p:nvPr>
        </p:nvGraphicFramePr>
        <p:xfrm>
          <a:off x="553376" y="3579115"/>
          <a:ext cx="11073411" cy="94933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45181">
                  <a:extLst>
                    <a:ext uri="{9D8B030D-6E8A-4147-A177-3AD203B41FA5}">
                      <a16:colId xmlns:a16="http://schemas.microsoft.com/office/drawing/2014/main" val="1101098473"/>
                    </a:ext>
                  </a:extLst>
                </a:gridCol>
                <a:gridCol w="1845181">
                  <a:extLst>
                    <a:ext uri="{9D8B030D-6E8A-4147-A177-3AD203B41FA5}">
                      <a16:colId xmlns:a16="http://schemas.microsoft.com/office/drawing/2014/main" val="1864447831"/>
                    </a:ext>
                  </a:extLst>
                </a:gridCol>
                <a:gridCol w="1845181">
                  <a:extLst>
                    <a:ext uri="{9D8B030D-6E8A-4147-A177-3AD203B41FA5}">
                      <a16:colId xmlns:a16="http://schemas.microsoft.com/office/drawing/2014/main" val="2150247107"/>
                    </a:ext>
                  </a:extLst>
                </a:gridCol>
                <a:gridCol w="1845956">
                  <a:extLst>
                    <a:ext uri="{9D8B030D-6E8A-4147-A177-3AD203B41FA5}">
                      <a16:colId xmlns:a16="http://schemas.microsoft.com/office/drawing/2014/main" val="3195236325"/>
                    </a:ext>
                  </a:extLst>
                </a:gridCol>
                <a:gridCol w="1845956">
                  <a:extLst>
                    <a:ext uri="{9D8B030D-6E8A-4147-A177-3AD203B41FA5}">
                      <a16:colId xmlns:a16="http://schemas.microsoft.com/office/drawing/2014/main" val="3297321969"/>
                    </a:ext>
                  </a:extLst>
                </a:gridCol>
                <a:gridCol w="1845956">
                  <a:extLst>
                    <a:ext uri="{9D8B030D-6E8A-4147-A177-3AD203B41FA5}">
                      <a16:colId xmlns:a16="http://schemas.microsoft.com/office/drawing/2014/main" val="4109035258"/>
                    </a:ext>
                  </a:extLst>
                </a:gridCol>
              </a:tblGrid>
              <a:tr h="949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dirty="0">
                          <a:effectLst/>
                          <a:latin typeface="+mn-lt"/>
                        </a:rPr>
                        <a:t>London</a:t>
                      </a:r>
                      <a:endParaRPr lang="de-A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>
                          <a:effectLst/>
                          <a:latin typeface="+mn-lt"/>
                        </a:rPr>
                        <a:t>Moskau</a:t>
                      </a:r>
                      <a:endParaRPr lang="de-A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>
                          <a:effectLst/>
                          <a:latin typeface="+mn-lt"/>
                        </a:rPr>
                        <a:t>Paris</a:t>
                      </a:r>
                      <a:endParaRPr lang="de-A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>
                          <a:effectLst/>
                          <a:latin typeface="+mn-lt"/>
                        </a:rPr>
                        <a:t>Randstad</a:t>
                      </a:r>
                      <a:endParaRPr lang="de-AT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dirty="0">
                          <a:effectLst/>
                          <a:latin typeface="+mn-lt"/>
                        </a:rPr>
                        <a:t>Ruhrgebiet</a:t>
                      </a:r>
                      <a:endParaRPr lang="de-AT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5967158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0380A97-4CC2-49DA-BB96-8919FA335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45502"/>
              </p:ext>
            </p:extLst>
          </p:nvPr>
        </p:nvGraphicFramePr>
        <p:xfrm>
          <a:off x="565212" y="5466457"/>
          <a:ext cx="11073411" cy="94933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45181">
                  <a:extLst>
                    <a:ext uri="{9D8B030D-6E8A-4147-A177-3AD203B41FA5}">
                      <a16:colId xmlns:a16="http://schemas.microsoft.com/office/drawing/2014/main" val="2343069521"/>
                    </a:ext>
                  </a:extLst>
                </a:gridCol>
                <a:gridCol w="1845181">
                  <a:extLst>
                    <a:ext uri="{9D8B030D-6E8A-4147-A177-3AD203B41FA5}">
                      <a16:colId xmlns:a16="http://schemas.microsoft.com/office/drawing/2014/main" val="1294035113"/>
                    </a:ext>
                  </a:extLst>
                </a:gridCol>
                <a:gridCol w="1845181">
                  <a:extLst>
                    <a:ext uri="{9D8B030D-6E8A-4147-A177-3AD203B41FA5}">
                      <a16:colId xmlns:a16="http://schemas.microsoft.com/office/drawing/2014/main" val="2558552381"/>
                    </a:ext>
                  </a:extLst>
                </a:gridCol>
                <a:gridCol w="1845956">
                  <a:extLst>
                    <a:ext uri="{9D8B030D-6E8A-4147-A177-3AD203B41FA5}">
                      <a16:colId xmlns:a16="http://schemas.microsoft.com/office/drawing/2014/main" val="325018617"/>
                    </a:ext>
                  </a:extLst>
                </a:gridCol>
                <a:gridCol w="1845956">
                  <a:extLst>
                    <a:ext uri="{9D8B030D-6E8A-4147-A177-3AD203B41FA5}">
                      <a16:colId xmlns:a16="http://schemas.microsoft.com/office/drawing/2014/main" val="948771563"/>
                    </a:ext>
                  </a:extLst>
                </a:gridCol>
                <a:gridCol w="1845956">
                  <a:extLst>
                    <a:ext uri="{9D8B030D-6E8A-4147-A177-3AD203B41FA5}">
                      <a16:colId xmlns:a16="http://schemas.microsoft.com/office/drawing/2014/main" val="2809919081"/>
                    </a:ext>
                  </a:extLst>
                </a:gridCol>
              </a:tblGrid>
              <a:tr h="949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dirty="0">
                          <a:effectLst/>
                        </a:rPr>
                        <a:t>Moskau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>
                          <a:effectLst/>
                        </a:rPr>
                        <a:t>London 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>
                          <a:effectLst/>
                        </a:rPr>
                        <a:t>Randstad 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>
                          <a:effectLst/>
                        </a:rPr>
                        <a:t>Ruhrgebiet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AT" sz="2000" dirty="0">
                          <a:effectLst/>
                        </a:rPr>
                        <a:t>Paris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745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3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0F964-7264-4B6A-9DCA-1682776A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e-DE" dirty="0"/>
              <a:t>Lösungen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B66A8-AACD-484F-852E-91ACE924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93" y="2636667"/>
            <a:ext cx="11073413" cy="4221333"/>
          </a:xfrm>
        </p:spPr>
        <p:txBody>
          <a:bodyPr anchor="ctr">
            <a:normAutofit/>
          </a:bodyPr>
          <a:lstStyle/>
          <a:p>
            <a:r>
              <a:rPr lang="de-AT" dirty="0"/>
              <a:t>London: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1"/>
                </a:solidFill>
              </a:rPr>
              <a:t>Wirtschaft, Politik, Finanz, Wissenschaft, Kunst, Verkehr</a:t>
            </a:r>
          </a:p>
          <a:p>
            <a:r>
              <a:rPr lang="de-AT" dirty="0"/>
              <a:t>Paris: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1"/>
                </a:solidFill>
              </a:rPr>
              <a:t>Politik, Wirtschaft, Dienstleistung &amp; Tourismus, Kultur</a:t>
            </a:r>
          </a:p>
          <a:p>
            <a:r>
              <a:rPr lang="de-AT" dirty="0"/>
              <a:t>Moskau: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1"/>
                </a:solidFill>
              </a:rPr>
              <a:t>Politik, Wirtschaft, Wissenschaft, Verkehr</a:t>
            </a:r>
          </a:p>
          <a:p>
            <a:r>
              <a:rPr lang="de-AT" dirty="0"/>
              <a:t>Randstad: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1"/>
                </a:solidFill>
              </a:rPr>
              <a:t>Verkehr, Wirtschaft, Politik, Kultur</a:t>
            </a:r>
          </a:p>
          <a:p>
            <a:r>
              <a:rPr lang="de-AT" dirty="0"/>
              <a:t>Ruhrgebiet: </a:t>
            </a:r>
            <a:endParaRPr lang="de-AT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1"/>
                </a:solidFill>
              </a:rPr>
              <a:t>Bildung/Forschung, Technologie, Wirtschaft</a:t>
            </a:r>
            <a:endParaRPr lang="de-AT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de-DE" dirty="0"/>
              <a:t>2. Arbeitsauftrag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559293" y="2636668"/>
            <a:ext cx="11073413" cy="4221332"/>
          </a:xfrm>
        </p:spPr>
        <p:txBody>
          <a:bodyPr rtlCol="0" anchor="ctr"/>
          <a:lstStyle/>
          <a:p>
            <a:r>
              <a:rPr lang="de-AT" dirty="0"/>
              <a:t>Gruppenarbeit in Breakout-Rooms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Was benötigt ihr?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tx1"/>
                </a:solidFill>
              </a:rPr>
              <a:t>Padlet</a:t>
            </a:r>
            <a:r>
              <a:rPr lang="de-AT" dirty="0">
                <a:solidFill>
                  <a:schemeClr val="tx1"/>
                </a:solidFill>
              </a:rPr>
              <a:t> mit Informationen </a:t>
            </a:r>
            <a:r>
              <a:rPr lang="de-DE" dirty="0">
                <a:solidFill>
                  <a:schemeClr val="tx1"/>
                </a:solidFill>
              </a:rPr>
              <a:t>(Link findet ihr im Chat)</a:t>
            </a:r>
            <a:endParaRPr lang="de-AT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Lückentext </a:t>
            </a:r>
            <a:r>
              <a:rPr lang="de-DE" dirty="0">
                <a:solidFill>
                  <a:schemeClr val="tx1"/>
                </a:solidFill>
              </a:rPr>
              <a:t>(Link findet ihr im Chat)</a:t>
            </a:r>
            <a:endParaRPr lang="de-AT" dirty="0">
              <a:solidFill>
                <a:schemeClr val="tx1"/>
              </a:solidFill>
            </a:endParaRPr>
          </a:p>
          <a:p>
            <a:endParaRPr lang="de-DE" dirty="0"/>
          </a:p>
          <a:p>
            <a:r>
              <a:rPr lang="de-DE" dirty="0"/>
              <a:t>Füllt gemeinsam den Lückentext aus.</a:t>
            </a:r>
          </a:p>
          <a:p>
            <a:r>
              <a:rPr lang="de-DE" dirty="0"/>
              <a:t>Benutzt dafür die Informationen, die euch auf dem </a:t>
            </a:r>
            <a:r>
              <a:rPr lang="de-DE" dirty="0" err="1"/>
              <a:t>Padlet</a:t>
            </a:r>
            <a:r>
              <a:rPr lang="de-DE" dirty="0"/>
              <a:t> zur Verfügung stehen.</a:t>
            </a:r>
            <a:endParaRPr lang="de-A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0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s dem Bildungsbereich 16 x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9_TF03462902_TF03462902.potx" id="{A85F6B9E-530C-4C95-A041-235C7148544B}" vid="{F8FE1DCB-E6F0-4443-ADF6-A8C1FAC8E656}"/>
    </a:ext>
  </a:extLst>
</a:theme>
</file>

<file path=ppt/theme/theme2.xml><?xml version="1.0" encoding="utf-8"?>
<a:theme xmlns:a="http://schemas.openxmlformats.org/drawingml/2006/main" name="Office-Design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Breitbild</PresentationFormat>
  <Paragraphs>101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Cavolini</vt:lpstr>
      <vt:lpstr>Times New Roman</vt:lpstr>
      <vt:lpstr>Wingdings</vt:lpstr>
      <vt:lpstr>Aus dem Bildungsbereich 16 x 9</vt:lpstr>
      <vt:lpstr>Bevölkerung Europas: Ballungsräume</vt:lpstr>
      <vt:lpstr>Europa bei Nacht</vt:lpstr>
      <vt:lpstr>Was ist ein Ballungsraum?</vt:lpstr>
      <vt:lpstr>Was ist eine Metropole?</vt:lpstr>
      <vt:lpstr>Was ist ein Zentrum?</vt:lpstr>
      <vt:lpstr> 1. Arbeitsauftrag</vt:lpstr>
      <vt:lpstr> Lösungen</vt:lpstr>
      <vt:lpstr>Lösungen</vt:lpstr>
      <vt:lpstr>2. Arbeitsauftrag</vt:lpstr>
      <vt:lpstr>2. Arbeitsauftrag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Ballungsräume &amp; Metropolen</dc:title>
  <dc:creator>Eva Moser</dc:creator>
  <cp:lastModifiedBy>Eva Moser</cp:lastModifiedBy>
  <cp:revision>37</cp:revision>
  <dcterms:created xsi:type="dcterms:W3CDTF">2020-11-23T09:58:52Z</dcterms:created>
  <dcterms:modified xsi:type="dcterms:W3CDTF">2021-01-18T13:54:12Z</dcterms:modified>
</cp:coreProperties>
</file>