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70" r:id="rId8"/>
    <p:sldId id="262" r:id="rId9"/>
    <p:sldId id="263" r:id="rId10"/>
    <p:sldId id="264" r:id="rId11"/>
    <p:sldId id="267" r:id="rId12"/>
    <p:sldId id="293" r:id="rId13"/>
    <p:sldId id="265" r:id="rId14"/>
    <p:sldId id="266" r:id="rId15"/>
    <p:sldId id="268" r:id="rId16"/>
    <p:sldId id="269" r:id="rId17"/>
    <p:sldId id="294" r:id="rId18"/>
    <p:sldId id="271" r:id="rId19"/>
    <p:sldId id="272" r:id="rId20"/>
    <p:sldId id="273" r:id="rId21"/>
    <p:sldId id="274" r:id="rId22"/>
    <p:sldId id="276" r:id="rId23"/>
    <p:sldId id="277" r:id="rId24"/>
    <p:sldId id="278" r:id="rId25"/>
    <p:sldId id="279" r:id="rId26"/>
    <p:sldId id="280" r:id="rId27"/>
    <p:sldId id="281" r:id="rId28"/>
    <p:sldId id="282" r:id="rId29"/>
    <p:sldId id="288" r:id="rId30"/>
    <p:sldId id="283" r:id="rId31"/>
    <p:sldId id="286" r:id="rId32"/>
    <p:sldId id="287" r:id="rId33"/>
    <p:sldId id="284" r:id="rId34"/>
    <p:sldId id="285" r:id="rId35"/>
    <p:sldId id="289" r:id="rId36"/>
    <p:sldId id="290" r:id="rId37"/>
    <p:sldId id="291" r:id="rId38"/>
    <p:sldId id="292" r:id="rId39"/>
    <p:sldId id="295" r:id="rId40"/>
    <p:sldId id="296" r:id="rId41"/>
    <p:sldId id="29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3899" autoAdjust="0"/>
  </p:normalViewPr>
  <p:slideViewPr>
    <p:cSldViewPr snapToGrid="0">
      <p:cViewPr>
        <p:scale>
          <a:sx n="117" d="100"/>
          <a:sy n="117" d="100"/>
        </p:scale>
        <p:origin x="-35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74FBD-ADBE-42B8-8964-59DAECDF93B8}" type="datetimeFigureOut">
              <a:rPr lang="de-AT" smtClean="0"/>
              <a:t>20.10.2020</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6A2FF-4E7B-499E-818B-FDFCF98226CC}" type="slidenum">
              <a:rPr lang="de-AT" smtClean="0"/>
              <a:t>‹Nr.›</a:t>
            </a:fld>
            <a:endParaRPr lang="de-AT"/>
          </a:p>
        </p:txBody>
      </p:sp>
    </p:spTree>
    <p:extLst>
      <p:ext uri="{BB962C8B-B14F-4D97-AF65-F5344CB8AC3E}">
        <p14:creationId xmlns:p14="http://schemas.microsoft.com/office/powerpoint/2010/main" val="95806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Quelle: LSI Mag. </a:t>
            </a:r>
            <a:r>
              <a:rPr lang="de-AT" dirty="0" err="1"/>
              <a:t>Vormeyer</a:t>
            </a:r>
            <a:r>
              <a:rPr lang="de-AT" dirty="0"/>
              <a:t> UP Lehrgang </a:t>
            </a:r>
          </a:p>
          <a:p>
            <a:r>
              <a:rPr lang="de-AT" dirty="0"/>
              <a:t>2017</a:t>
            </a:r>
          </a:p>
        </p:txBody>
      </p:sp>
      <p:sp>
        <p:nvSpPr>
          <p:cNvPr id="4" name="Foliennummernplatzhalter 3"/>
          <p:cNvSpPr>
            <a:spLocks noGrp="1"/>
          </p:cNvSpPr>
          <p:nvPr>
            <p:ph type="sldNum" sz="quarter" idx="10"/>
          </p:nvPr>
        </p:nvSpPr>
        <p:spPr/>
        <p:txBody>
          <a:bodyPr/>
          <a:lstStyle/>
          <a:p>
            <a:fld id="{1AB6A2FF-4E7B-499E-818B-FDFCF98226CC}" type="slidenum">
              <a:rPr lang="de-AT" smtClean="0"/>
              <a:t>21</a:t>
            </a:fld>
            <a:endParaRPr lang="de-AT"/>
          </a:p>
        </p:txBody>
      </p:sp>
    </p:spTree>
    <p:extLst>
      <p:ext uri="{BB962C8B-B14F-4D97-AF65-F5344CB8AC3E}">
        <p14:creationId xmlns:p14="http://schemas.microsoft.com/office/powerpoint/2010/main" val="191214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2A54C80-263E-416B-A8E0-580EDEADCBDC}"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2389DE9-4624-41CB-AA2C-F9CEFE376C7E}"/>
              </a:ext>
            </a:extLst>
          </p:cNvPr>
          <p:cNvSpPr>
            <a:spLocks noGrp="1"/>
          </p:cNvSpPr>
          <p:nvPr>
            <p:ph type="ctrTitle"/>
          </p:nvPr>
        </p:nvSpPr>
        <p:spPr>
          <a:xfrm>
            <a:off x="1507067" y="1156447"/>
            <a:ext cx="7766935" cy="3106271"/>
          </a:xfrm>
        </p:spPr>
        <p:txBody>
          <a:bodyPr/>
          <a:lstStyle/>
          <a:p>
            <a:pPr algn="l"/>
            <a:r>
              <a:rPr lang="de-AT" dirty="0"/>
              <a:t/>
            </a:r>
            <a:br>
              <a:rPr lang="de-AT" dirty="0"/>
            </a:br>
            <a:r>
              <a:rPr lang="de-AT" dirty="0"/>
              <a:t/>
            </a:r>
            <a:br>
              <a:rPr lang="de-AT" dirty="0"/>
            </a:br>
            <a:r>
              <a:rPr lang="de-AT" dirty="0"/>
              <a:t/>
            </a:r>
            <a:br>
              <a:rPr lang="de-AT" dirty="0"/>
            </a:br>
            <a:r>
              <a:rPr lang="de-AT" dirty="0"/>
              <a:t/>
            </a:r>
            <a:br>
              <a:rPr lang="de-AT" dirty="0"/>
            </a:br>
            <a:r>
              <a:rPr lang="de-AT" sz="4400" dirty="0"/>
              <a:t/>
            </a:r>
            <a:br>
              <a:rPr lang="de-AT" sz="4400" dirty="0"/>
            </a:br>
            <a:r>
              <a:rPr lang="de-AT" sz="4400" dirty="0"/>
              <a:t>Disziplin im Unterricht- absolutes Muss oder ein Widerspruch in sich?</a:t>
            </a:r>
            <a:br>
              <a:rPr lang="de-AT" sz="4400" dirty="0"/>
            </a:br>
            <a:endParaRPr lang="de-AT" sz="4400" dirty="0">
              <a:solidFill>
                <a:schemeClr val="tx1">
                  <a:lumMod val="85000"/>
                  <a:lumOff val="15000"/>
                </a:schemeClr>
              </a:solidFill>
            </a:endParaRPr>
          </a:p>
        </p:txBody>
      </p:sp>
      <p:sp>
        <p:nvSpPr>
          <p:cNvPr id="4" name="Textfeld 3">
            <a:extLst>
              <a:ext uri="{FF2B5EF4-FFF2-40B4-BE49-F238E27FC236}">
                <a16:creationId xmlns:a16="http://schemas.microsoft.com/office/drawing/2014/main" xmlns="" id="{FE09531A-C7A1-46AE-8868-A8073DB826F5}"/>
              </a:ext>
            </a:extLst>
          </p:cNvPr>
          <p:cNvSpPr txBox="1"/>
          <p:nvPr/>
        </p:nvSpPr>
        <p:spPr>
          <a:xfrm>
            <a:off x="1156447" y="4050836"/>
            <a:ext cx="9117106" cy="1354217"/>
          </a:xfrm>
          <a:prstGeom prst="rect">
            <a:avLst/>
          </a:prstGeom>
          <a:noFill/>
        </p:spPr>
        <p:txBody>
          <a:bodyPr wrap="square" rtlCol="0">
            <a:spAutoFit/>
          </a:bodyPr>
          <a:lstStyle/>
          <a:p>
            <a:r>
              <a:rPr lang="de-AT" sz="3200" dirty="0">
                <a:solidFill>
                  <a:prstClr val="black">
                    <a:lumMod val="85000"/>
                    <a:lumOff val="15000"/>
                  </a:prstClr>
                </a:solidFill>
                <a:ea typeface="+mj-ea"/>
                <a:cs typeface="+mj-cs"/>
              </a:rPr>
              <a:t>Individualisierung und Differenzierung der Schlüssel zum Erfolg?</a:t>
            </a:r>
          </a:p>
          <a:p>
            <a:endParaRPr lang="de-AT" dirty="0"/>
          </a:p>
        </p:txBody>
      </p:sp>
      <p:sp>
        <p:nvSpPr>
          <p:cNvPr id="5" name="Textfeld 4">
            <a:extLst>
              <a:ext uri="{FF2B5EF4-FFF2-40B4-BE49-F238E27FC236}">
                <a16:creationId xmlns:a16="http://schemas.microsoft.com/office/drawing/2014/main" xmlns="" id="{D8832CA8-FDFD-43C2-8F7D-5A9C0D863D80}"/>
              </a:ext>
            </a:extLst>
          </p:cNvPr>
          <p:cNvSpPr txBox="1"/>
          <p:nvPr/>
        </p:nvSpPr>
        <p:spPr>
          <a:xfrm>
            <a:off x="1734671" y="6225988"/>
            <a:ext cx="7678270" cy="369332"/>
          </a:xfrm>
          <a:prstGeom prst="rect">
            <a:avLst/>
          </a:prstGeom>
          <a:noFill/>
        </p:spPr>
        <p:txBody>
          <a:bodyPr wrap="square" rtlCol="0">
            <a:spAutoFit/>
          </a:bodyPr>
          <a:lstStyle/>
          <a:p>
            <a:r>
              <a:rPr lang="de-AT" dirty="0"/>
              <a:t>Mag. Mairinger –Hebein Reinhild					PH Diözese Linz</a:t>
            </a:r>
          </a:p>
        </p:txBody>
      </p:sp>
    </p:spTree>
    <p:extLst>
      <p:ext uri="{BB962C8B-B14F-4D97-AF65-F5344CB8AC3E}">
        <p14:creationId xmlns:p14="http://schemas.microsoft.com/office/powerpoint/2010/main" val="660230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8A81C6-4251-4D8F-8C3F-9492D789726E}"/>
              </a:ext>
            </a:extLst>
          </p:cNvPr>
          <p:cNvSpPr>
            <a:spLocks noGrp="1"/>
          </p:cNvSpPr>
          <p:nvPr>
            <p:ph type="title"/>
          </p:nvPr>
        </p:nvSpPr>
        <p:spPr/>
        <p:txBody>
          <a:bodyPr/>
          <a:lstStyle/>
          <a:p>
            <a:r>
              <a:rPr lang="de-AT" dirty="0"/>
              <a:t>Beispiel 8:</a:t>
            </a:r>
          </a:p>
        </p:txBody>
      </p:sp>
      <p:sp>
        <p:nvSpPr>
          <p:cNvPr id="3" name="Inhaltsplatzhalter 2">
            <a:extLst>
              <a:ext uri="{FF2B5EF4-FFF2-40B4-BE49-F238E27FC236}">
                <a16:creationId xmlns:a16="http://schemas.microsoft.com/office/drawing/2014/main" xmlns="" id="{104EB6B0-4816-427B-8C94-A0ECE04273CB}"/>
              </a:ext>
            </a:extLst>
          </p:cNvPr>
          <p:cNvSpPr>
            <a:spLocks noGrp="1"/>
          </p:cNvSpPr>
          <p:nvPr>
            <p:ph idx="1"/>
          </p:nvPr>
        </p:nvSpPr>
        <p:spPr/>
        <p:txBody>
          <a:bodyPr>
            <a:normAutofit/>
          </a:bodyPr>
          <a:lstStyle/>
          <a:p>
            <a:pPr marL="0" indent="0">
              <a:buNone/>
            </a:pPr>
            <a:r>
              <a:rPr lang="de-AT" sz="2800" dirty="0"/>
              <a:t>Schüler/Innen stellen sich gerade im Rahmen eines Bewerbungstrainings vor laufender Kamera vor. Dabei macht ein Mitschüler hinter dem Rücken der Lehrerin Grimassen und lacht den vortragenden Mitschüler aus.</a:t>
            </a:r>
          </a:p>
        </p:txBody>
      </p:sp>
    </p:spTree>
    <p:extLst>
      <p:ext uri="{BB962C8B-B14F-4D97-AF65-F5344CB8AC3E}">
        <p14:creationId xmlns:p14="http://schemas.microsoft.com/office/powerpoint/2010/main" val="3230576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C80F00B-5899-479B-A690-BEE76841473D}"/>
              </a:ext>
            </a:extLst>
          </p:cNvPr>
          <p:cNvSpPr>
            <a:spLocks noGrp="1"/>
          </p:cNvSpPr>
          <p:nvPr>
            <p:ph type="title"/>
          </p:nvPr>
        </p:nvSpPr>
        <p:spPr/>
        <p:txBody>
          <a:bodyPr/>
          <a:lstStyle/>
          <a:p>
            <a:r>
              <a:rPr lang="de-AT" dirty="0"/>
              <a:t>Beispiel 9</a:t>
            </a:r>
          </a:p>
        </p:txBody>
      </p:sp>
      <p:sp>
        <p:nvSpPr>
          <p:cNvPr id="3" name="Inhaltsplatzhalter 2">
            <a:extLst>
              <a:ext uri="{FF2B5EF4-FFF2-40B4-BE49-F238E27FC236}">
                <a16:creationId xmlns:a16="http://schemas.microsoft.com/office/drawing/2014/main" xmlns="" id="{51411189-7857-48ED-AC12-95AE5D9A6086}"/>
              </a:ext>
            </a:extLst>
          </p:cNvPr>
          <p:cNvSpPr>
            <a:spLocks noGrp="1"/>
          </p:cNvSpPr>
          <p:nvPr>
            <p:ph idx="1"/>
          </p:nvPr>
        </p:nvSpPr>
        <p:spPr/>
        <p:txBody>
          <a:bodyPr>
            <a:normAutofit/>
          </a:bodyPr>
          <a:lstStyle/>
          <a:p>
            <a:pPr marL="0" indent="0">
              <a:buNone/>
            </a:pPr>
            <a:r>
              <a:rPr lang="de-AT" sz="2800" dirty="0"/>
              <a:t>Sie unterhalten sich mit einem Schüler gerade über dessen Leistungen am Lehrerpult. Ein anderer Schüler löscht in der Zwischenzeit die Tafel. Plötzlich beginnen beide Burschen zu raufen.</a:t>
            </a:r>
          </a:p>
        </p:txBody>
      </p:sp>
    </p:spTree>
    <p:extLst>
      <p:ext uri="{BB962C8B-B14F-4D97-AF65-F5344CB8AC3E}">
        <p14:creationId xmlns:p14="http://schemas.microsoft.com/office/powerpoint/2010/main" val="330109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1012700-C62D-4254-ADD8-C4331C855915}"/>
              </a:ext>
            </a:extLst>
          </p:cNvPr>
          <p:cNvSpPr>
            <a:spLocks noGrp="1"/>
          </p:cNvSpPr>
          <p:nvPr>
            <p:ph type="title"/>
          </p:nvPr>
        </p:nvSpPr>
        <p:spPr/>
        <p:txBody>
          <a:bodyPr/>
          <a:lstStyle/>
          <a:p>
            <a:r>
              <a:rPr lang="de-AT" dirty="0"/>
              <a:t>Beispiel 10</a:t>
            </a:r>
          </a:p>
        </p:txBody>
      </p:sp>
      <p:sp>
        <p:nvSpPr>
          <p:cNvPr id="3" name="Inhaltsplatzhalter 2">
            <a:extLst>
              <a:ext uri="{FF2B5EF4-FFF2-40B4-BE49-F238E27FC236}">
                <a16:creationId xmlns:a16="http://schemas.microsoft.com/office/drawing/2014/main" xmlns="" id="{F5043A43-724C-4F70-AFD8-19385046283D}"/>
              </a:ext>
            </a:extLst>
          </p:cNvPr>
          <p:cNvSpPr>
            <a:spLocks noGrp="1"/>
          </p:cNvSpPr>
          <p:nvPr>
            <p:ph idx="1"/>
          </p:nvPr>
        </p:nvSpPr>
        <p:spPr>
          <a:xfrm>
            <a:off x="677334" y="2160589"/>
            <a:ext cx="8596668" cy="2539999"/>
          </a:xfrm>
        </p:spPr>
        <p:txBody>
          <a:bodyPr>
            <a:normAutofit/>
          </a:bodyPr>
          <a:lstStyle/>
          <a:p>
            <a:r>
              <a:rPr lang="de-AT" sz="2400" dirty="0"/>
              <a:t>Ein Schüler (6.Klasse) äußert seine Meinung zur Flüchtlingspolitik und fordert, dass man auf Flüchtlingsboote im Mittelmeer schießen sollte. In der Klasse sitzt ein Mädchen, das in einem Schlepper LKW nach Österreich mit seiner Familie geflohen ist.</a:t>
            </a:r>
          </a:p>
        </p:txBody>
      </p:sp>
    </p:spTree>
    <p:extLst>
      <p:ext uri="{BB962C8B-B14F-4D97-AF65-F5344CB8AC3E}">
        <p14:creationId xmlns:p14="http://schemas.microsoft.com/office/powerpoint/2010/main" val="3111325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65C129-B4DD-41D3-AB72-358105F2E1EB}"/>
              </a:ext>
            </a:extLst>
          </p:cNvPr>
          <p:cNvSpPr>
            <a:spLocks noGrp="1"/>
          </p:cNvSpPr>
          <p:nvPr>
            <p:ph type="title"/>
          </p:nvPr>
        </p:nvSpPr>
        <p:spPr/>
        <p:txBody>
          <a:bodyPr/>
          <a:lstStyle/>
          <a:p>
            <a:r>
              <a:rPr lang="de-AT" dirty="0"/>
              <a:t>Beispiel 11</a:t>
            </a:r>
          </a:p>
        </p:txBody>
      </p:sp>
      <p:sp>
        <p:nvSpPr>
          <p:cNvPr id="3" name="Inhaltsplatzhalter 2">
            <a:extLst>
              <a:ext uri="{FF2B5EF4-FFF2-40B4-BE49-F238E27FC236}">
                <a16:creationId xmlns:a16="http://schemas.microsoft.com/office/drawing/2014/main" xmlns="" id="{1BC25E19-1F80-4C52-85B1-20960178E258}"/>
              </a:ext>
            </a:extLst>
          </p:cNvPr>
          <p:cNvSpPr>
            <a:spLocks noGrp="1"/>
          </p:cNvSpPr>
          <p:nvPr>
            <p:ph idx="1"/>
          </p:nvPr>
        </p:nvSpPr>
        <p:spPr/>
        <p:txBody>
          <a:bodyPr>
            <a:noAutofit/>
          </a:bodyPr>
          <a:lstStyle/>
          <a:p>
            <a:r>
              <a:rPr lang="de-AT" sz="2400" dirty="0"/>
              <a:t>Eine Klasse ist kaum zu bändigen, die Schüler quatschen ständig und sind sehr unruhig. Es fällt Ihnen als Lehrer schwer mit dem Unterricht fortzufahren.</a:t>
            </a:r>
          </a:p>
          <a:p>
            <a:endParaRPr lang="de-AT" sz="2400" dirty="0"/>
          </a:p>
          <a:p>
            <a:endParaRPr lang="de-AT" sz="2400" dirty="0"/>
          </a:p>
          <a:p>
            <a:r>
              <a:rPr lang="de-AT" sz="2400" dirty="0"/>
              <a:t>Das Gegenteil ist der Fall. Sie würden gerne mit Schüler/Innen ein spannendes Thema diskutieren, es kommt aber kaum eine Rückmeldung auf ihre Fragen.</a:t>
            </a:r>
          </a:p>
        </p:txBody>
      </p:sp>
    </p:spTree>
    <p:extLst>
      <p:ext uri="{BB962C8B-B14F-4D97-AF65-F5344CB8AC3E}">
        <p14:creationId xmlns:p14="http://schemas.microsoft.com/office/powerpoint/2010/main" val="1679256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3DD60CE-34FD-49FD-8D10-5B03E8D1F051}"/>
              </a:ext>
            </a:extLst>
          </p:cNvPr>
          <p:cNvSpPr>
            <a:spLocks noGrp="1"/>
          </p:cNvSpPr>
          <p:nvPr>
            <p:ph type="title"/>
          </p:nvPr>
        </p:nvSpPr>
        <p:spPr/>
        <p:txBody>
          <a:bodyPr>
            <a:normAutofit fontScale="90000"/>
          </a:bodyPr>
          <a:lstStyle/>
          <a:p>
            <a:r>
              <a:rPr lang="de-AT" dirty="0"/>
              <a:t>Vorsätze, die im Umgang mit Schüler/Innen im Unterricht helfen können</a:t>
            </a:r>
          </a:p>
        </p:txBody>
      </p:sp>
      <p:sp>
        <p:nvSpPr>
          <p:cNvPr id="3" name="Inhaltsplatzhalter 2">
            <a:extLst>
              <a:ext uri="{FF2B5EF4-FFF2-40B4-BE49-F238E27FC236}">
                <a16:creationId xmlns:a16="http://schemas.microsoft.com/office/drawing/2014/main" xmlns="" id="{101FB399-D911-4FAD-8024-EEE8832DA202}"/>
              </a:ext>
            </a:extLst>
          </p:cNvPr>
          <p:cNvSpPr>
            <a:spLocks noGrp="1"/>
          </p:cNvSpPr>
          <p:nvPr>
            <p:ph idx="1"/>
          </p:nvPr>
        </p:nvSpPr>
        <p:spPr>
          <a:xfrm>
            <a:off x="571501" y="1930400"/>
            <a:ext cx="10044112" cy="4613275"/>
          </a:xfrm>
        </p:spPr>
        <p:txBody>
          <a:bodyPr>
            <a:noAutofit/>
          </a:bodyPr>
          <a:lstStyle/>
          <a:p>
            <a:r>
              <a:rPr lang="de-AT" sz="2000" b="1" dirty="0">
                <a:solidFill>
                  <a:schemeClr val="accent1">
                    <a:lumMod val="60000"/>
                    <a:lumOff val="40000"/>
                  </a:schemeClr>
                </a:solidFill>
              </a:rPr>
              <a:t>persönliche Erwartungen festlegen</a:t>
            </a:r>
            <a:r>
              <a:rPr lang="de-AT" sz="2000" dirty="0">
                <a:solidFill>
                  <a:schemeClr val="accent1">
                    <a:lumMod val="60000"/>
                    <a:lumOff val="40000"/>
                  </a:schemeClr>
                </a:solidFill>
              </a:rPr>
              <a:t>,</a:t>
            </a:r>
            <a:r>
              <a:rPr lang="de-AT" sz="2000" dirty="0"/>
              <a:t> was das erwünschte Verhalten betrifft. Diese den Schüler/Innen auch mitteilen. Eventuell auch Erwartungen der Schüler/Innen gegenüberstellen  - </a:t>
            </a:r>
            <a:r>
              <a:rPr lang="de-AT" sz="2000" b="1" dirty="0">
                <a:solidFill>
                  <a:schemeClr val="accent1">
                    <a:lumMod val="60000"/>
                    <a:lumOff val="40000"/>
                  </a:schemeClr>
                </a:solidFill>
              </a:rPr>
              <a:t>gemeinsame Vereinbarungen treffen</a:t>
            </a:r>
          </a:p>
          <a:p>
            <a:r>
              <a:rPr lang="de-AT" sz="2000" dirty="0"/>
              <a:t>Sich genau überlegen: Welcher Typ bin ich? Wo liegen meine Grenzen des Erträglichen?- </a:t>
            </a:r>
            <a:r>
              <a:rPr lang="de-AT" sz="2000" b="1" dirty="0">
                <a:solidFill>
                  <a:schemeClr val="accent1">
                    <a:lumMod val="60000"/>
                    <a:lumOff val="40000"/>
                  </a:schemeClr>
                </a:solidFill>
              </a:rPr>
              <a:t>Welche Strategien passen zu mir</a:t>
            </a:r>
            <a:r>
              <a:rPr lang="de-AT" sz="2000" b="1" dirty="0"/>
              <a:t>?“</a:t>
            </a:r>
          </a:p>
          <a:p>
            <a:r>
              <a:rPr lang="de-AT" sz="2000" dirty="0"/>
              <a:t>Störenfriede: in heiklen Fällen </a:t>
            </a:r>
            <a:r>
              <a:rPr lang="de-AT" sz="2000" b="1" dirty="0">
                <a:solidFill>
                  <a:schemeClr val="accent1">
                    <a:lumMod val="60000"/>
                    <a:lumOff val="40000"/>
                  </a:schemeClr>
                </a:solidFill>
              </a:rPr>
              <a:t>individuelles Gespräch </a:t>
            </a:r>
            <a:r>
              <a:rPr lang="de-AT" sz="2000" b="1" dirty="0"/>
              <a:t>suchen </a:t>
            </a:r>
            <a:r>
              <a:rPr lang="de-AT" sz="2000" dirty="0"/>
              <a:t>und Rest der Klasse beschäftigen, falls dies vertretbar ist oder in der Pause. Mit Schüler überschaubare Vereinbarungen treffen– kleine </a:t>
            </a:r>
            <a:r>
              <a:rPr lang="de-AT" sz="2000" b="1" dirty="0"/>
              <a:t>Ziele setzten </a:t>
            </a:r>
            <a:r>
              <a:rPr lang="de-AT" sz="2000" dirty="0"/>
              <a:t>– </a:t>
            </a:r>
            <a:r>
              <a:rPr lang="de-AT" sz="2000" b="1" dirty="0">
                <a:solidFill>
                  <a:schemeClr val="accent1">
                    <a:lumMod val="60000"/>
                    <a:lumOff val="40000"/>
                  </a:schemeClr>
                </a:solidFill>
              </a:rPr>
              <a:t>bei Erfolg VIEL LOBEN!!!!!!!!!</a:t>
            </a:r>
          </a:p>
          <a:p>
            <a:r>
              <a:rPr lang="de-AT" sz="2000" dirty="0"/>
              <a:t>In heiklen Fällen überlegen, inwieweit es eigenständig möglich ist, hier etwas zu bewirken. Welche </a:t>
            </a:r>
            <a:r>
              <a:rPr lang="de-AT" sz="2000" b="1" dirty="0">
                <a:solidFill>
                  <a:schemeClr val="accent1">
                    <a:lumMod val="60000"/>
                    <a:lumOff val="40000"/>
                  </a:schemeClr>
                </a:solidFill>
              </a:rPr>
              <a:t>Hilfe, bzw. Ansprechpartner</a:t>
            </a:r>
            <a:r>
              <a:rPr lang="de-AT" sz="2000" dirty="0"/>
              <a:t>, kann ich zusätzlich </a:t>
            </a:r>
            <a:r>
              <a:rPr lang="de-AT" sz="2000" b="1" dirty="0">
                <a:solidFill>
                  <a:schemeClr val="accent1">
                    <a:lumMod val="60000"/>
                    <a:lumOff val="40000"/>
                  </a:schemeClr>
                </a:solidFill>
              </a:rPr>
              <a:t>organisieren</a:t>
            </a:r>
            <a:r>
              <a:rPr lang="de-AT" sz="2000" dirty="0"/>
              <a:t>?</a:t>
            </a:r>
          </a:p>
          <a:p>
            <a:r>
              <a:rPr lang="de-AT" sz="2000" b="1" dirty="0"/>
              <a:t>Disziplin </a:t>
            </a:r>
            <a:r>
              <a:rPr lang="de-AT" sz="2000" dirty="0"/>
              <a:t>und vor allem </a:t>
            </a:r>
            <a:r>
              <a:rPr lang="de-AT" sz="2000" b="1" dirty="0"/>
              <a:t>Respek</a:t>
            </a:r>
            <a:r>
              <a:rPr lang="de-AT" sz="2000" dirty="0"/>
              <a:t>t einfordern--</a:t>
            </a:r>
            <a:r>
              <a:rPr lang="de-AT" sz="2000" dirty="0">
                <a:sym typeface="Wingdings" panose="05000000000000000000" pitchFamily="2" charset="2"/>
              </a:rPr>
              <a:t> bei Erfolg </a:t>
            </a:r>
            <a:r>
              <a:rPr lang="de-AT" sz="2000" b="1" dirty="0">
                <a:sym typeface="Wingdings" panose="05000000000000000000" pitchFamily="2" charset="2"/>
              </a:rPr>
              <a:t>VIEL LOB </a:t>
            </a:r>
            <a:r>
              <a:rPr lang="de-AT" sz="2000" dirty="0">
                <a:sym typeface="Wingdings" panose="05000000000000000000" pitchFamily="2" charset="2"/>
              </a:rPr>
              <a:t>entgegenbringen und auch </a:t>
            </a:r>
            <a:r>
              <a:rPr lang="de-AT" sz="2000" b="1" dirty="0">
                <a:sym typeface="Wingdings" panose="05000000000000000000" pitchFamily="2" charset="2"/>
              </a:rPr>
              <a:t>belohnen!!!!!!!!!!!!!!!!!!!!!</a:t>
            </a:r>
            <a:endParaRPr lang="de-AT" sz="2000" b="1" dirty="0"/>
          </a:p>
          <a:p>
            <a:pPr marL="0" indent="0">
              <a:buNone/>
            </a:pPr>
            <a:endParaRPr lang="de-AT" sz="2000" dirty="0"/>
          </a:p>
          <a:p>
            <a:pPr marL="0" indent="0">
              <a:buNone/>
            </a:pPr>
            <a:endParaRPr lang="de-AT" sz="2000" dirty="0"/>
          </a:p>
        </p:txBody>
      </p:sp>
    </p:spTree>
    <p:extLst>
      <p:ext uri="{BB962C8B-B14F-4D97-AF65-F5344CB8AC3E}">
        <p14:creationId xmlns:p14="http://schemas.microsoft.com/office/powerpoint/2010/main" val="3095116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EC6E571-7BEC-4E9B-8902-86BC78348C87}"/>
              </a:ext>
            </a:extLst>
          </p:cNvPr>
          <p:cNvSpPr>
            <a:spLocks noGrp="1"/>
          </p:cNvSpPr>
          <p:nvPr>
            <p:ph type="title"/>
          </p:nvPr>
        </p:nvSpPr>
        <p:spPr/>
        <p:txBody>
          <a:bodyPr/>
          <a:lstStyle/>
          <a:p>
            <a:r>
              <a:rPr lang="de-AT" dirty="0"/>
              <a:t>Praktische Tipps für den Unterricht</a:t>
            </a:r>
          </a:p>
        </p:txBody>
      </p:sp>
      <p:sp>
        <p:nvSpPr>
          <p:cNvPr id="3" name="Inhaltsplatzhalter 2">
            <a:extLst>
              <a:ext uri="{FF2B5EF4-FFF2-40B4-BE49-F238E27FC236}">
                <a16:creationId xmlns:a16="http://schemas.microsoft.com/office/drawing/2014/main" xmlns="" id="{3F240EA4-DF9A-4EA1-BF96-1C73A680491D}"/>
              </a:ext>
            </a:extLst>
          </p:cNvPr>
          <p:cNvSpPr>
            <a:spLocks noGrp="1"/>
          </p:cNvSpPr>
          <p:nvPr>
            <p:ph idx="1"/>
          </p:nvPr>
        </p:nvSpPr>
        <p:spPr>
          <a:xfrm>
            <a:off x="677334" y="1628775"/>
            <a:ext cx="8596668" cy="4412587"/>
          </a:xfrm>
        </p:spPr>
        <p:txBody>
          <a:bodyPr>
            <a:normAutofit fontScale="92500" lnSpcReduction="10000"/>
          </a:bodyPr>
          <a:lstStyle/>
          <a:p>
            <a:pPr marL="0" indent="0">
              <a:buNone/>
            </a:pPr>
            <a:r>
              <a:rPr lang="de-AT" b="1" dirty="0"/>
              <a:t>Zur Beruhigung</a:t>
            </a:r>
          </a:p>
          <a:p>
            <a:r>
              <a:rPr lang="de-AT" dirty="0"/>
              <a:t>RUHE: </a:t>
            </a:r>
            <a:r>
              <a:rPr lang="de-AT" dirty="0">
                <a:sym typeface="Wingdings" panose="05000000000000000000" pitchFamily="2" charset="2"/>
              </a:rPr>
              <a:t> einzelne Schüler mit Namen ansprechen - nicht „</a:t>
            </a:r>
            <a:r>
              <a:rPr lang="de-AT" dirty="0" err="1">
                <a:sym typeface="Wingdings" panose="05000000000000000000" pitchFamily="2" charset="2"/>
              </a:rPr>
              <a:t>Seid‘s</a:t>
            </a:r>
            <a:r>
              <a:rPr lang="de-AT" dirty="0">
                <a:sym typeface="Wingdings" panose="05000000000000000000" pitchFamily="2" charset="2"/>
              </a:rPr>
              <a:t> bitte leise!“</a:t>
            </a:r>
          </a:p>
          <a:p>
            <a:r>
              <a:rPr lang="de-AT" dirty="0">
                <a:sym typeface="Wingdings" panose="05000000000000000000" pitchFamily="2" charset="2"/>
              </a:rPr>
              <a:t>Beruhigung der ganzen Klasse:</a:t>
            </a:r>
          </a:p>
          <a:p>
            <a:pPr>
              <a:buAutoNum type="arabicParenR"/>
            </a:pPr>
            <a:r>
              <a:rPr lang="de-AT" dirty="0" err="1">
                <a:solidFill>
                  <a:schemeClr val="accent1">
                    <a:lumMod val="75000"/>
                  </a:schemeClr>
                </a:solidFill>
                <a:sym typeface="Wingdings" panose="05000000000000000000" pitchFamily="2" charset="2"/>
              </a:rPr>
              <a:t>Energizer</a:t>
            </a:r>
            <a:r>
              <a:rPr lang="de-AT" dirty="0">
                <a:solidFill>
                  <a:schemeClr val="accent1">
                    <a:lumMod val="75000"/>
                  </a:schemeClr>
                </a:solidFill>
                <a:sym typeface="Wingdings" panose="05000000000000000000" pitchFamily="2" charset="2"/>
              </a:rPr>
              <a:t> </a:t>
            </a:r>
            <a:r>
              <a:rPr lang="de-AT" dirty="0">
                <a:sym typeface="Wingdings" panose="05000000000000000000" pitchFamily="2" charset="2"/>
              </a:rPr>
              <a:t>zur Förderung der Konzentration Quelle: s:www.smv.bw.schule.de/smv-spiele/spiele.pdf</a:t>
            </a:r>
          </a:p>
          <a:p>
            <a:pPr>
              <a:buAutoNum type="arabicParenR"/>
            </a:pPr>
            <a:r>
              <a:rPr lang="de-AT" dirty="0">
                <a:solidFill>
                  <a:schemeClr val="accent1">
                    <a:lumMod val="75000"/>
                  </a:schemeClr>
                </a:solidFill>
                <a:sym typeface="Wingdings" panose="05000000000000000000" pitchFamily="2" charset="2"/>
              </a:rPr>
              <a:t> Eher Schreibaufträge geben </a:t>
            </a:r>
            <a:r>
              <a:rPr lang="de-AT" dirty="0">
                <a:sym typeface="Wingdings" panose="05000000000000000000" pitchFamily="2" charset="2"/>
              </a:rPr>
              <a:t>(AB ausfüllen, Reflexion statt Diskussion…), Recherche </a:t>
            </a:r>
            <a:r>
              <a:rPr lang="de-AT" dirty="0">
                <a:solidFill>
                  <a:schemeClr val="accent1">
                    <a:lumMod val="75000"/>
                  </a:schemeClr>
                </a:solidFill>
                <a:sym typeface="Wingdings" panose="05000000000000000000" pitchFamily="2" charset="2"/>
              </a:rPr>
              <a:t>eher Einzelarbeit </a:t>
            </a:r>
            <a:r>
              <a:rPr lang="de-AT" dirty="0">
                <a:sym typeface="Wingdings" panose="05000000000000000000" pitchFamily="2" charset="2"/>
              </a:rPr>
              <a:t>als Gruppen und Partnerarbeit</a:t>
            </a:r>
          </a:p>
          <a:p>
            <a:r>
              <a:rPr lang="de-AT" dirty="0"/>
              <a:t>Beruhigung einzelner Schüler/Innen: einzelne Aufträge erteilen: bei </a:t>
            </a:r>
            <a:r>
              <a:rPr lang="de-AT" dirty="0">
                <a:solidFill>
                  <a:schemeClr val="accent1">
                    <a:lumMod val="75000"/>
                  </a:schemeClr>
                </a:solidFill>
              </a:rPr>
              <a:t>Unterforderung  Rätsel , Recherche </a:t>
            </a:r>
            <a:r>
              <a:rPr lang="de-AT" dirty="0"/>
              <a:t>….., Ziel wichtige Beiträge ergänzen zum Unterricht!!!!!! Sollte nicht als Zusatzlast empfunden werden</a:t>
            </a:r>
          </a:p>
          <a:p>
            <a:r>
              <a:rPr lang="de-AT" dirty="0">
                <a:solidFill>
                  <a:schemeClr val="accent1">
                    <a:lumMod val="75000"/>
                  </a:schemeClr>
                </a:solidFill>
              </a:rPr>
              <a:t>ADHS Schüler</a:t>
            </a:r>
            <a:r>
              <a:rPr lang="de-AT" dirty="0"/>
              <a:t>: lieben immer den gleichen Ablauf , große Schwierigkeiten bei offenen Lernsequenzen</a:t>
            </a:r>
            <a:r>
              <a:rPr lang="de-AT" dirty="0">
                <a:sym typeface="Wingdings" panose="05000000000000000000" pitchFamily="2" charset="2"/>
              </a:rPr>
              <a:t> Einzelaufträge zusammenstellen aber keine Strafe!!!!</a:t>
            </a:r>
          </a:p>
          <a:p>
            <a:r>
              <a:rPr lang="de-AT" dirty="0">
                <a:sym typeface="Wingdings" panose="05000000000000000000" pitchFamily="2" charset="2"/>
              </a:rPr>
              <a:t>Als Strafe: </a:t>
            </a:r>
            <a:r>
              <a:rPr lang="de-AT" dirty="0">
                <a:solidFill>
                  <a:schemeClr val="accent1">
                    <a:lumMod val="75000"/>
                  </a:schemeClr>
                </a:solidFill>
                <a:sym typeface="Wingdings" panose="05000000000000000000" pitchFamily="2" charset="2"/>
              </a:rPr>
              <a:t>Protokollieren, kurzes Referat als HÜ</a:t>
            </a:r>
            <a:r>
              <a:rPr lang="de-AT" dirty="0">
                <a:sym typeface="Wingdings" panose="05000000000000000000" pitchFamily="2" charset="2"/>
              </a:rPr>
              <a:t>, </a:t>
            </a:r>
            <a:r>
              <a:rPr lang="de-AT" dirty="0">
                <a:solidFill>
                  <a:schemeClr val="accent1">
                    <a:lumMod val="75000"/>
                  </a:schemeClr>
                </a:solidFill>
                <a:sym typeface="Wingdings" panose="05000000000000000000" pitchFamily="2" charset="2"/>
              </a:rPr>
              <a:t>kannst du Wiederholen, was ich gesagt habe!!!</a:t>
            </a:r>
            <a:endParaRPr lang="de-AT" dirty="0">
              <a:solidFill>
                <a:schemeClr val="accent1">
                  <a:lumMod val="75000"/>
                </a:schemeClr>
              </a:solidFill>
            </a:endParaRPr>
          </a:p>
        </p:txBody>
      </p:sp>
    </p:spTree>
    <p:extLst>
      <p:ext uri="{BB962C8B-B14F-4D97-AF65-F5344CB8AC3E}">
        <p14:creationId xmlns:p14="http://schemas.microsoft.com/office/powerpoint/2010/main" val="1573095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B93E0D0-3D1F-47BE-AA04-5738BFBA0544}"/>
              </a:ext>
            </a:extLst>
          </p:cNvPr>
          <p:cNvSpPr>
            <a:spLocks noGrp="1"/>
          </p:cNvSpPr>
          <p:nvPr>
            <p:ph type="title"/>
          </p:nvPr>
        </p:nvSpPr>
        <p:spPr/>
        <p:txBody>
          <a:bodyPr/>
          <a:lstStyle/>
          <a:p>
            <a:r>
              <a:rPr lang="de-AT" dirty="0"/>
              <a:t>Praktische Tipps für den Unterricht</a:t>
            </a:r>
          </a:p>
        </p:txBody>
      </p:sp>
      <p:sp>
        <p:nvSpPr>
          <p:cNvPr id="3" name="Inhaltsplatzhalter 2">
            <a:extLst>
              <a:ext uri="{FF2B5EF4-FFF2-40B4-BE49-F238E27FC236}">
                <a16:creationId xmlns:a16="http://schemas.microsoft.com/office/drawing/2014/main" xmlns="" id="{51981776-E39E-4B33-A222-529B11B1AB66}"/>
              </a:ext>
            </a:extLst>
          </p:cNvPr>
          <p:cNvSpPr>
            <a:spLocks noGrp="1"/>
          </p:cNvSpPr>
          <p:nvPr>
            <p:ph idx="1"/>
          </p:nvPr>
        </p:nvSpPr>
        <p:spPr>
          <a:xfrm>
            <a:off x="677334" y="2174877"/>
            <a:ext cx="8596668" cy="3880773"/>
          </a:xfrm>
        </p:spPr>
        <p:txBody>
          <a:bodyPr>
            <a:normAutofit lnSpcReduction="10000"/>
          </a:bodyPr>
          <a:lstStyle/>
          <a:p>
            <a:pPr marL="0" indent="0">
              <a:buNone/>
            </a:pPr>
            <a:r>
              <a:rPr lang="de-AT" b="1" dirty="0"/>
              <a:t>Zum Aufwachen</a:t>
            </a:r>
          </a:p>
          <a:p>
            <a:pPr>
              <a:buFont typeface="Wingdings" panose="05000000000000000000" pitchFamily="2" charset="2"/>
              <a:buChar char="ü"/>
            </a:pPr>
            <a:r>
              <a:rPr lang="de-AT" dirty="0" err="1"/>
              <a:t>Energizer</a:t>
            </a:r>
            <a:r>
              <a:rPr lang="de-AT" dirty="0"/>
              <a:t>: Quelle:</a:t>
            </a:r>
            <a:r>
              <a:rPr lang="de-AT" dirty="0">
                <a:sym typeface="Wingdings" panose="05000000000000000000" pitchFamily="2" charset="2"/>
              </a:rPr>
              <a:t> www.smv.bw.schule.de/smv-spiele/spiele.pdf</a:t>
            </a:r>
            <a:endParaRPr lang="de-AT" dirty="0"/>
          </a:p>
          <a:p>
            <a:pPr>
              <a:buFont typeface="Wingdings" panose="05000000000000000000" pitchFamily="2" charset="2"/>
              <a:buChar char="ü"/>
            </a:pPr>
            <a:r>
              <a:rPr lang="de-AT" dirty="0"/>
              <a:t>Eher offene Unterrichtssequenzen. Vielleicht mit Bewegung. (Schüler müssen sich positionieren im Raum! , wahr falsch- aufspringen oder klatschen…..)</a:t>
            </a:r>
          </a:p>
          <a:p>
            <a:pPr>
              <a:buFont typeface="Wingdings" panose="05000000000000000000" pitchFamily="2" charset="2"/>
              <a:buChar char="ü"/>
            </a:pPr>
            <a:r>
              <a:rPr lang="de-AT" dirty="0"/>
              <a:t>Bei Diskussion Provozieren: heikle Aussagen in den Raum werfen, die möglichst Schüler/Innen selbst betreffen ( Wir schaffen im Buffet nun alle gesüßten Getränke ab nur noch Wasser erlaubt GW Thema: Wirtschaftspolitik, Interessenvertretungen) , oder einzelne Schüler/Innen direkt ansprechen und provozieren</a:t>
            </a:r>
          </a:p>
          <a:p>
            <a:pPr>
              <a:buFont typeface="Wingdings" panose="05000000000000000000" pitchFamily="2" charset="2"/>
              <a:buChar char="ü"/>
            </a:pPr>
            <a:r>
              <a:rPr lang="de-AT" dirty="0"/>
              <a:t>Rätsel oder Wettbewerb (Weltkarte) 2 Reihen Land nennen, wer zuerst Land/ Stadt zeigen kann……</a:t>
            </a:r>
          </a:p>
          <a:p>
            <a:pPr>
              <a:buFont typeface="Wingdings" panose="05000000000000000000" pitchFamily="2" charset="2"/>
              <a:buChar char="ü"/>
            </a:pPr>
            <a:r>
              <a:rPr lang="de-AT" dirty="0"/>
              <a:t>Konzentrationsfördernde Spiele </a:t>
            </a:r>
          </a:p>
          <a:p>
            <a:pPr marL="0" indent="0">
              <a:buNone/>
            </a:pPr>
            <a:endParaRPr lang="de-AT" dirty="0"/>
          </a:p>
        </p:txBody>
      </p:sp>
    </p:spTree>
    <p:extLst>
      <p:ext uri="{BB962C8B-B14F-4D97-AF65-F5344CB8AC3E}">
        <p14:creationId xmlns:p14="http://schemas.microsoft.com/office/powerpoint/2010/main" val="98701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C96EA61-7F81-4439-869D-6A9B6A3E8BC1}"/>
              </a:ext>
            </a:extLst>
          </p:cNvPr>
          <p:cNvSpPr>
            <a:spLocks noGrp="1"/>
          </p:cNvSpPr>
          <p:nvPr>
            <p:ph type="title"/>
          </p:nvPr>
        </p:nvSpPr>
        <p:spPr>
          <a:xfrm>
            <a:off x="677334" y="609600"/>
            <a:ext cx="8596668" cy="676275"/>
          </a:xfrm>
        </p:spPr>
        <p:txBody>
          <a:bodyPr/>
          <a:lstStyle/>
          <a:p>
            <a:r>
              <a:rPr lang="de-AT" dirty="0" err="1"/>
              <a:t>Energizer</a:t>
            </a:r>
            <a:r>
              <a:rPr lang="de-AT" dirty="0"/>
              <a:t> </a:t>
            </a:r>
          </a:p>
        </p:txBody>
      </p:sp>
      <p:sp>
        <p:nvSpPr>
          <p:cNvPr id="3" name="Inhaltsplatzhalter 2">
            <a:extLst>
              <a:ext uri="{FF2B5EF4-FFF2-40B4-BE49-F238E27FC236}">
                <a16:creationId xmlns:a16="http://schemas.microsoft.com/office/drawing/2014/main" xmlns="" id="{89D4BCD5-CDAA-4576-893D-351A58C17B5D}"/>
              </a:ext>
            </a:extLst>
          </p:cNvPr>
          <p:cNvSpPr>
            <a:spLocks noGrp="1"/>
          </p:cNvSpPr>
          <p:nvPr>
            <p:ph idx="1"/>
          </p:nvPr>
        </p:nvSpPr>
        <p:spPr>
          <a:xfrm>
            <a:off x="677334" y="1500189"/>
            <a:ext cx="8596668" cy="5129212"/>
          </a:xfrm>
        </p:spPr>
        <p:txBody>
          <a:bodyPr>
            <a:normAutofit fontScale="85000" lnSpcReduction="20000"/>
          </a:bodyPr>
          <a:lstStyle/>
          <a:p>
            <a:pPr marL="0" indent="0">
              <a:buNone/>
            </a:pPr>
            <a:r>
              <a:rPr lang="de-AT" b="1" dirty="0"/>
              <a:t>Reiseführer </a:t>
            </a:r>
          </a:p>
          <a:p>
            <a:pPr marL="0" indent="0">
              <a:buNone/>
            </a:pPr>
            <a:r>
              <a:rPr lang="de-AT" dirty="0"/>
              <a:t>Alle Schüler stehen auf, Sie geben das Thema des Spiels vor, bspw. </a:t>
            </a:r>
            <a:r>
              <a:rPr lang="de-AT" i="1" dirty="0"/>
              <a:t>europäische Städte</a:t>
            </a:r>
            <a:r>
              <a:rPr lang="de-AT" dirty="0"/>
              <a:t>, nennen selbst eine, z. B. </a:t>
            </a:r>
            <a:r>
              <a:rPr lang="de-AT" i="1" dirty="0"/>
              <a:t>Rom, </a:t>
            </a:r>
            <a:r>
              <a:rPr lang="de-AT" dirty="0"/>
              <a:t>und rufen einen Schüler auf. Dieser muss nun eine Stadt nennen, die mit dem letzten Buchstaben der vorigen beginnt, bspw. </a:t>
            </a:r>
            <a:r>
              <a:rPr lang="de-AT" i="1" dirty="0"/>
              <a:t>Moskau</a:t>
            </a:r>
            <a:r>
              <a:rPr lang="de-AT" dirty="0"/>
              <a:t>. Die Schüler haben 5 Sekunden Zeit (zählen Sie mit den Fingern deutlich mit). Fällt jemandem kein Name ein, muss er sich setzen, darf vorher aber einen Mitschüler nennen, der mit einer neuen Stadt beginnt. Wiederholungen sind nicht erlaubt. (Variationen je nach Klassenstufe: Länder, Pflanzen, Tiere, …) </a:t>
            </a:r>
          </a:p>
          <a:p>
            <a:pPr marL="0" indent="0">
              <a:buNone/>
            </a:pPr>
            <a:r>
              <a:rPr lang="de-AT" b="1" dirty="0"/>
              <a:t>Star des Tages </a:t>
            </a:r>
          </a:p>
          <a:p>
            <a:pPr marL="0" indent="0">
              <a:buNone/>
            </a:pPr>
            <a:r>
              <a:rPr lang="de-AT" dirty="0"/>
              <a:t>Die Schüler gehen im Raum umher und begrüßen einander mit Handschlag. Sie selbst mischen sich unter die Gruppe, drücken einem Schüler besonders kräftig die Hand und zwinkern ihm zu. Damit ist er der </a:t>
            </a:r>
            <a:r>
              <a:rPr lang="de-AT" i="1" dirty="0"/>
              <a:t>Star des Tages</a:t>
            </a:r>
            <a:r>
              <a:rPr lang="de-AT" dirty="0"/>
              <a:t> und zwinkert nun seinerseits möglichst unauffällig jedem Mitschüler zu, dem er die Hand schüttelt. Nach einer kurzen Verzögerung (5 Sekunden) soll jeder vom </a:t>
            </a:r>
            <a:r>
              <a:rPr lang="de-AT" i="1" dirty="0"/>
              <a:t>Star des Tages</a:t>
            </a:r>
            <a:r>
              <a:rPr lang="de-AT" dirty="0"/>
              <a:t> begrüßte Mitspieler begeistert seine Freude ausdrücken (Jubeln etc.) und dann in Erstarrung stehen bleiben. Die Gehenden müssen raten, wer der </a:t>
            </a:r>
            <a:r>
              <a:rPr lang="de-AT" i="1" dirty="0"/>
              <a:t>Star des Tages</a:t>
            </a:r>
            <a:r>
              <a:rPr lang="de-AT" dirty="0"/>
              <a:t> ist. Rät ein Schüler falsch, muss er ebenfalls erstarren. Die Aufgabe für den </a:t>
            </a:r>
            <a:r>
              <a:rPr lang="de-AT" i="1" dirty="0"/>
              <a:t>Star </a:t>
            </a:r>
            <a:r>
              <a:rPr lang="de-AT" dirty="0"/>
              <a:t>ist es, möglichst viele Schüler zum Erstarren zu bringen, ohne erkannt zu werden. </a:t>
            </a:r>
          </a:p>
          <a:p>
            <a:pPr marL="0" indent="0">
              <a:buNone/>
            </a:pPr>
            <a:r>
              <a:rPr lang="de-AT" b="1" dirty="0"/>
              <a:t>Peng</a:t>
            </a:r>
          </a:p>
          <a:p>
            <a:pPr marL="0" indent="0">
              <a:buNone/>
            </a:pPr>
            <a:r>
              <a:rPr lang="de-AT" dirty="0"/>
              <a:t> Schüler stellen sich im Kreis auf. Nun zielt  ein Schüler auf einen anderen Mitschüler und ruft laut Peng. Der gegenüberliegende Schüler duckt sich seine Nachbarn müssen sich zueinander drehen und auf den Gegenüber zielen. Wer zu langsam ist scheidet aus. Oft reagiert man falsch und schießt zurück anstatt sich zu ducken. Hier scheidet man auch aus. Die letzten 3 Schüler haben gewonnen.</a:t>
            </a:r>
          </a:p>
          <a:p>
            <a:pPr marL="0" indent="0">
              <a:buNone/>
            </a:pPr>
            <a:endParaRPr lang="de-AT" dirty="0"/>
          </a:p>
          <a:p>
            <a:endParaRPr lang="de-AT" dirty="0"/>
          </a:p>
        </p:txBody>
      </p:sp>
    </p:spTree>
    <p:extLst>
      <p:ext uri="{BB962C8B-B14F-4D97-AF65-F5344CB8AC3E}">
        <p14:creationId xmlns:p14="http://schemas.microsoft.com/office/powerpoint/2010/main" val="65741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32A715-4666-4AC0-A153-F01F3EC79C2B}"/>
              </a:ext>
            </a:extLst>
          </p:cNvPr>
          <p:cNvSpPr>
            <a:spLocks noGrp="1"/>
          </p:cNvSpPr>
          <p:nvPr>
            <p:ph type="title"/>
          </p:nvPr>
        </p:nvSpPr>
        <p:spPr>
          <a:xfrm>
            <a:off x="691622" y="2366962"/>
            <a:ext cx="8596668" cy="1320800"/>
          </a:xfrm>
        </p:spPr>
        <p:txBody>
          <a:bodyPr>
            <a:normAutofit/>
          </a:bodyPr>
          <a:lstStyle/>
          <a:p>
            <a:pPr algn="ctr"/>
            <a:r>
              <a:rPr lang="de-AT" dirty="0"/>
              <a:t>Methoden zur Leistungsbeurteilung im GW Unterricht</a:t>
            </a:r>
          </a:p>
        </p:txBody>
      </p:sp>
    </p:spTree>
    <p:extLst>
      <p:ext uri="{BB962C8B-B14F-4D97-AF65-F5344CB8AC3E}">
        <p14:creationId xmlns:p14="http://schemas.microsoft.com/office/powerpoint/2010/main" val="222001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F41199F-9312-4E36-81D2-4E36F90247B3}"/>
              </a:ext>
            </a:extLst>
          </p:cNvPr>
          <p:cNvSpPr>
            <a:spLocks noGrp="1"/>
          </p:cNvSpPr>
          <p:nvPr>
            <p:ph type="title"/>
          </p:nvPr>
        </p:nvSpPr>
        <p:spPr/>
        <p:txBody>
          <a:bodyPr>
            <a:normAutofit/>
          </a:bodyPr>
          <a:lstStyle/>
          <a:p>
            <a:r>
              <a:rPr lang="de-AT" dirty="0"/>
              <a:t>Gesetzliche Rahmenbedingungen</a:t>
            </a:r>
            <a:br>
              <a:rPr lang="de-AT" dirty="0"/>
            </a:br>
            <a:r>
              <a:rPr lang="de-AT" sz="2000" dirty="0"/>
              <a:t>Quelle: LSI Mag. </a:t>
            </a:r>
            <a:r>
              <a:rPr lang="de-AT" sz="2000" dirty="0" err="1"/>
              <a:t>Vormeyer</a:t>
            </a:r>
            <a:r>
              <a:rPr lang="de-AT" sz="2000" dirty="0"/>
              <a:t> UP Lehrgang 2017</a:t>
            </a:r>
          </a:p>
        </p:txBody>
      </p:sp>
      <p:sp>
        <p:nvSpPr>
          <p:cNvPr id="3" name="Inhaltsplatzhalter 2">
            <a:extLst>
              <a:ext uri="{FF2B5EF4-FFF2-40B4-BE49-F238E27FC236}">
                <a16:creationId xmlns:a16="http://schemas.microsoft.com/office/drawing/2014/main" xmlns="" id="{40E16810-7322-40CD-8FEC-BB2A48F2BAA0}"/>
              </a:ext>
            </a:extLst>
          </p:cNvPr>
          <p:cNvSpPr>
            <a:spLocks noGrp="1"/>
          </p:cNvSpPr>
          <p:nvPr>
            <p:ph idx="1"/>
          </p:nvPr>
        </p:nvSpPr>
        <p:spPr>
          <a:xfrm>
            <a:off x="677333" y="1457326"/>
            <a:ext cx="9981141" cy="4957762"/>
          </a:xfrm>
        </p:spPr>
        <p:txBody>
          <a:bodyPr>
            <a:normAutofit/>
          </a:bodyPr>
          <a:lstStyle/>
          <a:p>
            <a:pPr marL="0" indent="0">
              <a:buNone/>
            </a:pPr>
            <a:endParaRPr lang="de-AT" sz="2400" b="1" dirty="0"/>
          </a:p>
          <a:p>
            <a:pPr marL="0" indent="0">
              <a:buNone/>
            </a:pPr>
            <a:r>
              <a:rPr lang="de-AT" sz="2400" b="1" dirty="0"/>
              <a:t>Arten der Leistungsfeststellung  laut- LBVO § 3 </a:t>
            </a:r>
          </a:p>
          <a:p>
            <a:r>
              <a:rPr lang="de-AT" sz="2400" dirty="0"/>
              <a:t>a) </a:t>
            </a:r>
            <a:r>
              <a:rPr lang="de-AT" sz="2400" b="1" dirty="0"/>
              <a:t>Feststellung</a:t>
            </a:r>
            <a:r>
              <a:rPr lang="de-AT" sz="2400" dirty="0"/>
              <a:t> </a:t>
            </a:r>
            <a:r>
              <a:rPr lang="de-AT" sz="2400" b="1" dirty="0"/>
              <a:t>der Mitarbeit</a:t>
            </a:r>
            <a:r>
              <a:rPr lang="de-AT" sz="2400" dirty="0"/>
              <a:t> der Schüler im Unterricht</a:t>
            </a:r>
          </a:p>
          <a:p>
            <a:r>
              <a:rPr lang="de-AT" sz="2400" dirty="0"/>
              <a:t>b) mündliche </a:t>
            </a:r>
            <a:r>
              <a:rPr lang="de-AT" sz="2400" dirty="0" err="1"/>
              <a:t>Leistungsfestst</a:t>
            </a:r>
            <a:r>
              <a:rPr lang="de-AT" sz="2400" dirty="0"/>
              <a:t>. = </a:t>
            </a:r>
            <a:r>
              <a:rPr lang="de-AT" sz="2400" b="1" dirty="0"/>
              <a:t>mündliche Prüfungen </a:t>
            </a:r>
            <a:r>
              <a:rPr lang="de-AT" sz="2400" dirty="0"/>
              <a:t>/ Übungen</a:t>
            </a:r>
          </a:p>
          <a:p>
            <a:r>
              <a:rPr lang="de-AT" sz="2400" dirty="0"/>
              <a:t>c) schriftliche </a:t>
            </a:r>
            <a:r>
              <a:rPr lang="de-AT" sz="2400" dirty="0" err="1"/>
              <a:t>Leistungsfestst</a:t>
            </a:r>
            <a:r>
              <a:rPr lang="de-AT" sz="2400" dirty="0"/>
              <a:t>. = Schularbeiten, schriftliche Überprüfungen (</a:t>
            </a:r>
            <a:r>
              <a:rPr lang="de-AT" sz="2400" b="1" dirty="0"/>
              <a:t>Tests</a:t>
            </a:r>
            <a:r>
              <a:rPr lang="de-AT" sz="2400" dirty="0"/>
              <a:t>, Diktate)</a:t>
            </a:r>
            <a:endParaRPr lang="de-AT" sz="2400" b="1" dirty="0"/>
          </a:p>
          <a:p>
            <a:r>
              <a:rPr lang="de-AT" sz="2400" dirty="0"/>
              <a:t>d) praktische Leistungsfeststellungen </a:t>
            </a:r>
          </a:p>
          <a:p>
            <a:pPr marL="0" indent="0">
              <a:buNone/>
            </a:pPr>
            <a:endParaRPr lang="de-AT" sz="2400" dirty="0"/>
          </a:p>
          <a:p>
            <a:pPr marL="0" indent="0">
              <a:buNone/>
            </a:pPr>
            <a:r>
              <a:rPr lang="de-AT" sz="2400" b="1" dirty="0">
                <a:solidFill>
                  <a:schemeClr val="accent1">
                    <a:lumMod val="75000"/>
                  </a:schemeClr>
                </a:solidFill>
              </a:rPr>
              <a:t>Es darf niemals nur eine Kategorie der LF als alleinige Grundlage zur Benotung herangezogen werden</a:t>
            </a:r>
            <a:r>
              <a:rPr lang="de-AT" sz="2400" dirty="0">
                <a:solidFill>
                  <a:schemeClr val="accent1">
                    <a:lumMod val="75000"/>
                  </a:schemeClr>
                </a:solidFill>
              </a:rPr>
              <a:t>.</a:t>
            </a:r>
          </a:p>
          <a:p>
            <a:endParaRPr lang="de-AT" dirty="0"/>
          </a:p>
        </p:txBody>
      </p:sp>
    </p:spTree>
    <p:extLst>
      <p:ext uri="{BB962C8B-B14F-4D97-AF65-F5344CB8AC3E}">
        <p14:creationId xmlns:p14="http://schemas.microsoft.com/office/powerpoint/2010/main" val="280553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xmlns="" id="{9F0B1B19-048C-4522-840C-FD3DFA01F979}"/>
              </a:ext>
            </a:extLst>
          </p:cNvPr>
          <p:cNvPicPr>
            <a:picLocks noChangeAspect="1"/>
          </p:cNvPicPr>
          <p:nvPr/>
        </p:nvPicPr>
        <p:blipFill rotWithShape="1">
          <a:blip r:embed="rId2"/>
          <a:srcRect l="3603" r="14091" b="-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15" name="Straight Connector 11">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xmlns="" id="{6D6AB9EA-0768-4267-9684-C64FCEB90273}"/>
              </a:ext>
            </a:extLst>
          </p:cNvPr>
          <p:cNvSpPr>
            <a:spLocks noGrp="1"/>
          </p:cNvSpPr>
          <p:nvPr>
            <p:ph type="title"/>
          </p:nvPr>
        </p:nvSpPr>
        <p:spPr>
          <a:xfrm>
            <a:off x="677333" y="609600"/>
            <a:ext cx="3851123" cy="1320800"/>
          </a:xfrm>
        </p:spPr>
        <p:txBody>
          <a:bodyPr>
            <a:normAutofit/>
          </a:bodyPr>
          <a:lstStyle/>
          <a:p>
            <a:r>
              <a:rPr lang="de-AT" dirty="0"/>
              <a:t>Wichtige Fragen</a:t>
            </a:r>
          </a:p>
        </p:txBody>
      </p:sp>
      <p:sp>
        <p:nvSpPr>
          <p:cNvPr id="3" name="Inhaltsplatzhalter 2">
            <a:extLst>
              <a:ext uri="{FF2B5EF4-FFF2-40B4-BE49-F238E27FC236}">
                <a16:creationId xmlns:a16="http://schemas.microsoft.com/office/drawing/2014/main" xmlns="" id="{90CF69A7-EF87-4683-9A85-0D081B70EE59}"/>
              </a:ext>
            </a:extLst>
          </p:cNvPr>
          <p:cNvSpPr>
            <a:spLocks noGrp="1"/>
          </p:cNvSpPr>
          <p:nvPr>
            <p:ph idx="1"/>
          </p:nvPr>
        </p:nvSpPr>
        <p:spPr>
          <a:xfrm>
            <a:off x="677334" y="2160589"/>
            <a:ext cx="3851122" cy="3880773"/>
          </a:xfrm>
        </p:spPr>
        <p:txBody>
          <a:bodyPr>
            <a:normAutofit/>
          </a:bodyPr>
          <a:lstStyle/>
          <a:p>
            <a:pPr marL="0" indent="0">
              <a:buNone/>
            </a:pPr>
            <a:r>
              <a:rPr lang="de-AT"/>
              <a:t>Wie verschaffe ich mir Respekt im Unterricht?</a:t>
            </a:r>
          </a:p>
          <a:p>
            <a:pPr marL="0" indent="0">
              <a:buNone/>
            </a:pPr>
            <a:r>
              <a:rPr lang="de-AT"/>
              <a:t>Wie meistere ich eskalierende Situationen im Unterricht?</a:t>
            </a:r>
          </a:p>
          <a:p>
            <a:pPr marL="0" indent="0">
              <a:buNone/>
            </a:pPr>
            <a:r>
              <a:rPr lang="de-AT"/>
              <a:t>Wie bringe ich Schüler/Innen zur Ruhe?</a:t>
            </a:r>
          </a:p>
          <a:p>
            <a:pPr marL="0" indent="0">
              <a:buNone/>
            </a:pPr>
            <a:r>
              <a:rPr lang="de-AT"/>
              <a:t>Wie kann ich sie am Einschlafen hindern?</a:t>
            </a:r>
          </a:p>
          <a:p>
            <a:pPr marL="0" indent="0">
              <a:buNone/>
            </a:pPr>
            <a:r>
              <a:rPr lang="de-AT"/>
              <a:t>Wie kann ich klassische Störenfriede bändigen?</a:t>
            </a:r>
          </a:p>
          <a:p>
            <a:pPr marL="0" indent="0">
              <a:buNone/>
            </a:pPr>
            <a:r>
              <a:rPr lang="de-AT"/>
              <a:t>…..</a:t>
            </a:r>
          </a:p>
          <a:p>
            <a:pPr marL="0" indent="0">
              <a:buNone/>
            </a:pPr>
            <a:endParaRPr lang="de-AT"/>
          </a:p>
          <a:p>
            <a:pPr marL="0" indent="0">
              <a:buNone/>
            </a:pPr>
            <a:endParaRPr lang="de-AT" dirty="0"/>
          </a:p>
        </p:txBody>
      </p:sp>
      <p:sp>
        <p:nvSpPr>
          <p:cNvPr id="8" name="Rechteck 7">
            <a:extLst>
              <a:ext uri="{FF2B5EF4-FFF2-40B4-BE49-F238E27FC236}">
                <a16:creationId xmlns:a16="http://schemas.microsoft.com/office/drawing/2014/main" xmlns="" id="{2D5BEF9F-46EB-4E68-AC04-80D1C72856B5}"/>
              </a:ext>
            </a:extLst>
          </p:cNvPr>
          <p:cNvSpPr/>
          <p:nvPr/>
        </p:nvSpPr>
        <p:spPr>
          <a:xfrm>
            <a:off x="9653424" y="6165503"/>
            <a:ext cx="2597889" cy="461665"/>
          </a:xfrm>
          <a:prstGeom prst="rect">
            <a:avLst/>
          </a:prstGeom>
        </p:spPr>
        <p:txBody>
          <a:bodyPr wrap="square">
            <a:spAutoFit/>
          </a:bodyPr>
          <a:lstStyle/>
          <a:p>
            <a:r>
              <a:rPr lang="de-AT" sz="1200" dirty="0"/>
              <a:t>https://www.flickr.com/photos/brizzlebornandbred/9174374850</a:t>
            </a:r>
          </a:p>
        </p:txBody>
      </p:sp>
    </p:spTree>
    <p:extLst>
      <p:ext uri="{BB962C8B-B14F-4D97-AF65-F5344CB8AC3E}">
        <p14:creationId xmlns:p14="http://schemas.microsoft.com/office/powerpoint/2010/main" val="1694927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CB0B87F-96D0-49CA-A090-BC7FC606AFD7}"/>
              </a:ext>
            </a:extLst>
          </p:cNvPr>
          <p:cNvSpPr>
            <a:spLocks noGrp="1"/>
          </p:cNvSpPr>
          <p:nvPr>
            <p:ph type="title"/>
          </p:nvPr>
        </p:nvSpPr>
        <p:spPr>
          <a:xfrm>
            <a:off x="677334" y="609600"/>
            <a:ext cx="8596668" cy="878958"/>
          </a:xfrm>
        </p:spPr>
        <p:txBody>
          <a:bodyPr>
            <a:normAutofit/>
          </a:bodyPr>
          <a:lstStyle/>
          <a:p>
            <a:r>
              <a:rPr lang="de-AT" sz="4000" dirty="0" err="1">
                <a:solidFill>
                  <a:schemeClr val="accent1">
                    <a:lumMod val="75000"/>
                  </a:schemeClr>
                </a:solidFill>
                <a:ea typeface="+mn-ea"/>
                <a:cs typeface="+mn-cs"/>
              </a:rPr>
              <a:t>SchUG</a:t>
            </a:r>
            <a:r>
              <a:rPr lang="de-AT" sz="4000" dirty="0">
                <a:solidFill>
                  <a:schemeClr val="accent1">
                    <a:lumMod val="75000"/>
                  </a:schemeClr>
                </a:solidFill>
                <a:ea typeface="+mn-ea"/>
                <a:cs typeface="+mn-cs"/>
              </a:rPr>
              <a:t> § 18 Abs</a:t>
            </a:r>
            <a:endParaRPr lang="de-AT" sz="4000" dirty="0">
              <a:solidFill>
                <a:schemeClr val="accent1">
                  <a:lumMod val="75000"/>
                </a:schemeClr>
              </a:solidFill>
            </a:endParaRPr>
          </a:p>
        </p:txBody>
      </p:sp>
      <p:sp>
        <p:nvSpPr>
          <p:cNvPr id="3" name="Inhaltsplatzhalter 2">
            <a:extLst>
              <a:ext uri="{FF2B5EF4-FFF2-40B4-BE49-F238E27FC236}">
                <a16:creationId xmlns:a16="http://schemas.microsoft.com/office/drawing/2014/main" xmlns="" id="{C754B007-4073-4CBE-894C-8F14E8E0E4E3}"/>
              </a:ext>
            </a:extLst>
          </p:cNvPr>
          <p:cNvSpPr>
            <a:spLocks noGrp="1"/>
          </p:cNvSpPr>
          <p:nvPr>
            <p:ph idx="1"/>
          </p:nvPr>
        </p:nvSpPr>
        <p:spPr>
          <a:xfrm>
            <a:off x="677334" y="1616150"/>
            <a:ext cx="8596668" cy="3434316"/>
          </a:xfrm>
        </p:spPr>
        <p:txBody>
          <a:bodyPr/>
          <a:lstStyle/>
          <a:p>
            <a:pPr marL="0" indent="0">
              <a:buNone/>
            </a:pPr>
            <a:r>
              <a:rPr lang="de-AT" sz="2400" dirty="0"/>
              <a:t>Leistungsfeststellungen jeglicher Art sollen</a:t>
            </a:r>
          </a:p>
          <a:p>
            <a:r>
              <a:rPr lang="de-AT" sz="2400" dirty="0"/>
              <a:t>zu sachlich begründeter Selbsteinschätzung hinführen </a:t>
            </a:r>
          </a:p>
          <a:p>
            <a:r>
              <a:rPr lang="de-AT" sz="2400" dirty="0"/>
              <a:t>so in den Unterricht eingebaut werden, dass alle </a:t>
            </a:r>
          </a:p>
          <a:p>
            <a:pPr marL="0" indent="0">
              <a:buNone/>
            </a:pPr>
            <a:r>
              <a:rPr lang="de-AT" sz="2400" dirty="0"/>
              <a:t>Schüler/innen Nutzen daraus ziehen können. </a:t>
            </a:r>
          </a:p>
          <a:p>
            <a:pPr marL="0" indent="0">
              <a:buNone/>
            </a:pPr>
            <a:endParaRPr lang="de-AT" i="1" dirty="0"/>
          </a:p>
          <a:p>
            <a:pPr marL="0" indent="0">
              <a:buNone/>
            </a:pPr>
            <a:r>
              <a:rPr lang="de-AT" i="1" dirty="0">
                <a:solidFill>
                  <a:schemeClr val="accent1">
                    <a:lumMod val="75000"/>
                  </a:schemeClr>
                </a:solidFill>
              </a:rPr>
              <a:t>Daher keine Prüfungen außerhalb der Klasse oder in einer anderen Klasse, als leises Gespräch beim Katheder, am Gang , wenn die anderen Schüler/innen "irgendwie" beschäftigt werden</a:t>
            </a:r>
            <a:r>
              <a:rPr lang="de-AT" i="1" dirty="0"/>
              <a:t>.</a:t>
            </a:r>
          </a:p>
        </p:txBody>
      </p:sp>
    </p:spTree>
    <p:extLst>
      <p:ext uri="{BB962C8B-B14F-4D97-AF65-F5344CB8AC3E}">
        <p14:creationId xmlns:p14="http://schemas.microsoft.com/office/powerpoint/2010/main" val="3973975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7BE1BAF-F392-47C0-91EA-FFCCC1F65DBD}"/>
              </a:ext>
            </a:extLst>
          </p:cNvPr>
          <p:cNvSpPr>
            <a:spLocks noGrp="1"/>
          </p:cNvSpPr>
          <p:nvPr>
            <p:ph type="title"/>
          </p:nvPr>
        </p:nvSpPr>
        <p:spPr/>
        <p:txBody>
          <a:bodyPr/>
          <a:lstStyle/>
          <a:p>
            <a:r>
              <a:rPr lang="de-AT" dirty="0"/>
              <a:t>Mitarbeit - LBVO § 4</a:t>
            </a:r>
            <a:br>
              <a:rPr lang="de-AT" dirty="0"/>
            </a:br>
            <a:endParaRPr lang="de-AT" dirty="0"/>
          </a:p>
        </p:txBody>
      </p:sp>
      <p:sp>
        <p:nvSpPr>
          <p:cNvPr id="3" name="Inhaltsplatzhalter 2">
            <a:extLst>
              <a:ext uri="{FF2B5EF4-FFF2-40B4-BE49-F238E27FC236}">
                <a16:creationId xmlns:a16="http://schemas.microsoft.com/office/drawing/2014/main" xmlns="" id="{7EB0911C-0F68-4D9E-A139-67171D452D4A}"/>
              </a:ext>
            </a:extLst>
          </p:cNvPr>
          <p:cNvSpPr>
            <a:spLocks noGrp="1"/>
          </p:cNvSpPr>
          <p:nvPr>
            <p:ph idx="1"/>
          </p:nvPr>
        </p:nvSpPr>
        <p:spPr>
          <a:xfrm>
            <a:off x="347723" y="1512003"/>
            <a:ext cx="10353615" cy="4645910"/>
          </a:xfrm>
        </p:spPr>
        <p:txBody>
          <a:bodyPr>
            <a:normAutofit/>
          </a:bodyPr>
          <a:lstStyle/>
          <a:p>
            <a:pPr marL="0" indent="0">
              <a:buNone/>
            </a:pPr>
            <a:r>
              <a:rPr lang="de-AT" dirty="0"/>
              <a:t>umfasst den Gesamtbereich der Unterrichtsarbeit ... und: </a:t>
            </a:r>
          </a:p>
          <a:p>
            <a:r>
              <a:rPr lang="de-AT" dirty="0"/>
              <a:t>a) in die Unterrichtsarbeit eingebundene mündliche, schriftliche, praktische und graphische Leistungen, </a:t>
            </a:r>
          </a:p>
          <a:p>
            <a:r>
              <a:rPr lang="de-AT" dirty="0"/>
              <a:t>b) Leistungen im Zusammenhang mit der Sicherung des Unterrichtsertrages einschließlich der Bearbeitung von Hausübungen</a:t>
            </a:r>
          </a:p>
          <a:p>
            <a:r>
              <a:rPr lang="de-AT" dirty="0"/>
              <a:t>c) Leistungen bei der Erarbeitung neuer Lehrstoffe, </a:t>
            </a:r>
          </a:p>
          <a:p>
            <a:r>
              <a:rPr lang="de-AT" dirty="0"/>
              <a:t>d) Leistungen im Zusammenhang mit dem Erfassen und Verstehen von unterrichtlichen Sachverhalten,</a:t>
            </a:r>
          </a:p>
          <a:p>
            <a:r>
              <a:rPr lang="de-AT" dirty="0"/>
              <a:t>e)Leistungen im Zusammenhang mit der Fähigkeit, Erarbeitetes richtig einzuordnen und anzuwenden. Alleinarbeit + Gruppen- und Partnerarbeit, wobei einzelne Leistungen nicht gesondert zu benoten sind. </a:t>
            </a:r>
          </a:p>
          <a:p>
            <a:pPr marL="0" indent="0">
              <a:buNone/>
            </a:pPr>
            <a:r>
              <a:rPr lang="de-AT" dirty="0"/>
              <a:t>Aufzeichnungen ... sind so oft und so eingehend vorzunehmen, wie dies für die Leistungsbeurteilung erforderlich ist. </a:t>
            </a:r>
          </a:p>
          <a:p>
            <a:pPr marL="0" indent="0">
              <a:buNone/>
            </a:pPr>
            <a:endParaRPr lang="de-AT" dirty="0"/>
          </a:p>
        </p:txBody>
      </p:sp>
      <p:sp>
        <p:nvSpPr>
          <p:cNvPr id="6" name="Foliennummernplatzhalter 5">
            <a:extLst>
              <a:ext uri="{FF2B5EF4-FFF2-40B4-BE49-F238E27FC236}">
                <a16:creationId xmlns:a16="http://schemas.microsoft.com/office/drawing/2014/main" xmlns="" id="{44D2E45E-D678-4F19-BF78-BB38F818B142}"/>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3324331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76D0A1-B89D-4EA3-8153-5AF6F4C25C8D}"/>
              </a:ext>
            </a:extLst>
          </p:cNvPr>
          <p:cNvSpPr>
            <a:spLocks noGrp="1"/>
          </p:cNvSpPr>
          <p:nvPr>
            <p:ph type="title"/>
          </p:nvPr>
        </p:nvSpPr>
        <p:spPr>
          <a:xfrm>
            <a:off x="677334" y="609600"/>
            <a:ext cx="8596668" cy="762000"/>
          </a:xfrm>
        </p:spPr>
        <p:txBody>
          <a:bodyPr>
            <a:noAutofit/>
          </a:bodyPr>
          <a:lstStyle/>
          <a:p>
            <a:r>
              <a:rPr lang="de-AT" dirty="0"/>
              <a:t>Mündliche Prüfungen - LBVO § 5</a:t>
            </a:r>
            <a:br>
              <a:rPr lang="de-AT" dirty="0"/>
            </a:br>
            <a:endParaRPr lang="de-AT" dirty="0"/>
          </a:p>
        </p:txBody>
      </p:sp>
      <p:sp>
        <p:nvSpPr>
          <p:cNvPr id="3" name="Inhaltsplatzhalter 2">
            <a:extLst>
              <a:ext uri="{FF2B5EF4-FFF2-40B4-BE49-F238E27FC236}">
                <a16:creationId xmlns:a16="http://schemas.microsoft.com/office/drawing/2014/main" xmlns="" id="{CC4A878E-A3ED-4848-BB0B-A4C7963D48AE}"/>
              </a:ext>
            </a:extLst>
          </p:cNvPr>
          <p:cNvSpPr>
            <a:spLocks noGrp="1"/>
          </p:cNvSpPr>
          <p:nvPr>
            <p:ph idx="1"/>
          </p:nvPr>
        </p:nvSpPr>
        <p:spPr>
          <a:xfrm>
            <a:off x="677334" y="1371600"/>
            <a:ext cx="8596668" cy="4231757"/>
          </a:xfrm>
        </p:spPr>
        <p:txBody>
          <a:bodyPr>
            <a:normAutofit/>
          </a:bodyPr>
          <a:lstStyle/>
          <a:p>
            <a:r>
              <a:rPr lang="de-AT" b="1" dirty="0"/>
              <a:t>Auf Wunsch der SchülerInnen </a:t>
            </a:r>
            <a:r>
              <a:rPr lang="de-AT" dirty="0"/>
              <a:t>... einmal im Semester eine mündliche Prüfung durchzuführen. Die Anmeldung ... hat so zeitgerecht zu erfolgen, dass die Durchführung der Prüfung möglich ist (rechtzeitige Bekanntgabe des Notenstandes!)</a:t>
            </a:r>
          </a:p>
          <a:p>
            <a:r>
              <a:rPr lang="de-AT" dirty="0"/>
              <a:t>.. </a:t>
            </a:r>
            <a:r>
              <a:rPr lang="de-AT" b="1" dirty="0"/>
              <a:t>nur während der Unterrichtszeit </a:t>
            </a:r>
            <a:r>
              <a:rPr lang="de-AT" dirty="0"/>
              <a:t>... und spätestens zwei Unterrichtstage vorher bekanntzugeben.</a:t>
            </a:r>
          </a:p>
          <a:p>
            <a:r>
              <a:rPr lang="de-AT" b="1" dirty="0"/>
              <a:t>Dauer: Unterstufe max. 10 Min. / Oberstufe max. 15 Min.</a:t>
            </a:r>
          </a:p>
          <a:p>
            <a:r>
              <a:rPr lang="de-AT" dirty="0"/>
              <a:t>Bei der Durchführung ... ist davon auszugehen</a:t>
            </a:r>
            <a:r>
              <a:rPr lang="de-AT" b="1" dirty="0"/>
              <a:t>, dass über Stoffgebiete, die in einem angemessenen Zeitraum vor der ... Prüfung durchgenommen wurden, </a:t>
            </a:r>
            <a:r>
              <a:rPr lang="de-AT" dirty="0"/>
              <a:t>eingehender geprüft werden kann, während über Stoffgebiete, die in einem weiter zurückliegenden Zeitpunkt behandelt wurden, sofern sie nicht für die Behandlung der betreffenden Prüfungsaufgabe Voraussetzung sind, nur übersichtsweise geprüft werden kann. </a:t>
            </a:r>
          </a:p>
          <a:p>
            <a:pPr marL="0" indent="0">
              <a:buNone/>
            </a:pPr>
            <a:endParaRPr lang="de-AT" dirty="0"/>
          </a:p>
        </p:txBody>
      </p:sp>
    </p:spTree>
    <p:extLst>
      <p:ext uri="{BB962C8B-B14F-4D97-AF65-F5344CB8AC3E}">
        <p14:creationId xmlns:p14="http://schemas.microsoft.com/office/powerpoint/2010/main" val="1534380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B7D9317-5A5D-4A65-BF62-B65779E26E61}"/>
              </a:ext>
            </a:extLst>
          </p:cNvPr>
          <p:cNvSpPr>
            <a:spLocks noGrp="1"/>
          </p:cNvSpPr>
          <p:nvPr>
            <p:ph type="title"/>
          </p:nvPr>
        </p:nvSpPr>
        <p:spPr>
          <a:xfrm>
            <a:off x="602906" y="308161"/>
            <a:ext cx="8596668" cy="1320800"/>
          </a:xfrm>
        </p:spPr>
        <p:txBody>
          <a:bodyPr>
            <a:noAutofit/>
          </a:bodyPr>
          <a:lstStyle/>
          <a:p>
            <a:r>
              <a:rPr lang="de-AT" dirty="0"/>
              <a:t>Mündliche Prüfungen - LBVO § 5 absolute </a:t>
            </a:r>
            <a:br>
              <a:rPr lang="de-AT" dirty="0"/>
            </a:br>
            <a:r>
              <a:rPr lang="de-AT" dirty="0"/>
              <a:t>„</a:t>
            </a:r>
            <a:r>
              <a:rPr lang="de-AT" dirty="0" err="1"/>
              <a:t>No</a:t>
            </a:r>
            <a:r>
              <a:rPr lang="de-AT" dirty="0"/>
              <a:t> Goes“</a:t>
            </a:r>
            <a:br>
              <a:rPr lang="de-AT" dirty="0"/>
            </a:br>
            <a:endParaRPr lang="de-AT" dirty="0"/>
          </a:p>
        </p:txBody>
      </p:sp>
      <p:sp>
        <p:nvSpPr>
          <p:cNvPr id="3" name="Inhaltsplatzhalter 2">
            <a:extLst>
              <a:ext uri="{FF2B5EF4-FFF2-40B4-BE49-F238E27FC236}">
                <a16:creationId xmlns:a16="http://schemas.microsoft.com/office/drawing/2014/main" xmlns="" id="{BF9BE20B-3438-4BEE-9514-D6B7CCA021E2}"/>
              </a:ext>
            </a:extLst>
          </p:cNvPr>
          <p:cNvSpPr>
            <a:spLocks noGrp="1"/>
          </p:cNvSpPr>
          <p:nvPr>
            <p:ph idx="1"/>
          </p:nvPr>
        </p:nvSpPr>
        <p:spPr>
          <a:xfrm>
            <a:off x="602906" y="1628961"/>
            <a:ext cx="10711270" cy="4966911"/>
          </a:xfrm>
        </p:spPr>
        <p:txBody>
          <a:bodyPr>
            <a:normAutofit/>
          </a:bodyPr>
          <a:lstStyle/>
          <a:p>
            <a:r>
              <a:rPr lang="de-AT" dirty="0"/>
              <a:t>"Prüfungsstoff ganzes Semester, ganzes Schuljahr</a:t>
            </a:r>
          </a:p>
          <a:p>
            <a:r>
              <a:rPr lang="de-AT" dirty="0"/>
              <a:t>es gibt keine Entscheidungsprüfungen </a:t>
            </a:r>
          </a:p>
          <a:p>
            <a:r>
              <a:rPr lang="de-AT" dirty="0"/>
              <a:t>du musst mindestens ein "Sehr gut" machen" </a:t>
            </a:r>
          </a:p>
          <a:p>
            <a:r>
              <a:rPr lang="de-AT" dirty="0"/>
              <a:t>Wertungen während der Prüfung- „das hast du eh noch nie gekonnt", "das kannst du noch immer nicht?"  "gut", "sehr gut", "passt" – und dann am Ende ein "Nicht genügend„</a:t>
            </a:r>
          </a:p>
          <a:p>
            <a:r>
              <a:rPr lang="de-AT" dirty="0"/>
              <a:t> die ganze Stunde prüfen </a:t>
            </a:r>
          </a:p>
          <a:p>
            <a:r>
              <a:rPr lang="de-AT" dirty="0"/>
              <a:t>Prüfungs-Privatissimum, Prüfung am Gang, in anderer Klasse, im </a:t>
            </a:r>
            <a:r>
              <a:rPr lang="de-AT" dirty="0" err="1"/>
              <a:t>Cafe</a:t>
            </a:r>
            <a:r>
              <a:rPr lang="de-AT" dirty="0"/>
              <a:t>, ... </a:t>
            </a:r>
          </a:p>
          <a:p>
            <a:pPr marL="0" indent="0">
              <a:buNone/>
            </a:pPr>
            <a:endParaRPr lang="de-AT" dirty="0">
              <a:solidFill>
                <a:schemeClr val="accent1">
                  <a:lumMod val="75000"/>
                </a:schemeClr>
              </a:solidFill>
            </a:endParaRPr>
          </a:p>
          <a:p>
            <a:pPr marL="0" indent="0">
              <a:buNone/>
            </a:pPr>
            <a:r>
              <a:rPr lang="de-AT" b="1" dirty="0">
                <a:solidFill>
                  <a:schemeClr val="accent1">
                    <a:lumMod val="75000"/>
                  </a:schemeClr>
                </a:solidFill>
              </a:rPr>
              <a:t>Unbedingt notwendig: </a:t>
            </a:r>
          </a:p>
          <a:p>
            <a:pPr marL="0" indent="0">
              <a:buNone/>
            </a:pPr>
            <a:r>
              <a:rPr lang="de-AT" dirty="0">
                <a:solidFill>
                  <a:schemeClr val="accent1">
                    <a:lumMod val="75000"/>
                  </a:schemeClr>
                </a:solidFill>
              </a:rPr>
              <a:t>klare Auskünfte an SchülerInnen / Eltern, Prüfungsstoff genau abgrenzen </a:t>
            </a:r>
          </a:p>
          <a:p>
            <a:pPr marL="0" indent="0">
              <a:buNone/>
            </a:pPr>
            <a:r>
              <a:rPr lang="de-AT" dirty="0">
                <a:solidFill>
                  <a:schemeClr val="accent1">
                    <a:lumMod val="75000"/>
                  </a:schemeClr>
                </a:solidFill>
              </a:rPr>
              <a:t>Auf Prüfungskultur achten </a:t>
            </a:r>
          </a:p>
          <a:p>
            <a:pPr marL="0" indent="0">
              <a:buNone/>
            </a:pPr>
            <a:r>
              <a:rPr lang="de-AT" dirty="0">
                <a:solidFill>
                  <a:schemeClr val="accent1">
                    <a:lumMod val="75000"/>
                  </a:schemeClr>
                </a:solidFill>
              </a:rPr>
              <a:t>schaffbare" Anzahl von Leitfragen und Beispielen</a:t>
            </a:r>
          </a:p>
        </p:txBody>
      </p:sp>
    </p:spTree>
    <p:extLst>
      <p:ext uri="{BB962C8B-B14F-4D97-AF65-F5344CB8AC3E}">
        <p14:creationId xmlns:p14="http://schemas.microsoft.com/office/powerpoint/2010/main" val="3008690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A9BC5A0-1506-4764-B1DF-D5FFDD706FF6}"/>
              </a:ext>
            </a:extLst>
          </p:cNvPr>
          <p:cNvSpPr>
            <a:spLocks noGrp="1"/>
          </p:cNvSpPr>
          <p:nvPr>
            <p:ph type="title"/>
          </p:nvPr>
        </p:nvSpPr>
        <p:spPr>
          <a:xfrm>
            <a:off x="404727" y="542546"/>
            <a:ext cx="9909705" cy="1320800"/>
          </a:xfrm>
        </p:spPr>
        <p:txBody>
          <a:bodyPr>
            <a:normAutofit fontScale="90000"/>
          </a:bodyPr>
          <a:lstStyle/>
          <a:p>
            <a:r>
              <a:rPr lang="de-AT" sz="4000" dirty="0"/>
              <a:t>Schriftliche Überprüfungen - LBVO § 8 Tests</a:t>
            </a:r>
            <a:r>
              <a:rPr lang="de-AT" dirty="0"/>
              <a:t/>
            </a:r>
            <a:br>
              <a:rPr lang="de-AT" dirty="0"/>
            </a:br>
            <a:endParaRPr lang="de-AT" dirty="0"/>
          </a:p>
        </p:txBody>
      </p:sp>
      <p:sp>
        <p:nvSpPr>
          <p:cNvPr id="3" name="Inhaltsplatzhalter 2">
            <a:extLst>
              <a:ext uri="{FF2B5EF4-FFF2-40B4-BE49-F238E27FC236}">
                <a16:creationId xmlns:a16="http://schemas.microsoft.com/office/drawing/2014/main" xmlns="" id="{64A70CA4-9FFB-48A9-94B3-B3CBACD97179}"/>
              </a:ext>
            </a:extLst>
          </p:cNvPr>
          <p:cNvSpPr>
            <a:spLocks noGrp="1"/>
          </p:cNvSpPr>
          <p:nvPr>
            <p:ph idx="1"/>
          </p:nvPr>
        </p:nvSpPr>
        <p:spPr>
          <a:xfrm>
            <a:off x="677334" y="1270001"/>
            <a:ext cx="9637098" cy="2716784"/>
          </a:xfrm>
        </p:spPr>
        <p:txBody>
          <a:bodyPr/>
          <a:lstStyle/>
          <a:p>
            <a:pPr>
              <a:buFont typeface="Wingdings" panose="05000000000000000000" pitchFamily="2" charset="2"/>
              <a:buChar char="ü"/>
            </a:pPr>
            <a:r>
              <a:rPr lang="de-AT" sz="2000" dirty="0"/>
              <a:t>umfassen ein in sich abgeschlossenes kleineres Stoffgebiet. </a:t>
            </a:r>
          </a:p>
          <a:p>
            <a:pPr>
              <a:buFont typeface="Wingdings" panose="05000000000000000000" pitchFamily="2" charset="2"/>
              <a:buChar char="ü"/>
            </a:pPr>
            <a:r>
              <a:rPr lang="de-AT" sz="2000" dirty="0"/>
              <a:t>sind spätestens zwei Unterrichtstage vorher bekanntzugeben. </a:t>
            </a:r>
          </a:p>
          <a:p>
            <a:pPr>
              <a:buFont typeface="Wingdings" panose="05000000000000000000" pitchFamily="2" charset="2"/>
              <a:buChar char="ü"/>
            </a:pPr>
            <a:r>
              <a:rPr lang="de-AT" sz="2000" dirty="0"/>
              <a:t>Arbeitszeit Unterstufe max. 15 Minuten – gesamt max. 30 Minuten </a:t>
            </a:r>
          </a:p>
          <a:p>
            <a:pPr>
              <a:buFont typeface="Wingdings" panose="05000000000000000000" pitchFamily="2" charset="2"/>
              <a:buChar char="ü"/>
            </a:pPr>
            <a:r>
              <a:rPr lang="de-AT" sz="2000" dirty="0"/>
              <a:t>Arbeitszeit Oberstufe max. 20 Minuten – gesamt max. 50 Minuten </a:t>
            </a:r>
          </a:p>
          <a:p>
            <a:pPr>
              <a:buFont typeface="Wingdings" panose="05000000000000000000" pitchFamily="2" charset="2"/>
              <a:buChar char="ü"/>
            </a:pPr>
            <a:r>
              <a:rPr lang="de-AT" sz="2000" dirty="0"/>
              <a:t>nicht nach drei schulfreien Tagen oder mehrtägigen Schulveranstaltungen </a:t>
            </a:r>
          </a:p>
          <a:p>
            <a:pPr>
              <a:buFont typeface="Wingdings" panose="05000000000000000000" pitchFamily="2" charset="2"/>
              <a:buChar char="ü"/>
            </a:pPr>
            <a:r>
              <a:rPr lang="de-AT" sz="2000" dirty="0"/>
              <a:t>nicht gleichzeitig mit Schularbeit, bzw. anderen schriftlichen </a:t>
            </a:r>
            <a:r>
              <a:rPr lang="de-AT" sz="2000" dirty="0" err="1"/>
              <a:t>Überprfg</a:t>
            </a:r>
            <a:r>
              <a:rPr lang="de-AT" sz="2000" dirty="0"/>
              <a:t>. </a:t>
            </a:r>
          </a:p>
          <a:p>
            <a:endParaRPr lang="de-AT" dirty="0"/>
          </a:p>
        </p:txBody>
      </p:sp>
      <p:sp>
        <p:nvSpPr>
          <p:cNvPr id="4" name="Textfeld 3">
            <a:extLst>
              <a:ext uri="{FF2B5EF4-FFF2-40B4-BE49-F238E27FC236}">
                <a16:creationId xmlns:a16="http://schemas.microsoft.com/office/drawing/2014/main" xmlns="" id="{3A56FC82-341A-4571-998D-7858D684705B}"/>
              </a:ext>
            </a:extLst>
          </p:cNvPr>
          <p:cNvSpPr txBox="1"/>
          <p:nvPr/>
        </p:nvSpPr>
        <p:spPr>
          <a:xfrm>
            <a:off x="518838" y="4120896"/>
            <a:ext cx="9698058" cy="2308324"/>
          </a:xfrm>
          <a:prstGeom prst="rect">
            <a:avLst/>
          </a:prstGeom>
          <a:noFill/>
        </p:spPr>
        <p:txBody>
          <a:bodyPr wrap="square" rtlCol="0">
            <a:spAutoFit/>
          </a:bodyPr>
          <a:lstStyle/>
          <a:p>
            <a:r>
              <a:rPr lang="de-AT" dirty="0">
                <a:highlight>
                  <a:srgbClr val="C0C0C0"/>
                </a:highlight>
              </a:rPr>
              <a:t>TESTS dürfen nur durchgeführt werden, wenn die Mitarbeit für eine sichere Leistungsbeurteilung nicht ausreicht. Es  ist nicht zulässig, auf schriftliche Mitarbeitsfeststellungen („verdeckte Tests“) auszuweichen und diese dann wie Tests zu beurteilen. Die beiden Arbeitsformen (Mitarbeitsfeststellungen und schriftliche Überprüfungen) unterscheiden sich auch inhaltlich. Während Tests ein in sich abgeschlossenes kleines Stoffgebiet zum Gegenstand haben, können schriftliche Mitarbeitsfeststellungen allein aus zeitlichen Gründen ein Stoffgebiet nicht umfassend, sondern lediglich punktuell behandeln</a:t>
            </a:r>
            <a:r>
              <a:rPr lang="de-AT" dirty="0">
                <a:solidFill>
                  <a:schemeClr val="accent1">
                    <a:lumMod val="75000"/>
                  </a:schemeClr>
                </a:solidFill>
              </a:rPr>
              <a:t>.</a:t>
            </a:r>
          </a:p>
        </p:txBody>
      </p:sp>
    </p:spTree>
    <p:extLst>
      <p:ext uri="{BB962C8B-B14F-4D97-AF65-F5344CB8AC3E}">
        <p14:creationId xmlns:p14="http://schemas.microsoft.com/office/powerpoint/2010/main" val="325276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7C89532-F06A-4C9B-A34A-B91A757FA59C}"/>
              </a:ext>
            </a:extLst>
          </p:cNvPr>
          <p:cNvSpPr>
            <a:spLocks noGrp="1"/>
          </p:cNvSpPr>
          <p:nvPr>
            <p:ph type="title"/>
          </p:nvPr>
        </p:nvSpPr>
        <p:spPr/>
        <p:txBody>
          <a:bodyPr>
            <a:normAutofit/>
          </a:bodyPr>
          <a:lstStyle/>
          <a:p>
            <a:r>
              <a:rPr lang="de-AT" dirty="0"/>
              <a:t>Schriftliche Überprüfungen der Mitarbeit</a:t>
            </a:r>
            <a:br>
              <a:rPr lang="de-AT" dirty="0"/>
            </a:br>
            <a:endParaRPr lang="de-AT" dirty="0"/>
          </a:p>
        </p:txBody>
      </p:sp>
      <p:sp>
        <p:nvSpPr>
          <p:cNvPr id="3" name="Inhaltsplatzhalter 2">
            <a:extLst>
              <a:ext uri="{FF2B5EF4-FFF2-40B4-BE49-F238E27FC236}">
                <a16:creationId xmlns:a16="http://schemas.microsoft.com/office/drawing/2014/main" xmlns="" id="{977B6436-7FED-478B-800C-4CF088E7C764}"/>
              </a:ext>
            </a:extLst>
          </p:cNvPr>
          <p:cNvSpPr>
            <a:spLocks noGrp="1"/>
          </p:cNvSpPr>
          <p:nvPr>
            <p:ph idx="1"/>
          </p:nvPr>
        </p:nvSpPr>
        <p:spPr>
          <a:xfrm>
            <a:off x="506646" y="1526605"/>
            <a:ext cx="8596668" cy="3880773"/>
          </a:xfrm>
        </p:spPr>
        <p:txBody>
          <a:bodyPr/>
          <a:lstStyle/>
          <a:p>
            <a:r>
              <a:rPr lang="de-AT" sz="2000" dirty="0"/>
              <a:t>Mitarbeitsfeststellungen und schriftliche Überprüfungen (Tests) unterscheiden sich auch inhaltlich. Während Tests ein in sich abgeschlossenes kleines Stoffgebiet zum Gegenstand haben, können schriftliche Mitarbeitsfeststellungen allein aus zeitlichen Gründen ein Stoffgebiet nicht umfassend, sondern lediglich punktuell behandeln.</a:t>
            </a:r>
          </a:p>
          <a:p>
            <a:pPr marL="0" indent="0">
              <a:buNone/>
            </a:pPr>
            <a:endParaRPr lang="de-AT" sz="2000" dirty="0"/>
          </a:p>
          <a:p>
            <a:pPr marL="0" indent="0">
              <a:buNone/>
            </a:pPr>
            <a:r>
              <a:rPr lang="de-AT" dirty="0"/>
              <a:t>punktuell" = Lehrstoff der letzten beiden Unterrichtsstunden</a:t>
            </a:r>
          </a:p>
          <a:p>
            <a:pPr marL="0" indent="0">
              <a:buNone/>
            </a:pPr>
            <a:r>
              <a:rPr lang="de-AT" dirty="0"/>
              <a:t>max. 2 Fragestellungen </a:t>
            </a:r>
          </a:p>
          <a:p>
            <a:pPr marL="0" indent="0">
              <a:buNone/>
            </a:pPr>
            <a:r>
              <a:rPr lang="de-AT" dirty="0"/>
              <a:t>"zeitlich" = max. 5 Minuten</a:t>
            </a:r>
          </a:p>
          <a:p>
            <a:endParaRPr lang="de-AT" dirty="0"/>
          </a:p>
        </p:txBody>
      </p:sp>
    </p:spTree>
    <p:extLst>
      <p:ext uri="{BB962C8B-B14F-4D97-AF65-F5344CB8AC3E}">
        <p14:creationId xmlns:p14="http://schemas.microsoft.com/office/powerpoint/2010/main" val="310158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748D901-9448-478D-8D75-1AE32FEA0454}"/>
              </a:ext>
            </a:extLst>
          </p:cNvPr>
          <p:cNvSpPr>
            <a:spLocks noGrp="1"/>
          </p:cNvSpPr>
          <p:nvPr>
            <p:ph type="title"/>
          </p:nvPr>
        </p:nvSpPr>
        <p:spPr/>
        <p:txBody>
          <a:bodyPr/>
          <a:lstStyle/>
          <a:p>
            <a:r>
              <a:rPr lang="de-AT" dirty="0"/>
              <a:t>Beurteilung – Grundsätze + "Hilfsmittel"</a:t>
            </a:r>
            <a:br>
              <a:rPr lang="de-AT" dirty="0"/>
            </a:br>
            <a:endParaRPr lang="de-AT" dirty="0"/>
          </a:p>
        </p:txBody>
      </p:sp>
      <p:sp>
        <p:nvSpPr>
          <p:cNvPr id="3" name="Inhaltsplatzhalter 2">
            <a:extLst>
              <a:ext uri="{FF2B5EF4-FFF2-40B4-BE49-F238E27FC236}">
                <a16:creationId xmlns:a16="http://schemas.microsoft.com/office/drawing/2014/main" xmlns="" id="{43A92E0F-55A9-46E2-841D-4C5F649FCDE5}"/>
              </a:ext>
            </a:extLst>
          </p:cNvPr>
          <p:cNvSpPr>
            <a:spLocks noGrp="1"/>
          </p:cNvSpPr>
          <p:nvPr>
            <p:ph idx="1"/>
          </p:nvPr>
        </p:nvSpPr>
        <p:spPr>
          <a:xfrm>
            <a:off x="677334" y="1518037"/>
            <a:ext cx="9418136" cy="4854188"/>
          </a:xfrm>
        </p:spPr>
        <p:txBody>
          <a:bodyPr>
            <a:normAutofit fontScale="92500" lnSpcReduction="20000"/>
          </a:bodyPr>
          <a:lstStyle/>
          <a:p>
            <a:r>
              <a:rPr lang="de-AT" dirty="0"/>
              <a:t>Wahl der verwendeten Hilfsmittel (Punkte, Prozente, Raster, ...) obliegt der Lehrkraft </a:t>
            </a:r>
          </a:p>
          <a:p>
            <a:r>
              <a:rPr lang="de-AT" dirty="0"/>
              <a:t>Festlegung der "Grenzen" für einzelne Noten obliegt der Lehrkraft (es gibt keine Richtlinien für %- oder Punktegrenzen) </a:t>
            </a:r>
          </a:p>
          <a:p>
            <a:r>
              <a:rPr lang="de-AT" dirty="0"/>
              <a:t>Beurteilungskriterien müssen im Vorfeld am Beginn der Schuljahres bekannt gegeben werden.</a:t>
            </a:r>
          </a:p>
          <a:p>
            <a:pPr marL="0" indent="0">
              <a:buNone/>
            </a:pPr>
            <a:r>
              <a:rPr lang="de-AT" b="1" dirty="0">
                <a:solidFill>
                  <a:schemeClr val="tx1"/>
                </a:solidFill>
              </a:rPr>
              <a:t>Absolute "</a:t>
            </a:r>
            <a:r>
              <a:rPr lang="de-AT" b="1" dirty="0" err="1">
                <a:solidFill>
                  <a:schemeClr val="tx1"/>
                </a:solidFill>
              </a:rPr>
              <a:t>No</a:t>
            </a:r>
            <a:r>
              <a:rPr lang="de-AT" b="1" dirty="0">
                <a:solidFill>
                  <a:schemeClr val="tx1"/>
                </a:solidFill>
              </a:rPr>
              <a:t>-Goes":  Begründung einer Gesamtnote durch Angabe von Punkten, Prozenten, ... Immer genaue Begründung über Leistungsverlauf, und erworbene bzw. fehlende Kompetenzen anführen. Auf sachliche Begründung achten, auf Fakten beziehen.</a:t>
            </a:r>
          </a:p>
          <a:p>
            <a:pPr marL="0" indent="0">
              <a:buNone/>
            </a:pPr>
            <a:endParaRPr lang="de-AT" dirty="0">
              <a:solidFill>
                <a:schemeClr val="accent1"/>
              </a:solidFill>
            </a:endParaRPr>
          </a:p>
          <a:p>
            <a:pPr marL="0" indent="0">
              <a:buNone/>
            </a:pPr>
            <a:r>
              <a:rPr lang="de-AT" dirty="0">
                <a:solidFill>
                  <a:schemeClr val="accent1"/>
                </a:solidFill>
              </a:rPr>
              <a:t>Künftig in der neuen Oberstufe  NOVI/NOST(6.-8. Klasse Gymnasium) muss der Schüler nur jene Kompetenzen nachholen, die er nicht positiv während des Semesters abschließen konnte. Daher genaue Aufzeichnungen über den Erwerb einzelner Kompetenzen aus dem Lehrplan führen. Engagement alleine reicht nicht aus um positiv zu sein auch keine Kompensation mehr möglich! Jede einzelne Kompetenz muss positiv abgeschlossen werden.</a:t>
            </a:r>
          </a:p>
          <a:p>
            <a:pPr marL="0" indent="0">
              <a:buNone/>
            </a:pPr>
            <a:endParaRPr lang="de-AT" dirty="0">
              <a:solidFill>
                <a:schemeClr val="accent1"/>
              </a:solidFill>
            </a:endParaRPr>
          </a:p>
          <a:p>
            <a:pPr marL="0" indent="0">
              <a:buNone/>
            </a:pPr>
            <a:r>
              <a:rPr lang="de-AT" b="1" dirty="0">
                <a:solidFill>
                  <a:schemeClr val="tx1"/>
                </a:solidFill>
              </a:rPr>
              <a:t>Im Falle eines Nicht genügend „rechtzeitig“ Frühwarnung und beratendes Gespräch mit Eltern samt Fördermaßnahmen führen.</a:t>
            </a:r>
          </a:p>
          <a:p>
            <a:pPr marL="0" indent="0">
              <a:buNone/>
            </a:pPr>
            <a:endParaRPr lang="de-AT" dirty="0">
              <a:solidFill>
                <a:schemeClr val="accent1"/>
              </a:solidFill>
            </a:endParaRPr>
          </a:p>
        </p:txBody>
      </p:sp>
    </p:spTree>
    <p:extLst>
      <p:ext uri="{BB962C8B-B14F-4D97-AF65-F5344CB8AC3E}">
        <p14:creationId xmlns:p14="http://schemas.microsoft.com/office/powerpoint/2010/main" val="103251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0E8D47B-0880-4C5D-B53A-0935D6672081}"/>
              </a:ext>
            </a:extLst>
          </p:cNvPr>
          <p:cNvSpPr>
            <a:spLocks noGrp="1"/>
          </p:cNvSpPr>
          <p:nvPr>
            <p:ph type="title"/>
          </p:nvPr>
        </p:nvSpPr>
        <p:spPr/>
        <p:txBody>
          <a:bodyPr/>
          <a:lstStyle/>
          <a:p>
            <a:r>
              <a:rPr lang="de-AT" dirty="0"/>
              <a:t>TIPPS FÜR DAS ERSTELLEN VON TESTS </a:t>
            </a:r>
          </a:p>
        </p:txBody>
      </p:sp>
      <p:sp>
        <p:nvSpPr>
          <p:cNvPr id="3" name="Inhaltsplatzhalter 2">
            <a:extLst>
              <a:ext uri="{FF2B5EF4-FFF2-40B4-BE49-F238E27FC236}">
                <a16:creationId xmlns:a16="http://schemas.microsoft.com/office/drawing/2014/main" xmlns="" id="{11E52AA5-D4D9-480A-B89A-9E0EE2E17AB1}"/>
              </a:ext>
            </a:extLst>
          </p:cNvPr>
          <p:cNvSpPr>
            <a:spLocks noGrp="1"/>
          </p:cNvSpPr>
          <p:nvPr>
            <p:ph idx="1"/>
          </p:nvPr>
        </p:nvSpPr>
        <p:spPr>
          <a:xfrm>
            <a:off x="677334" y="1493323"/>
            <a:ext cx="8596668" cy="4820979"/>
          </a:xfrm>
        </p:spPr>
        <p:txBody>
          <a:bodyPr>
            <a:normAutofit fontScale="92500" lnSpcReduction="20000"/>
          </a:bodyPr>
          <a:lstStyle/>
          <a:p>
            <a:r>
              <a:rPr lang="de-AT" dirty="0"/>
              <a:t>Klare deutliche Ausdrucksweise – Ziel und Anforderung sollte klar sein, je konkreter desto leichter verständlich für den Schüler!</a:t>
            </a:r>
          </a:p>
          <a:p>
            <a:pPr marL="0" indent="0">
              <a:buNone/>
            </a:pPr>
            <a:r>
              <a:rPr lang="de-AT" i="1" dirty="0"/>
              <a:t>Nicht: Warum bekommen Österreichs Frauen immer weniger Kinder? </a:t>
            </a:r>
          </a:p>
          <a:p>
            <a:pPr marL="0" indent="0">
              <a:buNone/>
            </a:pPr>
            <a:r>
              <a:rPr lang="de-AT" i="1" dirty="0"/>
              <a:t>Besser: Nenne 4 Gründe für den Geburtenrückgang der letzten 2 Jahrzehnte! (Auf erarbeitete Inhalte des Unterrichts Bezug nehmen)</a:t>
            </a:r>
          </a:p>
          <a:p>
            <a:r>
              <a:rPr lang="de-AT" dirty="0"/>
              <a:t>auf Operatoren achten</a:t>
            </a:r>
          </a:p>
          <a:p>
            <a:r>
              <a:rPr lang="de-AT" dirty="0"/>
              <a:t>unterschiedliche Anforderungsniveaus berücksichtigen: Reproduktion-Transfer-Reflexion</a:t>
            </a:r>
          </a:p>
          <a:p>
            <a:r>
              <a:rPr lang="de-AT" dirty="0"/>
              <a:t>Auch praktische Aufgaben wie Interpretation von Tabellen, Karikaturen, Grafiken Bildern etc. einbauen.</a:t>
            </a:r>
          </a:p>
          <a:p>
            <a:r>
              <a:rPr lang="de-AT" dirty="0"/>
              <a:t>Namen der Schülerin, Datum , Test , Name des Lehrers anführen</a:t>
            </a:r>
          </a:p>
          <a:p>
            <a:r>
              <a:rPr lang="de-AT" dirty="0"/>
              <a:t>Auf faire Punkteverteilung achten: Nicht Reproduktion am höchsten bewerten!</a:t>
            </a:r>
          </a:p>
          <a:p>
            <a:r>
              <a:rPr lang="de-AT" dirty="0"/>
              <a:t>Höhere Punkteausgangslage schafft mehr Spielraum!</a:t>
            </a:r>
          </a:p>
          <a:p>
            <a:pPr marL="0" indent="0">
              <a:buNone/>
            </a:pPr>
            <a:r>
              <a:rPr lang="de-AT" dirty="0">
                <a:solidFill>
                  <a:schemeClr val="accent2">
                    <a:lumMod val="75000"/>
                  </a:schemeClr>
                </a:solidFill>
              </a:rPr>
              <a:t>Ideale Vorbereitung für den Test: Checkliste zum abhaken. </a:t>
            </a:r>
            <a:r>
              <a:rPr lang="de-AT" dirty="0" err="1">
                <a:solidFill>
                  <a:schemeClr val="accent2">
                    <a:lumMod val="75000"/>
                  </a:schemeClr>
                </a:solidFill>
              </a:rPr>
              <a:t>zB</a:t>
            </a:r>
            <a:r>
              <a:rPr lang="de-AT" dirty="0">
                <a:solidFill>
                  <a:schemeClr val="accent2">
                    <a:lumMod val="75000"/>
                  </a:schemeClr>
                </a:solidFill>
              </a:rPr>
              <a:t>: Ich kann Ursachen für Arbeitslosigkeit aufzählen. Ich kann den Begriff saisonale Arbeitslosigkeit erklären…….., Ich kann Vorurteile gegenüber Arbeitslosen entkräften…..</a:t>
            </a:r>
          </a:p>
          <a:p>
            <a:pPr marL="0" indent="0">
              <a:buNone/>
            </a:pPr>
            <a:endParaRPr lang="de-AT" dirty="0">
              <a:solidFill>
                <a:schemeClr val="accent1">
                  <a:lumMod val="75000"/>
                </a:schemeClr>
              </a:solidFill>
            </a:endParaRPr>
          </a:p>
          <a:p>
            <a:pPr marL="0" indent="0">
              <a:buNone/>
            </a:pPr>
            <a:endParaRPr lang="de-AT" dirty="0"/>
          </a:p>
          <a:p>
            <a:pPr marL="0" indent="0">
              <a:buNone/>
            </a:pPr>
            <a:endParaRPr lang="de-AT" dirty="0">
              <a:solidFill>
                <a:schemeClr val="accent1">
                  <a:lumMod val="75000"/>
                </a:schemeClr>
              </a:solidFill>
            </a:endParaRPr>
          </a:p>
        </p:txBody>
      </p:sp>
    </p:spTree>
    <p:extLst>
      <p:ext uri="{BB962C8B-B14F-4D97-AF65-F5344CB8AC3E}">
        <p14:creationId xmlns:p14="http://schemas.microsoft.com/office/powerpoint/2010/main" val="303913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F4ADE6-2718-4924-A90C-3F8C7A69C71F}"/>
              </a:ext>
            </a:extLst>
          </p:cNvPr>
          <p:cNvSpPr>
            <a:spLocks noGrp="1"/>
          </p:cNvSpPr>
          <p:nvPr>
            <p:ph type="title"/>
          </p:nvPr>
        </p:nvSpPr>
        <p:spPr>
          <a:xfrm>
            <a:off x="677334" y="609599"/>
            <a:ext cx="8596668" cy="1550989"/>
          </a:xfrm>
        </p:spPr>
        <p:txBody>
          <a:bodyPr>
            <a:normAutofit fontScale="90000"/>
          </a:bodyPr>
          <a:lstStyle/>
          <a:p>
            <a:r>
              <a:rPr lang="de-AT" dirty="0"/>
              <a:t>Alternative Beurteilungsmethoden in GW für mehr Individualisierung und Differenzierung </a:t>
            </a:r>
            <a:r>
              <a:rPr lang="de-AT" sz="2700" dirty="0"/>
              <a:t>(Kooperativer oder individueller Lernnachweis</a:t>
            </a:r>
            <a:r>
              <a:rPr lang="de-AT" dirty="0"/>
              <a:t>)</a:t>
            </a:r>
          </a:p>
        </p:txBody>
      </p:sp>
      <p:sp>
        <p:nvSpPr>
          <p:cNvPr id="3" name="Inhaltsplatzhalter 2">
            <a:extLst>
              <a:ext uri="{FF2B5EF4-FFF2-40B4-BE49-F238E27FC236}">
                <a16:creationId xmlns:a16="http://schemas.microsoft.com/office/drawing/2014/main" xmlns="" id="{266FBA2A-0624-4A56-8FB6-56D2D9C6A987}"/>
              </a:ext>
            </a:extLst>
          </p:cNvPr>
          <p:cNvSpPr>
            <a:spLocks noGrp="1"/>
          </p:cNvSpPr>
          <p:nvPr>
            <p:ph idx="1"/>
          </p:nvPr>
        </p:nvSpPr>
        <p:spPr/>
        <p:txBody>
          <a:bodyPr>
            <a:normAutofit fontScale="77500" lnSpcReduction="20000"/>
          </a:bodyPr>
          <a:lstStyle/>
          <a:p>
            <a:pPr marL="0" indent="0">
              <a:buNone/>
            </a:pPr>
            <a:endParaRPr lang="de-AT" b="1" dirty="0"/>
          </a:p>
          <a:p>
            <a:pPr marL="0" indent="0">
              <a:buNone/>
            </a:pPr>
            <a:r>
              <a:rPr lang="de-AT" sz="2600" b="1" dirty="0" err="1"/>
              <a:t>Graffitti</a:t>
            </a:r>
            <a:r>
              <a:rPr lang="de-AT" sz="2600" dirty="0"/>
              <a:t>: Kapitel Wiederholung: </a:t>
            </a:r>
            <a:r>
              <a:rPr lang="de-AT" sz="2600" dirty="0" err="1"/>
              <a:t>zB</a:t>
            </a:r>
            <a:r>
              <a:rPr lang="de-AT" sz="2600" dirty="0"/>
              <a:t> Stadttypen</a:t>
            </a:r>
          </a:p>
          <a:p>
            <a:endParaRPr lang="de-AT" dirty="0"/>
          </a:p>
          <a:p>
            <a:pPr marL="0" indent="0">
              <a:buNone/>
            </a:pPr>
            <a:r>
              <a:rPr lang="de-AT" sz="2200" dirty="0"/>
              <a:t>Je ein Plakat steht für einen </a:t>
            </a:r>
            <a:r>
              <a:rPr lang="de-AT" sz="2200" dirty="0" err="1"/>
              <a:t>Stadttyp</a:t>
            </a:r>
            <a:r>
              <a:rPr lang="de-AT" sz="2200" dirty="0"/>
              <a:t>: in 4 Segmente unterteilt (Aufbau, Sehenswürdigkeiten, Verhaltensempfehlungen, Probleme)</a:t>
            </a:r>
          </a:p>
          <a:p>
            <a:pPr marL="0" indent="0">
              <a:buNone/>
            </a:pPr>
            <a:r>
              <a:rPr lang="de-AT" sz="2200" dirty="0"/>
              <a:t>Schüler notieren in Gruppen alles, was sie sich zu den einzelnen Bereichen gemerkt haben. Dann wird  rotiert, bis man wieder beim Ausgangsplakat angelangt ist. Schüler diskutieren und ergänzen Inhalte, fragen nach falls sie unsicher sind. Am Ende wird Ergebnis nochmals präsentiert</a:t>
            </a:r>
          </a:p>
          <a:p>
            <a:pPr marL="0" indent="0">
              <a:buNone/>
            </a:pPr>
            <a:r>
              <a:rPr lang="de-AT" sz="2200" dirty="0"/>
              <a:t>Auch mit Fragen möglich! Jedes Plakat bekommt eine Frage!!!</a:t>
            </a:r>
          </a:p>
          <a:p>
            <a:pPr marL="0" indent="0">
              <a:buNone/>
            </a:pPr>
            <a:endParaRPr lang="de-AT" sz="2200" dirty="0">
              <a:solidFill>
                <a:schemeClr val="accent2">
                  <a:lumMod val="75000"/>
                </a:schemeClr>
              </a:solidFill>
            </a:endParaRPr>
          </a:p>
          <a:p>
            <a:pPr marL="0" indent="0">
              <a:buNone/>
            </a:pPr>
            <a:r>
              <a:rPr lang="de-AT" sz="2200" dirty="0">
                <a:solidFill>
                  <a:schemeClr val="accent2">
                    <a:lumMod val="75000"/>
                  </a:schemeClr>
                </a:solidFill>
              </a:rPr>
              <a:t>Lehrer beobachtet Schüler und kann sich Notizen machen! </a:t>
            </a:r>
            <a:r>
              <a:rPr lang="de-AT" sz="2200" dirty="0" err="1">
                <a:solidFill>
                  <a:schemeClr val="accent2">
                    <a:lumMod val="75000"/>
                  </a:schemeClr>
                </a:solidFill>
              </a:rPr>
              <a:t>Bzw</a:t>
            </a:r>
            <a:r>
              <a:rPr lang="de-AT" sz="2200" dirty="0">
                <a:solidFill>
                  <a:schemeClr val="accent2">
                    <a:lumMod val="75000"/>
                  </a:schemeClr>
                </a:solidFill>
              </a:rPr>
              <a:t> bewertet Abschlusspräsentation</a:t>
            </a:r>
          </a:p>
        </p:txBody>
      </p:sp>
      <p:pic>
        <p:nvPicPr>
          <p:cNvPr id="5" name="Grafik 4">
            <a:extLst>
              <a:ext uri="{FF2B5EF4-FFF2-40B4-BE49-F238E27FC236}">
                <a16:creationId xmlns:a16="http://schemas.microsoft.com/office/drawing/2014/main" xmlns="" id="{BAB7E894-62A1-47F5-B33F-8092FC3D16C2}"/>
              </a:ext>
            </a:extLst>
          </p:cNvPr>
          <p:cNvPicPr>
            <a:picLocks noChangeAspect="1"/>
          </p:cNvPicPr>
          <p:nvPr/>
        </p:nvPicPr>
        <p:blipFill>
          <a:blip r:embed="rId2"/>
          <a:stretch>
            <a:fillRect/>
          </a:stretch>
        </p:blipFill>
        <p:spPr>
          <a:xfrm>
            <a:off x="8994429" y="1714500"/>
            <a:ext cx="2764049" cy="1657350"/>
          </a:xfrm>
          <a:prstGeom prst="rect">
            <a:avLst/>
          </a:prstGeom>
        </p:spPr>
      </p:pic>
    </p:spTree>
    <p:extLst>
      <p:ext uri="{BB962C8B-B14F-4D97-AF65-F5344CB8AC3E}">
        <p14:creationId xmlns:p14="http://schemas.microsoft.com/office/powerpoint/2010/main" val="1531850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81A8927-A274-4969-B504-6313EE92A361}"/>
              </a:ext>
            </a:extLst>
          </p:cNvPr>
          <p:cNvSpPr>
            <a:spLocks noGrp="1"/>
          </p:cNvSpPr>
          <p:nvPr>
            <p:ph type="title"/>
          </p:nvPr>
        </p:nvSpPr>
        <p:spPr/>
        <p:txBody>
          <a:bodyPr/>
          <a:lstStyle/>
          <a:p>
            <a:r>
              <a:rPr lang="de-AT" dirty="0"/>
              <a:t>Placement</a:t>
            </a:r>
          </a:p>
        </p:txBody>
      </p:sp>
      <p:sp>
        <p:nvSpPr>
          <p:cNvPr id="3" name="Inhaltsplatzhalter 2">
            <a:extLst>
              <a:ext uri="{FF2B5EF4-FFF2-40B4-BE49-F238E27FC236}">
                <a16:creationId xmlns:a16="http://schemas.microsoft.com/office/drawing/2014/main" xmlns="" id="{209C6266-E496-4869-B184-DC7D25C9B958}"/>
              </a:ext>
            </a:extLst>
          </p:cNvPr>
          <p:cNvSpPr>
            <a:spLocks noGrp="1"/>
          </p:cNvSpPr>
          <p:nvPr>
            <p:ph idx="1"/>
          </p:nvPr>
        </p:nvSpPr>
        <p:spPr>
          <a:xfrm>
            <a:off x="476866" y="1605413"/>
            <a:ext cx="8596668" cy="4211636"/>
          </a:xfrm>
        </p:spPr>
        <p:txBody>
          <a:bodyPr>
            <a:normAutofit/>
          </a:bodyPr>
          <a:lstStyle/>
          <a:p>
            <a:r>
              <a:rPr lang="de-AT" sz="2400" dirty="0"/>
              <a:t>Schüler arbeiten in Gruppen zu 4 Fragen, die auf einem Plakat (in 4 Segmente unterteilt) geschrieben und deren Antworten in ihrem Schreibbereich festgehalten werden. Danach tauschen sich die Schüler aus.</a:t>
            </a:r>
          </a:p>
          <a:p>
            <a:endParaRPr lang="de-AT" sz="2400" dirty="0"/>
          </a:p>
          <a:p>
            <a:endParaRPr lang="de-AT" sz="2400" dirty="0"/>
          </a:p>
          <a:p>
            <a:endParaRPr lang="de-AT" sz="2400" dirty="0"/>
          </a:p>
        </p:txBody>
      </p:sp>
      <p:sp>
        <p:nvSpPr>
          <p:cNvPr id="6" name="AutoShape 2" descr="Bildergebnis für placemat methode">
            <a:extLst>
              <a:ext uri="{FF2B5EF4-FFF2-40B4-BE49-F238E27FC236}">
                <a16:creationId xmlns:a16="http://schemas.microsoft.com/office/drawing/2014/main" xmlns="" id="{C36A82A2-35F0-498A-935F-59C74D9F4B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pic>
        <p:nvPicPr>
          <p:cNvPr id="7" name="Grafik 6">
            <a:extLst>
              <a:ext uri="{FF2B5EF4-FFF2-40B4-BE49-F238E27FC236}">
                <a16:creationId xmlns:a16="http://schemas.microsoft.com/office/drawing/2014/main" xmlns="" id="{A6405431-AC88-4888-ABDA-39FD5D403D1A}"/>
              </a:ext>
            </a:extLst>
          </p:cNvPr>
          <p:cNvPicPr>
            <a:picLocks noChangeAspect="1"/>
          </p:cNvPicPr>
          <p:nvPr/>
        </p:nvPicPr>
        <p:blipFill>
          <a:blip r:embed="rId2"/>
          <a:stretch>
            <a:fillRect/>
          </a:stretch>
        </p:blipFill>
        <p:spPr>
          <a:xfrm>
            <a:off x="2888158" y="3276600"/>
            <a:ext cx="4175020" cy="3177490"/>
          </a:xfrm>
          <a:prstGeom prst="rect">
            <a:avLst/>
          </a:prstGeom>
        </p:spPr>
      </p:pic>
    </p:spTree>
    <p:extLst>
      <p:ext uri="{BB962C8B-B14F-4D97-AF65-F5344CB8AC3E}">
        <p14:creationId xmlns:p14="http://schemas.microsoft.com/office/powerpoint/2010/main" val="2511189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B5DB3FF-0280-4DBC-8FAF-742ED61EA48E}"/>
              </a:ext>
            </a:extLst>
          </p:cNvPr>
          <p:cNvSpPr>
            <a:spLocks noGrp="1"/>
          </p:cNvSpPr>
          <p:nvPr>
            <p:ph type="title"/>
          </p:nvPr>
        </p:nvSpPr>
        <p:spPr/>
        <p:txBody>
          <a:bodyPr/>
          <a:lstStyle/>
          <a:p>
            <a:r>
              <a:rPr lang="de-AT" dirty="0"/>
              <a:t>Beispiel 1</a:t>
            </a:r>
          </a:p>
        </p:txBody>
      </p:sp>
      <p:sp>
        <p:nvSpPr>
          <p:cNvPr id="3" name="Inhaltsplatzhalter 2">
            <a:extLst>
              <a:ext uri="{FF2B5EF4-FFF2-40B4-BE49-F238E27FC236}">
                <a16:creationId xmlns:a16="http://schemas.microsoft.com/office/drawing/2014/main" xmlns="" id="{6108B701-18DA-4AA1-AF61-A21B3D75BA28}"/>
              </a:ext>
            </a:extLst>
          </p:cNvPr>
          <p:cNvSpPr>
            <a:spLocks noGrp="1"/>
          </p:cNvSpPr>
          <p:nvPr>
            <p:ph idx="1"/>
          </p:nvPr>
        </p:nvSpPr>
        <p:spPr/>
        <p:txBody>
          <a:bodyPr/>
          <a:lstStyle/>
          <a:p>
            <a:pPr marL="0" indent="0">
              <a:buNone/>
            </a:pPr>
            <a:r>
              <a:rPr lang="de-AT" sz="2400" dirty="0"/>
              <a:t>Schülerin Silvie 5. Klasse Gymnasium folgt ihrer GW Lehrerin, die sie erst seit kurzem kennt in den Computersaal. Dabei lässt sie auf den Stufen direkt hinter der Lehrkraft folgende Worte fallen:</a:t>
            </a:r>
          </a:p>
          <a:p>
            <a:endParaRPr lang="de-AT" sz="2400" dirty="0"/>
          </a:p>
          <a:p>
            <a:pPr marL="0" indent="0">
              <a:buNone/>
            </a:pPr>
            <a:r>
              <a:rPr lang="de-AT" sz="2400" i="1" dirty="0"/>
              <a:t>„Frau Professor, wir wollen Sie hier eigentlich nicht , GW ist </a:t>
            </a:r>
            <a:r>
              <a:rPr lang="de-AT" sz="2400" i="1" dirty="0" err="1"/>
              <a:t>urfad</a:t>
            </a:r>
            <a:r>
              <a:rPr lang="de-AT" sz="2400" i="1" dirty="0"/>
              <a:t>!“</a:t>
            </a:r>
          </a:p>
          <a:p>
            <a:endParaRPr lang="de-AT" dirty="0"/>
          </a:p>
          <a:p>
            <a:endParaRPr lang="de-AT" dirty="0"/>
          </a:p>
          <a:p>
            <a:pPr marL="0" indent="0">
              <a:buNone/>
            </a:pPr>
            <a:endParaRPr lang="de-AT" dirty="0"/>
          </a:p>
        </p:txBody>
      </p:sp>
    </p:spTree>
    <p:extLst>
      <p:ext uri="{BB962C8B-B14F-4D97-AF65-F5344CB8AC3E}">
        <p14:creationId xmlns:p14="http://schemas.microsoft.com/office/powerpoint/2010/main" val="2202693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2E963E6-1EC9-44D2-BD8F-8C7903F504B0}"/>
              </a:ext>
            </a:extLst>
          </p:cNvPr>
          <p:cNvSpPr>
            <a:spLocks noGrp="1"/>
          </p:cNvSpPr>
          <p:nvPr>
            <p:ph type="title"/>
          </p:nvPr>
        </p:nvSpPr>
        <p:spPr/>
        <p:txBody>
          <a:bodyPr/>
          <a:lstStyle/>
          <a:p>
            <a:r>
              <a:rPr lang="de-AT" dirty="0"/>
              <a:t>Millionenshow/ </a:t>
            </a:r>
            <a:r>
              <a:rPr lang="de-AT" dirty="0" err="1"/>
              <a:t>Kahoot</a:t>
            </a:r>
            <a:endParaRPr lang="de-AT" dirty="0"/>
          </a:p>
        </p:txBody>
      </p:sp>
      <p:sp>
        <p:nvSpPr>
          <p:cNvPr id="3" name="Inhaltsplatzhalter 2">
            <a:extLst>
              <a:ext uri="{FF2B5EF4-FFF2-40B4-BE49-F238E27FC236}">
                <a16:creationId xmlns:a16="http://schemas.microsoft.com/office/drawing/2014/main" xmlns="" id="{62657EBD-689A-4364-8C5C-42FC408F10AC}"/>
              </a:ext>
            </a:extLst>
          </p:cNvPr>
          <p:cNvSpPr>
            <a:spLocks noGrp="1"/>
          </p:cNvSpPr>
          <p:nvPr>
            <p:ph idx="1"/>
          </p:nvPr>
        </p:nvSpPr>
        <p:spPr>
          <a:xfrm>
            <a:off x="391584" y="1703389"/>
            <a:ext cx="8596668" cy="3880773"/>
          </a:xfrm>
        </p:spPr>
        <p:txBody>
          <a:bodyPr/>
          <a:lstStyle/>
          <a:p>
            <a:pPr>
              <a:buFont typeface="Wingdings" panose="05000000000000000000" pitchFamily="2" charset="2"/>
              <a:buChar char="ü"/>
            </a:pPr>
            <a:r>
              <a:rPr lang="de-AT" sz="2800" dirty="0"/>
              <a:t>Schüler gestalten zu einem Kapitel in 4 Gruppen Testfragen nach dem Millionenshowprinzip.</a:t>
            </a:r>
          </a:p>
          <a:p>
            <a:pPr marL="0" indent="0">
              <a:buNone/>
            </a:pPr>
            <a:r>
              <a:rPr lang="de-AT" sz="2800" dirty="0"/>
              <a:t>Anschließend wird gespielt! Schüler halten jeweils Kärtchen(A,B,C,D) zur Beantwortung hoch </a:t>
            </a:r>
          </a:p>
          <a:p>
            <a:pPr>
              <a:buFont typeface="Wingdings" panose="05000000000000000000" pitchFamily="2" charset="2"/>
              <a:buChar char="ü"/>
            </a:pPr>
            <a:endParaRPr lang="de-AT" sz="2800" dirty="0"/>
          </a:p>
          <a:p>
            <a:pPr>
              <a:buFont typeface="Wingdings" panose="05000000000000000000" pitchFamily="2" charset="2"/>
              <a:buChar char="ü"/>
            </a:pPr>
            <a:r>
              <a:rPr lang="de-AT" sz="2800" dirty="0"/>
              <a:t>Schüler erstellen Quiz auf </a:t>
            </a:r>
            <a:r>
              <a:rPr lang="de-AT" sz="2800" dirty="0" err="1"/>
              <a:t>Kahoot</a:t>
            </a:r>
            <a:endParaRPr lang="de-AT" sz="2800" dirty="0"/>
          </a:p>
          <a:p>
            <a:pPr marL="0" indent="0">
              <a:buNone/>
            </a:pPr>
            <a:endParaRPr lang="de-AT" dirty="0"/>
          </a:p>
        </p:txBody>
      </p:sp>
      <p:pic>
        <p:nvPicPr>
          <p:cNvPr id="5" name="Grafik 4">
            <a:extLst>
              <a:ext uri="{FF2B5EF4-FFF2-40B4-BE49-F238E27FC236}">
                <a16:creationId xmlns:a16="http://schemas.microsoft.com/office/drawing/2014/main" xmlns="" id="{9D091522-55AC-4CCB-8090-132E6F4E5315}"/>
              </a:ext>
            </a:extLst>
          </p:cNvPr>
          <p:cNvPicPr>
            <a:picLocks noChangeAspect="1"/>
          </p:cNvPicPr>
          <p:nvPr/>
        </p:nvPicPr>
        <p:blipFill>
          <a:blip r:embed="rId2"/>
          <a:stretch>
            <a:fillRect/>
          </a:stretch>
        </p:blipFill>
        <p:spPr>
          <a:xfrm>
            <a:off x="6779808" y="4100513"/>
            <a:ext cx="4702638" cy="2354262"/>
          </a:xfrm>
          <a:prstGeom prst="rect">
            <a:avLst/>
          </a:prstGeom>
        </p:spPr>
      </p:pic>
    </p:spTree>
    <p:extLst>
      <p:ext uri="{BB962C8B-B14F-4D97-AF65-F5344CB8AC3E}">
        <p14:creationId xmlns:p14="http://schemas.microsoft.com/office/powerpoint/2010/main" val="1152251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9B083CB-7DD1-4896-8BCB-E18AD4D5C15A}"/>
              </a:ext>
            </a:extLst>
          </p:cNvPr>
          <p:cNvSpPr>
            <a:spLocks noGrp="1"/>
          </p:cNvSpPr>
          <p:nvPr>
            <p:ph type="title"/>
          </p:nvPr>
        </p:nvSpPr>
        <p:spPr/>
        <p:txBody>
          <a:bodyPr/>
          <a:lstStyle/>
          <a:p>
            <a:r>
              <a:rPr lang="de-AT" dirty="0"/>
              <a:t>Fischbowl</a:t>
            </a:r>
          </a:p>
        </p:txBody>
      </p:sp>
      <p:sp>
        <p:nvSpPr>
          <p:cNvPr id="3" name="Inhaltsplatzhalter 2">
            <a:extLst>
              <a:ext uri="{FF2B5EF4-FFF2-40B4-BE49-F238E27FC236}">
                <a16:creationId xmlns:a16="http://schemas.microsoft.com/office/drawing/2014/main" xmlns="" id="{5BBB2AEF-7EAF-40DF-813D-E50336C4793E}"/>
              </a:ext>
            </a:extLst>
          </p:cNvPr>
          <p:cNvSpPr>
            <a:spLocks noGrp="1"/>
          </p:cNvSpPr>
          <p:nvPr>
            <p:ph idx="1"/>
          </p:nvPr>
        </p:nvSpPr>
        <p:spPr>
          <a:xfrm>
            <a:off x="534459" y="1531939"/>
            <a:ext cx="6923616" cy="3754435"/>
          </a:xfrm>
        </p:spPr>
        <p:txBody>
          <a:bodyPr>
            <a:noAutofit/>
          </a:bodyPr>
          <a:lstStyle/>
          <a:p>
            <a:r>
              <a:rPr lang="de-AT" sz="3200" dirty="0"/>
              <a:t>Schüler stehen im Kreis. 2 Stehen in der Mitte und tauschen sich zu einer offenen Frage aus. Wenn sie nicht mehr weiter wissen springt ein anderer Schüler ein! So können Lerninhalte nochmals gefestigt werden</a:t>
            </a:r>
            <a:r>
              <a:rPr lang="de-AT" sz="2400" dirty="0"/>
              <a:t>!</a:t>
            </a:r>
          </a:p>
        </p:txBody>
      </p:sp>
      <p:pic>
        <p:nvPicPr>
          <p:cNvPr id="7" name="Grafik 6">
            <a:extLst>
              <a:ext uri="{FF2B5EF4-FFF2-40B4-BE49-F238E27FC236}">
                <a16:creationId xmlns:a16="http://schemas.microsoft.com/office/drawing/2014/main" xmlns="" id="{EA592E2A-FFD2-402E-8C02-5023CE45F7C5}"/>
              </a:ext>
            </a:extLst>
          </p:cNvPr>
          <p:cNvPicPr>
            <a:picLocks noChangeAspect="1"/>
          </p:cNvPicPr>
          <p:nvPr/>
        </p:nvPicPr>
        <p:blipFill>
          <a:blip r:embed="rId2"/>
          <a:stretch>
            <a:fillRect/>
          </a:stretch>
        </p:blipFill>
        <p:spPr>
          <a:xfrm>
            <a:off x="8374082" y="1930400"/>
            <a:ext cx="3311919" cy="2406316"/>
          </a:xfrm>
          <a:prstGeom prst="rect">
            <a:avLst/>
          </a:prstGeom>
        </p:spPr>
      </p:pic>
      <p:sp>
        <p:nvSpPr>
          <p:cNvPr id="8" name="Rechteck 7">
            <a:extLst>
              <a:ext uri="{FF2B5EF4-FFF2-40B4-BE49-F238E27FC236}">
                <a16:creationId xmlns:a16="http://schemas.microsoft.com/office/drawing/2014/main" xmlns="" id="{372DE07B-272D-4651-8245-D51008631631}"/>
              </a:ext>
            </a:extLst>
          </p:cNvPr>
          <p:cNvSpPr/>
          <p:nvPr/>
        </p:nvSpPr>
        <p:spPr>
          <a:xfrm>
            <a:off x="8548577" y="4511900"/>
            <a:ext cx="3327991" cy="430887"/>
          </a:xfrm>
          <a:prstGeom prst="rect">
            <a:avLst/>
          </a:prstGeom>
        </p:spPr>
        <p:txBody>
          <a:bodyPr wrap="square">
            <a:spAutoFit/>
          </a:bodyPr>
          <a:lstStyle/>
          <a:p>
            <a:r>
              <a:rPr lang="de-AT" sz="1100" dirty="0"/>
              <a:t>https://pixabay.com/de/sch%C3%BCssel-fisch-goldfisch-tank-161409/</a:t>
            </a:r>
          </a:p>
        </p:txBody>
      </p:sp>
    </p:spTree>
    <p:extLst>
      <p:ext uri="{BB962C8B-B14F-4D97-AF65-F5344CB8AC3E}">
        <p14:creationId xmlns:p14="http://schemas.microsoft.com/office/powerpoint/2010/main" val="1256817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713820-3E6E-4BDA-808F-049E7C9B1BEB}"/>
              </a:ext>
            </a:extLst>
          </p:cNvPr>
          <p:cNvSpPr>
            <a:spLocks noGrp="1"/>
          </p:cNvSpPr>
          <p:nvPr>
            <p:ph type="title"/>
          </p:nvPr>
        </p:nvSpPr>
        <p:spPr/>
        <p:txBody>
          <a:bodyPr/>
          <a:lstStyle/>
          <a:p>
            <a:r>
              <a:rPr lang="de-AT" dirty="0"/>
              <a:t>Begriffsschlange</a:t>
            </a:r>
          </a:p>
        </p:txBody>
      </p:sp>
      <p:sp>
        <p:nvSpPr>
          <p:cNvPr id="3" name="Inhaltsplatzhalter 2">
            <a:extLst>
              <a:ext uri="{FF2B5EF4-FFF2-40B4-BE49-F238E27FC236}">
                <a16:creationId xmlns:a16="http://schemas.microsoft.com/office/drawing/2014/main" xmlns="" id="{36C5D01A-EAC0-47B9-8012-16F0E2415457}"/>
              </a:ext>
            </a:extLst>
          </p:cNvPr>
          <p:cNvSpPr>
            <a:spLocks noGrp="1"/>
          </p:cNvSpPr>
          <p:nvPr>
            <p:ph idx="1"/>
          </p:nvPr>
        </p:nvSpPr>
        <p:spPr>
          <a:xfrm>
            <a:off x="677334" y="2160589"/>
            <a:ext cx="8596668" cy="3225799"/>
          </a:xfrm>
        </p:spPr>
        <p:txBody>
          <a:bodyPr>
            <a:normAutofit/>
          </a:bodyPr>
          <a:lstStyle/>
          <a:p>
            <a:pPr marL="0" indent="0">
              <a:buNone/>
            </a:pPr>
            <a:r>
              <a:rPr lang="de-AT" sz="2400" dirty="0"/>
              <a:t>Zum Wiederholen des gesamten Jahresstoffs. Der Lehrer erklärt einen bereits behandelten Begriff und beendet seine Erklärung mit einem neuen Begriff. Dieser muss nun von einem Schüler erklärt werden. Dieser muss wiederum seine Erklärung beenden mit einem neuen Begriff, der nun von einem anderen Schüler zu erklären ist usw. Man kann dies auch als Partnerarbeit machen lassen. Ein Satz zur Erklärung genügt!</a:t>
            </a:r>
          </a:p>
        </p:txBody>
      </p:sp>
    </p:spTree>
    <p:extLst>
      <p:ext uri="{BB962C8B-B14F-4D97-AF65-F5344CB8AC3E}">
        <p14:creationId xmlns:p14="http://schemas.microsoft.com/office/powerpoint/2010/main" val="2969267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8E44843-5874-4E77-88FD-2EDFCE7A5EBC}"/>
              </a:ext>
            </a:extLst>
          </p:cNvPr>
          <p:cNvSpPr>
            <a:spLocks noGrp="1"/>
          </p:cNvSpPr>
          <p:nvPr>
            <p:ph type="title"/>
          </p:nvPr>
        </p:nvSpPr>
        <p:spPr>
          <a:xfrm>
            <a:off x="677334" y="609600"/>
            <a:ext cx="8596668" cy="1320800"/>
          </a:xfrm>
        </p:spPr>
        <p:txBody>
          <a:bodyPr/>
          <a:lstStyle/>
          <a:p>
            <a:r>
              <a:rPr lang="de-AT"/>
              <a:t>Kritische Reflexion statt Test</a:t>
            </a:r>
            <a:endParaRPr lang="de-AT" dirty="0"/>
          </a:p>
        </p:txBody>
      </p:sp>
      <p:sp>
        <p:nvSpPr>
          <p:cNvPr id="3" name="Inhaltsplatzhalter 2">
            <a:extLst>
              <a:ext uri="{FF2B5EF4-FFF2-40B4-BE49-F238E27FC236}">
                <a16:creationId xmlns:a16="http://schemas.microsoft.com/office/drawing/2014/main" xmlns="" id="{D7C74692-9907-43F7-9AB2-24C0CFD050A3}"/>
              </a:ext>
            </a:extLst>
          </p:cNvPr>
          <p:cNvSpPr>
            <a:spLocks noGrp="1"/>
          </p:cNvSpPr>
          <p:nvPr>
            <p:ph idx="1"/>
          </p:nvPr>
        </p:nvSpPr>
        <p:spPr>
          <a:xfrm>
            <a:off x="677333" y="1657351"/>
            <a:ext cx="8795279" cy="4384012"/>
          </a:xfrm>
        </p:spPr>
        <p:txBody>
          <a:bodyPr/>
          <a:lstStyle/>
          <a:p>
            <a:r>
              <a:rPr lang="de-AT" sz="2400"/>
              <a:t>Schüler verfassen einen schriftlichen Kommentar zu einer bestimmten Problemstellung, die im Unterricht behandelt wurde zB: Wie könnte deiner Meinung nach eine Lösung für das Mikroplastikproblem aussehen? Wer sind deiner Meinung nach die Hauptverantwortlichen dieser Misere? Wärst du bereit, auf Plastik in deinem Alltag zu verzichten? Was haltest du von einem Petflaschenverbot an unserer Schule? Usw. (Leitfragen sind wichtig)</a:t>
            </a:r>
          </a:p>
          <a:p>
            <a:pPr marL="0" indent="0">
              <a:buNone/>
            </a:pPr>
            <a:r>
              <a:rPr lang="de-AT" sz="2400"/>
              <a:t>Ideal als Ergänzung zu Podiumsdiskussion (als HÜ oder in der Stunde möglich) </a:t>
            </a:r>
            <a:r>
              <a:rPr lang="de-AT" sz="2400" i="1"/>
              <a:t>Darf aber nicht als Test tituliert werden!!!!!!!!</a:t>
            </a:r>
          </a:p>
          <a:p>
            <a:endParaRPr lang="de-AT" dirty="0"/>
          </a:p>
        </p:txBody>
      </p:sp>
      <p:pic>
        <p:nvPicPr>
          <p:cNvPr id="7" name="Grafik 6">
            <a:extLst>
              <a:ext uri="{FF2B5EF4-FFF2-40B4-BE49-F238E27FC236}">
                <a16:creationId xmlns:a16="http://schemas.microsoft.com/office/drawing/2014/main" xmlns="" id="{41D56C8D-68A9-4986-8FFA-1462E306952A}"/>
              </a:ext>
            </a:extLst>
          </p:cNvPr>
          <p:cNvPicPr>
            <a:picLocks noChangeAspect="1"/>
          </p:cNvPicPr>
          <p:nvPr/>
        </p:nvPicPr>
        <p:blipFill>
          <a:blip r:embed="rId2"/>
          <a:stretch>
            <a:fillRect/>
          </a:stretch>
        </p:blipFill>
        <p:spPr>
          <a:xfrm>
            <a:off x="9222848" y="457791"/>
            <a:ext cx="2969152" cy="2615019"/>
          </a:xfrm>
          <a:prstGeom prst="rect">
            <a:avLst/>
          </a:prstGeom>
        </p:spPr>
      </p:pic>
      <p:sp>
        <p:nvSpPr>
          <p:cNvPr id="8" name="Rechteck 7">
            <a:extLst>
              <a:ext uri="{FF2B5EF4-FFF2-40B4-BE49-F238E27FC236}">
                <a16:creationId xmlns:a16="http://schemas.microsoft.com/office/drawing/2014/main" xmlns="" id="{D8DDC48C-63C6-4426-9D1B-7C9F29FBAF8D}"/>
              </a:ext>
            </a:extLst>
          </p:cNvPr>
          <p:cNvSpPr/>
          <p:nvPr/>
        </p:nvSpPr>
        <p:spPr>
          <a:xfrm>
            <a:off x="9322483" y="3326463"/>
            <a:ext cx="3019646" cy="646331"/>
          </a:xfrm>
          <a:prstGeom prst="rect">
            <a:avLst/>
          </a:prstGeom>
        </p:spPr>
        <p:txBody>
          <a:bodyPr wrap="square">
            <a:spAutoFit/>
          </a:bodyPr>
          <a:lstStyle/>
          <a:p>
            <a:r>
              <a:rPr lang="de-AT" sz="1200" dirty="0"/>
              <a:t>https://pixabay.com/de/meeresschildkr%C3%B6te-gr%C3%BCne-schildkr%C3%B6te-3322226/</a:t>
            </a:r>
          </a:p>
        </p:txBody>
      </p:sp>
    </p:spTree>
    <p:extLst>
      <p:ext uri="{BB962C8B-B14F-4D97-AF65-F5344CB8AC3E}">
        <p14:creationId xmlns:p14="http://schemas.microsoft.com/office/powerpoint/2010/main" val="3249444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25C0467-CD21-46CD-91C5-C117213D8C40}"/>
              </a:ext>
            </a:extLst>
          </p:cNvPr>
          <p:cNvSpPr>
            <a:spLocks noGrp="1"/>
          </p:cNvSpPr>
          <p:nvPr>
            <p:ph type="title"/>
          </p:nvPr>
        </p:nvSpPr>
        <p:spPr>
          <a:xfrm>
            <a:off x="677334" y="609600"/>
            <a:ext cx="8596668" cy="752377"/>
          </a:xfrm>
        </p:spPr>
        <p:txBody>
          <a:bodyPr/>
          <a:lstStyle/>
          <a:p>
            <a:r>
              <a:rPr lang="de-AT" dirty="0"/>
              <a:t>Recherche-statt Stundenwiederholung</a:t>
            </a:r>
          </a:p>
        </p:txBody>
      </p:sp>
      <p:sp>
        <p:nvSpPr>
          <p:cNvPr id="3" name="Inhaltsplatzhalter 2">
            <a:extLst>
              <a:ext uri="{FF2B5EF4-FFF2-40B4-BE49-F238E27FC236}">
                <a16:creationId xmlns:a16="http://schemas.microsoft.com/office/drawing/2014/main" xmlns="" id="{BBD8D55B-347A-4C1E-A92E-DB24337E4DB6}"/>
              </a:ext>
            </a:extLst>
          </p:cNvPr>
          <p:cNvSpPr>
            <a:spLocks noGrp="1"/>
          </p:cNvSpPr>
          <p:nvPr>
            <p:ph idx="1"/>
          </p:nvPr>
        </p:nvSpPr>
        <p:spPr>
          <a:xfrm>
            <a:off x="546938" y="1770857"/>
            <a:ext cx="8596668" cy="2182811"/>
          </a:xfrm>
        </p:spPr>
        <p:txBody>
          <a:bodyPr>
            <a:normAutofit/>
          </a:bodyPr>
          <a:lstStyle/>
          <a:p>
            <a:r>
              <a:rPr lang="de-AT" sz="2400" dirty="0"/>
              <a:t>Ein Schüler recherchiert in renommierten Printmedien einen aktuellen Zeitungsbericht zum  im Unterricht gerade behandeltem Thema und präsentiert diesen am Anfang der Stunde: </a:t>
            </a:r>
            <a:r>
              <a:rPr lang="de-AT" sz="2400" dirty="0" err="1"/>
              <a:t>zB</a:t>
            </a:r>
            <a:r>
              <a:rPr lang="de-AT" sz="2400" dirty="0"/>
              <a:t>: Wirtschaftsstandort Österreich - aktuell neues VOESTWERK Kapfenberg </a:t>
            </a:r>
            <a:r>
              <a:rPr lang="de-AT" sz="2400" dirty="0" err="1"/>
              <a:t>Standotrvorteile</a:t>
            </a:r>
            <a:r>
              <a:rPr lang="de-AT" sz="2400" dirty="0"/>
              <a:t> (Dauer 5 Min)</a:t>
            </a:r>
          </a:p>
          <a:p>
            <a:endParaRPr lang="de-AT" sz="2400" dirty="0"/>
          </a:p>
        </p:txBody>
      </p:sp>
      <p:sp>
        <p:nvSpPr>
          <p:cNvPr id="4" name="Textfeld 3">
            <a:extLst>
              <a:ext uri="{FF2B5EF4-FFF2-40B4-BE49-F238E27FC236}">
                <a16:creationId xmlns:a16="http://schemas.microsoft.com/office/drawing/2014/main" xmlns="" id="{9C6AB7FD-4740-4C04-B65F-D4D70EF9CECF}"/>
              </a:ext>
            </a:extLst>
          </p:cNvPr>
          <p:cNvSpPr txBox="1"/>
          <p:nvPr/>
        </p:nvSpPr>
        <p:spPr>
          <a:xfrm>
            <a:off x="1300163" y="4314825"/>
            <a:ext cx="7090218" cy="2308324"/>
          </a:xfrm>
          <a:prstGeom prst="rect">
            <a:avLst/>
          </a:prstGeom>
          <a:noFill/>
        </p:spPr>
        <p:txBody>
          <a:bodyPr wrap="square" rtlCol="0">
            <a:spAutoFit/>
          </a:bodyPr>
          <a:lstStyle/>
          <a:p>
            <a:r>
              <a:rPr lang="de-AT" b="1" dirty="0">
                <a:latin typeface="Britannic Bold" panose="020B0903060703020204" pitchFamily="34" charset="0"/>
              </a:rPr>
              <a:t>Kapfenberg</a:t>
            </a:r>
          </a:p>
          <a:p>
            <a:r>
              <a:rPr lang="de-AT" dirty="0">
                <a:latin typeface="Britannic Bold" panose="020B0903060703020204" pitchFamily="34" charset="0"/>
              </a:rPr>
              <a:t>15.01.2018 16:15</a:t>
            </a:r>
          </a:p>
          <a:p>
            <a:r>
              <a:rPr lang="de-AT" dirty="0">
                <a:latin typeface="Britannic Bold" panose="020B0903060703020204" pitchFamily="34" charset="0"/>
              </a:rPr>
              <a:t>Startschuss für den Bau des neuen Edelstahlwerks</a:t>
            </a:r>
          </a:p>
          <a:p>
            <a:r>
              <a:rPr lang="de-AT" b="1" dirty="0">
                <a:latin typeface="Britannic Bold" panose="020B0903060703020204" pitchFamily="34" charset="0"/>
              </a:rPr>
              <a:t>Es wird eine Riesen-Baustelle: Die Voestalpine errichtet in Kapfenberg bis Ende 2021 ein neues Edelstahlwerk, es wird das bestehende Werk ersetzen. Die Vorbereitungsarbeiten laufen bereits (erste Grabungen usw.), der offizielle Spatenstich erfolgt dann am 24. April. Das Werk sichert 3000 Arbeitsplätze</a:t>
            </a:r>
          </a:p>
        </p:txBody>
      </p:sp>
      <p:sp>
        <p:nvSpPr>
          <p:cNvPr id="5" name="AutoShape 2" descr="Bildergebnis für voest">
            <a:extLst>
              <a:ext uri="{FF2B5EF4-FFF2-40B4-BE49-F238E27FC236}">
                <a16:creationId xmlns:a16="http://schemas.microsoft.com/office/drawing/2014/main" xmlns="" id="{34471132-BE88-495F-AE9F-C0E67FDA3072}"/>
              </a:ext>
            </a:extLst>
          </p:cNvPr>
          <p:cNvSpPr>
            <a:spLocks noChangeAspect="1" noChangeArrowheads="1"/>
          </p:cNvSpPr>
          <p:nvPr/>
        </p:nvSpPr>
        <p:spPr bwMode="auto">
          <a:xfrm>
            <a:off x="8390381" y="3871912"/>
            <a:ext cx="2928938" cy="1952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pic>
        <p:nvPicPr>
          <p:cNvPr id="8" name="Grafik 7">
            <a:extLst>
              <a:ext uri="{FF2B5EF4-FFF2-40B4-BE49-F238E27FC236}">
                <a16:creationId xmlns:a16="http://schemas.microsoft.com/office/drawing/2014/main" xmlns="" id="{CBCC0C83-68E5-48F7-BE7C-042F0BE7E447}"/>
              </a:ext>
            </a:extLst>
          </p:cNvPr>
          <p:cNvPicPr>
            <a:picLocks noChangeAspect="1"/>
          </p:cNvPicPr>
          <p:nvPr/>
        </p:nvPicPr>
        <p:blipFill>
          <a:blip r:embed="rId2"/>
          <a:stretch>
            <a:fillRect/>
          </a:stretch>
        </p:blipFill>
        <p:spPr>
          <a:xfrm>
            <a:off x="8319186" y="3811622"/>
            <a:ext cx="2793253" cy="1862168"/>
          </a:xfrm>
          <a:prstGeom prst="rect">
            <a:avLst/>
          </a:prstGeom>
        </p:spPr>
      </p:pic>
    </p:spTree>
    <p:extLst>
      <p:ext uri="{BB962C8B-B14F-4D97-AF65-F5344CB8AC3E}">
        <p14:creationId xmlns:p14="http://schemas.microsoft.com/office/powerpoint/2010/main" val="3314275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470B3E2-4463-4D1F-B9DB-1A4292EEB72F}"/>
              </a:ext>
            </a:extLst>
          </p:cNvPr>
          <p:cNvSpPr>
            <a:spLocks noGrp="1"/>
          </p:cNvSpPr>
          <p:nvPr>
            <p:ph type="title"/>
          </p:nvPr>
        </p:nvSpPr>
        <p:spPr/>
        <p:txBody>
          <a:bodyPr/>
          <a:lstStyle/>
          <a:p>
            <a:r>
              <a:rPr lang="de-AT" dirty="0"/>
              <a:t>Portfolio</a:t>
            </a:r>
          </a:p>
        </p:txBody>
      </p:sp>
      <p:sp>
        <p:nvSpPr>
          <p:cNvPr id="3" name="Inhaltsplatzhalter 2">
            <a:extLst>
              <a:ext uri="{FF2B5EF4-FFF2-40B4-BE49-F238E27FC236}">
                <a16:creationId xmlns:a16="http://schemas.microsoft.com/office/drawing/2014/main" xmlns="" id="{CAF1A4BA-0DB5-40C3-B80D-1AB41C31B916}"/>
              </a:ext>
            </a:extLst>
          </p:cNvPr>
          <p:cNvSpPr>
            <a:spLocks noGrp="1"/>
          </p:cNvSpPr>
          <p:nvPr>
            <p:ph idx="1"/>
          </p:nvPr>
        </p:nvSpPr>
        <p:spPr/>
        <p:txBody>
          <a:bodyPr/>
          <a:lstStyle/>
          <a:p>
            <a:r>
              <a:rPr lang="de-AT" dirty="0"/>
              <a:t>Individuelles Arbeiten an einem bestimmten Thema Schüler sollte möglichst viel Freiheit bei Schwerpunktsetzung haben</a:t>
            </a:r>
          </a:p>
          <a:p>
            <a:r>
              <a:rPr lang="de-AT" dirty="0" err="1"/>
              <a:t>zB</a:t>
            </a:r>
            <a:r>
              <a:rPr lang="de-AT" dirty="0"/>
              <a:t> Gentrifikation </a:t>
            </a:r>
          </a:p>
          <a:p>
            <a:r>
              <a:rPr lang="de-AT" dirty="0"/>
              <a:t>Stadt selbst wählen, neben diversen Leitfragen sich selbst Forschungsfragen min 3. überlegen</a:t>
            </a:r>
          </a:p>
          <a:p>
            <a:r>
              <a:rPr lang="de-AT" dirty="0"/>
              <a:t>Auf Form achten ( Titelblatt, Inhaltsverzeichnis, Leitfragen, Forschungsfragen, Reflexion (Warum Thema gewählt, was war spannend, was weniger, </a:t>
            </a:r>
            <a:r>
              <a:rPr lang="de-AT" dirty="0" err="1"/>
              <a:t>evt.</a:t>
            </a:r>
            <a:r>
              <a:rPr lang="de-AT" dirty="0"/>
              <a:t> neue Erkenntnisse oder Fragen,……)</a:t>
            </a:r>
          </a:p>
        </p:txBody>
      </p:sp>
    </p:spTree>
    <p:extLst>
      <p:ext uri="{BB962C8B-B14F-4D97-AF65-F5344CB8AC3E}">
        <p14:creationId xmlns:p14="http://schemas.microsoft.com/office/powerpoint/2010/main" val="1158180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0683BDB-7B40-4990-85D8-D7EDE3F47000}"/>
              </a:ext>
            </a:extLst>
          </p:cNvPr>
          <p:cNvSpPr>
            <a:spLocks noGrp="1"/>
          </p:cNvSpPr>
          <p:nvPr>
            <p:ph type="title"/>
          </p:nvPr>
        </p:nvSpPr>
        <p:spPr/>
        <p:txBody>
          <a:bodyPr/>
          <a:lstStyle/>
          <a:p>
            <a:r>
              <a:rPr lang="de-AT" dirty="0"/>
              <a:t>Zeitungsartikel gestalten </a:t>
            </a:r>
          </a:p>
        </p:txBody>
      </p:sp>
      <p:sp>
        <p:nvSpPr>
          <p:cNvPr id="3" name="Inhaltsplatzhalter 2">
            <a:extLst>
              <a:ext uri="{FF2B5EF4-FFF2-40B4-BE49-F238E27FC236}">
                <a16:creationId xmlns:a16="http://schemas.microsoft.com/office/drawing/2014/main" xmlns="" id="{61381BE1-0028-4B4B-BA47-7CA4268F7774}"/>
              </a:ext>
            </a:extLst>
          </p:cNvPr>
          <p:cNvSpPr>
            <a:spLocks noGrp="1"/>
          </p:cNvSpPr>
          <p:nvPr>
            <p:ph idx="1"/>
          </p:nvPr>
        </p:nvSpPr>
        <p:spPr>
          <a:xfrm>
            <a:off x="756846" y="2033163"/>
            <a:ext cx="4441318" cy="3880773"/>
          </a:xfrm>
        </p:spPr>
        <p:txBody>
          <a:bodyPr>
            <a:normAutofit fontScale="92500"/>
          </a:bodyPr>
          <a:lstStyle/>
          <a:p>
            <a:r>
              <a:rPr lang="de-AT" sz="2400" dirty="0" err="1"/>
              <a:t>zB</a:t>
            </a:r>
            <a:r>
              <a:rPr lang="de-AT" sz="2400" dirty="0"/>
              <a:t> Schüler sollen 2 Doppelseiten im Heft zum Thema Regenwald gestalten. Ziel ist es, einen Artikel für eine Zeitschrift zu verfassen. Inkl. Bildern und Grafiken. Neben Leitfragen sollen die Schüler/Innen aber auch die Möglichkeit haben, persönliche Forschungsfragen zu erarbeiten und einzubringen.</a:t>
            </a:r>
          </a:p>
          <a:p>
            <a:endParaRPr lang="de-AT" dirty="0"/>
          </a:p>
        </p:txBody>
      </p:sp>
      <p:pic>
        <p:nvPicPr>
          <p:cNvPr id="5" name="Grafik 4">
            <a:extLst>
              <a:ext uri="{FF2B5EF4-FFF2-40B4-BE49-F238E27FC236}">
                <a16:creationId xmlns:a16="http://schemas.microsoft.com/office/drawing/2014/main" xmlns="" id="{8F1C5057-E39A-4408-93A2-1CCA77F31638}"/>
              </a:ext>
            </a:extLst>
          </p:cNvPr>
          <p:cNvPicPr>
            <a:picLocks noChangeAspect="1"/>
          </p:cNvPicPr>
          <p:nvPr/>
        </p:nvPicPr>
        <p:blipFill>
          <a:blip r:embed="rId2"/>
          <a:stretch>
            <a:fillRect/>
          </a:stretch>
        </p:blipFill>
        <p:spPr>
          <a:xfrm>
            <a:off x="5529884" y="2033163"/>
            <a:ext cx="4109014" cy="3081762"/>
          </a:xfrm>
          <a:prstGeom prst="rect">
            <a:avLst/>
          </a:prstGeom>
        </p:spPr>
      </p:pic>
    </p:spTree>
    <p:extLst>
      <p:ext uri="{BB962C8B-B14F-4D97-AF65-F5344CB8AC3E}">
        <p14:creationId xmlns:p14="http://schemas.microsoft.com/office/powerpoint/2010/main" val="3372304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93BB9CB-4F71-4634-901A-1926909C3138}"/>
              </a:ext>
            </a:extLst>
          </p:cNvPr>
          <p:cNvSpPr>
            <a:spLocks noGrp="1"/>
          </p:cNvSpPr>
          <p:nvPr>
            <p:ph type="title"/>
          </p:nvPr>
        </p:nvSpPr>
        <p:spPr/>
        <p:txBody>
          <a:bodyPr/>
          <a:lstStyle/>
          <a:p>
            <a:r>
              <a:rPr lang="de-AT" dirty="0"/>
              <a:t>Gedächtnislandkarte</a:t>
            </a:r>
          </a:p>
        </p:txBody>
      </p:sp>
      <p:sp>
        <p:nvSpPr>
          <p:cNvPr id="3" name="Inhaltsplatzhalter 2">
            <a:extLst>
              <a:ext uri="{FF2B5EF4-FFF2-40B4-BE49-F238E27FC236}">
                <a16:creationId xmlns:a16="http://schemas.microsoft.com/office/drawing/2014/main" xmlns="" id="{5BC60640-F0BD-45E2-BE7C-091EF294CF3E}"/>
              </a:ext>
            </a:extLst>
          </p:cNvPr>
          <p:cNvSpPr>
            <a:spLocks noGrp="1"/>
          </p:cNvSpPr>
          <p:nvPr>
            <p:ph idx="1"/>
          </p:nvPr>
        </p:nvSpPr>
        <p:spPr>
          <a:xfrm>
            <a:off x="553348" y="1571654"/>
            <a:ext cx="8596668" cy="3880773"/>
          </a:xfrm>
        </p:spPr>
        <p:txBody>
          <a:bodyPr>
            <a:normAutofit/>
          </a:bodyPr>
          <a:lstStyle/>
          <a:p>
            <a:r>
              <a:rPr lang="de-AT" sz="2600" dirty="0"/>
              <a:t>Begriff aufschreiben. Zu jedem Buchstaben nun einen Satz mit passenden Wissensinhalten formulieren</a:t>
            </a:r>
            <a:r>
              <a:rPr lang="de-AT" dirty="0"/>
              <a:t>.</a:t>
            </a:r>
          </a:p>
          <a:p>
            <a:pPr marL="0" indent="0">
              <a:buNone/>
            </a:pPr>
            <a:endParaRPr lang="de-AT" dirty="0"/>
          </a:p>
        </p:txBody>
      </p:sp>
      <p:pic>
        <p:nvPicPr>
          <p:cNvPr id="5" name="Grafik 4">
            <a:extLst>
              <a:ext uri="{FF2B5EF4-FFF2-40B4-BE49-F238E27FC236}">
                <a16:creationId xmlns:a16="http://schemas.microsoft.com/office/drawing/2014/main" xmlns="" id="{13BCD73D-6217-43FE-85E5-A1F2FB9554CA}"/>
              </a:ext>
            </a:extLst>
          </p:cNvPr>
          <p:cNvPicPr>
            <a:picLocks noChangeAspect="1"/>
          </p:cNvPicPr>
          <p:nvPr/>
        </p:nvPicPr>
        <p:blipFill>
          <a:blip r:embed="rId2"/>
          <a:stretch>
            <a:fillRect/>
          </a:stretch>
        </p:blipFill>
        <p:spPr>
          <a:xfrm>
            <a:off x="2268631" y="2686048"/>
            <a:ext cx="5166102" cy="3874577"/>
          </a:xfrm>
          <a:prstGeom prst="rect">
            <a:avLst/>
          </a:prstGeom>
        </p:spPr>
      </p:pic>
    </p:spTree>
    <p:extLst>
      <p:ext uri="{BB962C8B-B14F-4D97-AF65-F5344CB8AC3E}">
        <p14:creationId xmlns:p14="http://schemas.microsoft.com/office/powerpoint/2010/main" val="262201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F6C2C0-FF4A-47BA-BA05-9F4E958C6B7D}"/>
              </a:ext>
            </a:extLst>
          </p:cNvPr>
          <p:cNvSpPr>
            <a:spLocks noGrp="1"/>
          </p:cNvSpPr>
          <p:nvPr>
            <p:ph type="title"/>
          </p:nvPr>
        </p:nvSpPr>
        <p:spPr/>
        <p:txBody>
          <a:bodyPr/>
          <a:lstStyle/>
          <a:p>
            <a:r>
              <a:rPr lang="de-AT" dirty="0"/>
              <a:t>Visualisierungshilfen als Lernnachweis</a:t>
            </a:r>
          </a:p>
        </p:txBody>
      </p:sp>
      <p:sp>
        <p:nvSpPr>
          <p:cNvPr id="3" name="Inhaltsplatzhalter 2">
            <a:extLst>
              <a:ext uri="{FF2B5EF4-FFF2-40B4-BE49-F238E27FC236}">
                <a16:creationId xmlns:a16="http://schemas.microsoft.com/office/drawing/2014/main" xmlns="" id="{B1DE2405-09F7-41CD-9B46-977AC893D215}"/>
              </a:ext>
            </a:extLst>
          </p:cNvPr>
          <p:cNvSpPr>
            <a:spLocks noGrp="1"/>
          </p:cNvSpPr>
          <p:nvPr>
            <p:ph idx="1"/>
          </p:nvPr>
        </p:nvSpPr>
        <p:spPr>
          <a:xfrm>
            <a:off x="677334" y="2160590"/>
            <a:ext cx="8596668" cy="2625724"/>
          </a:xfrm>
        </p:spPr>
        <p:txBody>
          <a:bodyPr/>
          <a:lstStyle/>
          <a:p>
            <a:r>
              <a:rPr lang="de-AT" dirty="0"/>
              <a:t>Mindmap</a:t>
            </a:r>
          </a:p>
          <a:p>
            <a:r>
              <a:rPr lang="de-AT" dirty="0" err="1"/>
              <a:t>Memoflip</a:t>
            </a:r>
            <a:endParaRPr lang="de-AT" dirty="0"/>
          </a:p>
          <a:p>
            <a:r>
              <a:rPr lang="de-AT" dirty="0"/>
              <a:t>Strukturbaum</a:t>
            </a:r>
          </a:p>
          <a:p>
            <a:r>
              <a:rPr lang="de-AT" dirty="0"/>
              <a:t>Verlaufsschemata /Zeitleiste /Zug</a:t>
            </a:r>
          </a:p>
          <a:p>
            <a:r>
              <a:rPr lang="de-AT" dirty="0"/>
              <a:t>Main </a:t>
            </a:r>
            <a:r>
              <a:rPr lang="de-AT" dirty="0" err="1"/>
              <a:t>Idea</a:t>
            </a:r>
            <a:r>
              <a:rPr lang="de-AT" dirty="0"/>
              <a:t> </a:t>
            </a:r>
            <a:r>
              <a:rPr lang="de-AT" dirty="0" err="1"/>
              <a:t>Map</a:t>
            </a:r>
            <a:endParaRPr lang="de-AT" dirty="0"/>
          </a:p>
          <a:p>
            <a:r>
              <a:rPr lang="de-AT" dirty="0" err="1"/>
              <a:t>Grafiz</a:t>
            </a:r>
            <a:endParaRPr lang="de-AT" dirty="0"/>
          </a:p>
        </p:txBody>
      </p:sp>
    </p:spTree>
    <p:extLst>
      <p:ext uri="{BB962C8B-B14F-4D97-AF65-F5344CB8AC3E}">
        <p14:creationId xmlns:p14="http://schemas.microsoft.com/office/powerpoint/2010/main" val="1707657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6E8B7D7-1C26-4346-BE7B-80F853703590}"/>
              </a:ext>
            </a:extLst>
          </p:cNvPr>
          <p:cNvSpPr>
            <a:spLocks noGrp="1"/>
          </p:cNvSpPr>
          <p:nvPr>
            <p:ph type="title"/>
          </p:nvPr>
        </p:nvSpPr>
        <p:spPr>
          <a:xfrm>
            <a:off x="4063472" y="280988"/>
            <a:ext cx="8596668" cy="1320800"/>
          </a:xfrm>
        </p:spPr>
        <p:txBody>
          <a:bodyPr/>
          <a:lstStyle/>
          <a:p>
            <a:r>
              <a:rPr lang="de-AT" dirty="0" err="1"/>
              <a:t>Memoflip</a:t>
            </a:r>
            <a:endParaRPr lang="de-AT" dirty="0"/>
          </a:p>
        </p:txBody>
      </p:sp>
      <p:pic>
        <p:nvPicPr>
          <p:cNvPr id="5" name="Inhaltsplatzhalter 4">
            <a:extLst>
              <a:ext uri="{FF2B5EF4-FFF2-40B4-BE49-F238E27FC236}">
                <a16:creationId xmlns:a16="http://schemas.microsoft.com/office/drawing/2014/main" xmlns="" id="{221BDECF-B141-41D7-85CB-624A8B1ABE2B}"/>
              </a:ext>
            </a:extLst>
          </p:cNvPr>
          <p:cNvPicPr>
            <a:picLocks noGrp="1" noChangeAspect="1"/>
          </p:cNvPicPr>
          <p:nvPr>
            <p:ph idx="1"/>
          </p:nvPr>
        </p:nvPicPr>
        <p:blipFill>
          <a:blip r:embed="rId2"/>
          <a:stretch>
            <a:fillRect/>
          </a:stretch>
        </p:blipFill>
        <p:spPr>
          <a:xfrm>
            <a:off x="1585913" y="1270000"/>
            <a:ext cx="7082368" cy="5311776"/>
          </a:xfrm>
        </p:spPr>
      </p:pic>
    </p:spTree>
    <p:extLst>
      <p:ext uri="{BB962C8B-B14F-4D97-AF65-F5344CB8AC3E}">
        <p14:creationId xmlns:p14="http://schemas.microsoft.com/office/powerpoint/2010/main" val="1488934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FA71F5D-572B-4938-B5CF-2C5110EAAA63}"/>
              </a:ext>
            </a:extLst>
          </p:cNvPr>
          <p:cNvSpPr>
            <a:spLocks noGrp="1"/>
          </p:cNvSpPr>
          <p:nvPr>
            <p:ph type="title"/>
          </p:nvPr>
        </p:nvSpPr>
        <p:spPr/>
        <p:txBody>
          <a:bodyPr/>
          <a:lstStyle/>
          <a:p>
            <a:r>
              <a:rPr lang="de-AT" dirty="0"/>
              <a:t>Beispiel 2:</a:t>
            </a:r>
          </a:p>
        </p:txBody>
      </p:sp>
      <p:sp>
        <p:nvSpPr>
          <p:cNvPr id="3" name="Inhaltsplatzhalter 2">
            <a:extLst>
              <a:ext uri="{FF2B5EF4-FFF2-40B4-BE49-F238E27FC236}">
                <a16:creationId xmlns:a16="http://schemas.microsoft.com/office/drawing/2014/main" xmlns="" id="{389AE185-61F5-42CF-8E7E-BD4498804DDE}"/>
              </a:ext>
            </a:extLst>
          </p:cNvPr>
          <p:cNvSpPr>
            <a:spLocks noGrp="1"/>
          </p:cNvSpPr>
          <p:nvPr>
            <p:ph idx="1"/>
          </p:nvPr>
        </p:nvSpPr>
        <p:spPr>
          <a:xfrm>
            <a:off x="677334" y="2160589"/>
            <a:ext cx="8870078" cy="3880773"/>
          </a:xfrm>
        </p:spPr>
        <p:txBody>
          <a:bodyPr>
            <a:normAutofit/>
          </a:bodyPr>
          <a:lstStyle/>
          <a:p>
            <a:pPr marL="0" indent="0">
              <a:buNone/>
            </a:pPr>
            <a:r>
              <a:rPr lang="de-AT" sz="2800" dirty="0"/>
              <a:t>Ein Schüler der 6. Klasse Gymnasium, der bereits des Öfteren durch coole Sprüche im Unterricht und durch seine Kleidung „</a:t>
            </a:r>
            <a:r>
              <a:rPr lang="de-AT" sz="2800" dirty="0" err="1"/>
              <a:t>Rapperlook</a:t>
            </a:r>
            <a:r>
              <a:rPr lang="de-AT" sz="2800" dirty="0"/>
              <a:t>“ aufgefallen war, rülpst lautstark während die Lehrkraft etwas erklärt und gerade an ihm vorbeigegangen war.</a:t>
            </a:r>
          </a:p>
        </p:txBody>
      </p:sp>
    </p:spTree>
    <p:extLst>
      <p:ext uri="{BB962C8B-B14F-4D97-AF65-F5344CB8AC3E}">
        <p14:creationId xmlns:p14="http://schemas.microsoft.com/office/powerpoint/2010/main" val="2425273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7A07569-55F5-4EB2-BE3C-229DAAAA8A35}"/>
              </a:ext>
            </a:extLst>
          </p:cNvPr>
          <p:cNvSpPr>
            <a:spLocks noGrp="1"/>
          </p:cNvSpPr>
          <p:nvPr>
            <p:ph type="title"/>
          </p:nvPr>
        </p:nvSpPr>
        <p:spPr>
          <a:xfrm>
            <a:off x="534769" y="2701871"/>
            <a:ext cx="2983346" cy="1823634"/>
          </a:xfrm>
        </p:spPr>
        <p:txBody>
          <a:bodyPr>
            <a:normAutofit fontScale="90000"/>
          </a:bodyPr>
          <a:lstStyle/>
          <a:p>
            <a:r>
              <a:rPr lang="de-AT" dirty="0"/>
              <a:t>Main </a:t>
            </a:r>
            <a:r>
              <a:rPr lang="de-AT" dirty="0" err="1"/>
              <a:t>Idea</a:t>
            </a:r>
            <a:r>
              <a:rPr lang="de-AT" dirty="0"/>
              <a:t> </a:t>
            </a:r>
            <a:r>
              <a:rPr lang="de-AT" dirty="0" err="1"/>
              <a:t>Map</a:t>
            </a:r>
            <a:r>
              <a:rPr lang="de-AT" dirty="0"/>
              <a:t/>
            </a:r>
            <a:br>
              <a:rPr lang="de-AT" dirty="0"/>
            </a:br>
            <a:r>
              <a:rPr lang="de-AT" sz="2000" dirty="0"/>
              <a:t>ideal um komplexe Texte zu erschließen</a:t>
            </a:r>
            <a:r>
              <a:rPr lang="de-AT" dirty="0"/>
              <a:t/>
            </a:r>
            <a:br>
              <a:rPr lang="de-AT" dirty="0"/>
            </a:br>
            <a:r>
              <a:rPr lang="de-AT" dirty="0"/>
              <a:t> </a:t>
            </a:r>
          </a:p>
        </p:txBody>
      </p:sp>
      <p:pic>
        <p:nvPicPr>
          <p:cNvPr id="8" name="Inhaltsplatzhalter 7">
            <a:extLst>
              <a:ext uri="{FF2B5EF4-FFF2-40B4-BE49-F238E27FC236}">
                <a16:creationId xmlns:a16="http://schemas.microsoft.com/office/drawing/2014/main" xmlns="" id="{89900664-B283-4A3C-BBCC-3AADEB40929D}"/>
              </a:ext>
            </a:extLst>
          </p:cNvPr>
          <p:cNvPicPr>
            <a:picLocks noGrp="1" noChangeAspect="1"/>
          </p:cNvPicPr>
          <p:nvPr>
            <p:ph idx="1"/>
          </p:nvPr>
        </p:nvPicPr>
        <p:blipFill>
          <a:blip r:embed="rId2"/>
          <a:stretch>
            <a:fillRect/>
          </a:stretch>
        </p:blipFill>
        <p:spPr>
          <a:xfrm rot="5400000">
            <a:off x="3193964" y="1200033"/>
            <a:ext cx="6293855" cy="4720391"/>
          </a:xfrm>
        </p:spPr>
      </p:pic>
    </p:spTree>
    <p:extLst>
      <p:ext uri="{BB962C8B-B14F-4D97-AF65-F5344CB8AC3E}">
        <p14:creationId xmlns:p14="http://schemas.microsoft.com/office/powerpoint/2010/main" val="2315404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ABD5461-1C99-4ACD-9FB9-5709C0AE4F76}"/>
              </a:ext>
            </a:extLst>
          </p:cNvPr>
          <p:cNvSpPr>
            <a:spLocks noGrp="1"/>
          </p:cNvSpPr>
          <p:nvPr>
            <p:ph type="title"/>
          </p:nvPr>
        </p:nvSpPr>
        <p:spPr>
          <a:xfrm>
            <a:off x="568846" y="2565035"/>
            <a:ext cx="3879168" cy="1320800"/>
          </a:xfrm>
        </p:spPr>
        <p:txBody>
          <a:bodyPr/>
          <a:lstStyle/>
          <a:p>
            <a:r>
              <a:rPr lang="de-AT" dirty="0"/>
              <a:t>Lernnachweis</a:t>
            </a:r>
            <a:br>
              <a:rPr lang="de-AT" dirty="0"/>
            </a:br>
            <a:r>
              <a:rPr lang="de-AT" dirty="0"/>
              <a:t>GRAFIZ</a:t>
            </a:r>
          </a:p>
        </p:txBody>
      </p:sp>
      <p:pic>
        <p:nvPicPr>
          <p:cNvPr id="4" name="Inhaltsplatzhalter 4">
            <a:extLst>
              <a:ext uri="{FF2B5EF4-FFF2-40B4-BE49-F238E27FC236}">
                <a16:creationId xmlns:a16="http://schemas.microsoft.com/office/drawing/2014/main" xmlns="" id="{9B4382BE-ABEC-4F1F-AC87-CC2BAA2AF7D1}"/>
              </a:ext>
            </a:extLst>
          </p:cNvPr>
          <p:cNvPicPr>
            <a:picLocks noGrp="1" noChangeAspect="1"/>
          </p:cNvPicPr>
          <p:nvPr>
            <p:ph idx="1"/>
          </p:nvPr>
        </p:nvPicPr>
        <p:blipFill>
          <a:blip r:embed="rId2"/>
          <a:stretch>
            <a:fillRect/>
          </a:stretch>
        </p:blipFill>
        <p:spPr>
          <a:xfrm rot="5400000">
            <a:off x="3256265" y="1048465"/>
            <a:ext cx="6286702" cy="4806841"/>
          </a:xfrm>
        </p:spPr>
      </p:pic>
    </p:spTree>
    <p:extLst>
      <p:ext uri="{BB962C8B-B14F-4D97-AF65-F5344CB8AC3E}">
        <p14:creationId xmlns:p14="http://schemas.microsoft.com/office/powerpoint/2010/main" val="305902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1B1378A-F009-4604-BB93-F0290DCBC00A}"/>
              </a:ext>
            </a:extLst>
          </p:cNvPr>
          <p:cNvSpPr>
            <a:spLocks noGrp="1"/>
          </p:cNvSpPr>
          <p:nvPr>
            <p:ph type="title"/>
          </p:nvPr>
        </p:nvSpPr>
        <p:spPr/>
        <p:txBody>
          <a:bodyPr/>
          <a:lstStyle/>
          <a:p>
            <a:r>
              <a:rPr lang="de-AT" dirty="0"/>
              <a:t>Beispiel 4</a:t>
            </a:r>
          </a:p>
        </p:txBody>
      </p:sp>
      <p:sp>
        <p:nvSpPr>
          <p:cNvPr id="3" name="Inhaltsplatzhalter 2">
            <a:extLst>
              <a:ext uri="{FF2B5EF4-FFF2-40B4-BE49-F238E27FC236}">
                <a16:creationId xmlns:a16="http://schemas.microsoft.com/office/drawing/2014/main" xmlns="" id="{0DA60F91-7FEB-46CB-B2D1-28CA63BCF0DD}"/>
              </a:ext>
            </a:extLst>
          </p:cNvPr>
          <p:cNvSpPr>
            <a:spLocks noGrp="1"/>
          </p:cNvSpPr>
          <p:nvPr>
            <p:ph idx="1"/>
          </p:nvPr>
        </p:nvSpPr>
        <p:spPr>
          <a:xfrm>
            <a:off x="677334" y="2332039"/>
            <a:ext cx="8596668" cy="2568574"/>
          </a:xfrm>
        </p:spPr>
        <p:txBody>
          <a:bodyPr>
            <a:noAutofit/>
          </a:bodyPr>
          <a:lstStyle/>
          <a:p>
            <a:pPr marL="0" indent="0">
              <a:buNone/>
            </a:pPr>
            <a:r>
              <a:rPr lang="de-AT" sz="3200" dirty="0"/>
              <a:t>Martin ein Schüler der 2. Klasse Gymnasium springt während einer Gruppenarbeit zur Vorbereitung von Plakaten plötzlich wie wild von Tisch zu Tisch und bekritzelt jedes Plakat</a:t>
            </a:r>
          </a:p>
        </p:txBody>
      </p:sp>
    </p:spTree>
    <p:extLst>
      <p:ext uri="{BB962C8B-B14F-4D97-AF65-F5344CB8AC3E}">
        <p14:creationId xmlns:p14="http://schemas.microsoft.com/office/powerpoint/2010/main" val="2546599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54A551A-DFAE-429A-B0DD-0A59431F402F}"/>
              </a:ext>
            </a:extLst>
          </p:cNvPr>
          <p:cNvSpPr>
            <a:spLocks noGrp="1"/>
          </p:cNvSpPr>
          <p:nvPr>
            <p:ph type="title"/>
          </p:nvPr>
        </p:nvSpPr>
        <p:spPr/>
        <p:txBody>
          <a:bodyPr/>
          <a:lstStyle/>
          <a:p>
            <a:r>
              <a:rPr lang="de-AT" dirty="0"/>
              <a:t>Beispiel 5</a:t>
            </a:r>
          </a:p>
        </p:txBody>
      </p:sp>
      <p:sp>
        <p:nvSpPr>
          <p:cNvPr id="3" name="Inhaltsplatzhalter 2">
            <a:extLst>
              <a:ext uri="{FF2B5EF4-FFF2-40B4-BE49-F238E27FC236}">
                <a16:creationId xmlns:a16="http://schemas.microsoft.com/office/drawing/2014/main" xmlns="" id="{2C7BDB3E-4A76-4C8D-BED0-2C881B8CDF03}"/>
              </a:ext>
            </a:extLst>
          </p:cNvPr>
          <p:cNvSpPr>
            <a:spLocks noGrp="1"/>
          </p:cNvSpPr>
          <p:nvPr>
            <p:ph idx="1"/>
          </p:nvPr>
        </p:nvSpPr>
        <p:spPr/>
        <p:txBody>
          <a:bodyPr>
            <a:normAutofit/>
          </a:bodyPr>
          <a:lstStyle/>
          <a:p>
            <a:r>
              <a:rPr lang="de-AT" sz="2800" dirty="0"/>
              <a:t>Mehrere Burschen der 2. Klasse beschimpfen sich regelmäßig im Unterricht und korrigieren andere Mitschüler. Intelligenter zu sein als der andere ist ihnen wichtig. Dieser Wettstreit ist auch in den Pausen zu beobachten!</a:t>
            </a:r>
          </a:p>
        </p:txBody>
      </p:sp>
    </p:spTree>
    <p:extLst>
      <p:ext uri="{BB962C8B-B14F-4D97-AF65-F5344CB8AC3E}">
        <p14:creationId xmlns:p14="http://schemas.microsoft.com/office/powerpoint/2010/main" val="2476713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5498694-3006-4F5A-B037-92FAF6CB84B1}"/>
              </a:ext>
            </a:extLst>
          </p:cNvPr>
          <p:cNvSpPr>
            <a:spLocks noGrp="1"/>
          </p:cNvSpPr>
          <p:nvPr>
            <p:ph type="title"/>
          </p:nvPr>
        </p:nvSpPr>
        <p:spPr/>
        <p:txBody>
          <a:bodyPr/>
          <a:lstStyle/>
          <a:p>
            <a:r>
              <a:rPr lang="de-AT" dirty="0"/>
              <a:t>Beispiel 5</a:t>
            </a:r>
          </a:p>
        </p:txBody>
      </p:sp>
      <p:sp>
        <p:nvSpPr>
          <p:cNvPr id="3" name="Inhaltsplatzhalter 2">
            <a:extLst>
              <a:ext uri="{FF2B5EF4-FFF2-40B4-BE49-F238E27FC236}">
                <a16:creationId xmlns:a16="http://schemas.microsoft.com/office/drawing/2014/main" xmlns="" id="{5DB93339-00BD-466A-9EF4-5BEE052A5CAD}"/>
              </a:ext>
            </a:extLst>
          </p:cNvPr>
          <p:cNvSpPr>
            <a:spLocks noGrp="1"/>
          </p:cNvSpPr>
          <p:nvPr>
            <p:ph idx="1"/>
          </p:nvPr>
        </p:nvSpPr>
        <p:spPr>
          <a:xfrm>
            <a:off x="677334" y="2160590"/>
            <a:ext cx="8596668" cy="1882774"/>
          </a:xfrm>
        </p:spPr>
        <p:txBody>
          <a:bodyPr>
            <a:normAutofit/>
          </a:bodyPr>
          <a:lstStyle/>
          <a:p>
            <a:r>
              <a:rPr lang="de-AT" sz="3200" dirty="0"/>
              <a:t>Ein Schüler der 7. Klasse fragt seine Lehrerin süffisant, ob sie bereits eine Begleitung für den Maturaball habe.</a:t>
            </a:r>
          </a:p>
        </p:txBody>
      </p:sp>
    </p:spTree>
    <p:extLst>
      <p:ext uri="{BB962C8B-B14F-4D97-AF65-F5344CB8AC3E}">
        <p14:creationId xmlns:p14="http://schemas.microsoft.com/office/powerpoint/2010/main" val="181251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A651730-D52F-4D6C-B13E-8ADC8B246B17}"/>
              </a:ext>
            </a:extLst>
          </p:cNvPr>
          <p:cNvSpPr>
            <a:spLocks noGrp="1"/>
          </p:cNvSpPr>
          <p:nvPr>
            <p:ph type="title"/>
          </p:nvPr>
        </p:nvSpPr>
        <p:spPr/>
        <p:txBody>
          <a:bodyPr/>
          <a:lstStyle/>
          <a:p>
            <a:r>
              <a:rPr lang="de-AT" dirty="0"/>
              <a:t>Beispiel 6:</a:t>
            </a:r>
          </a:p>
        </p:txBody>
      </p:sp>
      <p:sp>
        <p:nvSpPr>
          <p:cNvPr id="3" name="Inhaltsplatzhalter 2">
            <a:extLst>
              <a:ext uri="{FF2B5EF4-FFF2-40B4-BE49-F238E27FC236}">
                <a16:creationId xmlns:a16="http://schemas.microsoft.com/office/drawing/2014/main" xmlns="" id="{B60BA064-2FDD-4562-8D1B-3DCD718228A6}"/>
              </a:ext>
            </a:extLst>
          </p:cNvPr>
          <p:cNvSpPr>
            <a:spLocks noGrp="1"/>
          </p:cNvSpPr>
          <p:nvPr>
            <p:ph idx="1"/>
          </p:nvPr>
        </p:nvSpPr>
        <p:spPr>
          <a:xfrm>
            <a:off x="677334" y="2160590"/>
            <a:ext cx="8596668" cy="2169364"/>
          </a:xfrm>
        </p:spPr>
        <p:txBody>
          <a:bodyPr>
            <a:normAutofit/>
          </a:bodyPr>
          <a:lstStyle/>
          <a:p>
            <a:pPr marL="0" indent="0">
              <a:buNone/>
            </a:pPr>
            <a:r>
              <a:rPr lang="de-AT" sz="3600" dirty="0"/>
              <a:t>Ein Schüler weigert sich Hausschuhe anzuziehen und legt die Füße demonstrativ auf den Tisch.</a:t>
            </a:r>
          </a:p>
        </p:txBody>
      </p:sp>
    </p:spTree>
    <p:extLst>
      <p:ext uri="{BB962C8B-B14F-4D97-AF65-F5344CB8AC3E}">
        <p14:creationId xmlns:p14="http://schemas.microsoft.com/office/powerpoint/2010/main" val="2383230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8F65B20-9739-41A1-9351-9A3AA8E08F1F}"/>
              </a:ext>
            </a:extLst>
          </p:cNvPr>
          <p:cNvSpPr>
            <a:spLocks noGrp="1"/>
          </p:cNvSpPr>
          <p:nvPr>
            <p:ph type="title"/>
          </p:nvPr>
        </p:nvSpPr>
        <p:spPr/>
        <p:txBody>
          <a:bodyPr/>
          <a:lstStyle/>
          <a:p>
            <a:r>
              <a:rPr lang="de-AT" dirty="0"/>
              <a:t>Beispiel 7: </a:t>
            </a:r>
          </a:p>
        </p:txBody>
      </p:sp>
      <p:sp>
        <p:nvSpPr>
          <p:cNvPr id="3" name="Inhaltsplatzhalter 2">
            <a:extLst>
              <a:ext uri="{FF2B5EF4-FFF2-40B4-BE49-F238E27FC236}">
                <a16:creationId xmlns:a16="http://schemas.microsoft.com/office/drawing/2014/main" xmlns="" id="{149144FF-C803-4E1F-936A-AAF4BDC6B46C}"/>
              </a:ext>
            </a:extLst>
          </p:cNvPr>
          <p:cNvSpPr>
            <a:spLocks noGrp="1"/>
          </p:cNvSpPr>
          <p:nvPr>
            <p:ph idx="1"/>
          </p:nvPr>
        </p:nvSpPr>
        <p:spPr/>
        <p:txBody>
          <a:bodyPr>
            <a:normAutofit/>
          </a:bodyPr>
          <a:lstStyle/>
          <a:p>
            <a:pPr marL="0" indent="0">
              <a:buNone/>
            </a:pPr>
            <a:r>
              <a:rPr lang="de-AT" sz="3200" dirty="0"/>
              <a:t>Eine sonst sehr unauffällige und fleißige Schülerin weist plötzlich mehrere Fehlstunden auf und bittet sie nach einer Vokabelwiederholung nach Hause gehen zu dürfen, weil es ihr nicht gut geht.</a:t>
            </a:r>
          </a:p>
        </p:txBody>
      </p:sp>
    </p:spTree>
    <p:extLst>
      <p:ext uri="{BB962C8B-B14F-4D97-AF65-F5344CB8AC3E}">
        <p14:creationId xmlns:p14="http://schemas.microsoft.com/office/powerpoint/2010/main" val="3273619336"/>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2804</Words>
  <Application>Microsoft Office PowerPoint</Application>
  <PresentationFormat>Benutzerdefiniert</PresentationFormat>
  <Paragraphs>200</Paragraphs>
  <Slides>41</Slides>
  <Notes>1</Notes>
  <HiddenSlides>0</HiddenSlides>
  <MMClips>0</MMClips>
  <ScaleCrop>false</ScaleCrop>
  <HeadingPairs>
    <vt:vector size="4" baseType="variant">
      <vt:variant>
        <vt:lpstr>Design</vt:lpstr>
      </vt:variant>
      <vt:variant>
        <vt:i4>1</vt:i4>
      </vt:variant>
      <vt:variant>
        <vt:lpstr>Folientitel</vt:lpstr>
      </vt:variant>
      <vt:variant>
        <vt:i4>41</vt:i4>
      </vt:variant>
    </vt:vector>
  </HeadingPairs>
  <TitlesOfParts>
    <vt:vector size="42" baseType="lpstr">
      <vt:lpstr>Facette</vt:lpstr>
      <vt:lpstr>     Disziplin im Unterricht- absolutes Muss oder ein Widerspruch in sich? </vt:lpstr>
      <vt:lpstr>Wichtige Fragen</vt:lpstr>
      <vt:lpstr>Beispiel 1</vt:lpstr>
      <vt:lpstr>Beispiel 2:</vt:lpstr>
      <vt:lpstr>Beispiel 4</vt:lpstr>
      <vt:lpstr>Beispiel 5</vt:lpstr>
      <vt:lpstr>Beispiel 5</vt:lpstr>
      <vt:lpstr>Beispiel 6:</vt:lpstr>
      <vt:lpstr>Beispiel 7: </vt:lpstr>
      <vt:lpstr>Beispiel 8:</vt:lpstr>
      <vt:lpstr>Beispiel 9</vt:lpstr>
      <vt:lpstr>Beispiel 10</vt:lpstr>
      <vt:lpstr>Beispiel 11</vt:lpstr>
      <vt:lpstr>Vorsätze, die im Umgang mit Schüler/Innen im Unterricht helfen können</vt:lpstr>
      <vt:lpstr>Praktische Tipps für den Unterricht</vt:lpstr>
      <vt:lpstr>Praktische Tipps für den Unterricht</vt:lpstr>
      <vt:lpstr>Energizer </vt:lpstr>
      <vt:lpstr>Methoden zur Leistungsbeurteilung im GW Unterricht</vt:lpstr>
      <vt:lpstr>Gesetzliche Rahmenbedingungen Quelle: LSI Mag. Vormeyer UP Lehrgang 2017</vt:lpstr>
      <vt:lpstr>SchUG § 18 Abs</vt:lpstr>
      <vt:lpstr>Mitarbeit - LBVO § 4 </vt:lpstr>
      <vt:lpstr>Mündliche Prüfungen - LBVO § 5 </vt:lpstr>
      <vt:lpstr>Mündliche Prüfungen - LBVO § 5 absolute  „No Goes“ </vt:lpstr>
      <vt:lpstr>Schriftliche Überprüfungen - LBVO § 8 Tests </vt:lpstr>
      <vt:lpstr>Schriftliche Überprüfungen der Mitarbeit </vt:lpstr>
      <vt:lpstr>Beurteilung – Grundsätze + "Hilfsmittel" </vt:lpstr>
      <vt:lpstr>TIPPS FÜR DAS ERSTELLEN VON TESTS </vt:lpstr>
      <vt:lpstr>Alternative Beurteilungsmethoden in GW für mehr Individualisierung und Differenzierung (Kooperativer oder individueller Lernnachweis)</vt:lpstr>
      <vt:lpstr>Placement</vt:lpstr>
      <vt:lpstr>Millionenshow/ Kahoot</vt:lpstr>
      <vt:lpstr>Fischbowl</vt:lpstr>
      <vt:lpstr>Begriffsschlange</vt:lpstr>
      <vt:lpstr>Kritische Reflexion statt Test</vt:lpstr>
      <vt:lpstr>Recherche-statt Stundenwiederholung</vt:lpstr>
      <vt:lpstr>Portfolio</vt:lpstr>
      <vt:lpstr>Zeitungsartikel gestalten </vt:lpstr>
      <vt:lpstr>Gedächtnislandkarte</vt:lpstr>
      <vt:lpstr>Visualisierungshilfen als Lernnachweis</vt:lpstr>
      <vt:lpstr>Memoflip</vt:lpstr>
      <vt:lpstr>Main Idea Map ideal um komplexe Texte zu erschließen  </vt:lpstr>
      <vt:lpstr>Lernnachweis GRAFIZ</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Disziplin im Unterricht absolutes Muss oder ein Widerspruch in sich?</dc:title>
  <dc:creator>Reinhild Hebein</dc:creator>
  <cp:lastModifiedBy>Hermine</cp:lastModifiedBy>
  <cp:revision>57</cp:revision>
  <dcterms:created xsi:type="dcterms:W3CDTF">2018-05-08T07:48:09Z</dcterms:created>
  <dcterms:modified xsi:type="dcterms:W3CDTF">2020-10-20T17:30:22Z</dcterms:modified>
</cp:coreProperties>
</file>