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810" r:id="rId2"/>
    <p:sldId id="811" r:id="rId3"/>
    <p:sldId id="733" r:id="rId4"/>
    <p:sldId id="752" r:id="rId5"/>
    <p:sldId id="753" r:id="rId6"/>
    <p:sldId id="754" r:id="rId7"/>
    <p:sldId id="755" r:id="rId8"/>
    <p:sldId id="756" r:id="rId9"/>
    <p:sldId id="757" r:id="rId10"/>
    <p:sldId id="758" r:id="rId11"/>
    <p:sldId id="803" r:id="rId12"/>
    <p:sldId id="759" r:id="rId13"/>
    <p:sldId id="760" r:id="rId14"/>
    <p:sldId id="761" r:id="rId15"/>
    <p:sldId id="766" r:id="rId16"/>
    <p:sldId id="768" r:id="rId17"/>
    <p:sldId id="770" r:id="rId18"/>
    <p:sldId id="771" r:id="rId19"/>
    <p:sldId id="772" r:id="rId20"/>
    <p:sldId id="773" r:id="rId21"/>
    <p:sldId id="712" r:id="rId22"/>
    <p:sldId id="804" r:id="rId23"/>
    <p:sldId id="439" r:id="rId24"/>
    <p:sldId id="505" r:id="rId25"/>
    <p:sldId id="763" r:id="rId26"/>
    <p:sldId id="764" r:id="rId27"/>
    <p:sldId id="323" r:id="rId28"/>
    <p:sldId id="805" r:id="rId29"/>
    <p:sldId id="327" r:id="rId30"/>
    <p:sldId id="553" r:id="rId31"/>
    <p:sldId id="617" r:id="rId32"/>
    <p:sldId id="618" r:id="rId33"/>
    <p:sldId id="635" r:id="rId34"/>
    <p:sldId id="636" r:id="rId35"/>
    <p:sldId id="304" r:id="rId36"/>
    <p:sldId id="563" r:id="rId37"/>
    <p:sldId id="564" r:id="rId38"/>
    <p:sldId id="735" r:id="rId39"/>
    <p:sldId id="747" r:id="rId40"/>
    <p:sldId id="720" r:id="rId41"/>
    <p:sldId id="719" r:id="rId42"/>
    <p:sldId id="723" r:id="rId43"/>
    <p:sldId id="746" r:id="rId44"/>
    <p:sldId id="748" r:id="rId45"/>
    <p:sldId id="749" r:id="rId46"/>
    <p:sldId id="750" r:id="rId47"/>
    <p:sldId id="737" r:id="rId48"/>
    <p:sldId id="738" r:id="rId49"/>
    <p:sldId id="739" r:id="rId50"/>
    <p:sldId id="740" r:id="rId51"/>
    <p:sldId id="777" r:id="rId52"/>
    <p:sldId id="778" r:id="rId53"/>
    <p:sldId id="779" r:id="rId5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D60093"/>
    <a:srgbClr val="CC0000"/>
    <a:srgbClr val="38596A"/>
    <a:srgbClr val="993300"/>
    <a:srgbClr val="33CC33"/>
    <a:srgbClr val="CC0066"/>
    <a:srgbClr val="CC33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814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3CEC-C223-4915-9EB7-EC42F55E3B56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8181B-16FB-4513-874D-3320A50BA8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6831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6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468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4239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766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397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295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3281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429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482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213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8369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5ADE4-3745-402D-A0EB-473DBC1E7F62}" type="datetimeFigureOut">
              <a:rPr lang="de-AT" smtClean="0"/>
              <a:t>28.04.2020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149A7-D9D5-49CC-A639-F4BB36A8DB2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903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gif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gif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2.jpeg"/><Relationship Id="rId5" Type="http://schemas.openxmlformats.org/officeDocument/2006/relationships/image" Target="../media/image5.gif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2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4.jpeg"/><Relationship Id="rId5" Type="http://schemas.microsoft.com/office/2007/relationships/hdphoto" Target="../media/hdphoto1.wdp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2.jpeg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2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2.jpeg"/><Relationship Id="rId5" Type="http://schemas.openxmlformats.org/officeDocument/2006/relationships/image" Target="../media/image25.wmf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1.png"/><Relationship Id="rId5" Type="http://schemas.openxmlformats.org/officeDocument/2006/relationships/image" Target="../media/image25.wmf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gif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28.jpeg"/><Relationship Id="rId5" Type="http://schemas.openxmlformats.org/officeDocument/2006/relationships/image" Target="../media/image25.wmf"/><Relationship Id="rId4" Type="http://schemas.openxmlformats.org/officeDocument/2006/relationships/image" Target="../media/image27.jpeg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14.jpeg"/><Relationship Id="rId5" Type="http://schemas.openxmlformats.org/officeDocument/2006/relationships/image" Target="../media/image31.gif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14.jpeg"/><Relationship Id="rId5" Type="http://schemas.microsoft.com/office/2007/relationships/hdphoto" Target="../media/hdphoto2.wdp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14.jpe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3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39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1.png"/><Relationship Id="rId4" Type="http://schemas.openxmlformats.org/officeDocument/2006/relationships/image" Target="../media/image40.gif"/><Relationship Id="rId9" Type="http://schemas.openxmlformats.org/officeDocument/2006/relationships/image" Target="../media/image1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14.jpe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14.jpe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5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jpeg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56.gif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5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image" Target="../media/image14.jpeg"/><Relationship Id="rId5" Type="http://schemas.microsoft.com/office/2007/relationships/hdphoto" Target="../media/hdphoto5.wdp"/><Relationship Id="rId4" Type="http://schemas.openxmlformats.org/officeDocument/2006/relationships/image" Target="../media/image6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6" Type="http://schemas.openxmlformats.org/officeDocument/2006/relationships/image" Target="../media/image14.jpeg"/><Relationship Id="rId5" Type="http://schemas.microsoft.com/office/2007/relationships/hdphoto" Target="../media/hdphoto6.wdp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6" Type="http://schemas.openxmlformats.org/officeDocument/2006/relationships/image" Target="../media/image14.jpeg"/><Relationship Id="rId5" Type="http://schemas.microsoft.com/office/2007/relationships/hdphoto" Target="../media/hdphoto7.wdp"/><Relationship Id="rId4" Type="http://schemas.openxmlformats.org/officeDocument/2006/relationships/image" Target="../media/image6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6" Type="http://schemas.openxmlformats.org/officeDocument/2006/relationships/image" Target="../media/image65.png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6" Type="http://schemas.openxmlformats.org/officeDocument/2006/relationships/image" Target="../media/image1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wav"/><Relationship Id="rId1" Type="http://schemas.microsoft.com/office/2007/relationships/media" Target="../media/media45.wav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image" Target="../media/image73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85225" cy="22684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itchFamily="34" charset="0"/>
                <a:cs typeface="Arial" pitchFamily="34" charset="0"/>
              </a:rPr>
              <a:t>Willkommen zur </a:t>
            </a:r>
            <a:r>
              <a:rPr lang="de-DE" altLang="de-DE" sz="1800" dirty="0" smtClean="0">
                <a:latin typeface="Arial" pitchFamily="34" charset="0"/>
                <a:cs typeface="Arial" pitchFamily="34" charset="0"/>
              </a:rPr>
              <a:t>VU </a:t>
            </a:r>
            <a:r>
              <a:rPr lang="de-DE" altLang="de-DE" sz="1800" dirty="0">
                <a:latin typeface="Arial" pitchFamily="34" charset="0"/>
                <a:cs typeface="Arial" pitchFamily="34" charset="0"/>
              </a:rPr>
              <a:t>im </a:t>
            </a:r>
            <a:r>
              <a:rPr lang="de-DE" altLang="de-DE" sz="1800" dirty="0" smtClean="0">
                <a:latin typeface="Arial" pitchFamily="34" charset="0"/>
                <a:cs typeface="Arial" pitchFamily="34" charset="0"/>
              </a:rPr>
              <a:t>SS 2020 an den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b="1" dirty="0">
                <a:latin typeface="Arial" pitchFamily="34" charset="0"/>
                <a:cs typeface="Arial" pitchFamily="34" charset="0"/>
              </a:rPr>
              <a:t>Pädagogischen </a:t>
            </a:r>
            <a:r>
              <a:rPr lang="de-DE" altLang="de-DE" sz="2000" b="1" dirty="0" smtClean="0">
                <a:latin typeface="Arial" pitchFamily="34" charset="0"/>
                <a:cs typeface="Arial" pitchFamily="34" charset="0"/>
              </a:rPr>
              <a:t>Hochschulen Linz/OÖ</a:t>
            </a:r>
            <a:endParaRPr lang="de-DE" altLang="de-DE" sz="2000" b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dirty="0">
                <a:latin typeface="Arial" pitchFamily="34" charset="0"/>
                <a:cs typeface="Arial" pitchFamily="34" charset="0"/>
              </a:rPr>
              <a:t>Institut für Ausbildung, Fachbereich GW </a:t>
            </a:r>
            <a:endParaRPr lang="de-DE" altLang="de-DE" sz="20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de-A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Alpine Naturgefahren: Ursachen, Prozessabläufe, Sanierung und sozioökonomische </a:t>
            </a:r>
            <a:r>
              <a:rPr lang="de-A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Konsequenzen„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 b="1" i="1" dirty="0">
                <a:latin typeface="Arial" pitchFamily="34" charset="0"/>
                <a:cs typeface="Arial" pitchFamily="34" charset="0"/>
              </a:rPr>
              <a:t>von </a:t>
            </a: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Konsulent Mag</a:t>
            </a:r>
            <a:r>
              <a:rPr lang="de-DE" altLang="de-DE" sz="1600" b="1" i="1" dirty="0">
                <a:latin typeface="Arial" pitchFamily="34" charset="0"/>
                <a:cs typeface="Arial" pitchFamily="34" charset="0"/>
              </a:rPr>
              <a:t>. Dr. Johannes Thomas </a:t>
            </a: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Weidinger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de-DE" altLang="de-DE" sz="16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79512" y="250966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24.04.2020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400300" y="2492896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de-DE" sz="1000" b="1" dirty="0" smtClean="0">
              <a:latin typeface="Arial" charset="0"/>
            </a:endParaRPr>
          </a:p>
          <a:p>
            <a:pPr>
              <a:defRPr/>
            </a:pPr>
            <a:r>
              <a:rPr lang="de-DE" sz="1600" b="1" dirty="0" smtClean="0">
                <a:latin typeface="Arial" charset="0"/>
              </a:rPr>
              <a:t>Archiv-Prozess-Interpretation</a:t>
            </a:r>
          </a:p>
          <a:p>
            <a:pPr>
              <a:defRPr/>
            </a:pPr>
            <a:r>
              <a:rPr lang="de-DE" sz="1600" dirty="0" smtClean="0">
                <a:latin typeface="Arial" charset="0"/>
              </a:rPr>
              <a:t>Datenanalyse </a:t>
            </a:r>
            <a:r>
              <a:rPr lang="de-DE" sz="1600" dirty="0">
                <a:latin typeface="Arial" charset="0"/>
              </a:rPr>
              <a:t>des Kultur-Geographen. </a:t>
            </a:r>
            <a:r>
              <a:rPr lang="de-DE" sz="1600" dirty="0" smtClean="0">
                <a:latin typeface="Arial" charset="0"/>
              </a:rPr>
              <a:t>Stille Zeugen. </a:t>
            </a:r>
            <a:r>
              <a:rPr lang="de-DE" sz="1600" dirty="0">
                <a:latin typeface="Arial" charset="0"/>
              </a:rPr>
              <a:t>Historische </a:t>
            </a:r>
            <a:r>
              <a:rPr lang="de-DE" sz="1600" dirty="0" smtClean="0">
                <a:latin typeface="Arial" charset="0"/>
              </a:rPr>
              <a:t>Dokumente. Gutachten. Archive. </a:t>
            </a:r>
            <a:endParaRPr lang="de-DE" sz="1600" dirty="0">
              <a:latin typeface="Arial" charset="0"/>
            </a:endParaRPr>
          </a:p>
          <a:p>
            <a:pPr>
              <a:defRPr/>
            </a:pPr>
            <a:endParaRPr lang="de-DE" sz="1600" dirty="0">
              <a:latin typeface="Arial" charset="0"/>
            </a:endParaRPr>
          </a:p>
          <a:p>
            <a:pPr algn="ctr">
              <a:defRPr/>
            </a:pPr>
            <a:endParaRPr lang="de-DE" sz="1600" dirty="0" smtClean="0">
              <a:latin typeface="Arial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17365" y="5246737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08.05.2020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05780" y="3717032"/>
            <a:ext cx="1485900" cy="3429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24.04.2020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411760" y="3717032"/>
            <a:ext cx="6564313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600" b="1" dirty="0" smtClean="0">
                <a:latin typeface="Arial" charset="0"/>
              </a:rPr>
              <a:t>Tektonische </a:t>
            </a:r>
            <a:r>
              <a:rPr lang="de-DE" sz="1600" b="1" dirty="0" err="1" smtClean="0">
                <a:latin typeface="Arial" charset="0"/>
              </a:rPr>
              <a:t>Katastrophen_</a:t>
            </a:r>
            <a:r>
              <a:rPr lang="de-DE" sz="1600" b="1" dirty="0" err="1" smtClean="0">
                <a:solidFill>
                  <a:srgbClr val="FFFF00"/>
                </a:solidFill>
                <a:latin typeface="Arial" charset="0"/>
              </a:rPr>
              <a:t>Audioversion</a:t>
            </a:r>
            <a:r>
              <a:rPr lang="de-DE" sz="1600" b="1" dirty="0" smtClean="0">
                <a:solidFill>
                  <a:srgbClr val="FFFF00"/>
                </a:solidFill>
                <a:latin typeface="Arial" charset="0"/>
              </a:rPr>
              <a:t> Teil 1</a:t>
            </a:r>
            <a:endParaRPr lang="de-DE" sz="1600" b="1" dirty="0">
              <a:solidFill>
                <a:srgbClr val="FFFF00"/>
              </a:solidFill>
              <a:latin typeface="Arial" charset="0"/>
            </a:endParaRPr>
          </a:p>
          <a:p>
            <a:pPr>
              <a:defRPr/>
            </a:pPr>
            <a:r>
              <a:rPr lang="de-DE" sz="1600" dirty="0">
                <a:latin typeface="Arial" charset="0"/>
              </a:rPr>
              <a:t>Meteoriten, Vulkane, Erdbeben und Tsunamis.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411760" y="5238328"/>
            <a:ext cx="6564313" cy="85496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err="1" smtClean="0">
                <a:latin typeface="Arial" pitchFamily="34" charset="0"/>
              </a:rPr>
              <a:t>Gravitative</a:t>
            </a:r>
            <a:r>
              <a:rPr lang="de-DE" altLang="de-DE" sz="1600" b="1" dirty="0" smtClean="0">
                <a:latin typeface="Arial" pitchFamily="34" charset="0"/>
              </a:rPr>
              <a:t> Massenbewegungen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smtClean="0">
                <a:latin typeface="Arial" pitchFamily="34" charset="0"/>
              </a:rPr>
              <a:t>– Überblick Methodik</a:t>
            </a:r>
            <a:r>
              <a:rPr lang="de-DE" altLang="de-DE" sz="1600" b="1" dirty="0">
                <a:latin typeface="Arial" pitchFamily="34" charset="0"/>
              </a:rPr>
              <a:t>, Technik, </a:t>
            </a:r>
            <a:r>
              <a:rPr lang="de-DE" altLang="de-DE" sz="1600" b="1" dirty="0" smtClean="0">
                <a:latin typeface="Arial" pitchFamily="34" charset="0"/>
              </a:rPr>
              <a:t>Bewertung_1</a:t>
            </a:r>
            <a:endParaRPr lang="de-DE" altLang="de-DE" sz="16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Einführung mit gemischten Beispielen aus dem VL-Stoff</a:t>
            </a:r>
          </a:p>
          <a:p>
            <a:pPr algn="ctr">
              <a:defRPr/>
            </a:pPr>
            <a:endParaRPr lang="de-DE" sz="1600" dirty="0" smtClean="0"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17365" y="61653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15.05.2020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411760" y="6165304"/>
            <a:ext cx="6564313" cy="5715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err="1" smtClean="0">
                <a:latin typeface="Arial" pitchFamily="34" charset="0"/>
              </a:rPr>
              <a:t>Gravitative</a:t>
            </a:r>
            <a:r>
              <a:rPr lang="de-DE" altLang="de-DE" sz="1600" b="1" dirty="0" smtClean="0">
                <a:latin typeface="Arial" pitchFamily="34" charset="0"/>
              </a:rPr>
              <a:t> Massenbewegungen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smtClean="0">
                <a:latin typeface="Arial" pitchFamily="34" charset="0"/>
              </a:rPr>
              <a:t>– Überblick Methodik</a:t>
            </a:r>
            <a:r>
              <a:rPr lang="de-DE" altLang="de-DE" sz="1600" b="1" dirty="0">
                <a:latin typeface="Arial" pitchFamily="34" charset="0"/>
              </a:rPr>
              <a:t>, Technik, </a:t>
            </a:r>
            <a:r>
              <a:rPr lang="de-DE" altLang="de-DE" sz="1600" b="1" dirty="0" smtClean="0">
                <a:latin typeface="Arial" pitchFamily="34" charset="0"/>
              </a:rPr>
              <a:t>Bewertung_2</a:t>
            </a:r>
            <a:endParaRPr lang="de-DE" sz="1600" dirty="0" smtClean="0">
              <a:latin typeface="Arial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05780" y="4484365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08.05.2020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411760" y="4484365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600" b="1" dirty="0" smtClean="0">
                <a:latin typeface="Arial" charset="0"/>
              </a:rPr>
              <a:t>Tektonik und Naturkatastrophen</a:t>
            </a:r>
            <a:endParaRPr lang="de-DE" sz="1600" b="1" dirty="0">
              <a:latin typeface="Arial" charset="0"/>
            </a:endParaRPr>
          </a:p>
          <a:p>
            <a:pPr>
              <a:defRPr/>
            </a:pPr>
            <a:r>
              <a:rPr lang="de-DE" sz="1600" dirty="0" smtClean="0">
                <a:latin typeface="Arial" charset="0"/>
              </a:rPr>
              <a:t>Bau der Ostalpen</a:t>
            </a:r>
            <a:endParaRPr lang="de-DE" sz="1600" dirty="0"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930" y="190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0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/>
          <p:cNvSpPr txBox="1">
            <a:spLocks noChangeArrowheads="1"/>
          </p:cNvSpPr>
          <p:nvPr/>
        </p:nvSpPr>
        <p:spPr bwMode="auto">
          <a:xfrm>
            <a:off x="179512" y="4218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i="1" dirty="0" smtClean="0">
                <a:latin typeface="Arial" pitchFamily="34" charset="0"/>
              </a:rPr>
              <a:t>15.05.2020</a:t>
            </a:r>
            <a:endParaRPr lang="de-DE" altLang="de-DE" sz="1800" i="1" dirty="0">
              <a:latin typeface="Arial" pitchFamily="34" charset="0"/>
            </a:endParaRP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205780" y="1628800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29.05.2020</a:t>
            </a:r>
          </a:p>
        </p:txBody>
      </p:sp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228600" y="2983632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29.05.2020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400300" y="1628800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b="1" dirty="0">
                <a:latin typeface="Arial" pitchFamily="34" charset="0"/>
              </a:rPr>
              <a:t>Fallbeispiel: Massenbewegungen im Himalaya</a:t>
            </a:r>
            <a:endParaRPr lang="de-DE" altLang="de-DE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latin typeface="Arial" pitchFamily="34" charset="0"/>
              </a:rPr>
              <a:t>	Gigantische </a:t>
            </a:r>
            <a:r>
              <a:rPr lang="de-DE" altLang="de-DE" sz="1400" dirty="0" err="1">
                <a:latin typeface="Arial" pitchFamily="34" charset="0"/>
              </a:rPr>
              <a:t>Felsgleitungen</a:t>
            </a:r>
            <a:r>
              <a:rPr lang="de-DE" altLang="de-DE" sz="1400" dirty="0">
                <a:latin typeface="Arial" pitchFamily="34" charset="0"/>
              </a:rPr>
              <a:t>, Bergsturzseen und GLOFs, </a:t>
            </a:r>
            <a:r>
              <a:rPr lang="de-DE" altLang="de-DE" sz="1400" dirty="0" err="1" smtClean="0">
                <a:latin typeface="Arial" pitchFamily="34" charset="0"/>
              </a:rPr>
              <a:t>Tsergo</a:t>
            </a:r>
            <a:r>
              <a:rPr lang="de-DE" altLang="de-DE" sz="1400" dirty="0" smtClean="0">
                <a:latin typeface="Arial" pitchFamily="34" charset="0"/>
              </a:rPr>
              <a:t> </a:t>
            </a:r>
            <a:r>
              <a:rPr lang="de-DE" altLang="de-DE" sz="1400" dirty="0" err="1" smtClean="0">
                <a:latin typeface="Arial" pitchFamily="34" charset="0"/>
              </a:rPr>
              <a:t>Ri</a:t>
            </a:r>
            <a:r>
              <a:rPr lang="de-DE" altLang="de-DE" sz="1400" dirty="0" smtClean="0">
                <a:latin typeface="Arial" pitchFamily="34" charset="0"/>
              </a:rPr>
              <a:t>-	</a:t>
            </a:r>
            <a:r>
              <a:rPr lang="de-DE" altLang="de-DE" sz="1400" dirty="0" err="1" smtClean="0">
                <a:latin typeface="Arial" pitchFamily="34" charset="0"/>
              </a:rPr>
              <a:t>Felsgleitung</a:t>
            </a:r>
            <a:r>
              <a:rPr lang="de-DE" altLang="de-DE" sz="1400" dirty="0" smtClean="0">
                <a:latin typeface="Arial" pitchFamily="34" charset="0"/>
              </a:rPr>
              <a:t> </a:t>
            </a:r>
            <a:r>
              <a:rPr lang="de-DE" altLang="de-DE" sz="1400" dirty="0">
                <a:latin typeface="Arial" pitchFamily="34" charset="0"/>
              </a:rPr>
              <a:t>– der 15. 8000er!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de-DE" altLang="de-DE" sz="1400" dirty="0">
              <a:latin typeface="Arial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411760" y="2852936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b="1" dirty="0">
                <a:latin typeface="Arial" charset="0"/>
                <a:cs typeface="Arial" charset="0"/>
              </a:rPr>
              <a:t>Fallbeispiel: Tektonik und Massenbewegungen in Zentralasien </a:t>
            </a:r>
            <a:endParaRPr lang="de-DE" altLang="de-DE" sz="1400" dirty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latin typeface="Arial" charset="0"/>
                <a:cs typeface="Arial" charset="0"/>
              </a:rPr>
              <a:t>	Massenbewegungen im Tien Shan </a:t>
            </a:r>
            <a:r>
              <a:rPr lang="de-DE" altLang="de-DE" sz="1400" dirty="0" err="1">
                <a:latin typeface="Arial" charset="0"/>
                <a:cs typeface="Arial" charset="0"/>
              </a:rPr>
              <a:t>Kyrgyzstans</a:t>
            </a:r>
            <a:r>
              <a:rPr lang="de-DE" altLang="de-DE" sz="1400" dirty="0">
                <a:latin typeface="Arial" charset="0"/>
                <a:cs typeface="Arial" charset="0"/>
              </a:rPr>
              <a:t>, 	Bergbaualtlasten aus der Sowjetzeit </a:t>
            </a:r>
          </a:p>
          <a:p>
            <a:pPr>
              <a:defRPr/>
            </a:pPr>
            <a:endParaRPr lang="de-DE" sz="1400" dirty="0" smtClean="0">
              <a:latin typeface="Arial" pitchFamily="34" charset="0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411760" y="404664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>
                <a:latin typeface="Arial" pitchFamily="34" charset="0"/>
              </a:rPr>
              <a:t>Fallbeispiel: Alpen-Salzkammergut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	Geotechnisches System „hart auf weich“ mit den Beispielen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	Traunstein-</a:t>
            </a:r>
            <a:r>
              <a:rPr lang="de-DE" altLang="de-DE" sz="1600" dirty="0" err="1">
                <a:latin typeface="Arial" pitchFamily="34" charset="0"/>
              </a:rPr>
              <a:t>Gschliefgraben</a:t>
            </a:r>
            <a:r>
              <a:rPr lang="de-DE" altLang="de-DE" sz="1600" dirty="0">
                <a:latin typeface="Arial" pitchFamily="34" charset="0"/>
              </a:rPr>
              <a:t>, </a:t>
            </a:r>
            <a:r>
              <a:rPr lang="de-DE" altLang="de-DE" sz="1600" dirty="0" err="1">
                <a:latin typeface="Arial" pitchFamily="34" charset="0"/>
              </a:rPr>
              <a:t>Plassen</a:t>
            </a:r>
            <a:r>
              <a:rPr lang="de-DE" altLang="de-DE" sz="1600" dirty="0">
                <a:latin typeface="Arial" pitchFamily="34" charset="0"/>
              </a:rPr>
              <a:t>-Hallstatt, 	</a:t>
            </a:r>
            <a:r>
              <a:rPr lang="de-DE" altLang="de-DE" sz="1600" dirty="0" err="1">
                <a:latin typeface="Arial" pitchFamily="34" charset="0"/>
              </a:rPr>
              <a:t>Michlhallbach-Sandling</a:t>
            </a:r>
            <a:r>
              <a:rPr lang="de-DE" altLang="de-DE" sz="1600" dirty="0">
                <a:latin typeface="Arial" pitchFamily="34" charset="0"/>
              </a:rPr>
              <a:t> sowie </a:t>
            </a:r>
            <a:r>
              <a:rPr lang="de-DE" altLang="de-DE" sz="1600" dirty="0" err="1">
                <a:latin typeface="Arial" pitchFamily="34" charset="0"/>
              </a:rPr>
              <a:t>Zwerchwand</a:t>
            </a:r>
            <a:r>
              <a:rPr lang="de-DE" altLang="de-DE" sz="1600" dirty="0">
                <a:latin typeface="Arial" pitchFamily="34" charset="0"/>
              </a:rPr>
              <a:t>-Stammbach. 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28599" y="4207768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05.06.2020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411759" y="4077072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400" b="1" dirty="0">
                <a:latin typeface="Arial" pitchFamily="34" charset="0"/>
              </a:rPr>
              <a:t>Fallbeispiel: Massenbewegungen in der VR China</a:t>
            </a:r>
            <a:endParaRPr lang="de-DE" altLang="de-DE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Das </a:t>
            </a:r>
            <a:r>
              <a:rPr lang="de-DE" altLang="de-DE" sz="1400" dirty="0" err="1">
                <a:latin typeface="Arial" pitchFamily="34" charset="0"/>
              </a:rPr>
              <a:t>Wenchuan</a:t>
            </a:r>
            <a:r>
              <a:rPr lang="de-DE" altLang="de-DE" sz="1400" dirty="0">
                <a:latin typeface="Arial" pitchFamily="34" charset="0"/>
              </a:rPr>
              <a:t>-Erdbeben 2008 im </a:t>
            </a:r>
            <a:r>
              <a:rPr lang="de-DE" altLang="de-DE" sz="1400" dirty="0" err="1">
                <a:latin typeface="Arial" pitchFamily="34" charset="0"/>
              </a:rPr>
              <a:t>Longmen</a:t>
            </a:r>
            <a:r>
              <a:rPr lang="de-DE" altLang="de-DE" sz="1400" dirty="0">
                <a:latin typeface="Arial" pitchFamily="34" charset="0"/>
              </a:rPr>
              <a:t> Shan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Bewässerung, Bergbau und Siedlungsdruck im Lössplateau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Felslawinen im Qin Ling und der Nutzen von Bergsturzseen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1400" dirty="0">
              <a:latin typeface="Arial" pitchFamily="34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28600" y="54319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05.06.2020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411760" y="5301208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400" b="1" dirty="0">
                <a:latin typeface="Arial" charset="0"/>
              </a:rPr>
              <a:t>Fallbeispiel: Anden – Vulkane, Erdbeben, Gletscher, Bergstürze </a:t>
            </a:r>
            <a:r>
              <a:rPr lang="de-DE" sz="1400" dirty="0">
                <a:latin typeface="Arial" charset="0"/>
              </a:rPr>
              <a:t>	Fels- und </a:t>
            </a:r>
            <a:r>
              <a:rPr lang="de-DE" sz="1400" dirty="0" smtClean="0">
                <a:latin typeface="Arial" charset="0"/>
              </a:rPr>
              <a:t>	Gletscherstürze </a:t>
            </a:r>
            <a:r>
              <a:rPr lang="de-DE" sz="1400" dirty="0">
                <a:latin typeface="Arial" charset="0"/>
              </a:rPr>
              <a:t>in der Cordillera Blanca von Peru</a:t>
            </a:r>
          </a:p>
          <a:p>
            <a:pPr>
              <a:defRPr/>
            </a:pPr>
            <a:r>
              <a:rPr lang="de-DE" sz="1400" dirty="0">
                <a:latin typeface="Arial" charset="0"/>
              </a:rPr>
              <a:t>	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28600" y="615198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19.06.2020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411760" y="6032301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400" b="1" dirty="0" smtClean="0">
                <a:latin typeface="Arial" charset="0"/>
              </a:rPr>
              <a:t>1. Prüfungstermin</a:t>
            </a:r>
            <a:endParaRPr lang="de-DE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89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>
            <a:grpSpLocks/>
          </p:cNvGrpSpPr>
          <p:nvPr/>
        </p:nvGrpSpPr>
        <p:grpSpPr bwMode="auto">
          <a:xfrm>
            <a:off x="-396875" y="706438"/>
            <a:ext cx="6265863" cy="2381250"/>
            <a:chOff x="-396135" y="707212"/>
            <a:chExt cx="6265056" cy="2380957"/>
          </a:xfrm>
        </p:grpSpPr>
        <p:sp>
          <p:nvSpPr>
            <p:cNvPr id="14" name="Ellipse 13"/>
            <p:cNvSpPr/>
            <p:nvPr/>
          </p:nvSpPr>
          <p:spPr>
            <a:xfrm rot="2139287">
              <a:off x="-396135" y="1071945"/>
              <a:ext cx="6265056" cy="201622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5144" name="Textfeld 14"/>
            <p:cNvSpPr txBox="1">
              <a:spLocks noChangeArrowheads="1"/>
            </p:cNvSpPr>
            <p:nvPr/>
          </p:nvSpPr>
          <p:spPr bwMode="auto">
            <a:xfrm>
              <a:off x="539552" y="707212"/>
              <a:ext cx="5112569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>
                  <a:latin typeface="Arial" pitchFamily="34" charset="0"/>
                  <a:cs typeface="Arial" pitchFamily="34" charset="0"/>
                </a:rPr>
                <a:t>  </a:t>
              </a:r>
              <a:r>
                <a:rPr lang="de-DE" altLang="de-DE" sz="24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Tektonik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     Geologie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  Lithologie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>
                  <a:latin typeface="Arial" pitchFamily="34" charset="0"/>
                  <a:cs typeface="Arial" pitchFamily="34" charset="0"/>
                </a:rPr>
                <a:t>	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>
                  <a:latin typeface="Arial" pitchFamily="34" charset="0"/>
                  <a:cs typeface="Arial" pitchFamily="34" charset="0"/>
                </a:rPr>
                <a:t>		</a:t>
              </a:r>
              <a:r>
                <a:rPr lang="de-DE" altLang="de-DE" sz="2000" i="1">
                  <a:latin typeface="Arial" pitchFamily="34" charset="0"/>
                  <a:cs typeface="Arial" pitchFamily="34" charset="0"/>
                </a:rPr>
                <a:t>Jahrmillionen</a:t>
              </a:r>
              <a:endParaRPr lang="de-AT" altLang="de-DE" sz="2000" i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uppieren 15"/>
          <p:cNvGrpSpPr>
            <a:grpSpLocks/>
          </p:cNvGrpSpPr>
          <p:nvPr/>
        </p:nvGrpSpPr>
        <p:grpSpPr bwMode="auto">
          <a:xfrm>
            <a:off x="3322638" y="692150"/>
            <a:ext cx="6303962" cy="2390775"/>
            <a:chOff x="3322077" y="692696"/>
            <a:chExt cx="6304779" cy="2389439"/>
          </a:xfrm>
        </p:grpSpPr>
        <p:sp>
          <p:nvSpPr>
            <p:cNvPr id="17" name="Ellipse 16"/>
            <p:cNvSpPr/>
            <p:nvPr/>
          </p:nvSpPr>
          <p:spPr>
            <a:xfrm rot="19424212">
              <a:off x="3322077" y="1065911"/>
              <a:ext cx="6304779" cy="2016224"/>
            </a:xfrm>
            <a:prstGeom prst="ellipse">
              <a:avLst/>
            </a:prstGeom>
            <a:gradFill flip="none" rotWithShape="1">
              <a:gsLst>
                <a:gs pos="0">
                  <a:srgbClr val="9999FF">
                    <a:shade val="30000"/>
                    <a:satMod val="115000"/>
                    <a:alpha val="0"/>
                  </a:srgbClr>
                </a:gs>
                <a:gs pos="50000">
                  <a:srgbClr val="9999FF">
                    <a:shade val="67500"/>
                    <a:satMod val="115000"/>
                  </a:srgbClr>
                </a:gs>
                <a:gs pos="100000">
                  <a:srgbClr val="9999FF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644635" y="692696"/>
              <a:ext cx="4320148" cy="19991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de-DE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	  </a:t>
              </a:r>
              <a:r>
                <a:rPr lang="de-DE" sz="2000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Geomorphologie</a:t>
              </a:r>
            </a:p>
            <a:p>
              <a:pPr>
                <a:defRPr/>
              </a:pPr>
              <a:r>
                <a:rPr lang="de-DE" sz="2000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	           Quartärgeologie</a:t>
              </a:r>
            </a:p>
            <a:p>
              <a:pPr>
                <a:defRPr/>
              </a:pPr>
              <a:r>
                <a:rPr lang="de-DE" sz="2000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	          Klimakunde</a:t>
              </a:r>
            </a:p>
            <a:p>
              <a:pPr>
                <a:defRPr/>
              </a:pPr>
              <a:r>
                <a:rPr lang="de-DE" sz="2000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	    Länderkunde</a:t>
              </a:r>
            </a:p>
            <a:p>
              <a:pPr>
                <a:defRPr/>
              </a:pPr>
              <a:endParaRPr lang="de-DE" sz="18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de-DE" sz="2000" i="1" dirty="0">
                  <a:latin typeface="Arial" pitchFamily="34" charset="0"/>
                  <a:cs typeface="Arial" pitchFamily="34" charset="0"/>
                </a:rPr>
                <a:t>        Jahrtausende</a:t>
              </a:r>
              <a:endParaRPr lang="de-AT" sz="2000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uppieren 18"/>
          <p:cNvGrpSpPr>
            <a:grpSpLocks/>
          </p:cNvGrpSpPr>
          <p:nvPr/>
        </p:nvGrpSpPr>
        <p:grpSpPr bwMode="auto">
          <a:xfrm>
            <a:off x="-457200" y="3825875"/>
            <a:ext cx="6303963" cy="2262188"/>
            <a:chOff x="-457252" y="3825941"/>
            <a:chExt cx="6304779" cy="2263151"/>
          </a:xfrm>
        </p:grpSpPr>
        <p:sp>
          <p:nvSpPr>
            <p:cNvPr id="20" name="Ellipse 19"/>
            <p:cNvSpPr/>
            <p:nvPr/>
          </p:nvSpPr>
          <p:spPr>
            <a:xfrm rot="19511192">
              <a:off x="-457252" y="3825941"/>
              <a:ext cx="6304779" cy="2016224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  <a:alpha val="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684309" y="4149929"/>
              <a:ext cx="4752002" cy="19391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de-DE" sz="2000" i="1" dirty="0">
                  <a:latin typeface="Arial" pitchFamily="34" charset="0"/>
                  <a:cs typeface="Arial" pitchFamily="34" charset="0"/>
                </a:rPr>
                <a:t>	           Jahrhunderte</a:t>
              </a:r>
              <a:endParaRPr lang="de-AT" sz="2000" i="1" dirty="0"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de-DE" sz="20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endParaRPr lang="de-DE" sz="1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r>
                <a:rPr lang="de-DE" sz="2000" dirty="0">
                  <a:solidFill>
                    <a:schemeClr val="accent6"/>
                  </a:solidFill>
                  <a:latin typeface="Arial" pitchFamily="34" charset="0"/>
                  <a:cs typeface="Arial" pitchFamily="34" charset="0"/>
                </a:rPr>
                <a:t>                    </a:t>
              </a:r>
              <a:r>
                <a:rPr lang="de-DE" sz="2000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Mensch</a:t>
              </a:r>
            </a:p>
            <a:p>
              <a:pPr>
                <a:defRPr/>
              </a:pPr>
              <a:r>
                <a:rPr lang="de-DE" sz="2000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     Kulturgeschichte      </a:t>
              </a:r>
            </a:p>
            <a:p>
              <a:pPr>
                <a:defRPr/>
              </a:pPr>
              <a:r>
                <a:rPr lang="de-DE" sz="2000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      Wirtschaft</a:t>
              </a:r>
            </a:p>
            <a:p>
              <a:pPr>
                <a:defRPr/>
              </a:pPr>
              <a:r>
                <a:rPr lang="de-DE" sz="2000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Bedürfnisse </a:t>
              </a:r>
              <a:r>
                <a:rPr lang="de-DE" sz="2000" i="1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       </a:t>
              </a:r>
              <a:endParaRPr lang="de-AT" sz="2000" i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uppieren 21"/>
          <p:cNvGrpSpPr>
            <a:grpSpLocks/>
          </p:cNvGrpSpPr>
          <p:nvPr/>
        </p:nvGrpSpPr>
        <p:grpSpPr bwMode="auto">
          <a:xfrm>
            <a:off x="3333750" y="3836988"/>
            <a:ext cx="6926263" cy="2317750"/>
            <a:chOff x="3332991" y="3836553"/>
            <a:chExt cx="6927641" cy="2318299"/>
          </a:xfrm>
        </p:grpSpPr>
        <p:sp>
          <p:nvSpPr>
            <p:cNvPr id="23" name="Ellipse 22"/>
            <p:cNvSpPr/>
            <p:nvPr/>
          </p:nvSpPr>
          <p:spPr>
            <a:xfrm rot="2090060">
              <a:off x="3332991" y="3836553"/>
              <a:ext cx="6265056" cy="201622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  <a:alpha val="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5132" name="Textfeld 23"/>
            <p:cNvSpPr txBox="1">
              <a:spLocks noChangeArrowheads="1"/>
            </p:cNvSpPr>
            <p:nvPr/>
          </p:nvSpPr>
          <p:spPr bwMode="auto">
            <a:xfrm>
              <a:off x="5148063" y="4154304"/>
              <a:ext cx="5112569" cy="200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 i="1">
                  <a:latin typeface="Arial" pitchFamily="34" charset="0"/>
                  <a:cs typeface="Arial" pitchFamily="34" charset="0"/>
                </a:rPr>
                <a:t> Jahrzehnte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000" i="1"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Technische Maßnahmen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           Entwässerung        	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               Ingenieur-Biologie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	          Konstruktionen</a:t>
              </a:r>
              <a:r>
                <a:rPr lang="de-DE" altLang="de-DE" sz="2400">
                  <a:latin typeface="Arial" pitchFamily="34" charset="0"/>
                  <a:cs typeface="Arial" pitchFamily="34" charset="0"/>
                </a:rPr>
                <a:t>	         	</a:t>
              </a:r>
              <a:endParaRPr lang="de-AT" altLang="de-DE" sz="2000" i="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Rechteck 11"/>
          <p:cNvSpPr/>
          <p:nvPr/>
        </p:nvSpPr>
        <p:spPr>
          <a:xfrm>
            <a:off x="107504" y="2855838"/>
            <a:ext cx="892899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Ziel: Einführung, Querverbindungen,</a:t>
            </a:r>
          </a:p>
          <a:p>
            <a:pPr algn="ctr">
              <a:defRPr/>
            </a:pPr>
            <a:r>
              <a:rPr lang="de-DE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Motivation </a:t>
            </a:r>
            <a:r>
              <a:rPr lang="de-DE" sz="3200" b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als Geograph</a:t>
            </a:r>
            <a:r>
              <a:rPr lang="de-DE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, Exkursionsziele</a:t>
            </a:r>
            <a:endParaRPr lang="de-DE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733330" y="57398"/>
            <a:ext cx="368562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Lerninhalte</a:t>
            </a:r>
          </a:p>
        </p:txBody>
      </p:sp>
      <p:pic>
        <p:nvPicPr>
          <p:cNvPr id="25" name="Grafi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887" y="5877272"/>
            <a:ext cx="1698509" cy="8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43341" y="10862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0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41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 descr="C:\Users\g40705u2902\AppData\Local\Microsoft\Windows\Temporary Internet Files\Content.IE5\HIKN1QV7\MM900219072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213" y="-315913"/>
            <a:ext cx="10369551" cy="763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7950" y="115888"/>
            <a:ext cx="8856663" cy="9540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rgbClr val="FF0000"/>
                </a:solidFill>
                <a:latin typeface="Arial" charset="0"/>
                <a:cs typeface="Arial" charset="0"/>
              </a:rPr>
              <a:t>4,6 </a:t>
            </a:r>
            <a:r>
              <a:rPr lang="de-DE" altLang="de-DE" sz="2800">
                <a:solidFill>
                  <a:srgbClr val="FF0000"/>
                </a:solidFill>
                <a:latin typeface="Arial" charset="0"/>
                <a:cs typeface="Arial" charset="0"/>
              </a:rPr>
              <a:t>Milliarden Jahre vor heute entstehen Sonne, Erde, Planeten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07950" y="1196975"/>
            <a:ext cx="8856663" cy="9540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rgbClr val="FF0000"/>
                </a:solidFill>
                <a:latin typeface="Arial" charset="0"/>
                <a:cs typeface="Arial" charset="0"/>
              </a:rPr>
              <a:t>4,4</a:t>
            </a:r>
            <a:r>
              <a:rPr lang="de-DE" altLang="de-DE" sz="2800">
                <a:solidFill>
                  <a:srgbClr val="FF0000"/>
                </a:solidFill>
                <a:latin typeface="Arial" charset="0"/>
                <a:cs typeface="Arial" charset="0"/>
              </a:rPr>
              <a:t> Milliarden Jahre vor heute entstehen eine erste Kruste der Erde und mit Wasser gefüllte Becken 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7950" y="5067300"/>
            <a:ext cx="8856663" cy="9540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rgbClr val="FF0000"/>
                </a:solidFill>
                <a:latin typeface="Arial" charset="0"/>
                <a:cs typeface="Arial" charset="0"/>
              </a:rPr>
              <a:t>2,5</a:t>
            </a:r>
            <a:r>
              <a:rPr lang="de-DE" altLang="de-DE" sz="2800">
                <a:solidFill>
                  <a:srgbClr val="FF0000"/>
                </a:solidFill>
                <a:latin typeface="Arial" charset="0"/>
                <a:cs typeface="Arial" charset="0"/>
              </a:rPr>
              <a:t> Milliarden Jahre vor heute beginnen sich die Verteilung von Land und Wasser zu verändern   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7950" y="6146800"/>
            <a:ext cx="8856663" cy="5222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rgbClr val="FF0000"/>
                </a:solidFill>
                <a:latin typeface="Arial" charset="0"/>
                <a:cs typeface="Arial" charset="0"/>
              </a:rPr>
              <a:t>Wir sprechen von der Plattentektonik</a:t>
            </a:r>
            <a:r>
              <a:rPr lang="de-DE" altLang="de-DE" sz="2800">
                <a:solidFill>
                  <a:srgbClr val="FF0000"/>
                </a:solidFill>
                <a:latin typeface="Arial" charset="0"/>
                <a:cs typeface="Arial" charset="0"/>
              </a:rPr>
              <a:t>   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9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9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41438"/>
            <a:ext cx="7177087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/>
          <p:nvPr/>
        </p:nvSpPr>
        <p:spPr>
          <a:xfrm rot="2534446">
            <a:off x="6396038" y="1755775"/>
            <a:ext cx="2201862" cy="5238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altLang="de-DE" sz="2800" b="1" dirty="0">
                <a:solidFill>
                  <a:schemeClr val="bg1"/>
                </a:solidFill>
              </a:rPr>
              <a:t>Erdaltertum</a:t>
            </a: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 rot="-1484180">
            <a:off x="1268413" y="1595438"/>
            <a:ext cx="2500312" cy="523875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chemeClr val="bg1"/>
                </a:solidFill>
                <a:latin typeface="Arial" charset="0"/>
              </a:rPr>
              <a:t>Erdmittelalter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 rot="3049028">
            <a:off x="469106" y="4960144"/>
            <a:ext cx="2022475" cy="5222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latin typeface="Arial" charset="0"/>
              </a:rPr>
              <a:t>Erdneuzeit</a:t>
            </a:r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3348038" y="5930900"/>
            <a:ext cx="4872037" cy="5222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rgbClr val="3399FF"/>
                </a:solidFill>
                <a:latin typeface="Arial" charset="0"/>
              </a:rPr>
              <a:t>Eiszeiten</a:t>
            </a:r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0" y="34925"/>
            <a:ext cx="9144000" cy="1016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914400" indent="-4572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286000" indent="-4572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 b="1">
                <a:solidFill>
                  <a:srgbClr val="FFFF00"/>
                </a:solidFill>
                <a:latin typeface="Arial" charset="0"/>
                <a:cs typeface="Arial" charset="0"/>
              </a:rPr>
              <a:t>Entwicklung der Erde und Katastrophen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>
                <a:solidFill>
                  <a:srgbClr val="FFFF00"/>
                </a:solidFill>
                <a:latin typeface="Arial" charset="0"/>
                <a:cs typeface="Arial" charset="0"/>
              </a:rPr>
              <a:t>(Kalender: 1 Jahr für 4,6 Milliarden J.)</a:t>
            </a:r>
          </a:p>
        </p:txBody>
      </p:sp>
      <p:pic>
        <p:nvPicPr>
          <p:cNvPr id="16392" name="Grafi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2536825"/>
            <a:ext cx="1366838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8" y="9207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Grafik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13" y="2944813"/>
            <a:ext cx="1606550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feil nach unten 1"/>
          <p:cNvSpPr/>
          <p:nvPr/>
        </p:nvSpPr>
        <p:spPr>
          <a:xfrm>
            <a:off x="4787900" y="1196975"/>
            <a:ext cx="360363" cy="936625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3" name="Pfeil nach unten 12"/>
          <p:cNvSpPr/>
          <p:nvPr/>
        </p:nvSpPr>
        <p:spPr>
          <a:xfrm rot="15556551">
            <a:off x="1234281" y="3296444"/>
            <a:ext cx="360363" cy="936625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5894" y="1196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3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60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2863"/>
            <a:ext cx="7775575" cy="68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WordArt 2059"/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6788150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5E2D37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Meteoriten-Impakt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105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2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144000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WordArt 2059"/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6788150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5E2D37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Meteoriten-Impakt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88325" y="1268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0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WordArt 2059"/>
          <p:cNvSpPr>
            <a:spLocks noChangeArrowheads="1" noChangeShapeType="1" noTextEdit="1"/>
          </p:cNvSpPr>
          <p:nvPr/>
        </p:nvSpPr>
        <p:spPr bwMode="auto">
          <a:xfrm>
            <a:off x="179388" y="152400"/>
            <a:ext cx="8856662" cy="6842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Den Dinosauriern …</a:t>
            </a:r>
          </a:p>
        </p:txBody>
      </p:sp>
      <p:pic>
        <p:nvPicPr>
          <p:cNvPr id="19460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075" y="587692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105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00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pac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7"/>
          <a:stretch>
            <a:fillRect/>
          </a:stretch>
        </p:blipFill>
        <p:spPr bwMode="auto">
          <a:xfrm>
            <a:off x="0" y="0"/>
            <a:ext cx="932815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WordArt 7"/>
          <p:cNvSpPr>
            <a:spLocks noChangeArrowheads="1" noChangeShapeType="1" noTextEdit="1"/>
          </p:cNvSpPr>
          <p:nvPr/>
        </p:nvSpPr>
        <p:spPr bwMode="auto">
          <a:xfrm>
            <a:off x="228600" y="228600"/>
            <a:ext cx="8915400" cy="9906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Kreide-Tertiär-Impakt</a:t>
            </a:r>
          </a:p>
        </p:txBody>
      </p:sp>
      <p:pic>
        <p:nvPicPr>
          <p:cNvPr id="20484" name="Grafi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84675"/>
            <a:ext cx="30448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204913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Grafik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3643313"/>
            <a:ext cx="3995737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Line 14"/>
          <p:cNvSpPr>
            <a:spLocks noChangeShapeType="1"/>
          </p:cNvSpPr>
          <p:nvPr/>
        </p:nvSpPr>
        <p:spPr bwMode="auto">
          <a:xfrm>
            <a:off x="5054600" y="3646488"/>
            <a:ext cx="3981450" cy="30019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9465" name="Line 15"/>
          <p:cNvSpPr>
            <a:spLocks noChangeShapeType="1"/>
          </p:cNvSpPr>
          <p:nvPr/>
        </p:nvSpPr>
        <p:spPr bwMode="auto">
          <a:xfrm flipV="1">
            <a:off x="5062538" y="3643313"/>
            <a:ext cx="3973512" cy="3005137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44408" y="13319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8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464" grpId="0" animBg="1"/>
      <p:bldP spid="194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3"/>
            <a:ext cx="9144000" cy="642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feld 5"/>
          <p:cNvSpPr txBox="1">
            <a:spLocks noChangeArrowheads="1"/>
          </p:cNvSpPr>
          <p:nvPr/>
        </p:nvSpPr>
        <p:spPr bwMode="auto">
          <a:xfrm>
            <a:off x="5724525" y="6092825"/>
            <a:ext cx="3311525" cy="6000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100" i="1">
                <a:solidFill>
                  <a:srgbClr val="FF0000"/>
                </a:solidFill>
                <a:latin typeface="Arial" charset="0"/>
                <a:cs typeface="Arial" charset="0"/>
              </a:rPr>
              <a:t>aus und ergänzend dazu: </a:t>
            </a:r>
            <a:r>
              <a:rPr lang="de-DE" altLang="de-DE" sz="1100" b="1">
                <a:solidFill>
                  <a:srgbClr val="FF0000"/>
                </a:solidFill>
                <a:latin typeface="Arial" charset="0"/>
                <a:cs typeface="Arial" charset="0"/>
              </a:rPr>
              <a:t>Geol.B.-A. (hrsg.) 2013. </a:t>
            </a:r>
            <a:r>
              <a:rPr lang="de-DE" altLang="de-DE" sz="1100">
                <a:solidFill>
                  <a:srgbClr val="FF0000"/>
                </a:solidFill>
                <a:latin typeface="Arial" charset="0"/>
                <a:cs typeface="Arial" charset="0"/>
              </a:rPr>
              <a:t>Rocky Austria – Geologie von Österrreich kurz und bunt. 80p., Wien.</a:t>
            </a:r>
            <a:endParaRPr lang="de-AT" altLang="de-DE" sz="110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pic>
        <p:nvPicPr>
          <p:cNvPr id="21508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2288"/>
            <a:ext cx="2071688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1116013" y="1125538"/>
            <a:ext cx="539750" cy="5032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8" name="Gerade Verbindung mit Pfeil 7"/>
          <p:cNvCxnSpPr/>
          <p:nvPr/>
        </p:nvCxnSpPr>
        <p:spPr>
          <a:xfrm flipH="1" flipV="1">
            <a:off x="1763713" y="1557338"/>
            <a:ext cx="3384550" cy="15843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1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115888"/>
            <a:ext cx="1765300" cy="86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WordArt 2059"/>
          <p:cNvSpPr>
            <a:spLocks noChangeArrowheads="1" noChangeShapeType="1" noTextEdit="1"/>
          </p:cNvSpPr>
          <p:nvPr/>
        </p:nvSpPr>
        <p:spPr bwMode="auto">
          <a:xfrm>
            <a:off x="106363" y="115888"/>
            <a:ext cx="7056437" cy="7302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FFFF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Nördlinger Ries</a:t>
            </a:r>
          </a:p>
        </p:txBody>
      </p:sp>
      <p:sp>
        <p:nvSpPr>
          <p:cNvPr id="2" name="Ellipse 1"/>
          <p:cNvSpPr/>
          <p:nvPr/>
        </p:nvSpPr>
        <p:spPr>
          <a:xfrm>
            <a:off x="3633788" y="1808163"/>
            <a:ext cx="2667000" cy="23415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11255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9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4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07504" y="116632"/>
            <a:ext cx="892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 smtClean="0">
                <a:solidFill>
                  <a:schemeClr val="accent6">
                    <a:lumMod val="75000"/>
                  </a:schemeClr>
                </a:solidFill>
              </a:rPr>
              <a:t>Alpine </a:t>
            </a:r>
            <a:r>
              <a:rPr lang="de-DE" sz="1400" b="1" dirty="0" err="1" smtClean="0">
                <a:solidFill>
                  <a:schemeClr val="accent6">
                    <a:lumMod val="75000"/>
                  </a:schemeClr>
                </a:solidFill>
              </a:rPr>
              <a:t>Naturgefahren_Tektonische</a:t>
            </a:r>
            <a:r>
              <a:rPr lang="de-DE" sz="1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1400" b="1" dirty="0" err="1" smtClean="0">
                <a:solidFill>
                  <a:schemeClr val="accent6">
                    <a:lumMod val="75000"/>
                  </a:schemeClr>
                </a:solidFill>
              </a:rPr>
              <a:t>Katastrophen_Übungs</a:t>
            </a:r>
            <a:r>
              <a:rPr lang="de-DE" sz="1400" b="1" dirty="0" smtClean="0">
                <a:solidFill>
                  <a:schemeClr val="accent6">
                    <a:lumMod val="75000"/>
                  </a:schemeClr>
                </a:solidFill>
              </a:rPr>
              <a:t>- und Prüfungsfrage_1: </a:t>
            </a:r>
            <a:endParaRPr lang="de-DE" sz="1400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de-DE" sz="1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de-DE" sz="1400" dirty="0" smtClean="0"/>
              <a:t>Erklären Sie die </a:t>
            </a:r>
            <a:r>
              <a:rPr lang="de-DE" sz="1400" dirty="0"/>
              <a:t>Genese der mit einem rotem Kreis markierten ringförmigen Struktur, ca. </a:t>
            </a:r>
            <a:r>
              <a:rPr lang="de-DE" sz="1400" dirty="0" smtClean="0"/>
              <a:t>200km nordwestlich von Salzburg gelegen!</a:t>
            </a:r>
          </a:p>
          <a:p>
            <a:pPr lvl="0"/>
            <a:r>
              <a:rPr lang="de-DE" sz="1400" dirty="0" smtClean="0"/>
              <a:t>Wie </a:t>
            </a:r>
            <a:r>
              <a:rPr lang="de-DE" sz="1400" dirty="0"/>
              <a:t>heißt diese Struktur und in welchem Gebirge liegt sie</a:t>
            </a:r>
            <a:r>
              <a:rPr lang="de-DE" sz="1400" dirty="0" smtClean="0"/>
              <a:t>? Antwort: ………………………………………………………………………………..</a:t>
            </a:r>
          </a:p>
          <a:p>
            <a:pPr lvl="0"/>
            <a:r>
              <a:rPr lang="de-DE" sz="1400" dirty="0" smtClean="0"/>
              <a:t>……………………………………………………………………………………………………………………………………………………………………………………………</a:t>
            </a:r>
          </a:p>
          <a:p>
            <a:r>
              <a:rPr lang="de-DE" sz="1400" dirty="0" smtClean="0"/>
              <a:t>Durch </a:t>
            </a:r>
            <a:r>
              <a:rPr lang="de-DE" sz="1400" dirty="0"/>
              <a:t>welchen Prozess ist sie wann entstanden</a:t>
            </a:r>
            <a:r>
              <a:rPr lang="de-DE" sz="1400" dirty="0" smtClean="0"/>
              <a:t>? </a:t>
            </a:r>
            <a:r>
              <a:rPr lang="de-DE" sz="1400" dirty="0"/>
              <a:t>Antwort: </a:t>
            </a:r>
            <a:r>
              <a:rPr lang="de-DE" sz="1400" dirty="0" smtClean="0"/>
              <a:t>………………………………………………………………………………………………..</a:t>
            </a:r>
            <a:endParaRPr lang="de-DE" sz="1400" dirty="0"/>
          </a:p>
          <a:p>
            <a:r>
              <a:rPr lang="de-DE" sz="1400" dirty="0" smtClean="0"/>
              <a:t>Wie </a:t>
            </a:r>
            <a:r>
              <a:rPr lang="de-DE" sz="1400" dirty="0"/>
              <a:t>heißt das für diesen Raum typische Gestein mit einem </a:t>
            </a:r>
            <a:r>
              <a:rPr lang="de-DE" sz="1400" dirty="0" smtClean="0"/>
              <a:t>Fachausdruck? </a:t>
            </a:r>
            <a:r>
              <a:rPr lang="de-DE" sz="1400" dirty="0"/>
              <a:t>Antwort: </a:t>
            </a:r>
            <a:r>
              <a:rPr lang="de-DE" sz="1400" dirty="0" smtClean="0"/>
              <a:t>…………………………………………………………</a:t>
            </a:r>
          </a:p>
          <a:p>
            <a:r>
              <a:rPr lang="de-DE" sz="1400" dirty="0" smtClean="0"/>
              <a:t>Wie </a:t>
            </a:r>
            <a:r>
              <a:rPr lang="de-DE" sz="1400" dirty="0"/>
              <a:t>wird </a:t>
            </a:r>
            <a:r>
              <a:rPr lang="de-DE" sz="1400" dirty="0" smtClean="0"/>
              <a:t>das  Gestein lokal </a:t>
            </a:r>
            <a:r>
              <a:rPr lang="de-DE" sz="1400" dirty="0"/>
              <a:t>genannt und </a:t>
            </a:r>
            <a:r>
              <a:rPr lang="de-DE" sz="1400" dirty="0" smtClean="0"/>
              <a:t>wozu wird es verwendet? </a:t>
            </a:r>
            <a:r>
              <a:rPr lang="de-DE" sz="1400" dirty="0"/>
              <a:t>Antwort: </a:t>
            </a:r>
            <a:r>
              <a:rPr lang="de-DE" sz="1400" dirty="0" smtClean="0"/>
              <a:t>…………………………………………………………………….</a:t>
            </a:r>
            <a:endParaRPr lang="de-DE" sz="1400" dirty="0"/>
          </a:p>
          <a:p>
            <a:r>
              <a:rPr lang="de-DE" sz="1400" i="1" dirty="0"/>
              <a:t>Für die vollständige Beantwortung dieser Frage gibt es </a:t>
            </a:r>
            <a:r>
              <a:rPr lang="de-DE" sz="1400" i="1" dirty="0" smtClean="0"/>
              <a:t>4 </a:t>
            </a:r>
            <a:r>
              <a:rPr lang="de-DE" sz="1400" i="1" dirty="0"/>
              <a:t>Punkte!)</a:t>
            </a:r>
            <a:endParaRPr lang="de-AT" altLang="de-DE" sz="1400" dirty="0"/>
          </a:p>
          <a:p>
            <a:pPr lvl="0"/>
            <a:r>
              <a:rPr lang="de-DE" sz="1400" dirty="0" smtClean="0"/>
              <a:t>        </a:t>
            </a:r>
            <a:endParaRPr lang="de-AT" sz="1400" dirty="0"/>
          </a:p>
          <a:p>
            <a:endParaRPr lang="de-AT" sz="1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75" b="12609"/>
          <a:stretch/>
        </p:blipFill>
        <p:spPr>
          <a:xfrm>
            <a:off x="0" y="2608459"/>
            <a:ext cx="7668344" cy="4249540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899592" y="2608459"/>
            <a:ext cx="576064" cy="60451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Rechteck 4"/>
          <p:cNvSpPr/>
          <p:nvPr/>
        </p:nvSpPr>
        <p:spPr>
          <a:xfrm>
            <a:off x="3717792" y="4509120"/>
            <a:ext cx="854208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sz="1400" b="1" dirty="0"/>
              <a:t>Salzburg </a:t>
            </a:r>
            <a:endParaRPr lang="de-AT" sz="1400" b="1" dirty="0"/>
          </a:p>
        </p:txBody>
      </p:sp>
      <p:cxnSp>
        <p:nvCxnSpPr>
          <p:cNvPr id="7" name="Gerade Verbindung mit Pfeil 6"/>
          <p:cNvCxnSpPr>
            <a:stCxn id="5" idx="1"/>
            <a:endCxn id="3" idx="5"/>
          </p:cNvCxnSpPr>
          <p:nvPr/>
        </p:nvCxnSpPr>
        <p:spPr>
          <a:xfrm flipH="1" flipV="1">
            <a:off x="1391293" y="3124447"/>
            <a:ext cx="2326499" cy="15385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74219" y="5805264"/>
            <a:ext cx="1648771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26896" y="111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1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6663"/>
            <a:ext cx="91440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0"/>
            <a:ext cx="9172575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Grafi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WordArt 2059"/>
          <p:cNvSpPr>
            <a:spLocks noChangeArrowheads="1" noChangeShapeType="1" noTextEdit="1"/>
          </p:cNvSpPr>
          <p:nvPr/>
        </p:nvSpPr>
        <p:spPr bwMode="auto">
          <a:xfrm>
            <a:off x="304800" y="152400"/>
            <a:ext cx="6788150" cy="8382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00B05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Moldavit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7662" y="11247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4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6"/>
          <a:stretch>
            <a:fillRect/>
          </a:stretch>
        </p:blipFill>
        <p:spPr bwMode="auto">
          <a:xfrm>
            <a:off x="6350" y="950913"/>
            <a:ext cx="9137650" cy="590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WordArt 2059"/>
          <p:cNvSpPr>
            <a:spLocks noChangeArrowheads="1" noChangeShapeType="1" noTextEdit="1"/>
          </p:cNvSpPr>
          <p:nvPr/>
        </p:nvSpPr>
        <p:spPr bwMode="auto">
          <a:xfrm>
            <a:off x="304800" y="115888"/>
            <a:ext cx="6788150" cy="7302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FFFF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Krater</a:t>
            </a:r>
          </a:p>
        </p:txBody>
      </p:sp>
      <p:sp>
        <p:nvSpPr>
          <p:cNvPr id="23557" name="WordArt 2059"/>
          <p:cNvSpPr>
            <a:spLocks noChangeArrowheads="1" noChangeShapeType="1" noTextEdit="1"/>
          </p:cNvSpPr>
          <p:nvPr/>
        </p:nvSpPr>
        <p:spPr bwMode="auto">
          <a:xfrm>
            <a:off x="1331913" y="1906588"/>
            <a:ext cx="6788150" cy="7302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spc="720">
                <a:solidFill>
                  <a:srgbClr val="FFFF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alle 50.000 Jahre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609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4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53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15"/>
          <p:cNvSpPr>
            <a:spLocks noChangeArrowheads="1" noChangeShapeType="1" noTextEdit="1"/>
          </p:cNvSpPr>
          <p:nvPr/>
        </p:nvSpPr>
        <p:spPr bwMode="auto">
          <a:xfrm>
            <a:off x="179388" y="114300"/>
            <a:ext cx="8785225" cy="7223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kern="10" spc="480">
                <a:solidFill>
                  <a:srgbClr val="FF0000"/>
                </a:soli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/>
              </a:rPr>
              <a:t>Erde ist ruheloser Planet</a:t>
            </a:r>
          </a:p>
        </p:txBody>
      </p:sp>
      <p:pic>
        <p:nvPicPr>
          <p:cNvPr id="24580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587692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105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410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0" t="9566" r="6250" b="226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WordArt 12"/>
          <p:cNvSpPr>
            <a:spLocks noChangeArrowheads="1" noChangeShapeType="1" noTextEdit="1"/>
          </p:cNvSpPr>
          <p:nvPr/>
        </p:nvSpPr>
        <p:spPr bwMode="auto">
          <a:xfrm>
            <a:off x="228600" y="188913"/>
            <a:ext cx="6935788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9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Feuer der Erde</a:t>
            </a:r>
          </a:p>
        </p:txBody>
      </p:sp>
      <p:pic>
        <p:nvPicPr>
          <p:cNvPr id="29700" name="Picture 14" descr="C:\Users\g40705u2902\AppData\Local\Microsoft\Windows\Temporary Internet Files\Content.IE5\X3TX8JWQ\MM900236447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88" y="3644900"/>
            <a:ext cx="30956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Grafi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26897" y="61309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WordArt 12"/>
          <p:cNvSpPr>
            <a:spLocks noChangeArrowheads="1" noChangeShapeType="1" noTextEdit="1"/>
          </p:cNvSpPr>
          <p:nvPr/>
        </p:nvSpPr>
        <p:spPr bwMode="auto">
          <a:xfrm>
            <a:off x="277813" y="188913"/>
            <a:ext cx="8686800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Rinjani auf Lombok/Bali</a:t>
            </a:r>
          </a:p>
        </p:txBody>
      </p:sp>
      <p:pic>
        <p:nvPicPr>
          <p:cNvPr id="31748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8" y="58054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7813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2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"/>
          <a:stretch>
            <a:fillRect/>
          </a:stretch>
        </p:blipFill>
        <p:spPr bwMode="auto">
          <a:xfrm>
            <a:off x="0" y="63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WordArt 12"/>
          <p:cNvSpPr>
            <a:spLocks noChangeArrowheads="1" noChangeShapeType="1" noTextEdit="1"/>
          </p:cNvSpPr>
          <p:nvPr/>
        </p:nvSpPr>
        <p:spPr bwMode="auto">
          <a:xfrm>
            <a:off x="228600" y="5876925"/>
            <a:ext cx="8686800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9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Südost-Steiermark</a:t>
            </a:r>
          </a:p>
        </p:txBody>
      </p:sp>
      <p:pic>
        <p:nvPicPr>
          <p:cNvPr id="33796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268413"/>
            <a:ext cx="37052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WordArt 12"/>
          <p:cNvSpPr>
            <a:spLocks noChangeArrowheads="1" noChangeShapeType="1" noTextEdit="1"/>
          </p:cNvSpPr>
          <p:nvPr/>
        </p:nvSpPr>
        <p:spPr bwMode="auto">
          <a:xfrm>
            <a:off x="277813" y="188913"/>
            <a:ext cx="69580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Vulkanismus</a:t>
            </a:r>
          </a:p>
        </p:txBody>
      </p:sp>
      <p:pic>
        <p:nvPicPr>
          <p:cNvPr id="33798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1367" y="5229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6" descr="F:\Vorträge\Vortrag_BIOS_Mallnitz_2008\Lavalamp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3" t="7770" b="525"/>
          <a:stretch>
            <a:fillRect/>
          </a:stretch>
        </p:blipFill>
        <p:spPr bwMode="auto">
          <a:xfrm>
            <a:off x="0" y="0"/>
            <a:ext cx="91392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59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006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endParaRPr lang="de-DE" altLang="de-DE" sz="6000" i="1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121860" name="WordArt 3"/>
          <p:cNvSpPr>
            <a:spLocks noChangeArrowheads="1" noChangeShapeType="1" noTextEdit="1"/>
          </p:cNvSpPr>
          <p:nvPr/>
        </p:nvSpPr>
        <p:spPr bwMode="auto">
          <a:xfrm>
            <a:off x="2286000" y="190500"/>
            <a:ext cx="6553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Kinder-Forscher-Ecke</a:t>
            </a:r>
          </a:p>
        </p:txBody>
      </p:sp>
      <p:sp>
        <p:nvSpPr>
          <p:cNvPr id="121861" name="WordArt 5"/>
          <p:cNvSpPr>
            <a:spLocks noChangeArrowheads="1" noChangeShapeType="1" noTextEdit="1"/>
          </p:cNvSpPr>
          <p:nvPr/>
        </p:nvSpPr>
        <p:spPr bwMode="auto">
          <a:xfrm>
            <a:off x="304800" y="5943600"/>
            <a:ext cx="86106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Lava-Lampe - Plutonismus!</a:t>
            </a:r>
          </a:p>
        </p:txBody>
      </p:sp>
      <p:pic>
        <p:nvPicPr>
          <p:cNvPr id="121862" name="Picture 6" descr="K:\Programme\Microsoft Office\Clipart\standard\stddir1\BD05179_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7488"/>
            <a:ext cx="1673225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1116013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7544" y="22048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5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2"/>
          <a:stretch>
            <a:fillRect/>
          </a:stretch>
        </p:blipFill>
        <p:spPr bwMode="auto">
          <a:xfrm>
            <a:off x="0" y="620713"/>
            <a:ext cx="9144000" cy="623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3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006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endParaRPr lang="de-DE" altLang="de-DE" sz="6000" i="1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122884" name="WordArt 3"/>
          <p:cNvSpPr>
            <a:spLocks noChangeArrowheads="1" noChangeShapeType="1" noTextEdit="1"/>
          </p:cNvSpPr>
          <p:nvPr/>
        </p:nvSpPr>
        <p:spPr bwMode="auto">
          <a:xfrm>
            <a:off x="2033588" y="190500"/>
            <a:ext cx="693102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Kinder-Uni-Forscher-Ecke</a:t>
            </a:r>
          </a:p>
        </p:txBody>
      </p:sp>
      <p:pic>
        <p:nvPicPr>
          <p:cNvPr id="122885" name="Picture 6" descr="K:\Programme\Microsoft Office\Clipart\standard\stddir1\BD05179_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1673225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6" name="WordArt 5"/>
          <p:cNvSpPr>
            <a:spLocks noChangeArrowheads="1" noChangeShapeType="1" noTextEdit="1"/>
          </p:cNvSpPr>
          <p:nvPr/>
        </p:nvSpPr>
        <p:spPr bwMode="auto">
          <a:xfrm>
            <a:off x="107950" y="5876925"/>
            <a:ext cx="8928100" cy="904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Warum schwimmt Bimsstein?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91880" y="11247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0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7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0064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endParaRPr lang="de-DE" altLang="de-DE" sz="6000" i="1">
              <a:solidFill>
                <a:srgbClr val="C00000"/>
              </a:solidFill>
              <a:latin typeface="Arial" charset="0"/>
            </a:endParaRPr>
          </a:p>
        </p:txBody>
      </p:sp>
      <p:pic>
        <p:nvPicPr>
          <p:cNvPr id="123908" name="Picture 1027" descr="K:\Programme\Microsoft Office\Clipart\standard\stddir1\BD05179_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7488"/>
            <a:ext cx="1673225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9" name="WordArt 1028"/>
          <p:cNvSpPr>
            <a:spLocks noChangeArrowheads="1" noChangeShapeType="1" noTextEdit="1"/>
          </p:cNvSpPr>
          <p:nvPr/>
        </p:nvSpPr>
        <p:spPr bwMode="auto">
          <a:xfrm>
            <a:off x="2286000" y="190500"/>
            <a:ext cx="6553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Kinder-Forscher-Ecke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930275" y="3860800"/>
            <a:ext cx="4146550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1" name="WordArt 1029"/>
          <p:cNvSpPr>
            <a:spLocks noChangeArrowheads="1" noChangeShapeType="1" noTextEdit="1"/>
          </p:cNvSpPr>
          <p:nvPr/>
        </p:nvSpPr>
        <p:spPr bwMode="auto">
          <a:xfrm>
            <a:off x="304800" y="5943600"/>
            <a:ext cx="8610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Vulkanausbruch</a:t>
            </a:r>
          </a:p>
        </p:txBody>
      </p:sp>
      <p:pic>
        <p:nvPicPr>
          <p:cNvPr id="123912" name="Picture 4" descr="C:\Users\g40705u2902\AppData\Local\Microsoft\Windows\Temporary Internet Files\Content.IE5\Z4MCTJY5\MM900282861[1]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147888"/>
            <a:ext cx="3743325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13" name="Grafi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25" y="100647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25492" y="1250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Rechberg-Kriechbaum\Erdschal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3" t="5354" r="14745" b="5880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7950" y="6034088"/>
            <a:ext cx="50673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3600" dirty="0">
                <a:solidFill>
                  <a:srgbClr val="FF0000"/>
                </a:solidFill>
                <a:latin typeface="Arial" charset="0"/>
              </a:rPr>
              <a:t>Schalenbau der </a:t>
            </a:r>
            <a:r>
              <a:rPr lang="de-DE" altLang="de-DE" sz="3600" dirty="0" smtClean="0">
                <a:solidFill>
                  <a:srgbClr val="FF0000"/>
                </a:solidFill>
                <a:latin typeface="Arial" charset="0"/>
              </a:rPr>
              <a:t>Erde</a:t>
            </a:r>
            <a:endParaRPr lang="de-DE" altLang="de-DE" sz="36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243932" y="5292725"/>
            <a:ext cx="2624212" cy="46166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dirty="0">
                <a:solidFill>
                  <a:srgbClr val="FFFF00"/>
                </a:solidFill>
                <a:latin typeface="Arial" charset="0"/>
              </a:rPr>
              <a:t>Innerer</a:t>
            </a:r>
            <a:r>
              <a:rPr lang="de-DE" altLang="de-DE" sz="2400" b="1" dirty="0">
                <a:solidFill>
                  <a:srgbClr val="FFFF00"/>
                </a:solidFill>
                <a:latin typeface="Arial" charset="0"/>
              </a:rPr>
              <a:t> Erdkern</a:t>
            </a:r>
            <a:endParaRPr lang="de-DE" altLang="de-DE" sz="2400" i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867636" y="971161"/>
            <a:ext cx="3312368" cy="101566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dirty="0" smtClean="0">
                <a:solidFill>
                  <a:srgbClr val="800000"/>
                </a:solidFill>
                <a:latin typeface="Arial" charset="0"/>
              </a:rPr>
              <a:t>Konvektionsströme im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sz="2400" b="1" dirty="0" smtClean="0">
                <a:solidFill>
                  <a:srgbClr val="800000"/>
                </a:solidFill>
                <a:latin typeface="Arial" charset="0"/>
              </a:rPr>
              <a:t>Erdmantel</a:t>
            </a:r>
            <a:endParaRPr lang="de-DE" altLang="de-DE" sz="2400" i="1" dirty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979613" y="44450"/>
            <a:ext cx="2447925" cy="584200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3200" b="1">
                <a:solidFill>
                  <a:srgbClr val="FFFF00"/>
                </a:solidFill>
                <a:latin typeface="Arial" charset="0"/>
              </a:rPr>
              <a:t>Erdkruste</a:t>
            </a:r>
            <a:endParaRPr lang="de-DE" altLang="de-DE" sz="3200" i="1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11272" name="Picture 2" descr="C:\Users\g40705u2902\AppData\Local\Microsoft\Windows\Temporary Internet Files\Content.IE5\D16SEZL3\MM900295250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55987">
            <a:off x="1225550" y="1895475"/>
            <a:ext cx="109378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903641" y="2056686"/>
            <a:ext cx="3240359" cy="480131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Kontinentale Erdkruste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– quarzreiche metamorphe und magmatische Gesteine und Sedimente, 30-60km dick und relativ leicht.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Ozeanische Kruste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– magmatische Gesteine, aus Basaltschmelzen kristallisiert, 6km dick und etwas schwerer.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Oberster Mantel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Alle drei gemeinsam bezeichnet man als </a:t>
            </a:r>
            <a:r>
              <a:rPr lang="de-DE" altLang="de-DE" sz="2800" b="1" dirty="0" smtClean="0">
                <a:solidFill>
                  <a:srgbClr val="FF0000"/>
                </a:solidFill>
                <a:latin typeface="Arial" charset="0"/>
              </a:rPr>
              <a:t>Lithosphäre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sz="1400" dirty="0" smtClean="0">
                <a:solidFill>
                  <a:srgbClr val="FF0000"/>
                </a:solidFill>
                <a:latin typeface="Arial" charset="0"/>
              </a:rPr>
              <a:t>Dicke: wenige km (Ozean) bis max. 100-200km (Kontinent)  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3995936" y="1268760"/>
            <a:ext cx="1800199" cy="83099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dirty="0" smtClean="0">
                <a:solidFill>
                  <a:srgbClr val="800000"/>
                </a:solidFill>
                <a:latin typeface="Arial" charset="0"/>
              </a:rPr>
              <a:t>Unterer </a:t>
            </a:r>
            <a:r>
              <a:rPr lang="de-DE" altLang="de-DE" sz="2400" b="1" dirty="0" smtClean="0">
                <a:solidFill>
                  <a:srgbClr val="800000"/>
                </a:solidFill>
                <a:latin typeface="Arial" charset="0"/>
              </a:rPr>
              <a:t>Erdmantel</a:t>
            </a:r>
            <a:endParaRPr lang="de-DE" altLang="de-DE" sz="2400" i="1" dirty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115376" y="692696"/>
            <a:ext cx="2880559" cy="461665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dirty="0" smtClean="0">
                <a:solidFill>
                  <a:srgbClr val="800000"/>
                </a:solidFill>
                <a:latin typeface="Arial" charset="0"/>
              </a:rPr>
              <a:t>Oberer </a:t>
            </a:r>
            <a:r>
              <a:rPr lang="de-DE" altLang="de-DE" sz="2400" b="1" dirty="0" smtClean="0">
                <a:solidFill>
                  <a:srgbClr val="800000"/>
                </a:solidFill>
                <a:latin typeface="Arial" charset="0"/>
              </a:rPr>
              <a:t>Erdmantel</a:t>
            </a:r>
            <a:endParaRPr lang="de-DE" altLang="de-DE" sz="2400" i="1" dirty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179388" y="2636838"/>
            <a:ext cx="4430712" cy="13684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1" name="Rechteck 20"/>
          <p:cNvSpPr/>
          <p:nvPr/>
        </p:nvSpPr>
        <p:spPr>
          <a:xfrm>
            <a:off x="179388" y="4076700"/>
            <a:ext cx="2216150" cy="1008063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379663" y="4749800"/>
            <a:ext cx="2230437" cy="33813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1600" dirty="0" err="1" smtClean="0">
                <a:latin typeface="Arial" charset="0"/>
              </a:rPr>
              <a:t>Sea-Floor-Spreading</a:t>
            </a:r>
            <a:endParaRPr lang="de-DE" sz="1600" i="1" dirty="0" smtClean="0">
              <a:latin typeface="Arial" charset="0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2641600" y="3667125"/>
            <a:ext cx="1989138" cy="33813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1600" dirty="0" err="1">
                <a:latin typeface="Arial" charset="0"/>
              </a:rPr>
              <a:t>Subduktions</a:t>
            </a:r>
            <a:r>
              <a:rPr lang="de-DE" altLang="de-DE" sz="1600" dirty="0">
                <a:latin typeface="Arial" charset="0"/>
              </a:rPr>
              <a:t>-Zone</a:t>
            </a:r>
            <a:endParaRPr lang="de-DE" altLang="de-DE" sz="1600" i="1" dirty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283968" y="2629361"/>
            <a:ext cx="1584176" cy="10156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dirty="0" smtClean="0">
                <a:solidFill>
                  <a:srgbClr val="FFFF00"/>
                </a:solidFill>
                <a:latin typeface="Arial" charset="0"/>
              </a:rPr>
              <a:t>Äußerer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sz="2400" b="1" dirty="0" smtClean="0">
                <a:solidFill>
                  <a:srgbClr val="FFFF00"/>
                </a:solidFill>
                <a:latin typeface="Arial" charset="0"/>
              </a:rPr>
              <a:t>Erdkern</a:t>
            </a:r>
            <a:endParaRPr lang="de-DE" altLang="de-DE" sz="2400" i="1" dirty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50" y="8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10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956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8" grpId="0" animBg="1"/>
      <p:bldP spid="15" grpId="0" animBg="1"/>
      <p:bldP spid="11" grpId="0" animBg="1"/>
      <p:bldP spid="12" grpId="0" animBg="1"/>
      <p:bldP spid="20" grpId="0" animBg="1"/>
      <p:bldP spid="21" grpId="0" animBg="1"/>
      <p:bldP spid="22" grpId="0" animBg="1"/>
      <p:bldP spid="23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Rechberg-Kriechbaum\Erdschal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3" t="5354" r="14745" b="58803"/>
          <a:stretch>
            <a:fillRect/>
          </a:stretch>
        </p:blipFill>
        <p:spPr bwMode="auto">
          <a:xfrm>
            <a:off x="-22459" y="873874"/>
            <a:ext cx="7978835" cy="598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107502" y="73655"/>
            <a:ext cx="8424938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accent6">
                    <a:lumMod val="75000"/>
                  </a:schemeClr>
                </a:solidFill>
              </a:rPr>
              <a:t>Alpine </a:t>
            </a:r>
            <a:r>
              <a:rPr lang="de-DE" sz="1400" b="1" dirty="0" err="1">
                <a:solidFill>
                  <a:schemeClr val="accent6">
                    <a:lumMod val="75000"/>
                  </a:schemeClr>
                </a:solidFill>
              </a:rPr>
              <a:t>Naturgefahren_Tektonische</a:t>
            </a:r>
            <a:r>
              <a:rPr lang="de-DE" sz="1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1400" b="1" dirty="0" err="1">
                <a:solidFill>
                  <a:schemeClr val="accent6">
                    <a:lumMod val="75000"/>
                  </a:schemeClr>
                </a:solidFill>
              </a:rPr>
              <a:t>Katastrophen_Übungs</a:t>
            </a:r>
            <a:r>
              <a:rPr lang="de-DE" sz="1400" b="1" dirty="0">
                <a:solidFill>
                  <a:schemeClr val="accent6">
                    <a:lumMod val="75000"/>
                  </a:schemeClr>
                </a:solidFill>
              </a:rPr>
              <a:t>- und </a:t>
            </a:r>
            <a:r>
              <a:rPr lang="de-DE" sz="1400" b="1" dirty="0" smtClean="0">
                <a:solidFill>
                  <a:schemeClr val="accent6">
                    <a:lumMod val="75000"/>
                  </a:schemeClr>
                </a:solidFill>
              </a:rPr>
              <a:t>Prüfungsfrage_2: </a:t>
            </a:r>
            <a:endParaRPr lang="de-DE" sz="1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de-DE" sz="1400" dirty="0" smtClean="0"/>
              <a:t>Benennen Sie in unten stehender Skizze … + den Schalenbau der Erde</a:t>
            </a:r>
          </a:p>
          <a:p>
            <a:r>
              <a:rPr lang="de-DE" sz="1400" dirty="0" smtClean="0"/>
              <a:t>+ den Motor für die Plattenbewegung </a:t>
            </a:r>
            <a:r>
              <a:rPr lang="de-DE" sz="1400" i="1" dirty="0"/>
              <a:t>(Für die vollständige Beantwortung dieser Frage gibt es 3 Punkte!)</a:t>
            </a:r>
            <a:endParaRPr lang="de-AT" sz="1400" dirty="0"/>
          </a:p>
        </p:txBody>
      </p:sp>
      <p:sp>
        <p:nvSpPr>
          <p:cNvPr id="12" name="Rechteck 11"/>
          <p:cNvSpPr/>
          <p:nvPr/>
        </p:nvSpPr>
        <p:spPr>
          <a:xfrm>
            <a:off x="2859291" y="827420"/>
            <a:ext cx="19287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dirty="0" smtClean="0">
                <a:latin typeface="Arial" charset="0"/>
              </a:rPr>
              <a:t>…………………..</a:t>
            </a:r>
            <a:endParaRPr lang="de-AT" dirty="0"/>
          </a:p>
        </p:txBody>
      </p:sp>
      <p:cxnSp>
        <p:nvCxnSpPr>
          <p:cNvPr id="3" name="Gerade Verbindung mit Pfeil 2"/>
          <p:cNvCxnSpPr>
            <a:stCxn id="12" idx="3"/>
          </p:cNvCxnSpPr>
          <p:nvPr/>
        </p:nvCxnSpPr>
        <p:spPr>
          <a:xfrm>
            <a:off x="4788024" y="1012086"/>
            <a:ext cx="936104" cy="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3795395" y="2060848"/>
            <a:ext cx="19287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dirty="0" smtClean="0">
                <a:latin typeface="Arial" charset="0"/>
              </a:rPr>
              <a:t>…………………..</a:t>
            </a:r>
            <a:endParaRPr lang="de-AT" dirty="0"/>
          </a:p>
        </p:txBody>
      </p:sp>
      <p:sp>
        <p:nvSpPr>
          <p:cNvPr id="17" name="Rechteck 16"/>
          <p:cNvSpPr/>
          <p:nvPr/>
        </p:nvSpPr>
        <p:spPr>
          <a:xfrm>
            <a:off x="4083427" y="3635732"/>
            <a:ext cx="19287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dirty="0" smtClean="0">
                <a:latin typeface="Arial" charset="0"/>
              </a:rPr>
              <a:t>…………………..</a:t>
            </a:r>
            <a:endParaRPr lang="de-AT" dirty="0"/>
          </a:p>
        </p:txBody>
      </p:sp>
      <p:sp>
        <p:nvSpPr>
          <p:cNvPr id="18" name="Rechteck 17"/>
          <p:cNvSpPr/>
          <p:nvPr/>
        </p:nvSpPr>
        <p:spPr>
          <a:xfrm>
            <a:off x="4139952" y="5805264"/>
            <a:ext cx="19287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dirty="0" smtClean="0">
                <a:latin typeface="Arial" charset="0"/>
              </a:rPr>
              <a:t>…………………..</a:t>
            </a:r>
            <a:endParaRPr lang="de-AT" dirty="0"/>
          </a:p>
        </p:txBody>
      </p:sp>
      <p:sp>
        <p:nvSpPr>
          <p:cNvPr id="19" name="Rechteck 18"/>
          <p:cNvSpPr/>
          <p:nvPr/>
        </p:nvSpPr>
        <p:spPr>
          <a:xfrm>
            <a:off x="611560" y="1619508"/>
            <a:ext cx="19287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dirty="0" smtClean="0">
                <a:latin typeface="Arial" charset="0"/>
              </a:rPr>
              <a:t>…………………..</a:t>
            </a:r>
            <a:endParaRPr lang="de-AT" dirty="0"/>
          </a:p>
        </p:txBody>
      </p:sp>
      <p:pic>
        <p:nvPicPr>
          <p:cNvPr id="2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269674" y="5661248"/>
            <a:ext cx="1874326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mit Pfeil 12"/>
          <p:cNvCxnSpPr/>
          <p:nvPr/>
        </p:nvCxnSpPr>
        <p:spPr>
          <a:xfrm>
            <a:off x="2555776" y="1772816"/>
            <a:ext cx="936104" cy="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6820698" y="2782669"/>
            <a:ext cx="2287806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dirty="0" smtClean="0">
                <a:latin typeface="Arial" charset="0"/>
              </a:rPr>
              <a:t>Motor ?</a:t>
            </a:r>
          </a:p>
          <a:p>
            <a:r>
              <a:rPr lang="de-DE" altLang="de-DE" dirty="0" smtClean="0">
                <a:latin typeface="Arial" charset="0"/>
              </a:rPr>
              <a:t>…………..…………..</a:t>
            </a:r>
            <a:endParaRPr lang="de-AT" dirty="0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0744" y="9908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6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 rot="21072065">
            <a:off x="123757" y="1213166"/>
            <a:ext cx="1567923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10"/>
          <a:stretch/>
        </p:blipFill>
        <p:spPr>
          <a:xfrm>
            <a:off x="107504" y="1332407"/>
            <a:ext cx="8744063" cy="503446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10"/>
          <a:stretch/>
        </p:blipFill>
        <p:spPr>
          <a:xfrm>
            <a:off x="107504" y="1346868"/>
            <a:ext cx="8744063" cy="503446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07504" y="6165304"/>
            <a:ext cx="892899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 und ergänzend dazu: </a:t>
            </a:r>
            <a:r>
              <a:rPr lang="de-DE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Plöchinger</a:t>
            </a:r>
            <a:r>
              <a:rPr lang="de-DE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 &amp; </a:t>
            </a:r>
            <a:r>
              <a:rPr lang="de-DE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Karanitsch</a:t>
            </a:r>
            <a:r>
              <a:rPr lang="de-DE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 2002. 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Faszination Erdgeschichte. 238p., Heimat-Verlag, Bruck </a:t>
            </a:r>
            <a:r>
              <a:rPr lang="de-DE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a.d.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Leitha-Schwarzach, Mödling.</a:t>
            </a:r>
            <a:endParaRPr lang="de-AT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 rot="21072065">
            <a:off x="123757" y="1227627"/>
            <a:ext cx="1567923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3757" y="128826"/>
            <a:ext cx="8840731" cy="147732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Lithosphäre: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ozeanische oder kontinentale Kruste samt oberstem (=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lithosphärischem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) Mantel – fest und spröde (max. 1300°C heiß) –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… schwimmen zusammen auf der … 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b="1" dirty="0" err="1" smtClean="0">
                <a:solidFill>
                  <a:srgbClr val="FF0000"/>
                </a:solidFill>
                <a:latin typeface="Arial" charset="0"/>
              </a:rPr>
              <a:t>Asthenosphäre</a:t>
            </a: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: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oberer Bereich des Erdmantels – plastisch und quasi „zähflüssig“   </a:t>
            </a:r>
            <a:endParaRPr lang="de-DE" altLang="de-DE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0" y="4077072"/>
            <a:ext cx="539552" cy="72008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Ellipse 7"/>
          <p:cNvSpPr/>
          <p:nvPr/>
        </p:nvSpPr>
        <p:spPr>
          <a:xfrm rot="4875578">
            <a:off x="1124733" y="4412381"/>
            <a:ext cx="593435" cy="203272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13"/>
          <p:cNvSpPr/>
          <p:nvPr/>
        </p:nvSpPr>
        <p:spPr>
          <a:xfrm>
            <a:off x="2987824" y="2636912"/>
            <a:ext cx="2304256" cy="17281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1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8118" y="16347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1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57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 autoUpdateAnimBg="0"/>
      <p:bldP spid="7" grpId="0" animBg="1"/>
      <p:bldP spid="8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1" t="15219" r="6527" b="67273"/>
          <a:stretch/>
        </p:blipFill>
        <p:spPr>
          <a:xfrm>
            <a:off x="-1" y="2448273"/>
            <a:ext cx="9126369" cy="4077071"/>
          </a:xfrm>
          <a:prstGeom prst="rect">
            <a:avLst/>
          </a:prstGeom>
        </p:spPr>
      </p:pic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6228184" y="5949280"/>
            <a:ext cx="2735858" cy="76944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und ergänzend </a:t>
            </a:r>
            <a:r>
              <a:rPr lang="de-DE" altLang="de-DE" sz="11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dazu: </a:t>
            </a:r>
            <a:r>
              <a:rPr lang="de-DE" altLang="de-DE" sz="11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Geol.B</a:t>
            </a:r>
            <a:r>
              <a:rPr lang="de-DE" altLang="de-DE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.-A. (hrsg.) 2013. </a:t>
            </a:r>
            <a:r>
              <a:rPr lang="de-DE" altLang="de-DE" sz="1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Rocky Austria – Geologie von </a:t>
            </a:r>
            <a:r>
              <a:rPr lang="de-DE" altLang="de-DE" sz="11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Österrreich</a:t>
            </a:r>
            <a:r>
              <a:rPr lang="de-DE" altLang="de-DE" sz="1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kurz und bunt. 80p., Wien.</a:t>
            </a:r>
            <a:endParaRPr lang="de-AT" altLang="de-DE" sz="1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49551" y="169476"/>
            <a:ext cx="8856538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800" b="1" dirty="0" smtClean="0">
                <a:solidFill>
                  <a:srgbClr val="FF0000"/>
                </a:solidFill>
                <a:latin typeface="Arial" charset="0"/>
              </a:rPr>
              <a:t>Entstehung von </a:t>
            </a:r>
            <a:r>
              <a:rPr lang="de-DE" altLang="de-DE" sz="2800" b="1" dirty="0" err="1" smtClean="0">
                <a:solidFill>
                  <a:srgbClr val="FF0000"/>
                </a:solidFill>
                <a:latin typeface="Arial" charset="0"/>
              </a:rPr>
              <a:t>Lithosphärenplatten</a:t>
            </a:r>
            <a:endParaRPr lang="de-DE" altLang="de-DE" sz="2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49551" y="753553"/>
            <a:ext cx="8856538" cy="193899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b="1" dirty="0" err="1" smtClean="0">
                <a:solidFill>
                  <a:srgbClr val="FF0000"/>
                </a:solidFill>
                <a:latin typeface="Arial" charset="0"/>
              </a:rPr>
              <a:t>Lithosphärenplatten</a:t>
            </a:r>
            <a:r>
              <a:rPr lang="de-DE" altLang="de-DE" sz="2000" dirty="0" smtClean="0">
                <a:solidFill>
                  <a:srgbClr val="FF0000"/>
                </a:solidFill>
                <a:latin typeface="Arial" charset="0"/>
              </a:rPr>
              <a:t> entstehen an </a:t>
            </a:r>
            <a:r>
              <a:rPr lang="de-DE" altLang="de-DE" sz="2000" dirty="0">
                <a:solidFill>
                  <a:srgbClr val="FF0000"/>
                </a:solidFill>
                <a:latin typeface="Arial" charset="0"/>
              </a:rPr>
              <a:t>Mittelozeanischen </a:t>
            </a:r>
            <a:r>
              <a:rPr lang="de-DE" altLang="de-DE" sz="2000" dirty="0" smtClean="0">
                <a:solidFill>
                  <a:srgbClr val="FF0000"/>
                </a:solidFill>
                <a:latin typeface="Arial" charset="0"/>
              </a:rPr>
              <a:t>Rücken.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2000" b="1" dirty="0" smtClean="0">
                <a:solidFill>
                  <a:srgbClr val="FF0000"/>
                </a:solidFill>
                <a:latin typeface="Arial" charset="0"/>
              </a:rPr>
              <a:t>Basaltschmelzen steigen aus dem Mantel </a:t>
            </a:r>
            <a:r>
              <a:rPr lang="de-DE" altLang="de-DE" sz="2000" dirty="0" smtClean="0">
                <a:solidFill>
                  <a:srgbClr val="FF0000"/>
                </a:solidFill>
                <a:latin typeface="Arial" charset="0"/>
              </a:rPr>
              <a:t>auf und kristallisieren zu ozeanischer Kruste.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2000" b="1" dirty="0" smtClean="0">
                <a:solidFill>
                  <a:srgbClr val="FF0000"/>
                </a:solidFill>
                <a:latin typeface="Arial" charset="0"/>
              </a:rPr>
              <a:t>Alter der ozeanischen Kruste </a:t>
            </a:r>
            <a:r>
              <a:rPr lang="de-DE" altLang="de-DE" sz="2000" dirty="0" smtClean="0">
                <a:solidFill>
                  <a:srgbClr val="FF0000"/>
                </a:solidFill>
                <a:latin typeface="Arial" charset="0"/>
              </a:rPr>
              <a:t>nimmt mit </a:t>
            </a:r>
            <a:r>
              <a:rPr lang="de-DE" altLang="de-DE" sz="2000" dirty="0">
                <a:solidFill>
                  <a:srgbClr val="FF0000"/>
                </a:solidFill>
                <a:latin typeface="Arial" charset="0"/>
              </a:rPr>
              <a:t>Entfernung vom Mittelozeanischen </a:t>
            </a:r>
            <a:r>
              <a:rPr lang="de-DE" altLang="de-DE" sz="2000" dirty="0" smtClean="0">
                <a:solidFill>
                  <a:srgbClr val="FF0000"/>
                </a:solidFill>
                <a:latin typeface="Arial" charset="0"/>
              </a:rPr>
              <a:t>Rücken zu, außerdem werden sie immer schwerer.  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6" t="50000" r="4209" b="2648"/>
          <a:stretch/>
        </p:blipFill>
        <p:spPr>
          <a:xfrm>
            <a:off x="5621333" y="2780929"/>
            <a:ext cx="3402617" cy="1152127"/>
          </a:xfrm>
          <a:prstGeom prst="rect">
            <a:avLst/>
          </a:prstGeom>
        </p:spPr>
      </p:pic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feil nach unten 2"/>
          <p:cNvSpPr/>
          <p:nvPr/>
        </p:nvSpPr>
        <p:spPr>
          <a:xfrm rot="10800000">
            <a:off x="3131840" y="4581128"/>
            <a:ext cx="504056" cy="165618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Rechteck 8"/>
          <p:cNvSpPr/>
          <p:nvPr/>
        </p:nvSpPr>
        <p:spPr>
          <a:xfrm>
            <a:off x="1452952" y="3429000"/>
            <a:ext cx="38391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sea</a:t>
            </a:r>
            <a:r>
              <a:rPr lang="de-DE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de-DE" sz="3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floor</a:t>
            </a:r>
            <a:r>
              <a:rPr lang="de-DE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de-DE" sz="36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spreading</a:t>
            </a:r>
            <a:endParaRPr lang="de-DE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33861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1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34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7"/>
          <p:cNvSpPr txBox="1">
            <a:spLocks noChangeArrowheads="1"/>
          </p:cNvSpPr>
          <p:nvPr/>
        </p:nvSpPr>
        <p:spPr bwMode="auto">
          <a:xfrm>
            <a:off x="149225" y="169863"/>
            <a:ext cx="8856663" cy="5222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800" b="1">
                <a:solidFill>
                  <a:srgbClr val="00B050"/>
                </a:solidFill>
                <a:latin typeface="Arial" charset="0"/>
                <a:cs typeface="Arial" charset="0"/>
              </a:rPr>
              <a:t>sea floor spreading</a:t>
            </a:r>
            <a:endParaRPr lang="de-DE" altLang="de-DE" sz="280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pic>
        <p:nvPicPr>
          <p:cNvPr id="26627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525"/>
            <a:ext cx="9144000" cy="570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48038" y="1196975"/>
            <a:ext cx="1317625" cy="8302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1600" b="1">
                <a:solidFill>
                  <a:srgbClr val="00B050"/>
                </a:solidFill>
                <a:latin typeface="Arial" charset="0"/>
                <a:cs typeface="Arial" charset="0"/>
              </a:rPr>
              <a:t>junge ozeanische Kruste 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5126038" y="1196975"/>
            <a:ext cx="1317625" cy="8302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1600" b="1">
                <a:solidFill>
                  <a:srgbClr val="00B050"/>
                </a:solidFill>
                <a:latin typeface="Arial" charset="0"/>
                <a:cs typeface="Arial" charset="0"/>
              </a:rPr>
              <a:t>junge ozeanische Kruste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7163" y="1196975"/>
            <a:ext cx="1319212" cy="8302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1600" b="1" dirty="0" smtClean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ältere ozeanische Kruste </a:t>
            </a:r>
            <a:endParaRPr lang="de-DE" altLang="de-DE" sz="1600" b="1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740650" y="1196975"/>
            <a:ext cx="1317625" cy="8302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1600" b="1" dirty="0" smtClean="0">
                <a:solidFill>
                  <a:schemeClr val="bg2">
                    <a:lumMod val="25000"/>
                  </a:schemeClr>
                </a:solidFill>
                <a:latin typeface="Arial" charset="0"/>
              </a:rPr>
              <a:t>ältere ozeanische Kruste </a:t>
            </a:r>
            <a:endParaRPr lang="de-DE" altLang="de-DE" sz="1600" b="1" dirty="0">
              <a:solidFill>
                <a:schemeClr val="bg2">
                  <a:lumMod val="25000"/>
                </a:schemeClr>
              </a:solidFill>
              <a:latin typeface="Arial" charset="0"/>
            </a:endParaRPr>
          </a:p>
        </p:txBody>
      </p:sp>
      <p:sp>
        <p:nvSpPr>
          <p:cNvPr id="9" name="Pfeil nach unten 8"/>
          <p:cNvSpPr/>
          <p:nvPr/>
        </p:nvSpPr>
        <p:spPr>
          <a:xfrm rot="5400000">
            <a:off x="2232025" y="676275"/>
            <a:ext cx="360363" cy="1871663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Pfeil nach unten 9"/>
          <p:cNvSpPr/>
          <p:nvPr/>
        </p:nvSpPr>
        <p:spPr>
          <a:xfrm rot="16200000">
            <a:off x="6911975" y="963613"/>
            <a:ext cx="360363" cy="1296987"/>
          </a:xfrm>
          <a:prstGeom prst="downArrow">
            <a:avLst/>
          </a:prstGeom>
          <a:solidFill>
            <a:schemeClr val="bg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6634" name="Grafi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0411" y="21328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11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94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8200"/>
            <a:ext cx="8774112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feld 6"/>
          <p:cNvSpPr txBox="1">
            <a:spLocks noChangeArrowheads="1"/>
          </p:cNvSpPr>
          <p:nvPr/>
        </p:nvSpPr>
        <p:spPr bwMode="auto">
          <a:xfrm>
            <a:off x="179388" y="6146800"/>
            <a:ext cx="8774112" cy="4603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>
                <a:solidFill>
                  <a:srgbClr val="FF0000"/>
                </a:solidFill>
                <a:latin typeface="Arial" charset="0"/>
                <a:cs typeface="Arial" charset="0"/>
              </a:rPr>
              <a:t>Magmatismus und Vulkanismus im Westen Südamerikas</a:t>
            </a:r>
            <a:endParaRPr lang="de-AT" altLang="de-DE" sz="240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7652" name="Text Box 7"/>
          <p:cNvSpPr txBox="1">
            <a:spLocks noChangeArrowheads="1"/>
          </p:cNvSpPr>
          <p:nvPr/>
        </p:nvSpPr>
        <p:spPr bwMode="auto">
          <a:xfrm>
            <a:off x="107950" y="115888"/>
            <a:ext cx="8856663" cy="584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b="1">
                <a:solidFill>
                  <a:srgbClr val="FF0000"/>
                </a:solidFill>
                <a:latin typeface="Arial" charset="0"/>
                <a:cs typeface="Arial" charset="0"/>
              </a:rPr>
              <a:t>Aktiver Kontinentalrand der Anden_1</a:t>
            </a:r>
            <a:endParaRPr lang="de-DE" altLang="de-DE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27653" name="Text Box 7"/>
          <p:cNvSpPr txBox="1">
            <a:spLocks noChangeArrowheads="1"/>
          </p:cNvSpPr>
          <p:nvPr/>
        </p:nvSpPr>
        <p:spPr bwMode="auto">
          <a:xfrm>
            <a:off x="827088" y="3049588"/>
            <a:ext cx="2449512" cy="5238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i="1">
                <a:solidFill>
                  <a:srgbClr val="FF0000"/>
                </a:solidFill>
                <a:latin typeface="Arial" charset="0"/>
                <a:cs typeface="Arial" charset="0"/>
              </a:rPr>
              <a:t>Tiefseerinne</a:t>
            </a:r>
          </a:p>
        </p:txBody>
      </p:sp>
      <p:sp>
        <p:nvSpPr>
          <p:cNvPr id="2" name="Pfeil nach unten 1"/>
          <p:cNvSpPr/>
          <p:nvPr/>
        </p:nvSpPr>
        <p:spPr>
          <a:xfrm>
            <a:off x="2268538" y="3500438"/>
            <a:ext cx="287337" cy="865187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07950" y="2349500"/>
            <a:ext cx="3455988" cy="522288"/>
          </a:xfrm>
          <a:prstGeom prst="rect">
            <a:avLst/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i="1">
                <a:solidFill>
                  <a:schemeClr val="bg1"/>
                </a:solidFill>
                <a:latin typeface="Arial" charset="0"/>
                <a:cs typeface="Arial" charset="0"/>
              </a:rPr>
              <a:t>Ozeanische Kruste</a:t>
            </a:r>
          </a:p>
        </p:txBody>
      </p:sp>
      <p:sp>
        <p:nvSpPr>
          <p:cNvPr id="9" name="Pfeil nach unten 8"/>
          <p:cNvSpPr/>
          <p:nvPr/>
        </p:nvSpPr>
        <p:spPr>
          <a:xfrm>
            <a:off x="395288" y="2800350"/>
            <a:ext cx="406400" cy="1636713"/>
          </a:xfrm>
          <a:prstGeom prst="downArrow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chemeClr val="bg1"/>
              </a:solidFill>
            </a:endParaRPr>
          </a:p>
        </p:txBody>
      </p:sp>
      <p:sp>
        <p:nvSpPr>
          <p:cNvPr id="27657" name="Text Box 7"/>
          <p:cNvSpPr txBox="1">
            <a:spLocks noChangeArrowheads="1"/>
          </p:cNvSpPr>
          <p:nvPr/>
        </p:nvSpPr>
        <p:spPr bwMode="auto">
          <a:xfrm>
            <a:off x="2195513" y="981075"/>
            <a:ext cx="2592387" cy="584200"/>
          </a:xfrm>
          <a:prstGeom prst="rect">
            <a:avLst/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b="1" i="1">
                <a:solidFill>
                  <a:srgbClr val="FF0000"/>
                </a:solidFill>
                <a:latin typeface="Arial" charset="0"/>
                <a:cs typeface="Arial" charset="0"/>
              </a:rPr>
              <a:t>Vulkane</a:t>
            </a:r>
          </a:p>
        </p:txBody>
      </p:sp>
      <p:sp>
        <p:nvSpPr>
          <p:cNvPr id="11" name="Pfeil nach unten 10"/>
          <p:cNvSpPr/>
          <p:nvPr/>
        </p:nvSpPr>
        <p:spPr>
          <a:xfrm>
            <a:off x="3779838" y="1503363"/>
            <a:ext cx="287337" cy="1638300"/>
          </a:xfrm>
          <a:prstGeom prst="downArrow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4067175" y="1628775"/>
            <a:ext cx="4537075" cy="5238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2800" i="1" dirty="0" smtClean="0">
                <a:solidFill>
                  <a:schemeClr val="bg1"/>
                </a:solidFill>
                <a:latin typeface="Arial" charset="0"/>
              </a:rPr>
              <a:t>Kontinentale Kruste</a:t>
            </a:r>
            <a:endParaRPr lang="de-DE" altLang="de-DE" sz="2800" i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3" name="Pfeil nach unten 12"/>
          <p:cNvSpPr/>
          <p:nvPr/>
        </p:nvSpPr>
        <p:spPr>
          <a:xfrm>
            <a:off x="4572000" y="2152650"/>
            <a:ext cx="461963" cy="1924050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chemeClr val="bg1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292725" y="2349500"/>
            <a:ext cx="3455988" cy="5222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altLang="de-DE" sz="2800" i="1" dirty="0" smtClean="0">
                <a:solidFill>
                  <a:schemeClr val="bg1"/>
                </a:solidFill>
                <a:latin typeface="Arial" charset="0"/>
              </a:rPr>
              <a:t>Lithosphäre</a:t>
            </a:r>
            <a:endParaRPr lang="de-DE" altLang="de-DE" sz="2800" i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Pfeil nach unten 14"/>
          <p:cNvSpPr/>
          <p:nvPr/>
        </p:nvSpPr>
        <p:spPr>
          <a:xfrm>
            <a:off x="5749925" y="2871788"/>
            <a:ext cx="406400" cy="1997075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chemeClr val="bg1"/>
              </a:solidFill>
            </a:endParaRPr>
          </a:p>
        </p:txBody>
      </p:sp>
      <p:sp>
        <p:nvSpPr>
          <p:cNvPr id="27663" name="Text Box 7"/>
          <p:cNvSpPr txBox="1">
            <a:spLocks noChangeArrowheads="1"/>
          </p:cNvSpPr>
          <p:nvPr/>
        </p:nvSpPr>
        <p:spPr bwMode="auto">
          <a:xfrm>
            <a:off x="6804025" y="3068638"/>
            <a:ext cx="1944688" cy="5238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800" i="1">
                <a:solidFill>
                  <a:schemeClr val="bg1"/>
                </a:solidFill>
                <a:latin typeface="Arial" charset="0"/>
                <a:cs typeface="Arial" charset="0"/>
              </a:rPr>
              <a:t>Mantel</a:t>
            </a:r>
          </a:p>
        </p:txBody>
      </p:sp>
      <p:sp>
        <p:nvSpPr>
          <p:cNvPr id="17" name="Pfeil nach unten 16"/>
          <p:cNvSpPr/>
          <p:nvPr/>
        </p:nvSpPr>
        <p:spPr>
          <a:xfrm>
            <a:off x="7380288" y="3592513"/>
            <a:ext cx="325437" cy="1781175"/>
          </a:xfrm>
          <a:prstGeom prst="downArrow">
            <a:avLst/>
          </a:prstGeom>
          <a:solidFill>
            <a:srgbClr val="99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chemeClr val="bg1"/>
              </a:solidFill>
            </a:endParaRPr>
          </a:p>
        </p:txBody>
      </p:sp>
      <p:pic>
        <p:nvPicPr>
          <p:cNvPr id="27665" name="Grafik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88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3688" y="53578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" t="4210" r="2183" b="37017"/>
          <a:stretch/>
        </p:blipFill>
        <p:spPr>
          <a:xfrm>
            <a:off x="0" y="1844824"/>
            <a:ext cx="9108504" cy="3180778"/>
          </a:xfrm>
          <a:prstGeom prst="rect">
            <a:avLst/>
          </a:prstGeom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200" b="1" dirty="0" smtClean="0">
                <a:solidFill>
                  <a:srgbClr val="FF0000"/>
                </a:solidFill>
                <a:latin typeface="Arial" charset="0"/>
              </a:rPr>
              <a:t>konvergent – divergent – transform_1 </a:t>
            </a:r>
            <a:endParaRPr lang="de-DE" altLang="de-DE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3311" y="5157192"/>
            <a:ext cx="6392905" cy="150810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000" b="1" dirty="0">
                <a:solidFill>
                  <a:srgbClr val="FF0000"/>
                </a:solidFill>
                <a:latin typeface="Arial" charset="0"/>
              </a:rPr>
              <a:t>Tektonische Platten - Bewegungsformen</a:t>
            </a:r>
            <a:r>
              <a:rPr lang="de-DE" altLang="de-DE" sz="2000" b="1" dirty="0" smtClean="0">
                <a:solidFill>
                  <a:srgbClr val="FF0000"/>
                </a:solidFill>
                <a:latin typeface="Arial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1600" b="1" dirty="0" smtClean="0">
                <a:solidFill>
                  <a:srgbClr val="FF0000"/>
                </a:solidFill>
                <a:latin typeface="Arial" charset="0"/>
              </a:rPr>
              <a:t>konvergent </a:t>
            </a:r>
            <a:r>
              <a:rPr lang="de-DE" altLang="de-DE" sz="1600" dirty="0">
                <a:solidFill>
                  <a:srgbClr val="FF0000"/>
                </a:solidFill>
                <a:latin typeface="Arial" charset="0"/>
              </a:rPr>
              <a:t>(aufeinander zu</a:t>
            </a:r>
            <a:r>
              <a:rPr lang="de-DE" altLang="de-DE" sz="1600" dirty="0" smtClean="0">
                <a:solidFill>
                  <a:srgbClr val="FF0000"/>
                </a:solidFill>
                <a:latin typeface="Arial" charset="0"/>
              </a:rPr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1600" b="1" dirty="0" smtClean="0">
                <a:solidFill>
                  <a:srgbClr val="FF0000"/>
                </a:solidFill>
                <a:latin typeface="Arial" charset="0"/>
              </a:rPr>
              <a:t>divergent </a:t>
            </a:r>
            <a:r>
              <a:rPr lang="de-DE" altLang="de-DE" sz="1600" dirty="0" smtClean="0">
                <a:solidFill>
                  <a:srgbClr val="FF0000"/>
                </a:solidFill>
                <a:latin typeface="Arial" charset="0"/>
              </a:rPr>
              <a:t>(voneinander weg, auseinander </a:t>
            </a:r>
            <a:r>
              <a:rPr lang="de-DE" altLang="de-DE" sz="1600" dirty="0">
                <a:solidFill>
                  <a:srgbClr val="FF0000"/>
                </a:solidFill>
                <a:latin typeface="Arial" charset="0"/>
              </a:rPr>
              <a:t>gerichtet</a:t>
            </a:r>
            <a:r>
              <a:rPr lang="de-DE" altLang="de-DE" sz="1600" dirty="0" smtClean="0">
                <a:solidFill>
                  <a:srgbClr val="FF0000"/>
                </a:solidFill>
                <a:latin typeface="Arial" charset="0"/>
              </a:rPr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de-DE" altLang="de-DE" sz="1600" b="1" dirty="0" err="1" smtClean="0">
                <a:solidFill>
                  <a:srgbClr val="FF0000"/>
                </a:solidFill>
                <a:latin typeface="Arial" charset="0"/>
              </a:rPr>
              <a:t>transform</a:t>
            </a:r>
            <a:r>
              <a:rPr lang="de-DE" altLang="de-DE" sz="16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sz="1600" dirty="0">
                <a:solidFill>
                  <a:srgbClr val="FF0000"/>
                </a:solidFill>
                <a:latin typeface="Arial" charset="0"/>
              </a:rPr>
              <a:t>(aneinander </a:t>
            </a:r>
            <a:r>
              <a:rPr lang="de-DE" altLang="de-DE" sz="1600" dirty="0" smtClean="0">
                <a:solidFill>
                  <a:srgbClr val="FF0000"/>
                </a:solidFill>
                <a:latin typeface="Arial" charset="0"/>
              </a:rPr>
              <a:t>vorbei)</a:t>
            </a:r>
            <a:endParaRPr lang="de-DE" altLang="de-DE" sz="16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6588224" y="5179839"/>
            <a:ext cx="2376264" cy="76944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und ergänzend </a:t>
            </a:r>
            <a:r>
              <a:rPr lang="de-DE" altLang="de-DE" sz="11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dazu: </a:t>
            </a:r>
            <a:r>
              <a:rPr lang="de-DE" altLang="de-DE" sz="11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Zepp</a:t>
            </a:r>
            <a:r>
              <a:rPr lang="de-DE" altLang="de-DE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H. 2008. </a:t>
            </a:r>
            <a:r>
              <a:rPr lang="de-DE" altLang="de-DE" sz="1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Geomorphologie – eine Einführung. F.-Schöningh, 385p., Wien</a:t>
            </a:r>
            <a:endParaRPr lang="de-AT" altLang="de-DE" sz="1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836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3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1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29992" y="73655"/>
            <a:ext cx="9114008" cy="6731595"/>
            <a:chOff x="29992" y="73655"/>
            <a:chExt cx="9114008" cy="6731595"/>
          </a:xfrm>
        </p:grpSpPr>
        <p:pic>
          <p:nvPicPr>
            <p:cNvPr id="4098" name="Grafik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95" t="42136" r="27754" b="34276"/>
            <a:stretch>
              <a:fillRect/>
            </a:stretch>
          </p:blipFill>
          <p:spPr bwMode="auto">
            <a:xfrm>
              <a:off x="29992" y="1697848"/>
              <a:ext cx="9114008" cy="4251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feld 3"/>
            <p:cNvSpPr txBox="1"/>
            <p:nvPr/>
          </p:nvSpPr>
          <p:spPr>
            <a:xfrm>
              <a:off x="2843808" y="4222829"/>
              <a:ext cx="489654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de-DE" dirty="0" smtClean="0"/>
            </a:p>
            <a:p>
              <a:r>
                <a:rPr lang="de-DE" dirty="0" smtClean="0"/>
                <a:t>……………………………………………………………………………</a:t>
              </a:r>
              <a:endParaRPr lang="de-AT" dirty="0"/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2843808" y="5157192"/>
              <a:ext cx="489654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de-DE" dirty="0" smtClean="0"/>
            </a:p>
            <a:p>
              <a:r>
                <a:rPr lang="de-DE" dirty="0" smtClean="0"/>
                <a:t>……………………………………………………………………………</a:t>
              </a:r>
              <a:endParaRPr lang="de-AT" dirty="0"/>
            </a:p>
          </p:txBody>
        </p:sp>
        <p:sp>
          <p:nvSpPr>
            <p:cNvPr id="2" name="Textfeld 1"/>
            <p:cNvSpPr txBox="1"/>
            <p:nvPr/>
          </p:nvSpPr>
          <p:spPr>
            <a:xfrm>
              <a:off x="107504" y="73655"/>
              <a:ext cx="892899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b="1" dirty="0">
                  <a:solidFill>
                    <a:schemeClr val="accent6">
                      <a:lumMod val="75000"/>
                    </a:schemeClr>
                  </a:solidFill>
                </a:rPr>
                <a:t>Alpine </a:t>
              </a:r>
              <a:r>
                <a:rPr lang="de-DE" sz="1400" b="1" dirty="0" err="1">
                  <a:solidFill>
                    <a:schemeClr val="accent6">
                      <a:lumMod val="75000"/>
                    </a:schemeClr>
                  </a:solidFill>
                </a:rPr>
                <a:t>Naturgefahren_Tektonische</a:t>
              </a:r>
              <a:r>
                <a:rPr lang="de-DE" sz="14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de-DE" sz="1400" b="1" dirty="0" err="1">
                  <a:solidFill>
                    <a:schemeClr val="accent6">
                      <a:lumMod val="75000"/>
                    </a:schemeClr>
                  </a:solidFill>
                </a:rPr>
                <a:t>Katastrophen_Übungs</a:t>
              </a:r>
              <a:r>
                <a:rPr lang="de-DE" sz="1400" b="1" dirty="0">
                  <a:solidFill>
                    <a:schemeClr val="accent6">
                      <a:lumMod val="75000"/>
                    </a:schemeClr>
                  </a:solidFill>
                </a:rPr>
                <a:t>- und </a:t>
              </a:r>
              <a:r>
                <a:rPr lang="de-DE" sz="1400" b="1" dirty="0" smtClean="0">
                  <a:solidFill>
                    <a:schemeClr val="accent6">
                      <a:lumMod val="75000"/>
                    </a:schemeClr>
                  </a:solidFill>
                </a:rPr>
                <a:t>Prüfungsfrage_3: </a:t>
              </a:r>
              <a:endParaRPr lang="de-DE" sz="1400" b="1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endParaRPr lang="de-DE" sz="1000" dirty="0" smtClean="0"/>
            </a:p>
            <a:p>
              <a:r>
                <a:rPr lang="de-DE" sz="1400" dirty="0" smtClean="0"/>
                <a:t>Die </a:t>
              </a:r>
              <a:r>
                <a:rPr lang="de-DE" sz="1400" dirty="0"/>
                <a:t>nachstehende Skizze </a:t>
              </a:r>
              <a:r>
                <a:rPr lang="de-DE" sz="1400" i="1" dirty="0"/>
                <a:t>(aus </a:t>
              </a:r>
              <a:r>
                <a:rPr lang="de-DE" sz="1400" i="1" dirty="0" err="1"/>
                <a:t>Zepp</a:t>
              </a:r>
              <a:r>
                <a:rPr lang="de-DE" sz="1400" i="1" dirty="0"/>
                <a:t> 2008)</a:t>
              </a:r>
              <a:r>
                <a:rPr lang="de-DE" sz="1400" dirty="0"/>
                <a:t> symbolisiert einen bestimmten plattentektonischen </a:t>
              </a:r>
              <a:r>
                <a:rPr lang="de-DE" sz="1400" dirty="0" smtClean="0"/>
                <a:t>Kollisionstypus:</a:t>
              </a:r>
              <a:endParaRPr lang="de-AT" sz="1400" dirty="0"/>
            </a:p>
            <a:p>
              <a:pPr lvl="0"/>
              <a:r>
                <a:rPr lang="de-DE" sz="1400" dirty="0" smtClean="0"/>
                <a:t>Um </a:t>
              </a:r>
              <a:r>
                <a:rPr lang="de-DE" sz="1400" dirty="0"/>
                <a:t>welchen Kollisionstypus handelt es sich</a:t>
              </a:r>
              <a:r>
                <a:rPr lang="de-DE" sz="1400" dirty="0" smtClean="0"/>
                <a:t>? </a:t>
              </a:r>
            </a:p>
            <a:p>
              <a:pPr lvl="0"/>
              <a:r>
                <a:rPr lang="de-DE" sz="1400" dirty="0" smtClean="0"/>
                <a:t>Antwort: ………………………………………………………..……………………………………………………………………………………………………………………</a:t>
              </a:r>
              <a:endParaRPr lang="de-AT" sz="1400" dirty="0"/>
            </a:p>
            <a:p>
              <a:pPr lvl="0"/>
              <a:r>
                <a:rPr lang="de-DE" sz="1400" dirty="0" smtClean="0"/>
                <a:t>Was </a:t>
              </a:r>
              <a:r>
                <a:rPr lang="de-DE" sz="1400" dirty="0"/>
                <a:t>passiert dabei kinematisch bzw. was bedeuten die Pfeile</a:t>
              </a:r>
              <a:r>
                <a:rPr lang="de-DE" sz="1400" dirty="0" smtClean="0"/>
                <a:t>?</a:t>
              </a:r>
            </a:p>
            <a:p>
              <a:pPr lvl="0"/>
              <a:r>
                <a:rPr lang="de-DE" sz="1400" dirty="0"/>
                <a:t>Antwort: ………………………………………………………..……………………………………………………………………………………………………………………</a:t>
              </a:r>
              <a:endParaRPr lang="de-AT" sz="1400" dirty="0"/>
            </a:p>
            <a:p>
              <a:pPr lvl="0"/>
              <a:endParaRPr lang="de-DE" sz="1400" dirty="0" smtClean="0"/>
            </a:p>
            <a:p>
              <a:endParaRPr lang="de-AT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107504" y="2619489"/>
              <a:ext cx="8928992" cy="4185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de-DE" sz="1400" dirty="0" smtClean="0"/>
            </a:p>
            <a:p>
              <a:endParaRPr lang="de-AT" sz="1400" dirty="0"/>
            </a:p>
            <a:p>
              <a:pPr lvl="0"/>
              <a:r>
                <a:rPr lang="de-DE" sz="1400" dirty="0"/>
                <a:t>Wie heißen die beiden Materialien (Krustentypen), </a:t>
              </a:r>
              <a:endParaRPr lang="de-DE" sz="1400" dirty="0" smtClean="0"/>
            </a:p>
            <a:p>
              <a:pPr lvl="0"/>
              <a:r>
                <a:rPr lang="de-DE" sz="1400" dirty="0" smtClean="0"/>
                <a:t>die </a:t>
              </a:r>
              <a:r>
                <a:rPr lang="de-DE" sz="1400" dirty="0"/>
                <a:t>bei diesem Vorgang aufeinanderstoßen</a:t>
              </a:r>
              <a:r>
                <a:rPr lang="de-DE" sz="1400" dirty="0" smtClean="0"/>
                <a:t>?</a:t>
              </a:r>
            </a:p>
            <a:p>
              <a:pPr lvl="0"/>
              <a:r>
                <a:rPr lang="de-DE" sz="1400" dirty="0" smtClean="0"/>
                <a:t>(ergänzen Sie dazu </a:t>
              </a:r>
              <a:r>
                <a:rPr lang="de-DE" sz="1400" dirty="0"/>
                <a:t>die </a:t>
              </a:r>
              <a:r>
                <a:rPr lang="de-DE" sz="1400" dirty="0" smtClean="0"/>
                <a:t>Legende unten!)</a:t>
              </a:r>
            </a:p>
            <a:p>
              <a:pPr lvl="0"/>
              <a:endParaRPr lang="de-DE" sz="1400" dirty="0"/>
            </a:p>
            <a:p>
              <a:pPr lvl="0"/>
              <a:endParaRPr lang="de-DE" sz="1400" dirty="0" smtClean="0"/>
            </a:p>
            <a:p>
              <a:pPr lvl="0"/>
              <a:endParaRPr lang="de-DE" sz="1400" dirty="0"/>
            </a:p>
            <a:p>
              <a:pPr lvl="0"/>
              <a:endParaRPr lang="de-DE" sz="1400" dirty="0" smtClean="0"/>
            </a:p>
            <a:p>
              <a:pPr lvl="0"/>
              <a:endParaRPr lang="de-DE" sz="1400" dirty="0"/>
            </a:p>
            <a:p>
              <a:pPr lvl="0"/>
              <a:endParaRPr lang="de-DE" sz="1400" dirty="0" smtClean="0"/>
            </a:p>
            <a:p>
              <a:pPr lvl="0"/>
              <a:endParaRPr lang="de-DE" sz="1400" dirty="0"/>
            </a:p>
            <a:p>
              <a:pPr lvl="0"/>
              <a:endParaRPr lang="de-DE" sz="1400" dirty="0" smtClean="0"/>
            </a:p>
            <a:p>
              <a:pPr lvl="0"/>
              <a:endParaRPr lang="de-DE" sz="1400" dirty="0"/>
            </a:p>
            <a:p>
              <a:pPr lvl="0"/>
              <a:endParaRPr lang="de-DE" sz="1400" dirty="0" smtClean="0"/>
            </a:p>
            <a:p>
              <a:pPr lvl="0"/>
              <a:r>
                <a:rPr lang="de-DE" sz="1400" dirty="0" smtClean="0"/>
                <a:t>Aufgrund </a:t>
              </a:r>
              <a:r>
                <a:rPr lang="de-DE" sz="1400" dirty="0"/>
                <a:t>welcher, ihrer physikalischen Eigenschaften funktioniert dieses Prinzip überhaupt</a:t>
              </a:r>
              <a:r>
                <a:rPr lang="de-DE" sz="1400" dirty="0" smtClean="0"/>
                <a:t>?</a:t>
              </a:r>
            </a:p>
            <a:p>
              <a:r>
                <a:rPr lang="de-DE" sz="1400" dirty="0" smtClean="0"/>
                <a:t>Antwort: ………………………………………………………..……………………………………………………………………………………………………………………</a:t>
              </a:r>
              <a:endParaRPr lang="de-AT" sz="1400" dirty="0"/>
            </a:p>
            <a:p>
              <a:r>
                <a:rPr lang="de-DE" sz="1400" dirty="0" smtClean="0"/>
                <a:t> </a:t>
              </a:r>
              <a:r>
                <a:rPr lang="de-DE" sz="1400" i="1" dirty="0"/>
                <a:t>(Für die vollständige Beantwortung dieser Frage gibt es </a:t>
              </a:r>
              <a:r>
                <a:rPr lang="de-DE" sz="1400" i="1" dirty="0" smtClean="0"/>
                <a:t>4 </a:t>
              </a:r>
              <a:r>
                <a:rPr lang="de-DE" sz="1400" i="1" dirty="0"/>
                <a:t>Punkte!)</a:t>
              </a:r>
              <a:endParaRPr lang="de-AT" sz="1400" dirty="0"/>
            </a:p>
            <a:p>
              <a:pPr lvl="0"/>
              <a:endParaRPr lang="de-AT" sz="1400" dirty="0"/>
            </a:p>
          </p:txBody>
        </p:sp>
      </p:grp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48434" y="5753425"/>
            <a:ext cx="1660070" cy="105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7704" y="42595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5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3405" r="1809" b="3181"/>
          <a:stretch/>
        </p:blipFill>
        <p:spPr>
          <a:xfrm>
            <a:off x="-14186" y="799744"/>
            <a:ext cx="9158186" cy="5365560"/>
          </a:xfrm>
          <a:prstGeom prst="rect">
            <a:avLst/>
          </a:prstGeom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79512" y="6218148"/>
            <a:ext cx="8840731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1400" b="1" dirty="0">
                <a:solidFill>
                  <a:srgbClr val="FF0000"/>
                </a:solidFill>
                <a:latin typeface="Arial" charset="0"/>
              </a:rPr>
              <a:t>Tektonische Platten - Bewegungsformen</a:t>
            </a:r>
            <a:r>
              <a:rPr lang="de-DE" altLang="de-DE" sz="1400" b="1" dirty="0" smtClean="0">
                <a:solidFill>
                  <a:srgbClr val="FF0000"/>
                </a:solidFill>
                <a:latin typeface="Arial" charset="0"/>
              </a:rPr>
              <a:t>: konvergent </a:t>
            </a:r>
            <a:r>
              <a:rPr lang="de-DE" altLang="de-DE" sz="1400" dirty="0">
                <a:solidFill>
                  <a:srgbClr val="FF0000"/>
                </a:solidFill>
                <a:latin typeface="Arial" charset="0"/>
              </a:rPr>
              <a:t>(aufeinander zu</a:t>
            </a:r>
            <a:r>
              <a:rPr lang="de-DE" altLang="de-DE" sz="1400" dirty="0" smtClean="0">
                <a:solidFill>
                  <a:srgbClr val="FF0000"/>
                </a:solidFill>
                <a:latin typeface="Arial" charset="0"/>
              </a:rPr>
              <a:t>), </a:t>
            </a:r>
            <a:r>
              <a:rPr lang="de-DE" altLang="de-DE" sz="1400" b="1" dirty="0" smtClean="0">
                <a:solidFill>
                  <a:srgbClr val="FF0000"/>
                </a:solidFill>
                <a:latin typeface="Arial" charset="0"/>
              </a:rPr>
              <a:t>divergent </a:t>
            </a:r>
            <a:r>
              <a:rPr lang="de-DE" altLang="de-DE" sz="1400" dirty="0" smtClean="0">
                <a:solidFill>
                  <a:srgbClr val="FF0000"/>
                </a:solidFill>
                <a:latin typeface="Arial" charset="0"/>
              </a:rPr>
              <a:t>(voneinander weg, auseinander </a:t>
            </a:r>
            <a:r>
              <a:rPr lang="de-DE" altLang="de-DE" sz="1400" dirty="0">
                <a:solidFill>
                  <a:srgbClr val="FF0000"/>
                </a:solidFill>
                <a:latin typeface="Arial" charset="0"/>
              </a:rPr>
              <a:t>gerichtet</a:t>
            </a:r>
            <a:r>
              <a:rPr lang="de-DE" altLang="de-DE" sz="1400" dirty="0" smtClean="0">
                <a:solidFill>
                  <a:srgbClr val="FF0000"/>
                </a:solidFill>
                <a:latin typeface="Arial" charset="0"/>
              </a:rPr>
              <a:t>), </a:t>
            </a:r>
            <a:r>
              <a:rPr lang="de-DE" altLang="de-DE" sz="1400" b="1" dirty="0" err="1" smtClean="0">
                <a:solidFill>
                  <a:srgbClr val="FF0000"/>
                </a:solidFill>
                <a:latin typeface="Arial" charset="0"/>
              </a:rPr>
              <a:t>transform</a:t>
            </a:r>
            <a:r>
              <a:rPr lang="de-DE" altLang="de-DE" sz="14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sz="1400" dirty="0">
                <a:solidFill>
                  <a:srgbClr val="FF0000"/>
                </a:solidFill>
                <a:latin typeface="Arial" charset="0"/>
              </a:rPr>
              <a:t>(aneinander </a:t>
            </a:r>
            <a:r>
              <a:rPr lang="de-DE" altLang="de-DE" sz="1400" dirty="0" smtClean="0">
                <a:solidFill>
                  <a:srgbClr val="FF0000"/>
                </a:solidFill>
                <a:latin typeface="Arial" charset="0"/>
              </a:rPr>
              <a:t>vorbei) Bewegungsraten </a:t>
            </a:r>
            <a:r>
              <a:rPr lang="de-DE" altLang="de-DE" sz="1400" dirty="0">
                <a:solidFill>
                  <a:srgbClr val="FF0000"/>
                </a:solidFill>
                <a:latin typeface="Arial" charset="0"/>
              </a:rPr>
              <a:t>auf Abb. in cm/a </a:t>
            </a:r>
            <a:endParaRPr lang="de-DE" altLang="de-DE" sz="1400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200" b="1" dirty="0" smtClean="0">
                <a:solidFill>
                  <a:srgbClr val="FF0000"/>
                </a:solidFill>
                <a:latin typeface="Arial" charset="0"/>
              </a:rPr>
              <a:t>konvergent – divergent – transform_3 </a:t>
            </a:r>
            <a:endParaRPr lang="de-DE" altLang="de-DE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" name="Ellipse 4"/>
          <p:cNvSpPr/>
          <p:nvPr/>
        </p:nvSpPr>
        <p:spPr>
          <a:xfrm rot="5779562">
            <a:off x="168771" y="2611413"/>
            <a:ext cx="1333306" cy="7373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/>
          <p:cNvSpPr/>
          <p:nvPr/>
        </p:nvSpPr>
        <p:spPr>
          <a:xfrm rot="2809857">
            <a:off x="5324936" y="2145668"/>
            <a:ext cx="1110792" cy="679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Ellipse 7"/>
          <p:cNvSpPr/>
          <p:nvPr/>
        </p:nvSpPr>
        <p:spPr>
          <a:xfrm rot="5779562">
            <a:off x="4895326" y="2125115"/>
            <a:ext cx="525126" cy="5016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Ellipse 8"/>
          <p:cNvSpPr/>
          <p:nvPr/>
        </p:nvSpPr>
        <p:spPr>
          <a:xfrm rot="4625723">
            <a:off x="6272379" y="3633710"/>
            <a:ext cx="1920585" cy="6792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11760" y="11247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3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9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200" b="1" dirty="0" smtClean="0">
                <a:solidFill>
                  <a:srgbClr val="FF0000"/>
                </a:solidFill>
                <a:latin typeface="Arial" charset="0"/>
              </a:rPr>
              <a:t>San Andreas-Transformbewegung</a:t>
            </a:r>
            <a:endParaRPr lang="de-DE" altLang="de-DE" sz="32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708" y="873416"/>
            <a:ext cx="1569332" cy="212353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310594"/>
            <a:ext cx="5394176" cy="335876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68687"/>
            <a:ext cx="3169264" cy="2128266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7" y="3284984"/>
            <a:ext cx="3384376" cy="3384376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966" y="875608"/>
            <a:ext cx="3872075" cy="2121344"/>
          </a:xfrm>
          <a:prstGeom prst="rect">
            <a:avLst/>
          </a:prstGeom>
        </p:spPr>
      </p:pic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9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23528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0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4" r="6714" b="84108"/>
          <a:stretch/>
        </p:blipFill>
        <p:spPr>
          <a:xfrm>
            <a:off x="0" y="3126633"/>
            <a:ext cx="9144000" cy="3746500"/>
          </a:xfrm>
          <a:prstGeom prst="rect">
            <a:avLst/>
          </a:prstGeom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6228184" y="5949280"/>
            <a:ext cx="2735858" cy="76944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und ergänzend </a:t>
            </a:r>
            <a:r>
              <a:rPr lang="de-DE" altLang="de-DE" sz="11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dazu: </a:t>
            </a:r>
            <a:r>
              <a:rPr lang="de-DE" altLang="de-DE" sz="11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Geol.B</a:t>
            </a:r>
            <a:r>
              <a:rPr lang="de-DE" altLang="de-DE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.-A. (hrsg.) 2013. </a:t>
            </a:r>
            <a:r>
              <a:rPr lang="de-DE" altLang="de-DE" sz="1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Rocky Austria – Geologie von </a:t>
            </a:r>
            <a:r>
              <a:rPr lang="de-DE" altLang="de-DE" sz="11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Österrreich</a:t>
            </a:r>
            <a:r>
              <a:rPr lang="de-DE" altLang="de-DE" sz="1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kurz und bunt. 80p., Wien.</a:t>
            </a:r>
            <a:endParaRPr lang="de-AT" altLang="de-DE" sz="11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6" t="50000" r="4209" b="2648"/>
          <a:stretch/>
        </p:blipFill>
        <p:spPr>
          <a:xfrm>
            <a:off x="3435231" y="1124744"/>
            <a:ext cx="5529257" cy="1872208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800" b="1" dirty="0" smtClean="0">
                <a:solidFill>
                  <a:srgbClr val="FF0000"/>
                </a:solidFill>
                <a:latin typeface="Arial" charset="0"/>
              </a:rPr>
              <a:t>Rift – Dehnung von </a:t>
            </a:r>
            <a:r>
              <a:rPr lang="de-DE" altLang="de-DE" sz="2800" b="1" dirty="0" err="1" smtClean="0">
                <a:solidFill>
                  <a:srgbClr val="FF0000"/>
                </a:solidFill>
                <a:latin typeface="Arial" charset="0"/>
              </a:rPr>
              <a:t>Lithosphärenplatten</a:t>
            </a:r>
            <a:r>
              <a:rPr lang="de-DE" altLang="de-DE" sz="2800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de-DE" altLang="de-DE" sz="28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feil nach unten 6"/>
          <p:cNvSpPr/>
          <p:nvPr/>
        </p:nvSpPr>
        <p:spPr>
          <a:xfrm rot="3995099">
            <a:off x="1488957" y="4491114"/>
            <a:ext cx="288032" cy="1224136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6527" y="8199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6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5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"/>
          <a:stretch/>
        </p:blipFill>
        <p:spPr>
          <a:xfrm>
            <a:off x="107503" y="836710"/>
            <a:ext cx="8856985" cy="5328594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200" b="1" dirty="0" smtClean="0">
                <a:solidFill>
                  <a:srgbClr val="FF0000"/>
                </a:solidFill>
                <a:latin typeface="Arial" charset="0"/>
              </a:rPr>
              <a:t>Rift- bzw. Grabenbruchzonen </a:t>
            </a:r>
            <a:endParaRPr lang="de-DE" altLang="de-DE" sz="32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3424025"/>
            <a:ext cx="3659474" cy="2741279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2123728" y="4149080"/>
            <a:ext cx="936104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07504" y="6279703"/>
            <a:ext cx="8856538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b="1" dirty="0" smtClean="0">
                <a:solidFill>
                  <a:srgbClr val="FF0000"/>
                </a:solidFill>
                <a:latin typeface="Arial" charset="0"/>
              </a:rPr>
              <a:t>Ostafrikanischer-Grabenbruch_1</a:t>
            </a:r>
            <a:endParaRPr lang="de-DE" altLang="de-DE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3995936" y="1052736"/>
            <a:ext cx="1944216" cy="4536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44408" y="54452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1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794" y="700663"/>
            <a:ext cx="4293246" cy="5579040"/>
          </a:xfrm>
          <a:prstGeom prst="rect">
            <a:avLst/>
          </a:prstGeom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3200" b="1" dirty="0" smtClean="0">
                <a:solidFill>
                  <a:srgbClr val="FF0000"/>
                </a:solidFill>
                <a:latin typeface="Arial" charset="0"/>
              </a:rPr>
              <a:t>Rift- bzw. Grabenbruchzonen </a:t>
            </a:r>
            <a:endParaRPr lang="de-DE" altLang="de-DE" sz="32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" y="724303"/>
            <a:ext cx="4557188" cy="2357408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" y="3081711"/>
            <a:ext cx="3029996" cy="2825471"/>
          </a:xfrm>
          <a:prstGeom prst="rect">
            <a:avLst/>
          </a:prstGeom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79512" y="6279703"/>
            <a:ext cx="8784527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b="1" dirty="0" smtClean="0">
                <a:solidFill>
                  <a:srgbClr val="FF0000"/>
                </a:solidFill>
                <a:latin typeface="Arial" charset="0"/>
              </a:rPr>
              <a:t>Oberrheingraben</a:t>
            </a:r>
            <a:endParaRPr lang="de-DE" altLang="de-DE" sz="24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1385" y="8367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6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3200" b="1" dirty="0" smtClean="0">
                <a:solidFill>
                  <a:srgbClr val="FF0000"/>
                </a:solidFill>
                <a:latin typeface="Arial" charset="0"/>
              </a:rPr>
              <a:t>Rift- bzw. Grabenbruchzonen </a:t>
            </a:r>
            <a:endParaRPr lang="de-DE" altLang="de-DE" sz="3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79512" y="6279703"/>
            <a:ext cx="8784527" cy="46166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400" b="1" dirty="0" smtClean="0">
                <a:solidFill>
                  <a:srgbClr val="FF0000"/>
                </a:solidFill>
                <a:latin typeface="Arial" charset="0"/>
              </a:rPr>
              <a:t>Oberrheingraben</a:t>
            </a:r>
            <a:endParaRPr lang="de-DE" altLang="de-DE" sz="24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4"/>
          <a:stretch/>
        </p:blipFill>
        <p:spPr>
          <a:xfrm>
            <a:off x="179512" y="1268760"/>
            <a:ext cx="5930626" cy="3888432"/>
          </a:xfrm>
          <a:prstGeom prst="rect">
            <a:avLst/>
          </a:prstGeom>
        </p:spPr>
      </p:pic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107504" y="764704"/>
            <a:ext cx="8851899" cy="461665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de-DE" altLang="de-DE" sz="2400" b="1" dirty="0" err="1" smtClean="0">
                <a:solidFill>
                  <a:schemeClr val="bg1"/>
                </a:solidFill>
                <a:latin typeface="Arial" pitchFamily="34" charset="0"/>
              </a:rPr>
              <a:t>Laacher</a:t>
            </a:r>
            <a:r>
              <a:rPr lang="de-DE" altLang="de-DE" sz="2400" b="1" dirty="0" smtClean="0">
                <a:solidFill>
                  <a:schemeClr val="bg1"/>
                </a:solidFill>
                <a:latin typeface="Arial" pitchFamily="34" charset="0"/>
              </a:rPr>
              <a:t> See-Ausbruch vor 13.000 Jahren!</a:t>
            </a:r>
            <a:endParaRPr lang="de-AT" altLang="de-DE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07" y="3454232"/>
            <a:ext cx="3029996" cy="282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6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7974" b="58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52400" y="109538"/>
            <a:ext cx="5356225" cy="10160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6000" b="1">
                <a:solidFill>
                  <a:srgbClr val="FF0000"/>
                </a:solidFill>
                <a:latin typeface="Arial" charset="0"/>
              </a:rPr>
              <a:t>„Ring of Fire“</a:t>
            </a:r>
            <a:endParaRPr lang="de-DE" altLang="de-DE" sz="6000" b="1" i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107504" y="6155580"/>
            <a:ext cx="6318250" cy="5857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200" dirty="0">
                <a:solidFill>
                  <a:srgbClr val="FF0000"/>
                </a:solidFill>
                <a:latin typeface="Arial" charset="0"/>
              </a:rPr>
              <a:t>Aktiver moderner Kontinentalrand</a:t>
            </a:r>
          </a:p>
        </p:txBody>
      </p:sp>
      <p:sp>
        <p:nvSpPr>
          <p:cNvPr id="2" name="Ellipse 1"/>
          <p:cNvSpPr/>
          <p:nvPr/>
        </p:nvSpPr>
        <p:spPr>
          <a:xfrm>
            <a:off x="2987825" y="2492896"/>
            <a:ext cx="1800492" cy="9361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Rechteck 3"/>
          <p:cNvSpPr/>
          <p:nvPr/>
        </p:nvSpPr>
        <p:spPr>
          <a:xfrm>
            <a:off x="2987824" y="277163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b="1" dirty="0" err="1" smtClean="0">
                <a:solidFill>
                  <a:srgbClr val="FF0000"/>
                </a:solidFill>
                <a:latin typeface="Arial" charset="0"/>
              </a:rPr>
              <a:t>Hawai</a:t>
            </a: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-Hotspot</a:t>
            </a:r>
            <a:endParaRPr lang="de-AT" b="1" dirty="0"/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83270" y="1883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43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4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animBg="1" autoUpdateAnimBg="0"/>
      <p:bldP spid="2" grpId="0" animBg="1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Hotspot Hawaii_1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8871386" cy="583264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8" y="801397"/>
            <a:ext cx="2710457" cy="212354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609" y="1438622"/>
            <a:ext cx="2655433" cy="2062386"/>
          </a:xfrm>
          <a:prstGeom prst="rect">
            <a:avLst/>
          </a:prstGeom>
        </p:spPr>
      </p:pic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80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Hotspot Hawaii_2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704"/>
            <a:ext cx="8856538" cy="59161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170227"/>
            <a:ext cx="1872208" cy="1510644"/>
          </a:xfrm>
          <a:prstGeom prst="rect">
            <a:avLst/>
          </a:prstGeom>
        </p:spPr>
      </p:pic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7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76256" y="1907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2401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107504" y="116632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de-AT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Vulkanflankenbrüche und Tsunamis</a:t>
            </a:r>
          </a:p>
          <a:p>
            <a:pPr algn="ctr" fontAlgn="ctr"/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Am Beispiel von La Palma, Teneriffa und 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Santorin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877272"/>
            <a:ext cx="1698509" cy="8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1412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9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2316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Phonolite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der Kanarischen Inseln_6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544717" y="859437"/>
            <a:ext cx="1403648" cy="89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79735" y="6309320"/>
            <a:ext cx="8784530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Saure, weil quarzreiche Laven bilden helle, spröde, blockige Oberflächen !</a:t>
            </a:r>
            <a:endParaRPr lang="de-DE" altLang="de-DE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" name="WordArt 12"/>
          <p:cNvSpPr>
            <a:spLocks noChangeArrowheads="1" noChangeShapeType="1" noTextEdit="1"/>
          </p:cNvSpPr>
          <p:nvPr/>
        </p:nvSpPr>
        <p:spPr bwMode="auto">
          <a:xfrm>
            <a:off x="4139952" y="4005064"/>
            <a:ext cx="4626026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latin typeface="Arial Black"/>
              </a:rPr>
              <a:t>Obsidian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6">
                  <a:lumMod val="75000"/>
                </a:schemeClr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29837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Blob-Modell_Kanarische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Inseln_1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64" b="14664"/>
          <a:stretch/>
        </p:blipFill>
        <p:spPr>
          <a:xfrm>
            <a:off x="0" y="908720"/>
            <a:ext cx="9144000" cy="5076825"/>
          </a:xfrm>
          <a:prstGeom prst="rect">
            <a:avLst/>
          </a:prstGeom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79735" y="6093296"/>
            <a:ext cx="8784530" cy="584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1600" b="1" dirty="0" smtClean="0">
                <a:solidFill>
                  <a:srgbClr val="FF0000"/>
                </a:solidFill>
                <a:latin typeface="Arial" charset="0"/>
              </a:rPr>
              <a:t>Wie die Hotspots ein Phänomen des Intraplattenvulkanismus, allerdings steigt hier das Magma vom Hotspot in form von Blasen auf, die insgesamt mehr Raum einnehmen.  </a:t>
            </a:r>
            <a:endParaRPr lang="de-DE" altLang="de-DE" sz="1600" i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49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7" t="28182" r="2973" b="3453"/>
          <a:stretch/>
        </p:blipFill>
        <p:spPr>
          <a:xfrm>
            <a:off x="0" y="980728"/>
            <a:ext cx="9144000" cy="5240266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Blob-Modell_Kanarische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Inseln_2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79735" y="6402814"/>
            <a:ext cx="8784530" cy="33855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1600" b="1" dirty="0" smtClean="0">
                <a:solidFill>
                  <a:srgbClr val="FF0000"/>
                </a:solidFill>
                <a:latin typeface="Arial" charset="0"/>
              </a:rPr>
              <a:t>Auf den Kanaren überwiegen basaltische Laven (dunkel, dünnflüssig).</a:t>
            </a:r>
            <a:endParaRPr lang="de-DE" altLang="de-DE" sz="1600" i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9735" y="13407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9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30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Blob-Modell_Kanarische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Inseln_3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79735" y="6309320"/>
            <a:ext cx="8784530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Basaltisches Magma steigt in Form von Gängen (</a:t>
            </a:r>
            <a:r>
              <a:rPr lang="de-DE" altLang="de-DE" b="1" dirty="0" err="1" smtClean="0">
                <a:solidFill>
                  <a:srgbClr val="FF0000"/>
                </a:solidFill>
                <a:latin typeface="Arial" charset="0"/>
              </a:rPr>
              <a:t>dikes</a:t>
            </a: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) in Schwärmen auf!</a:t>
            </a:r>
            <a:endParaRPr lang="de-DE" altLang="de-DE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364088" y="3429000"/>
            <a:ext cx="1008112" cy="1584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0658" y="8003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7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7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 autoUpdateAnimBg="0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6250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Basalte der Kanarischen Inseln_4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07505" y="6309320"/>
            <a:ext cx="8856537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de-DE" altLang="de-DE" sz="2000" b="1" dirty="0" smtClean="0">
                <a:solidFill>
                  <a:srgbClr val="FF0000"/>
                </a:solidFill>
                <a:latin typeface="Arial" pitchFamily="34" charset="0"/>
              </a:rPr>
              <a:t>Kristallisation im Kern eines Ganges besser, da er langsamer </a:t>
            </a:r>
            <a:r>
              <a:rPr lang="de-DE" altLang="de-DE" sz="2000" b="1" dirty="0" err="1" smtClean="0">
                <a:solidFill>
                  <a:srgbClr val="FF0000"/>
                </a:solidFill>
                <a:latin typeface="Arial" pitchFamily="34" charset="0"/>
              </a:rPr>
              <a:t>auskühl</a:t>
            </a:r>
            <a:r>
              <a:rPr lang="de-DE" altLang="de-DE" sz="2000" b="1" dirty="0" smtClean="0">
                <a:solidFill>
                  <a:srgbClr val="FF0000"/>
                </a:solidFill>
                <a:latin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41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WordArt 12"/>
          <p:cNvSpPr>
            <a:spLocks noChangeArrowheads="1" noChangeShapeType="1" noTextEdit="1"/>
          </p:cNvSpPr>
          <p:nvPr/>
        </p:nvSpPr>
        <p:spPr bwMode="auto">
          <a:xfrm>
            <a:off x="160207" y="116632"/>
            <a:ext cx="88519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Pyroklastika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 und deren Gefüge 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 Black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" r="19108" b="13493"/>
          <a:stretch/>
        </p:blipFill>
        <p:spPr>
          <a:xfrm>
            <a:off x="4822177" y="3447798"/>
            <a:ext cx="4214319" cy="278951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177" y="764704"/>
            <a:ext cx="4132821" cy="266429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83" y="802433"/>
            <a:ext cx="4420745" cy="4642792"/>
          </a:xfrm>
          <a:prstGeom prst="rect">
            <a:avLst/>
          </a:prstGeom>
        </p:spPr>
      </p:pic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195383" y="6237312"/>
            <a:ext cx="8841113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None/>
            </a:pP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</a:rPr>
              <a:t>Korngrößen verfestigter </a:t>
            </a:r>
            <a:r>
              <a:rPr lang="de-DE" altLang="de-DE" sz="1400" dirty="0" err="1" smtClean="0">
                <a:solidFill>
                  <a:srgbClr val="FF0000"/>
                </a:solidFill>
                <a:latin typeface="Arial" pitchFamily="34" charset="0"/>
              </a:rPr>
              <a:t>Pyroklatika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de-DE" altLang="de-DE" sz="14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und ergänzend dazu: </a:t>
            </a:r>
            <a:r>
              <a:rPr lang="de-DE" altLang="de-DE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Matthes S. 1996. </a:t>
            </a: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Mineralogie. 499p., Springer, Berlin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de-AT" altLang="de-DE" sz="14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195382" y="5149641"/>
            <a:ext cx="4420745" cy="1015663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2100"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 eaLnBrk="0" hangingPunct="0">
              <a:spcBef>
                <a:spcPct val="20000"/>
              </a:spcBef>
              <a:buSzPct val="60000"/>
              <a:buFont typeface="Wingdings" pitchFamily="2" charset="2"/>
              <a:buChar char=""/>
              <a:defRPr sz="1900"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"/>
              <a:defRPr sz="1700"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"/>
              <a:defRPr sz="1600"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"/>
              <a:defRPr sz="1500"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de-DE" altLang="de-DE" sz="2000" dirty="0" smtClean="0">
                <a:solidFill>
                  <a:schemeClr val="bg1"/>
                </a:solidFill>
                <a:latin typeface="Arial" pitchFamily="34" charset="0"/>
              </a:rPr>
              <a:t>Asche, Tuff, Lapilli, Bimsstein, Blöcke und Bomben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de-DE" altLang="de-DE" sz="2000" b="1" dirty="0" smtClean="0">
                <a:solidFill>
                  <a:schemeClr val="bg1"/>
                </a:solidFill>
                <a:latin typeface="Arial" pitchFamily="34" charset="0"/>
              </a:rPr>
              <a:t>lagern sich in Schichten ab</a:t>
            </a:r>
            <a:r>
              <a:rPr lang="de-DE" altLang="de-DE" sz="2000" dirty="0" smtClean="0">
                <a:solidFill>
                  <a:schemeClr val="bg1"/>
                </a:solidFill>
                <a:latin typeface="Arial" pitchFamily="34" charset="0"/>
              </a:rPr>
              <a:t>. </a:t>
            </a:r>
            <a:endParaRPr lang="de-AT" altLang="de-DE" sz="20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" name="WordArt 12"/>
          <p:cNvSpPr>
            <a:spLocks noChangeArrowheads="1" noChangeShapeType="1" noTextEdit="1"/>
          </p:cNvSpPr>
          <p:nvPr/>
        </p:nvSpPr>
        <p:spPr bwMode="auto">
          <a:xfrm>
            <a:off x="1043608" y="1087016"/>
            <a:ext cx="2736304" cy="5417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Ignimbrite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 Black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04048" y="90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74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Tuffe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der Kanarischen Inseln_7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95228" y="0"/>
            <a:ext cx="1648772" cy="105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79735" y="6309320"/>
            <a:ext cx="8784530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000" b="1" dirty="0" smtClean="0">
                <a:solidFill>
                  <a:srgbClr val="FF0000"/>
                </a:solidFill>
                <a:latin typeface="Arial" charset="0"/>
              </a:rPr>
              <a:t>Asche, </a:t>
            </a:r>
            <a:r>
              <a:rPr lang="de-DE" altLang="de-DE" sz="2000" b="1" dirty="0" err="1" smtClean="0">
                <a:solidFill>
                  <a:srgbClr val="FF0000"/>
                </a:solidFill>
                <a:latin typeface="Arial" charset="0"/>
              </a:rPr>
              <a:t>Tuffe</a:t>
            </a:r>
            <a:r>
              <a:rPr lang="de-DE" altLang="de-DE" sz="2000" b="1" dirty="0" smtClean="0">
                <a:solidFill>
                  <a:srgbClr val="FF0000"/>
                </a:solidFill>
                <a:latin typeface="Arial" charset="0"/>
              </a:rPr>
              <a:t>, Lapilli, Bimsstein in Schichten gelagert!</a:t>
            </a:r>
            <a:endParaRPr lang="de-DE" altLang="de-DE" sz="2000" i="1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4665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9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75"/>
            <a:ext cx="9144000" cy="6826250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Ignimbrite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der Kanarischen Inseln_8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3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428494" y="836712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79735" y="5877272"/>
            <a:ext cx="8784530" cy="78483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Diese gebogenen „Schwarten“ entstanden durch laminares Fließen</a:t>
            </a:r>
          </a:p>
          <a:p>
            <a:pPr algn="ctr" eaLnBrk="1" hangingPunct="1">
              <a:spcBef>
                <a:spcPct val="50000"/>
              </a:spcBef>
            </a:pPr>
            <a:r>
              <a:rPr lang="de-DE" altLang="de-DE" b="1" dirty="0" smtClean="0">
                <a:solidFill>
                  <a:srgbClr val="FF0000"/>
                </a:solidFill>
                <a:latin typeface="Arial" charset="0"/>
              </a:rPr>
              <a:t>in einer dicken vulkanischen Glutwolke!</a:t>
            </a:r>
            <a:endParaRPr lang="de-DE" altLang="de-DE" i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67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92696"/>
            <a:ext cx="9124207" cy="614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Massenbewegungen_Kanarische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 Inseln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227817"/>
            <a:ext cx="1152127" cy="585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2195736" y="1052736"/>
            <a:ext cx="2232248" cy="23762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53012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0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100"/>
            <a:ext cx="9131027" cy="630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Teneriffa_Flankenkollaps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7475"/>
            <a:ext cx="1698509" cy="8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5580111" y="3703548"/>
            <a:ext cx="3426701" cy="21017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8144" y="152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1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26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121"/>
            <a:ext cx="9144000" cy="637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Teneriffa_Canadas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-Caldera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7475"/>
            <a:ext cx="1698509" cy="8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477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5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94"/>
          <a:stretch/>
        </p:blipFill>
        <p:spPr bwMode="auto">
          <a:xfrm>
            <a:off x="7623" y="650880"/>
            <a:ext cx="6912768" cy="6177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07504" y="115888"/>
            <a:ext cx="8856538" cy="646331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Tsunami-Entwicklung_2 Min. – 9 </a:t>
            </a:r>
            <a:r>
              <a:rPr lang="de-DE" altLang="de-DE" sz="3600" b="1" dirty="0" err="1" smtClean="0">
                <a:solidFill>
                  <a:schemeClr val="bg1"/>
                </a:solidFill>
                <a:latin typeface="Arial" charset="0"/>
              </a:rPr>
              <a:t>Stund</a:t>
            </a:r>
            <a:r>
              <a:rPr lang="de-DE" altLang="de-DE" sz="3600" b="1" dirty="0" smtClean="0">
                <a:solidFill>
                  <a:schemeClr val="bg1"/>
                </a:solidFill>
                <a:latin typeface="Arial" charset="0"/>
              </a:rPr>
              <a:t>.</a:t>
            </a:r>
            <a:endParaRPr lang="de-DE" altLang="de-DE" sz="36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533" y="836712"/>
            <a:ext cx="1698509" cy="86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1379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3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91440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WordArt 12"/>
          <p:cNvSpPr>
            <a:spLocks noChangeArrowheads="1" noChangeShapeType="1" noTextEdit="1"/>
          </p:cNvSpPr>
          <p:nvPr/>
        </p:nvSpPr>
        <p:spPr bwMode="auto">
          <a:xfrm>
            <a:off x="228600" y="188913"/>
            <a:ext cx="8686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9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Tsunami</a:t>
            </a:r>
          </a:p>
        </p:txBody>
      </p:sp>
      <p:sp>
        <p:nvSpPr>
          <p:cNvPr id="4" name="Ellipse 3"/>
          <p:cNvSpPr/>
          <p:nvPr/>
        </p:nvSpPr>
        <p:spPr>
          <a:xfrm>
            <a:off x="7092950" y="1557338"/>
            <a:ext cx="2051050" cy="18716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pic>
        <p:nvPicPr>
          <p:cNvPr id="37893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587692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1755" y="37068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25"/>
            <a:ext cx="91440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WordArt 12"/>
          <p:cNvSpPr>
            <a:spLocks noChangeArrowheads="1" noChangeShapeType="1" noTextEdit="1"/>
          </p:cNvSpPr>
          <p:nvPr/>
        </p:nvSpPr>
        <p:spPr bwMode="auto">
          <a:xfrm>
            <a:off x="228600" y="188913"/>
            <a:ext cx="8686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9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Tsunami</a:t>
            </a:r>
          </a:p>
        </p:txBody>
      </p:sp>
      <p:pic>
        <p:nvPicPr>
          <p:cNvPr id="38916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5880100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5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9144000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WordArt 12"/>
          <p:cNvSpPr>
            <a:spLocks noChangeArrowheads="1" noChangeShapeType="1" noTextEdit="1"/>
          </p:cNvSpPr>
          <p:nvPr/>
        </p:nvSpPr>
        <p:spPr bwMode="auto">
          <a:xfrm>
            <a:off x="228600" y="188913"/>
            <a:ext cx="86868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889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Tsunami</a:t>
            </a:r>
          </a:p>
        </p:txBody>
      </p:sp>
      <p:pic>
        <p:nvPicPr>
          <p:cNvPr id="39940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75" y="5989638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6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1129</Words>
  <Application>Microsoft Office PowerPoint</Application>
  <PresentationFormat>Bildschirmpräsentation (4:3)</PresentationFormat>
  <Paragraphs>244</Paragraphs>
  <Slides>53</Slides>
  <Notes>0</Notes>
  <HiddenSlides>0</HiddenSlides>
  <MMClips>45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53</vt:i4>
      </vt:variant>
    </vt:vector>
  </HeadingPairs>
  <TitlesOfParts>
    <vt:vector size="54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Stadtamt Gmunden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g40705u2902</dc:creator>
  <cp:lastModifiedBy>g40705u2902</cp:lastModifiedBy>
  <cp:revision>264</cp:revision>
  <dcterms:created xsi:type="dcterms:W3CDTF">2013-08-20T13:39:45Z</dcterms:created>
  <dcterms:modified xsi:type="dcterms:W3CDTF">2020-04-28T09:08:04Z</dcterms:modified>
</cp:coreProperties>
</file>