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25" r:id="rId1"/>
    <p:sldMasterId id="2147483833" r:id="rId2"/>
  </p:sldMasterIdLst>
  <p:notesMasterIdLst>
    <p:notesMasterId r:id="rId57"/>
  </p:notesMasterIdLst>
  <p:handoutMasterIdLst>
    <p:handoutMasterId r:id="rId58"/>
  </p:handoutMasterIdLst>
  <p:sldIdLst>
    <p:sldId id="1413" r:id="rId3"/>
    <p:sldId id="1017" r:id="rId4"/>
    <p:sldId id="1260" r:id="rId5"/>
    <p:sldId id="1215" r:id="rId6"/>
    <p:sldId id="1216" r:id="rId7"/>
    <p:sldId id="941" r:id="rId8"/>
    <p:sldId id="1211" r:id="rId9"/>
    <p:sldId id="1212" r:id="rId10"/>
    <p:sldId id="1213" r:id="rId11"/>
    <p:sldId id="1214" r:id="rId12"/>
    <p:sldId id="1387" r:id="rId13"/>
    <p:sldId id="1299" r:id="rId14"/>
    <p:sldId id="1470" r:id="rId15"/>
    <p:sldId id="1109" r:id="rId16"/>
    <p:sldId id="1107" r:id="rId17"/>
    <p:sldId id="1153" r:id="rId18"/>
    <p:sldId id="1267" r:id="rId19"/>
    <p:sldId id="1163" r:id="rId20"/>
    <p:sldId id="1248" r:id="rId21"/>
    <p:sldId id="1249" r:id="rId22"/>
    <p:sldId id="1119" r:id="rId23"/>
    <p:sldId id="1114" r:id="rId24"/>
    <p:sldId id="1115" r:id="rId25"/>
    <p:sldId id="1176" r:id="rId26"/>
    <p:sldId id="1177" r:id="rId27"/>
    <p:sldId id="1178" r:id="rId28"/>
    <p:sldId id="1391" r:id="rId29"/>
    <p:sldId id="1392" r:id="rId30"/>
    <p:sldId id="1393" r:id="rId31"/>
    <p:sldId id="1377" r:id="rId32"/>
    <p:sldId id="1276" r:id="rId33"/>
    <p:sldId id="1179" r:id="rId34"/>
    <p:sldId id="1180" r:id="rId35"/>
    <p:sldId id="1181" r:id="rId36"/>
    <p:sldId id="1182" r:id="rId37"/>
    <p:sldId id="1183" r:id="rId38"/>
    <p:sldId id="1184" r:id="rId39"/>
    <p:sldId id="1185" r:id="rId40"/>
    <p:sldId id="1186" r:id="rId41"/>
    <p:sldId id="1494" r:id="rId42"/>
    <p:sldId id="1496" r:id="rId43"/>
    <p:sldId id="1497" r:id="rId44"/>
    <p:sldId id="1498" r:id="rId45"/>
    <p:sldId id="1499" r:id="rId46"/>
    <p:sldId id="1500" r:id="rId47"/>
    <p:sldId id="1501" r:id="rId48"/>
    <p:sldId id="1502" r:id="rId49"/>
    <p:sldId id="1503" r:id="rId50"/>
    <p:sldId id="1506" r:id="rId51"/>
    <p:sldId id="1507" r:id="rId52"/>
    <p:sldId id="1508" r:id="rId53"/>
    <p:sldId id="1509" r:id="rId54"/>
    <p:sldId id="1510" r:id="rId55"/>
    <p:sldId id="1511" r:id="rId56"/>
  </p:sldIdLst>
  <p:sldSz cx="9144000" cy="6858000" type="screen4x3"/>
  <p:notesSz cx="6889750" cy="1002188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CC"/>
    <a:srgbClr val="FFCCFF"/>
    <a:srgbClr val="FFFF99"/>
    <a:srgbClr val="FFFF00"/>
    <a:srgbClr val="FF99FF"/>
    <a:srgbClr val="CCFF99"/>
    <a:srgbClr val="FFFF66"/>
    <a:srgbClr val="B2B2B2"/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449" autoAdjust="0"/>
    <p:restoredTop sz="94700" autoAdjust="0"/>
  </p:normalViewPr>
  <p:slideViewPr>
    <p:cSldViewPr>
      <p:cViewPr varScale="1">
        <p:scale>
          <a:sx n="113" d="100"/>
          <a:sy n="113" d="100"/>
        </p:scale>
        <p:origin x="2142" y="96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56" y="-114"/>
      </p:cViewPr>
      <p:guideLst>
        <p:guide orient="horz" pos="3157"/>
        <p:guide pos="21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61" Type="http://schemas.openxmlformats.org/officeDocument/2006/relationships/theme" Target="theme/theme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85888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5" tIns="46453" rIns="92905" bIns="4645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220" y="1"/>
            <a:ext cx="2985888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5" tIns="46453" rIns="92905" bIns="4645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517297"/>
            <a:ext cx="2985888" cy="50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05" tIns="46453" rIns="92905" bIns="4645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8770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85888" cy="50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3" tIns="46862" rIns="93723" bIns="46862" numCol="1" anchor="t" anchorCtr="0" compatLnSpc="1">
            <a:prstTxWarp prst="textNoShape">
              <a:avLst/>
            </a:prstTxWarp>
          </a:bodyPr>
          <a:lstStyle>
            <a:lvl1pPr algn="l" defTabSz="93711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220" y="2"/>
            <a:ext cx="2985888" cy="50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3" tIns="46862" rIns="93723" bIns="46862" numCol="1" anchor="t" anchorCtr="0" compatLnSpc="1">
            <a:prstTxWarp prst="textNoShape">
              <a:avLst/>
            </a:prstTxWarp>
          </a:bodyPr>
          <a:lstStyle>
            <a:lvl1pPr algn="r" defTabSz="93711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10150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9309" y="4761092"/>
            <a:ext cx="5511142" cy="4508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3" tIns="46862" rIns="93723" bIns="46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517297"/>
            <a:ext cx="2985888" cy="50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3" tIns="46862" rIns="93723" bIns="46862" numCol="1" anchor="b" anchorCtr="0" compatLnSpc="1">
            <a:prstTxWarp prst="textNoShape">
              <a:avLst/>
            </a:prstTxWarp>
          </a:bodyPr>
          <a:lstStyle>
            <a:lvl1pPr algn="l" defTabSz="937114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220" y="9517297"/>
            <a:ext cx="2985888" cy="50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23" tIns="46862" rIns="93723" bIns="46862" numCol="1" anchor="b" anchorCtr="0" compatLnSpc="1">
            <a:prstTxWarp prst="textNoShape">
              <a:avLst/>
            </a:prstTxWarp>
          </a:bodyPr>
          <a:lstStyle>
            <a:lvl1pPr algn="r" defTabSz="937114">
              <a:defRPr sz="1200">
                <a:latin typeface="Arial" charset="0"/>
              </a:defRPr>
            </a:lvl1pPr>
          </a:lstStyle>
          <a:p>
            <a:pPr>
              <a:defRPr/>
            </a:pPr>
            <a:fld id="{AB008D14-4F64-4377-AA97-31FD0B39624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2603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38213" y="749300"/>
            <a:ext cx="5013325" cy="3760788"/>
          </a:xfrm>
          <a:ln/>
        </p:spPr>
      </p:sp>
      <p:sp>
        <p:nvSpPr>
          <p:cNvPr id="368642" name="Notizenplatzhalter 2"/>
          <p:cNvSpPr>
            <a:spLocks noGrp="1"/>
          </p:cNvSpPr>
          <p:nvPr>
            <p:ph type="body" idx="1"/>
          </p:nvPr>
        </p:nvSpPr>
        <p:spPr>
          <a:xfrm>
            <a:off x="689309" y="4759463"/>
            <a:ext cx="5511142" cy="4510420"/>
          </a:xfrm>
          <a:noFill/>
          <a:ln/>
        </p:spPr>
        <p:txBody>
          <a:bodyPr lIns="92092" tIns="46046" rIns="92092" bIns="46046"/>
          <a:lstStyle/>
          <a:p>
            <a:pPr eaLnBrk="1" hangingPunct="1">
              <a:spcBef>
                <a:spcPct val="0"/>
              </a:spcBef>
            </a:pPr>
            <a:endParaRPr lang="de-AT" smtClean="0">
              <a:latin typeface="Arial" pitchFamily="34" charset="0"/>
            </a:endParaRPr>
          </a:p>
        </p:txBody>
      </p:sp>
      <p:sp>
        <p:nvSpPr>
          <p:cNvPr id="368643" name="Foliennummernplatzhalter 3"/>
          <p:cNvSpPr txBox="1">
            <a:spLocks noGrp="1"/>
          </p:cNvSpPr>
          <p:nvPr/>
        </p:nvSpPr>
        <p:spPr bwMode="auto">
          <a:xfrm>
            <a:off x="3902220" y="9518922"/>
            <a:ext cx="2985888" cy="50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92" tIns="46046" rIns="92092" bIns="46046" anchor="b"/>
          <a:lstStyle/>
          <a:p>
            <a:pPr algn="r" defTabSz="933141"/>
            <a:fld id="{A9FE6A6F-84DF-4A59-A019-97FB3CB62275}" type="slidenum">
              <a:rPr lang="de-AT" sz="900">
                <a:latin typeface="Verdana" pitchFamily="34" charset="0"/>
              </a:rPr>
              <a:pPr algn="r" defTabSz="933141"/>
              <a:t>3</a:t>
            </a:fld>
            <a:endParaRPr lang="de-AT" sz="9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79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7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73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smtClean="0">
              <a:latin typeface="Arial" pitchFamily="34" charset="0"/>
            </a:endParaRPr>
          </a:p>
        </p:txBody>
      </p:sp>
      <p:sp>
        <p:nvSpPr>
          <p:cNvPr id="372739" name="Foliennummernplatzhalter 3"/>
          <p:cNvSpPr txBox="1">
            <a:spLocks noGrp="1"/>
          </p:cNvSpPr>
          <p:nvPr/>
        </p:nvSpPr>
        <p:spPr bwMode="auto">
          <a:xfrm>
            <a:off x="3902220" y="9520551"/>
            <a:ext cx="2985888" cy="49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42" tIns="45870" rIns="91742" bIns="45870" anchor="b"/>
          <a:lstStyle/>
          <a:p>
            <a:pPr algn="r"/>
            <a:fld id="{448B4D25-2475-4804-A179-2A7A9BD469F3}" type="slidenum">
              <a:rPr lang="de-AT" sz="1200"/>
              <a:pPr algn="r"/>
              <a:t>4</a:t>
            </a:fld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1449827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3" name="Rectangle 7"/>
          <p:cNvSpPr txBox="1">
            <a:spLocks noGrp="1" noChangeArrowheads="1"/>
          </p:cNvSpPr>
          <p:nvPr/>
        </p:nvSpPr>
        <p:spPr bwMode="auto">
          <a:xfrm>
            <a:off x="3902220" y="9517297"/>
            <a:ext cx="2985888" cy="50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22" tIns="46862" rIns="93722" bIns="46862" anchor="b"/>
          <a:lstStyle/>
          <a:p>
            <a:pPr algn="r" defTabSz="923371"/>
            <a:fld id="{66193466-A95A-4AAB-B9AD-8B9F782564CE}" type="slidenum">
              <a:rPr lang="de-DE" sz="1200"/>
              <a:pPr algn="r" defTabSz="923371"/>
              <a:t>7</a:t>
            </a:fld>
            <a:endParaRPr lang="de-DE" sz="1200" dirty="0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877888"/>
            <a:ext cx="4667250" cy="3500437"/>
          </a:xfrm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622" y="4775739"/>
            <a:ext cx="5050508" cy="4533207"/>
          </a:xfrm>
          <a:noFill/>
          <a:ln/>
        </p:spPr>
        <p:txBody>
          <a:bodyPr lIns="93722" rIns="93722"/>
          <a:lstStyle/>
          <a:p>
            <a:pPr defTabSz="778433"/>
            <a:endParaRPr lang="de-AT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308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1" name="Rectangle 7"/>
          <p:cNvSpPr txBox="1">
            <a:spLocks noGrp="1" noChangeArrowheads="1"/>
          </p:cNvSpPr>
          <p:nvPr/>
        </p:nvSpPr>
        <p:spPr bwMode="auto">
          <a:xfrm>
            <a:off x="3902220" y="9517297"/>
            <a:ext cx="2985888" cy="50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22" tIns="46862" rIns="93722" bIns="46862" anchor="b"/>
          <a:lstStyle/>
          <a:p>
            <a:pPr algn="r" defTabSz="923371"/>
            <a:fld id="{49908A9A-4842-4342-B4ED-5791F67D7837}" type="slidenum">
              <a:rPr lang="de-DE" sz="1200"/>
              <a:pPr algn="r" defTabSz="923371"/>
              <a:t>8</a:t>
            </a:fld>
            <a:endParaRPr lang="de-DE" sz="1200" dirty="0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877888"/>
            <a:ext cx="4667250" cy="3500437"/>
          </a:xfrm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622" y="4775739"/>
            <a:ext cx="5050508" cy="4533207"/>
          </a:xfrm>
          <a:noFill/>
          <a:ln/>
        </p:spPr>
        <p:txBody>
          <a:bodyPr lIns="93722" rIns="93722"/>
          <a:lstStyle/>
          <a:p>
            <a:pPr defTabSz="778433"/>
            <a:endParaRPr lang="de-AT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843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29" name="Rectangle 7"/>
          <p:cNvSpPr txBox="1">
            <a:spLocks noGrp="1" noChangeArrowheads="1"/>
          </p:cNvSpPr>
          <p:nvPr/>
        </p:nvSpPr>
        <p:spPr bwMode="auto">
          <a:xfrm>
            <a:off x="3902220" y="9517297"/>
            <a:ext cx="2985888" cy="50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22" tIns="46862" rIns="93722" bIns="46862" anchor="b"/>
          <a:lstStyle/>
          <a:p>
            <a:pPr algn="r" defTabSz="923371"/>
            <a:fld id="{D4C620B4-D58E-424D-8ADE-67028819572E}" type="slidenum">
              <a:rPr lang="de-DE" sz="1200"/>
              <a:pPr algn="r" defTabSz="923371"/>
              <a:t>9</a:t>
            </a:fld>
            <a:endParaRPr lang="de-DE" sz="1200" dirty="0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877888"/>
            <a:ext cx="4667250" cy="3500437"/>
          </a:xfrm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622" y="4775739"/>
            <a:ext cx="5050508" cy="4533207"/>
          </a:xfrm>
          <a:noFill/>
          <a:ln/>
        </p:spPr>
        <p:txBody>
          <a:bodyPr lIns="93722" rIns="93722"/>
          <a:lstStyle/>
          <a:p>
            <a:pPr defTabSz="778433"/>
            <a:endParaRPr lang="de-AT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741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7" name="Rectangle 7"/>
          <p:cNvSpPr txBox="1">
            <a:spLocks noGrp="1" noChangeArrowheads="1"/>
          </p:cNvSpPr>
          <p:nvPr/>
        </p:nvSpPr>
        <p:spPr bwMode="auto">
          <a:xfrm>
            <a:off x="3902220" y="9517297"/>
            <a:ext cx="2985888" cy="50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22" tIns="46862" rIns="93722" bIns="46862" anchor="b"/>
          <a:lstStyle/>
          <a:p>
            <a:pPr algn="r" defTabSz="923371"/>
            <a:fld id="{D7A24E06-E880-4575-B4E4-DE69C2C9A911}" type="slidenum">
              <a:rPr lang="de-DE" sz="1200"/>
              <a:pPr algn="r" defTabSz="923371"/>
              <a:t>10</a:t>
            </a:fld>
            <a:endParaRPr lang="de-DE" sz="1200" dirty="0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877888"/>
            <a:ext cx="4667250" cy="3500437"/>
          </a:xfrm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622" y="4775739"/>
            <a:ext cx="5050508" cy="4533207"/>
          </a:xfrm>
          <a:noFill/>
          <a:ln/>
        </p:spPr>
        <p:txBody>
          <a:bodyPr lIns="93722" rIns="93722"/>
          <a:lstStyle/>
          <a:p>
            <a:pPr defTabSz="778433"/>
            <a:endParaRPr lang="de-AT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403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1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1388" y="752475"/>
            <a:ext cx="5008562" cy="3757613"/>
          </a:xfrm>
          <a:ln/>
        </p:spPr>
      </p:sp>
      <p:sp>
        <p:nvSpPr>
          <p:cNvPr id="455682" name="Notizenplatzhalter 2"/>
          <p:cNvSpPr>
            <a:spLocks noGrp="1"/>
          </p:cNvSpPr>
          <p:nvPr>
            <p:ph type="body" idx="1"/>
          </p:nvPr>
        </p:nvSpPr>
        <p:spPr>
          <a:xfrm>
            <a:off x="689309" y="4761091"/>
            <a:ext cx="5511142" cy="4510419"/>
          </a:xfrm>
          <a:noFill/>
          <a:ln/>
        </p:spPr>
        <p:txBody>
          <a:bodyPr lIns="91747" tIns="45873" rIns="91747" bIns="45873"/>
          <a:lstStyle/>
          <a:p>
            <a:r>
              <a:rPr lang="de-AT" smtClean="0">
                <a:latin typeface="Arial" pitchFamily="34" charset="0"/>
              </a:rPr>
              <a:t>RW&amp;C	 	Rechnungswesen und Controlling</a:t>
            </a:r>
          </a:p>
          <a:p>
            <a:r>
              <a:rPr lang="de-AT" smtClean="0">
                <a:latin typeface="Arial" pitchFamily="34" charset="0"/>
              </a:rPr>
              <a:t>PBSK 		Persönlichkeitsbildung und soziale Kompetenz</a:t>
            </a:r>
          </a:p>
          <a:p>
            <a:r>
              <a:rPr lang="de-AT" smtClean="0">
                <a:latin typeface="Arial" pitchFamily="34" charset="0"/>
              </a:rPr>
              <a:t>BT-PQM-ÜFA-CSt	</a:t>
            </a:r>
            <a:r>
              <a:rPr lang="de-AT" smtClean="0">
                <a:latin typeface="TimesNewRoman"/>
              </a:rPr>
              <a:t>Businesstraining, Projekt- und Qualitätsmanagement, Übungsfirma und Case Studies</a:t>
            </a:r>
            <a:endParaRPr lang="de-AT" smtClean="0">
              <a:latin typeface="Arial" pitchFamily="34" charset="0"/>
            </a:endParaRPr>
          </a:p>
          <a:p>
            <a:r>
              <a:rPr lang="de-AT" smtClean="0">
                <a:latin typeface="Arial" pitchFamily="34" charset="0"/>
              </a:rPr>
              <a:t>PB&amp;Recht		Politische Bildung und Recht</a:t>
            </a:r>
          </a:p>
        </p:txBody>
      </p:sp>
      <p:sp>
        <p:nvSpPr>
          <p:cNvPr id="455683" name="Foliennummernplatzhalter 3"/>
          <p:cNvSpPr txBox="1">
            <a:spLocks noGrp="1"/>
          </p:cNvSpPr>
          <p:nvPr/>
        </p:nvSpPr>
        <p:spPr bwMode="auto">
          <a:xfrm>
            <a:off x="3902220" y="9520551"/>
            <a:ext cx="2985888" cy="499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747" tIns="45873" rIns="91747" bIns="45873" anchor="b"/>
          <a:lstStyle/>
          <a:p>
            <a:pPr algn="r" defTabSz="933141"/>
            <a:fld id="{586E239B-93E3-4B19-A561-8C937F1347AE}" type="slidenum">
              <a:rPr lang="de-AT" sz="1200">
                <a:solidFill>
                  <a:srgbClr val="000000"/>
                </a:solidFill>
              </a:rPr>
              <a:pPr algn="r" defTabSz="933141"/>
              <a:t>47</a:t>
            </a:fld>
            <a:endParaRPr lang="de-AT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202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7"/>
          <p:cNvSpPr txBox="1">
            <a:spLocks noGrp="1" noChangeArrowheads="1"/>
          </p:cNvSpPr>
          <p:nvPr/>
        </p:nvSpPr>
        <p:spPr bwMode="auto">
          <a:xfrm>
            <a:off x="3902220" y="9517297"/>
            <a:ext cx="2985888" cy="50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722" tIns="46862" rIns="93722" bIns="46862" anchor="b"/>
          <a:lstStyle/>
          <a:p>
            <a:pPr algn="r" defTabSz="923371"/>
            <a:fld id="{D0ACECB2-FC67-45A3-8085-0B22241EED34}" type="slidenum">
              <a:rPr lang="de-DE" sz="1200">
                <a:solidFill>
                  <a:srgbClr val="000000"/>
                </a:solidFill>
              </a:rPr>
              <a:pPr algn="r" defTabSz="923371"/>
              <a:t>54</a:t>
            </a:fld>
            <a:endParaRPr lang="de-DE" sz="1200" dirty="0">
              <a:solidFill>
                <a:srgbClr val="000000"/>
              </a:solidFill>
            </a:endParaRPr>
          </a:p>
        </p:txBody>
      </p:sp>
      <p:sp>
        <p:nvSpPr>
          <p:cNvPr id="80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2838" y="877888"/>
            <a:ext cx="4667250" cy="3500437"/>
          </a:xfrm>
          <a:ln/>
        </p:spPr>
      </p:sp>
      <p:sp>
        <p:nvSpPr>
          <p:cNvPr id="805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9622" y="4775739"/>
            <a:ext cx="5050508" cy="4533207"/>
          </a:xfrm>
          <a:noFill/>
          <a:ln/>
        </p:spPr>
        <p:txBody>
          <a:bodyPr lIns="93722" rIns="93722"/>
          <a:lstStyle/>
          <a:p>
            <a:pPr defTabSz="778433"/>
            <a:endParaRPr lang="de-AT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860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1331913" y="4941888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AT" sz="1800">
              <a:latin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1187450" y="49418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AT" sz="1800">
              <a:latin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462406" y="3654044"/>
            <a:ext cx="7133782" cy="114142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white">
          <a:xfrm>
            <a:off x="462406" y="4804610"/>
            <a:ext cx="7133782" cy="11412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B1B0C-3BD0-47AA-B608-C204277464F2}" type="datetime1">
              <a:rPr lang="de-DE"/>
              <a:pPr>
                <a:defRPr/>
              </a:pPr>
              <a:t>19.03.2021</a:t>
            </a:fld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Seite </a:t>
            </a:r>
            <a:fld id="{CD1B2CCE-03D2-46D9-85AA-04063E637B49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4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0B7AE-47F4-4B75-A7EA-F1EA7180E920}" type="datetime1">
              <a:rPr lang="de-DE"/>
              <a:pPr>
                <a:defRPr/>
              </a:pPr>
              <a:t>19.03.2021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462406" y="3654044"/>
            <a:ext cx="7073457" cy="1141422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white">
          <a:xfrm>
            <a:off x="462406" y="4804610"/>
            <a:ext cx="7073457" cy="11412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0549080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270227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8" y="1839258"/>
            <a:ext cx="8181947" cy="43879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4357688" y="6500813"/>
            <a:ext cx="5000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E2E4B-26FE-46E7-AB7D-304E39D86528}" type="slidenum">
              <a:rPr lang="de-AT"/>
              <a:pPr>
                <a:defRPr/>
              </a:pPr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2701718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2009384"/>
            <a:ext cx="7073457" cy="113215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white">
          <a:xfrm>
            <a:off x="462406" y="3161536"/>
            <a:ext cx="7073457" cy="1000132"/>
          </a:xfrm>
        </p:spPr>
        <p:txBody>
          <a:bodyPr tIns="0" bIns="0">
            <a:noAutofit/>
          </a:bodyPr>
          <a:lstStyle>
            <a:lvl1pPr marL="0" indent="0">
              <a:lnSpc>
                <a:spcPct val="110000"/>
              </a:lnSpc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306682278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Fußzeile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Seite </a:t>
            </a:r>
            <a:fld id="{44022EEA-5EBC-4DA0-BBC0-CDA76EAA067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44445-01D5-4629-BDE1-FDFA17333993}" type="datetime1">
              <a:rPr lang="de-AT"/>
              <a:pPr>
                <a:defRPr/>
              </a:pPr>
              <a:t>19.03.2021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87475074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468313" y="1844675"/>
            <a:ext cx="3960811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>
            <a:noAutofit/>
          </a:bodyPr>
          <a:lstStyle>
            <a:lvl1pPr marL="92075" indent="0">
              <a:buNone/>
              <a:tabLst/>
              <a:defRPr sz="24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12284" y="1844675"/>
            <a:ext cx="3960000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>
            <a:noAutofit/>
          </a:bodyPr>
          <a:lstStyle>
            <a:lvl1pPr marL="92075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Fußzeile</a:t>
            </a:r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Seite </a:t>
            </a:r>
            <a:fld id="{644649FA-1880-4E8C-849E-A8D231ABC2D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11" name="Datumsplatzhalter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44445-01D5-4629-BDE1-FDFA17333993}" type="datetime1">
              <a:rPr lang="de-AT"/>
              <a:pPr>
                <a:defRPr/>
              </a:pPr>
              <a:t>19.03.2021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5623611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2443406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323850" y="2571750"/>
            <a:ext cx="4214813" cy="300037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800">
              <a:solidFill>
                <a:srgbClr val="000000"/>
              </a:solidFill>
            </a:endParaRPr>
          </a:p>
        </p:txBody>
      </p:sp>
      <p:pic>
        <p:nvPicPr>
          <p:cNvPr id="5" name="Grafik 10" descr="Logo-für-VK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852738"/>
            <a:ext cx="488950" cy="223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1180784" y="3214687"/>
            <a:ext cx="3260322" cy="2173549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de-DE" noProof="0" smtClean="0"/>
              <a:t>Textmasterformate durch Klicken bearbeiten</a:t>
            </a:r>
          </a:p>
        </p:txBody>
      </p:sp>
      <p:sp>
        <p:nvSpPr>
          <p:cNvPr id="7" name="Fußzeilenplatzhalter 5"/>
          <p:cNvSpPr>
            <a:spLocks noGrp="1"/>
          </p:cNvSpPr>
          <p:nvPr>
            <p:ph type="ftr" sz="quarter" idx="15"/>
          </p:nvPr>
        </p:nvSpPr>
        <p:spPr>
          <a:xfrm>
            <a:off x="1354138" y="63420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Fußzeile</a:t>
            </a:r>
          </a:p>
        </p:txBody>
      </p:sp>
      <p:sp>
        <p:nvSpPr>
          <p:cNvPr id="8" name="Foliennummernplatzhalt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Seite </a:t>
            </a:r>
            <a:fld id="{493AA674-A6B3-4B97-9F1B-C606A2D8A65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7"/>
          </p:nvPr>
        </p:nvSpPr>
        <p:spPr>
          <a:xfrm>
            <a:off x="7215188" y="6348413"/>
            <a:ext cx="987425" cy="365125"/>
          </a:xfrm>
        </p:spPr>
        <p:txBody>
          <a:bodyPr/>
          <a:lstStyle>
            <a:lvl1pPr algn="r">
              <a:defRPr lang="de-DE" sz="900" kern="1200" cap="all" baseline="0">
                <a:solidFill>
                  <a:srgbClr val="000000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9E479AB-59FA-487E-9A7A-5C8F7A38C20D}" type="datetime1">
              <a:rPr lang="de-AT"/>
              <a:pPr>
                <a:defRPr/>
              </a:pPr>
              <a:t>19.03.2021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25329626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Fußzeile</a:t>
            </a:r>
            <a:endParaRPr lang="de-AT" dirty="0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Seite </a:t>
            </a:r>
            <a:fld id="{39CF17F6-93B0-4C6B-B637-F437452BF4A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4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44445-01D5-4629-BDE1-FDFA17333993}" type="datetime1">
              <a:rPr lang="de-AT"/>
              <a:pPr>
                <a:defRPr/>
              </a:pPr>
              <a:t>19.03.2021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4871376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mit kurzem Titel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 bwMode="white">
          <a:xfrm>
            <a:off x="465547" y="3661602"/>
            <a:ext cx="8210141" cy="8280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white">
          <a:xfrm>
            <a:off x="465547" y="4517126"/>
            <a:ext cx="8210141" cy="82800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AT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019" y="430318"/>
            <a:ext cx="6270227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2019" y="1844675"/>
            <a:ext cx="7669156" cy="438257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Seite </a:t>
            </a:r>
            <a:fld id="{6A7A5FCB-A6B5-4947-85BE-E3BC4DAFC6B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B4997-98B8-4222-BD32-80808F7050CF}" type="datetime1">
              <a:rPr lang="de-DE"/>
              <a:pPr>
                <a:defRPr/>
              </a:pPr>
              <a:t>19.03.2021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5172" y="430318"/>
            <a:ext cx="6280165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8313" y="1844675"/>
            <a:ext cx="8485187" cy="481012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überschrift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2009384"/>
            <a:ext cx="7668769" cy="113215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6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white">
          <a:xfrm>
            <a:off x="462406" y="3161536"/>
            <a:ext cx="7668769" cy="1000132"/>
          </a:xfrm>
        </p:spPr>
        <p:txBody>
          <a:bodyPr tIns="0" bIns="0">
            <a:noAutofit/>
          </a:bodyPr>
          <a:lstStyle>
            <a:lvl1pPr marL="0" indent="0">
              <a:lnSpc>
                <a:spcPct val="110000"/>
              </a:lnSpc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pitelfolie mit kurzem Text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7" y="1956234"/>
            <a:ext cx="8213282" cy="828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4800" b="1" cap="none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white">
          <a:xfrm>
            <a:off x="462407" y="2786058"/>
            <a:ext cx="8213282" cy="828000"/>
          </a:xfrm>
        </p:spPr>
        <p:txBody>
          <a:bodyPr tIns="0" bIns="0">
            <a:noAutofit/>
          </a:bodyPr>
          <a:lstStyle>
            <a:lvl1pPr marL="0" indent="0">
              <a:lnSpc>
                <a:spcPct val="110000"/>
              </a:lnSpc>
              <a:buNone/>
              <a:defRPr sz="4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1846262"/>
            <a:ext cx="3960000" cy="4391026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Seite </a:t>
            </a:r>
            <a:fld id="{6CACB77C-4DE3-4D2E-BE55-930F04490D4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36FF1-6403-48A1-9700-2FE6D3CAC767}" type="datetime1">
              <a:rPr lang="de-DE"/>
              <a:pPr>
                <a:defRPr/>
              </a:pPr>
              <a:t>19.03.2021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2406" y="430318"/>
            <a:ext cx="6281339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2405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5688" y="2571745"/>
            <a:ext cx="3960000" cy="368618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468313" y="1844675"/>
            <a:ext cx="3960811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>
            <a:noAutofit/>
          </a:bodyPr>
          <a:lstStyle>
            <a:lvl1pPr marL="92075" indent="0">
              <a:buNone/>
              <a:tabLst/>
              <a:defRPr sz="24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12284" y="1844675"/>
            <a:ext cx="3960000" cy="639762"/>
          </a:xfr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>
            <a:noAutofit/>
          </a:bodyPr>
          <a:lstStyle>
            <a:lvl1pPr marL="92075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AT"/>
              <a:t>Seite </a:t>
            </a:r>
            <a:fld id="{FF7FDF44-06ED-458D-8759-F07A1A6DED2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11" name="Datumsplatzhalter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D83BF-9797-46F8-8CE6-E77E6B7C6A7C}" type="datetime1">
              <a:rPr lang="de-DE"/>
              <a:pPr>
                <a:defRPr/>
              </a:pPr>
              <a:t>19.03.2021</a:t>
            </a:fld>
            <a:endParaRPr lang="de-AT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e 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1963" y="1844675"/>
            <a:ext cx="7669212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54138" y="6342063"/>
            <a:ext cx="321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1963" y="6342063"/>
            <a:ext cx="892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de-AT"/>
              <a:t>Seite </a:t>
            </a:r>
            <a:fld id="{2F617534-808A-4490-9559-9ADE1EE23AF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1029" name="Titelplatzhalter 14"/>
          <p:cNvSpPr>
            <a:spLocks noGrp="1"/>
          </p:cNvSpPr>
          <p:nvPr>
            <p:ph type="title"/>
          </p:nvPr>
        </p:nvSpPr>
        <p:spPr bwMode="gray">
          <a:xfrm>
            <a:off x="461963" y="431800"/>
            <a:ext cx="6280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AT" smtClean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215188" y="6348413"/>
            <a:ext cx="987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kern="1200" cap="all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5376DD6-8021-461D-9282-B57AD58FC74B}" type="datetime1">
              <a:rPr lang="de-DE"/>
              <a:pPr>
                <a:defRPr/>
              </a:pPr>
              <a:t>19.03.2021</a:t>
            </a:fld>
            <a:endParaRPr lang="de-AT"/>
          </a:p>
        </p:txBody>
      </p:sp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1331913" y="4941888"/>
            <a:ext cx="12239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AT" sz="1800">
              <a:latin typeface="Arial" charset="0"/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1187450" y="494188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de-AT" sz="18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37" r:id="rId3"/>
    <p:sldLayoutId id="2147483740" r:id="rId4"/>
    <p:sldLayoutId id="2147483741" r:id="rId5"/>
    <p:sldLayoutId id="2147483742" r:id="rId6"/>
    <p:sldLayoutId id="2147483736" r:id="rId7"/>
    <p:sldLayoutId id="2147483735" r:id="rId8"/>
    <p:sldLayoutId id="2147483743" r:id="rId9"/>
    <p:sldLayoutId id="2147483744" r:id="rId10"/>
    <p:sldLayoutId id="2147483734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ts val="600"/>
        </a:spcAft>
        <a:buClr>
          <a:srgbClr val="53248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4638" algn="l" rtl="0" eaLnBrk="0" fontAlgn="base" hangingPunct="0">
        <a:spcBef>
          <a:spcPct val="0"/>
        </a:spcBef>
        <a:spcAft>
          <a:spcPts val="600"/>
        </a:spcAft>
        <a:buClr>
          <a:srgbClr val="457AA0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rtl="0" eaLnBrk="0" fontAlgn="base" hangingPunct="0">
        <a:spcBef>
          <a:spcPct val="0"/>
        </a:spcBef>
        <a:spcAft>
          <a:spcPts val="600"/>
        </a:spcAft>
        <a:buClr>
          <a:srgbClr val="A991C0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rtl="0" eaLnBrk="0" fontAlgn="base" hangingPunct="0">
        <a:spcBef>
          <a:spcPct val="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60375" y="1857375"/>
            <a:ext cx="7670800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de-AT" altLang="de-DE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354138" y="6342063"/>
            <a:ext cx="321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000000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AT"/>
              <a:t>Fußzeile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61963" y="6342063"/>
            <a:ext cx="892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000000">
                    <a:tint val="75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AT"/>
              <a:t>Seite </a:t>
            </a:r>
            <a:fld id="{12EB6E4D-AFD9-43DC-96F3-AE8E464B258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3077" name="Titelplatzhalter 14"/>
          <p:cNvSpPr>
            <a:spLocks noGrp="1"/>
          </p:cNvSpPr>
          <p:nvPr>
            <p:ph type="title"/>
          </p:nvPr>
        </p:nvSpPr>
        <p:spPr bwMode="gray">
          <a:xfrm>
            <a:off x="461963" y="431800"/>
            <a:ext cx="62801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de-AT" altLang="de-DE" smtClean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6918325" y="6348413"/>
            <a:ext cx="118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de-DE" sz="900" kern="1200" cap="all" baseline="0">
                <a:solidFill>
                  <a:srgbClr val="000000">
                    <a:tint val="75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5644445-01D5-4629-BDE1-FDFA17333993}" type="datetime1">
              <a:rPr lang="de-AT"/>
              <a:pPr>
                <a:defRPr/>
              </a:pPr>
              <a:t>19.03.2021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2106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</p:sldLayoutIdLst>
  <p:transition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265113" indent="-265113" algn="l" rtl="0" eaLnBrk="0" fontAlgn="base" hangingPunct="0">
        <a:spcBef>
          <a:spcPct val="0"/>
        </a:spcBef>
        <a:spcAft>
          <a:spcPts val="600"/>
        </a:spcAft>
        <a:buClr>
          <a:srgbClr val="532481"/>
        </a:buClr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85750" algn="l" rtl="0" eaLnBrk="0" fontAlgn="base" hangingPunct="0">
        <a:spcBef>
          <a:spcPct val="0"/>
        </a:spcBef>
        <a:spcAft>
          <a:spcPts val="600"/>
        </a:spcAft>
        <a:buClr>
          <a:schemeClr val="tx2"/>
        </a:buClr>
        <a:buSzPct val="10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74638" algn="l" rtl="0" eaLnBrk="0" fontAlgn="base" hangingPunct="0">
        <a:spcBef>
          <a:spcPct val="0"/>
        </a:spcBef>
        <a:spcAft>
          <a:spcPts val="600"/>
        </a:spcAft>
        <a:buClr>
          <a:srgbClr val="457AA0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rtl="0" eaLnBrk="0" fontAlgn="base" hangingPunct="0">
        <a:spcBef>
          <a:spcPct val="0"/>
        </a:spcBef>
        <a:spcAft>
          <a:spcPts val="600"/>
        </a:spcAft>
        <a:buClr>
          <a:srgbClr val="A991C0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44613" indent="-265113" algn="l" rtl="0" eaLnBrk="0" fontAlgn="base" hangingPunct="0">
        <a:spcBef>
          <a:spcPct val="0"/>
        </a:spcBef>
        <a:spcAft>
          <a:spcPts val="600"/>
        </a:spcAft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5" Type="http://schemas.openxmlformats.org/officeDocument/2006/relationships/hyperlink" Target="http://www.bildungsstandards.berufsbildendeschulen.at/de/kompetenzmodelle/schulartenspezifisch/kaufmaennische_schulen.html" TargetMode="External"/><Relationship Id="rId4" Type="http://schemas.openxmlformats.org/officeDocument/2006/relationships/hyperlink" Target="http://bildungsstandards.qibb.at/show_km_v2?achse_senkrecht_id=511&amp;achse_waagrecht_id=505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3"/>
          <p:cNvSpPr>
            <a:spLocks noGrp="1"/>
          </p:cNvSpPr>
          <p:nvPr>
            <p:ph type="ctrTitle"/>
          </p:nvPr>
        </p:nvSpPr>
        <p:spPr>
          <a:xfrm>
            <a:off x="428625" y="1000125"/>
            <a:ext cx="7134225" cy="1141413"/>
          </a:xfrm>
        </p:spPr>
        <p:txBody>
          <a:bodyPr/>
          <a:lstStyle/>
          <a:p>
            <a:pPr eaLnBrk="1" hangingPunct="1"/>
            <a:r>
              <a:rPr lang="de-DE" dirty="0" smtClean="0"/>
              <a:t/>
            </a:r>
            <a:br>
              <a:rPr lang="de-DE" dirty="0" smtClean="0"/>
            </a:br>
            <a:endParaRPr lang="de-AT" dirty="0" smtClean="0"/>
          </a:p>
        </p:txBody>
      </p:sp>
      <p:sp>
        <p:nvSpPr>
          <p:cNvPr id="16386" name="Untertitel 3"/>
          <p:cNvSpPr>
            <a:spLocks noGrp="1"/>
          </p:cNvSpPr>
          <p:nvPr>
            <p:ph type="subTitle" idx="1"/>
          </p:nvPr>
        </p:nvSpPr>
        <p:spPr>
          <a:xfrm>
            <a:off x="251520" y="3645024"/>
            <a:ext cx="8640960" cy="1501651"/>
          </a:xfrm>
        </p:spPr>
        <p:txBody>
          <a:bodyPr/>
          <a:lstStyle/>
          <a:p>
            <a:r>
              <a:rPr lang="de-AT" sz="2000" smtClean="0"/>
              <a:t>Didaktik </a:t>
            </a:r>
            <a:r>
              <a:rPr lang="de-AT" sz="2000" dirty="0" smtClean="0"/>
              <a:t>der ökonomischen Bildung</a:t>
            </a:r>
            <a:endParaRPr lang="de-AT" sz="2000" dirty="0" smtClean="0"/>
          </a:p>
          <a:p>
            <a:r>
              <a:rPr lang="de-AT" sz="2800" dirty="0" smtClean="0"/>
              <a:t>Bildungsstandards, Kompetenzen, Kompetenzmodelle</a:t>
            </a:r>
          </a:p>
          <a:p>
            <a:endParaRPr lang="de-AT" sz="2800" dirty="0"/>
          </a:p>
          <a:p>
            <a:r>
              <a:rPr lang="de-AT" sz="2000" dirty="0" smtClean="0"/>
              <a:t>SS 2021</a:t>
            </a:r>
            <a:endParaRPr lang="de-AT" sz="2000" dirty="0"/>
          </a:p>
          <a:p>
            <a:r>
              <a:rPr lang="de-AT" sz="2000" dirty="0" err="1" smtClean="0"/>
              <a:t>Aff</a:t>
            </a:r>
            <a:r>
              <a:rPr lang="de-AT" sz="2000" dirty="0" smtClean="0"/>
              <a:t>/Kögler</a:t>
            </a:r>
          </a:p>
        </p:txBody>
      </p:sp>
    </p:spTree>
    <p:extLst>
      <p:ext uri="{BB962C8B-B14F-4D97-AF65-F5344CB8AC3E}">
        <p14:creationId xmlns:p14="http://schemas.microsoft.com/office/powerpoint/2010/main" val="18541611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3" name="Text Box 2"/>
          <p:cNvSpPr txBox="1">
            <a:spLocks noChangeArrowheads="1"/>
          </p:cNvSpPr>
          <p:nvPr/>
        </p:nvSpPr>
        <p:spPr bwMode="auto">
          <a:xfrm>
            <a:off x="1339850" y="1471613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 eaLnBrk="0" hangingPunct="0"/>
            <a:endParaRPr lang="de-AT" sz="1600"/>
          </a:p>
        </p:txBody>
      </p:sp>
      <p:grpSp>
        <p:nvGrpSpPr>
          <p:cNvPr id="381954" name="Group 3"/>
          <p:cNvGrpSpPr>
            <a:grpSpLocks/>
          </p:cNvGrpSpPr>
          <p:nvPr/>
        </p:nvGrpSpPr>
        <p:grpSpPr bwMode="auto">
          <a:xfrm>
            <a:off x="0" y="620713"/>
            <a:ext cx="8686800" cy="6013450"/>
            <a:chOff x="0" y="480"/>
            <a:chExt cx="5472" cy="3788"/>
          </a:xfrm>
        </p:grpSpPr>
        <p:cxnSp>
          <p:nvCxnSpPr>
            <p:cNvPr id="381956" name="AutoShape 4"/>
            <p:cNvCxnSpPr>
              <a:cxnSpLocks noChangeShapeType="1"/>
              <a:stCxn id="381958" idx="3"/>
            </p:cNvCxnSpPr>
            <p:nvPr/>
          </p:nvCxnSpPr>
          <p:spPr bwMode="auto">
            <a:xfrm rot="-5400000">
              <a:off x="423" y="516"/>
              <a:ext cx="862" cy="884"/>
            </a:xfrm>
            <a:prstGeom prst="bentConnector2">
              <a:avLst/>
            </a:prstGeom>
            <a:noFill/>
            <a:ln w="76200">
              <a:solidFill>
                <a:srgbClr val="808080"/>
              </a:solidFill>
              <a:prstDash val="sysDot"/>
              <a:miter lim="800000"/>
              <a:headEnd/>
              <a:tailEnd/>
            </a:ln>
          </p:spPr>
        </p:cxnSp>
        <p:sp>
          <p:nvSpPr>
            <p:cNvPr id="381957" name="Text Box 5"/>
            <p:cNvSpPr txBox="1">
              <a:spLocks noChangeArrowheads="1"/>
            </p:cNvSpPr>
            <p:nvPr/>
          </p:nvSpPr>
          <p:spPr bwMode="auto">
            <a:xfrm>
              <a:off x="864" y="480"/>
              <a:ext cx="4608" cy="351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 eaLnBrk="0" hangingPunct="0">
                <a:spcAft>
                  <a:spcPts val="800"/>
                </a:spcAft>
              </a:pPr>
              <a:endParaRPr lang="de-AT" sz="2800" b="1">
                <a:solidFill>
                  <a:srgbClr val="808080"/>
                </a:solidFill>
              </a:endParaRPr>
            </a:p>
          </p:txBody>
        </p:sp>
        <p:sp>
          <p:nvSpPr>
            <p:cNvPr id="381958" name="Text Box 6"/>
            <p:cNvSpPr txBox="1">
              <a:spLocks noChangeArrowheads="1"/>
            </p:cNvSpPr>
            <p:nvPr/>
          </p:nvSpPr>
          <p:spPr bwMode="auto">
            <a:xfrm rot="-5400000">
              <a:off x="-1027" y="2415"/>
              <a:ext cx="2880" cy="8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de-DE" sz="8000">
                  <a:solidFill>
                    <a:srgbClr val="808080"/>
                  </a:solidFill>
                  <a:latin typeface="Impact" pitchFamily="34" charset="0"/>
                </a:rPr>
                <a:t>THESE vier</a:t>
              </a:r>
            </a:p>
          </p:txBody>
        </p:sp>
      </p:grpSp>
      <p:sp>
        <p:nvSpPr>
          <p:cNvPr id="142344" name="Text Box 8"/>
          <p:cNvSpPr txBox="1">
            <a:spLocks noChangeArrowheads="1"/>
          </p:cNvSpPr>
          <p:nvPr/>
        </p:nvSpPr>
        <p:spPr bwMode="auto">
          <a:xfrm>
            <a:off x="1403350" y="1844675"/>
            <a:ext cx="72834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de-AT" sz="2000" dirty="0">
                <a:latin typeface="Arial" charset="0"/>
              </a:rPr>
              <a:t>Für eine </a:t>
            </a:r>
            <a:r>
              <a:rPr lang="de-AT" sz="2000" b="1" dirty="0">
                <a:latin typeface="Arial" charset="0"/>
              </a:rPr>
              <a:t>externe Evaluierung</a:t>
            </a:r>
            <a:r>
              <a:rPr lang="de-AT" sz="2000" dirty="0">
                <a:latin typeface="Arial" charset="0"/>
              </a:rPr>
              <a:t> eignet sich vor allem </a:t>
            </a:r>
            <a:r>
              <a:rPr lang="de-AT" sz="2000" b="1" dirty="0">
                <a:latin typeface="Arial" charset="0"/>
              </a:rPr>
              <a:t>Fachkompetenz</a:t>
            </a:r>
            <a:r>
              <a:rPr lang="de-AT" sz="2000" dirty="0">
                <a:latin typeface="Arial" charset="0"/>
              </a:rPr>
              <a:t>, also </a:t>
            </a:r>
            <a:r>
              <a:rPr lang="de-AT" sz="2000" b="1" dirty="0">
                <a:latin typeface="Arial" charset="0"/>
              </a:rPr>
              <a:t>Wissen und Können, weil in punktuellen </a:t>
            </a:r>
            <a:r>
              <a:rPr lang="de-AT" sz="2000" b="1" dirty="0" smtClean="0">
                <a:latin typeface="Arial" charset="0"/>
              </a:rPr>
              <a:t>Prüfungen </a:t>
            </a:r>
            <a:r>
              <a:rPr lang="de-AT" sz="2000" b="1" dirty="0">
                <a:latin typeface="Arial" charset="0"/>
              </a:rPr>
              <a:t>nur diese Fähigkeiten </a:t>
            </a:r>
            <a:r>
              <a:rPr lang="de-AT" sz="2000" b="1" dirty="0" smtClean="0">
                <a:latin typeface="Arial" charset="0"/>
              </a:rPr>
              <a:t>einiger-maßen </a:t>
            </a:r>
            <a:r>
              <a:rPr lang="de-AT" sz="2000" b="1" dirty="0">
                <a:latin typeface="Arial" charset="0"/>
              </a:rPr>
              <a:t>valide und ökonomisch vertretbar erfassbar </a:t>
            </a:r>
            <a:r>
              <a:rPr lang="de-AT" sz="2000" b="1" dirty="0" smtClean="0">
                <a:latin typeface="Arial" charset="0"/>
              </a:rPr>
              <a:t>sind.</a:t>
            </a:r>
            <a:r>
              <a:rPr lang="de-AT" sz="2000" dirty="0" smtClean="0">
                <a:latin typeface="Arial" charset="0"/>
              </a:rPr>
              <a:t>  Auch diese Erfassung ist </a:t>
            </a:r>
            <a:r>
              <a:rPr lang="de-AT" sz="2000" dirty="0">
                <a:latin typeface="Arial" charset="0"/>
              </a:rPr>
              <a:t>bereits sehr schwierig!!</a:t>
            </a:r>
          </a:p>
          <a:p>
            <a:pPr algn="just">
              <a:defRPr/>
            </a:pPr>
            <a:endParaRPr lang="de-AT" sz="2000" dirty="0">
              <a:latin typeface="Arial" charset="0"/>
            </a:endParaRPr>
          </a:p>
          <a:p>
            <a:pPr algn="just">
              <a:defRPr/>
            </a:pPr>
            <a:r>
              <a:rPr lang="de-AT" sz="2000" b="1" dirty="0">
                <a:latin typeface="Arial" charset="0"/>
              </a:rPr>
              <a:t>Sozial- und Humankompetenz</a:t>
            </a:r>
            <a:r>
              <a:rPr lang="de-AT" sz="2000" dirty="0">
                <a:latin typeface="Arial" charset="0"/>
              </a:rPr>
              <a:t> erfordert eine </a:t>
            </a:r>
            <a:r>
              <a:rPr lang="de-AT" sz="2000" b="1" dirty="0">
                <a:latin typeface="Arial" charset="0"/>
              </a:rPr>
              <a:t>prozessuale </a:t>
            </a:r>
            <a:r>
              <a:rPr lang="de-AT" sz="2000" b="1" dirty="0" smtClean="0">
                <a:latin typeface="Arial" charset="0"/>
              </a:rPr>
              <a:t>Evaluierungsstrategie</a:t>
            </a:r>
            <a:r>
              <a:rPr lang="de-AT" sz="2000" dirty="0" smtClean="0">
                <a:latin typeface="Arial" charset="0"/>
              </a:rPr>
              <a:t> </a:t>
            </a:r>
            <a:r>
              <a:rPr lang="de-AT" sz="2000" dirty="0">
                <a:latin typeface="Arial" charset="0"/>
              </a:rPr>
              <a:t>wie </a:t>
            </a:r>
            <a:r>
              <a:rPr lang="de-AT" sz="2000" dirty="0" smtClean="0">
                <a:latin typeface="Arial" charset="0"/>
              </a:rPr>
              <a:t>z.B. </a:t>
            </a:r>
            <a:r>
              <a:rPr lang="de-AT" sz="2000" dirty="0">
                <a:latin typeface="Arial" charset="0"/>
              </a:rPr>
              <a:t>eine Portfoliobewertung. </a:t>
            </a: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39552" y="404664"/>
            <a:ext cx="8208963" cy="5760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AT" sz="2000"/>
          </a:p>
        </p:txBody>
      </p:sp>
      <p:sp>
        <p:nvSpPr>
          <p:cNvPr id="385025" name="Text Box 4"/>
          <p:cNvSpPr txBox="1">
            <a:spLocks noChangeArrowheads="1"/>
          </p:cNvSpPr>
          <p:nvPr/>
        </p:nvSpPr>
        <p:spPr bwMode="auto">
          <a:xfrm>
            <a:off x="683567" y="908720"/>
            <a:ext cx="7920881" cy="17872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627063" indent="-627063" eaLnBrk="0" hangingPunct="0"/>
            <a:r>
              <a:rPr lang="de-DE" sz="2200" b="1" dirty="0" smtClean="0"/>
              <a:t>Aktuelle </a:t>
            </a:r>
            <a:r>
              <a:rPr lang="de-DE" sz="2200" b="1" dirty="0"/>
              <a:t>wirtschaftspädagogisch </a:t>
            </a:r>
            <a:r>
              <a:rPr lang="de-DE" sz="2200" b="1" dirty="0" smtClean="0"/>
              <a:t>relevante</a:t>
            </a:r>
          </a:p>
          <a:p>
            <a:pPr eaLnBrk="0" hangingPunct="0"/>
            <a:r>
              <a:rPr lang="de-DE" sz="2200" b="1" dirty="0" smtClean="0"/>
              <a:t>Reformprojekte </a:t>
            </a:r>
            <a:r>
              <a:rPr lang="de-DE" sz="2200" b="1" dirty="0"/>
              <a:t>in der Bildungspolitik</a:t>
            </a:r>
            <a:br>
              <a:rPr lang="de-DE" sz="2200" b="1" dirty="0"/>
            </a:br>
            <a:endParaRPr lang="de-DE" sz="2200" b="1" dirty="0"/>
          </a:p>
          <a:p>
            <a:pPr marL="627063" indent="-627063" eaLnBrk="0" hangingPunct="0"/>
            <a:r>
              <a:rPr lang="de-DE" sz="2200" b="1" dirty="0" smtClean="0">
                <a:solidFill>
                  <a:srgbClr val="C00000"/>
                </a:solidFill>
              </a:rPr>
              <a:t>2.</a:t>
            </a:r>
            <a:r>
              <a:rPr lang="de-DE" sz="2200" b="1" dirty="0">
                <a:solidFill>
                  <a:srgbClr val="C00000"/>
                </a:solidFill>
              </a:rPr>
              <a:t>	Was versteht man unter Bildungsstandards und wodurch unterscheiden sie sich von Lernzielen</a:t>
            </a:r>
            <a:r>
              <a:rPr lang="de-DE" sz="2200" b="1" dirty="0" smtClean="0">
                <a:solidFill>
                  <a:srgbClr val="C00000"/>
                </a:solidFill>
              </a:rPr>
              <a:t>?</a:t>
            </a:r>
            <a:endParaRPr lang="de-DE" sz="2200" b="1" dirty="0">
              <a:solidFill>
                <a:srgbClr val="C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83567" y="3034559"/>
            <a:ext cx="7920881" cy="31722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809625" indent="-809625" eaLnBrk="0" hangingPunct="0">
              <a:defRPr/>
            </a:pPr>
            <a:endParaRPr lang="de-DE" sz="1600" b="1" dirty="0" smtClean="0">
              <a:latin typeface="Arial" charset="0"/>
            </a:endParaRPr>
          </a:p>
          <a:p>
            <a:pPr marL="809625" indent="-809625" eaLnBrk="0" hangingPunct="0">
              <a:defRPr/>
            </a:pPr>
            <a:r>
              <a:rPr lang="de-DE" sz="1600" b="1" dirty="0" err="1" smtClean="0">
                <a:latin typeface="Arial" charset="0"/>
              </a:rPr>
              <a:t>Aff,J</a:t>
            </a:r>
            <a:r>
              <a:rPr lang="de-DE" sz="1600" b="1" dirty="0" smtClean="0">
                <a:latin typeface="Arial" charset="0"/>
              </a:rPr>
              <a:t>. 	</a:t>
            </a:r>
            <a:r>
              <a:rPr lang="de-DE" sz="1600" dirty="0" smtClean="0">
                <a:latin typeface="Arial" charset="0"/>
              </a:rPr>
              <a:t>(2006):    Bildungsstandards versus Leistungsstandards in der beruflichen Bildung. In:   </a:t>
            </a:r>
            <a:r>
              <a:rPr lang="de-DE" sz="1600" dirty="0" err="1" smtClean="0">
                <a:latin typeface="Arial" charset="0"/>
              </a:rPr>
              <a:t>Wissenplus</a:t>
            </a:r>
            <a:r>
              <a:rPr lang="de-DE" sz="1600" dirty="0" smtClean="0">
                <a:latin typeface="Arial" charset="0"/>
              </a:rPr>
              <a:t> 5-05/06, S. 9-18.</a:t>
            </a:r>
          </a:p>
          <a:p>
            <a:pPr marL="809625" indent="-809625" eaLnBrk="0" hangingPunct="0">
              <a:defRPr/>
            </a:pPr>
            <a:r>
              <a:rPr lang="de-DE" sz="1600" b="1" dirty="0" smtClean="0">
                <a:latin typeface="Arial" charset="0"/>
              </a:rPr>
              <a:t>BMUKK</a:t>
            </a:r>
            <a:r>
              <a:rPr lang="de-DE" sz="1600" dirty="0" smtClean="0">
                <a:latin typeface="Arial" charset="0"/>
              </a:rPr>
              <a:t> (2013): Bildungsstandards in der Berufsbildung für Handelsakademien, </a:t>
            </a:r>
            <a:r>
              <a:rPr lang="de-DE" sz="1600" dirty="0" err="1" smtClean="0">
                <a:latin typeface="Arial" charset="0"/>
              </a:rPr>
              <a:t>Entrepreneurship</a:t>
            </a:r>
            <a:r>
              <a:rPr lang="de-DE" sz="1600" dirty="0" smtClean="0">
                <a:latin typeface="Arial" charset="0"/>
              </a:rPr>
              <a:t>  und Management, 13. Schulstufe – Auswahl.</a:t>
            </a:r>
          </a:p>
          <a:p>
            <a:pPr marL="809625" indent="-809625" eaLnBrk="0" hangingPunct="0">
              <a:defRPr/>
            </a:pPr>
            <a:r>
              <a:rPr lang="de-DE" sz="1600" b="1" dirty="0" smtClean="0">
                <a:latin typeface="Arial" charset="0"/>
              </a:rPr>
              <a:t>Schneider, W. </a:t>
            </a:r>
            <a:r>
              <a:rPr lang="de-DE" sz="1600" dirty="0" smtClean="0">
                <a:latin typeface="Arial" charset="0"/>
              </a:rPr>
              <a:t>(2011): Paradigmenwechsel oder alter Wein in neuen Schläuchen? </a:t>
            </a:r>
          </a:p>
          <a:p>
            <a:pPr marL="809625" indent="-809625" eaLnBrk="0" hangingPunct="0">
              <a:defRPr/>
            </a:pPr>
            <a:r>
              <a:rPr lang="de-DE" sz="1600" dirty="0" smtClean="0">
                <a:latin typeface="Arial" charset="0"/>
              </a:rPr>
              <a:t>              In: </a:t>
            </a:r>
            <a:r>
              <a:rPr lang="de-DE" sz="1600" dirty="0" err="1" smtClean="0">
                <a:latin typeface="Arial" charset="0"/>
              </a:rPr>
              <a:t>Wissenplus</a:t>
            </a:r>
            <a:r>
              <a:rPr lang="de-DE" sz="1600" dirty="0" smtClean="0">
                <a:latin typeface="Arial" charset="0"/>
              </a:rPr>
              <a:t> 2- 10/11, S. I-VIII.</a:t>
            </a:r>
          </a:p>
          <a:p>
            <a:pPr marL="809625" indent="-809625" eaLnBrk="0" hangingPunct="0">
              <a:defRPr/>
            </a:pPr>
            <a:r>
              <a:rPr lang="de-DE" sz="1600" b="1" dirty="0" err="1" smtClean="0">
                <a:latin typeface="Arial" charset="0"/>
              </a:rPr>
              <a:t>Dobrovits</a:t>
            </a:r>
            <a:r>
              <a:rPr lang="de-DE" sz="1600" b="1" dirty="0" smtClean="0">
                <a:latin typeface="Arial" charset="0"/>
              </a:rPr>
              <a:t>, I./</a:t>
            </a:r>
            <a:r>
              <a:rPr lang="de-DE" sz="1600" b="1" dirty="0" err="1" smtClean="0">
                <a:latin typeface="Arial" charset="0"/>
              </a:rPr>
              <a:t>Gatterer</a:t>
            </a:r>
            <a:r>
              <a:rPr lang="de-DE" sz="1600" b="1" dirty="0" smtClean="0">
                <a:latin typeface="Arial" charset="0"/>
              </a:rPr>
              <a:t>, B. </a:t>
            </a:r>
            <a:r>
              <a:rPr lang="de-DE" sz="1600" dirty="0" smtClean="0">
                <a:latin typeface="Arial" charset="0"/>
              </a:rPr>
              <a:t>(2009): Kompetenzorientiertes Prüfen – Anspruch und Wirklichkeit im Fachbereich Rechnungswesen. In: </a:t>
            </a:r>
            <a:r>
              <a:rPr lang="de-DE" sz="1600" dirty="0" err="1" smtClean="0">
                <a:latin typeface="Arial" charset="0"/>
              </a:rPr>
              <a:t>Wissenplus</a:t>
            </a:r>
            <a:r>
              <a:rPr lang="de-DE" sz="1600" dirty="0" smtClean="0">
                <a:latin typeface="Arial" charset="0"/>
              </a:rPr>
              <a:t> 5-08/09, </a:t>
            </a:r>
          </a:p>
          <a:p>
            <a:pPr marL="809625" indent="-809625" eaLnBrk="0" hangingPunct="0">
              <a:defRPr/>
            </a:pPr>
            <a:r>
              <a:rPr lang="de-DE" sz="1600" dirty="0">
                <a:latin typeface="Arial" charset="0"/>
              </a:rPr>
              <a:t>	</a:t>
            </a:r>
            <a:r>
              <a:rPr lang="de-DE" sz="1600" dirty="0" smtClean="0">
                <a:latin typeface="Arial" charset="0"/>
              </a:rPr>
              <a:t>S. 46-50.</a:t>
            </a:r>
          </a:p>
          <a:p>
            <a:pPr marL="809625" indent="-809625" eaLnBrk="0" hangingPunct="0">
              <a:defRPr/>
            </a:pPr>
            <a:endParaRPr lang="de-DE" sz="1600" dirty="0" smtClean="0">
              <a:latin typeface="Arial" charset="0"/>
            </a:endParaRPr>
          </a:p>
          <a:p>
            <a:pPr marL="809625" indent="-809625" eaLnBrk="0" hangingPunct="0">
              <a:defRPr/>
            </a:pPr>
            <a:endParaRPr lang="de-DE" sz="2400" dirty="0">
              <a:solidFill>
                <a:srgbClr val="7F7F7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2019" y="188640"/>
            <a:ext cx="8142429" cy="720080"/>
          </a:xfr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2400" dirty="0" smtClean="0"/>
              <a:t>Bildungsstandards aus der Sicht von Karikaturisten</a:t>
            </a:r>
            <a:endParaRPr lang="de-AT" sz="2400" i="1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00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AT" sz="2200" b="1" cap="small" dirty="0" smtClean="0"/>
              <a:t>Bildungspolitische Reformmaßnahme zur Erhöhung der</a:t>
            </a:r>
          </a:p>
          <a:p>
            <a:pPr>
              <a:spcBef>
                <a:spcPts val="0"/>
              </a:spcBef>
              <a:buNone/>
            </a:pPr>
            <a:r>
              <a:rPr lang="de-AT" sz="2200" b="1" cap="small" dirty="0" smtClean="0"/>
              <a:t>Vergleichbarkeit der Lernergebnisse</a:t>
            </a:r>
          </a:p>
          <a:p>
            <a:pPr>
              <a:lnSpc>
                <a:spcPct val="150000"/>
              </a:lnSpc>
              <a:buNone/>
            </a:pPr>
            <a:endParaRPr lang="de-AT" sz="2000" dirty="0" smtClean="0"/>
          </a:p>
        </p:txBody>
      </p:sp>
      <p:pic>
        <p:nvPicPr>
          <p:cNvPr id="6" name="Grafi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806489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hteck 8"/>
          <p:cNvSpPr/>
          <p:nvPr/>
        </p:nvSpPr>
        <p:spPr>
          <a:xfrm>
            <a:off x="661720" y="6309320"/>
            <a:ext cx="628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000" dirty="0" smtClean="0"/>
              <a:t>Quelle: http://www.integration-hmburg.de/chancengleichheit.gif</a:t>
            </a:r>
          </a:p>
          <a:p>
            <a:endParaRPr lang="de-AT" sz="1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8" y="1435100"/>
            <a:ext cx="6307137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itel 1"/>
          <p:cNvSpPr txBox="1">
            <a:spLocks/>
          </p:cNvSpPr>
          <p:nvPr/>
        </p:nvSpPr>
        <p:spPr bwMode="gray">
          <a:xfrm>
            <a:off x="317500" y="757238"/>
            <a:ext cx="8518525" cy="3683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algn="ctr" eaLnBrk="0" hangingPunct="0">
              <a:defRPr sz="2400" b="1">
                <a:solidFill>
                  <a:srgbClr val="000000"/>
                </a:solidFill>
                <a:latin typeface="Arial"/>
              </a:defRPr>
            </a:lvl1pPr>
            <a:lvl2pPr eaLnBrk="0" hangingPunct="0">
              <a:defRPr sz="2800" b="1">
                <a:solidFill>
                  <a:schemeClr val="bg1"/>
                </a:solidFill>
                <a:latin typeface="Verdana" pitchFamily="34" charset="0"/>
              </a:defRPr>
            </a:lvl2pPr>
            <a:lvl3pPr eaLnBrk="0" hangingPunct="0">
              <a:defRPr sz="2800" b="1">
                <a:solidFill>
                  <a:schemeClr val="bg1"/>
                </a:solidFill>
                <a:latin typeface="Verdana" pitchFamily="34" charset="0"/>
              </a:defRPr>
            </a:lvl3pPr>
            <a:lvl4pPr eaLnBrk="0" hangingPunct="0">
              <a:defRPr sz="2800" b="1">
                <a:solidFill>
                  <a:schemeClr val="bg1"/>
                </a:solidFill>
                <a:latin typeface="Verdana" pitchFamily="34" charset="0"/>
              </a:defRPr>
            </a:lvl4pPr>
            <a:lvl5pPr eaLnBrk="0" hangingPunct="0">
              <a:defRPr sz="2800" b="1">
                <a:solidFill>
                  <a:schemeClr val="bg1"/>
                </a:solidFill>
                <a:latin typeface="Verdana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de-AT" altLang="de-DE" dirty="0" smtClean="0"/>
              <a:t>Bildungsstandards aus der Sicht von Karikaturisten</a:t>
            </a:r>
            <a:endParaRPr lang="de-AT" altLang="de-DE" dirty="0"/>
          </a:p>
        </p:txBody>
      </p:sp>
    </p:spTree>
    <p:extLst>
      <p:ext uri="{BB962C8B-B14F-4D97-AF65-F5344CB8AC3E}">
        <p14:creationId xmlns:p14="http://schemas.microsoft.com/office/powerpoint/2010/main" val="32679780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49" name="Text Box 4"/>
          <p:cNvSpPr txBox="1">
            <a:spLocks noChangeArrowheads="1"/>
          </p:cNvSpPr>
          <p:nvPr/>
        </p:nvSpPr>
        <p:spPr bwMode="auto">
          <a:xfrm>
            <a:off x="683568" y="1700808"/>
            <a:ext cx="8136582" cy="39703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58585"/>
            </a:prstShdw>
          </a:effectLst>
        </p:spPr>
        <p:txBody>
          <a:bodyPr wrap="square">
            <a:spAutoFit/>
          </a:bodyPr>
          <a:lstStyle/>
          <a:p>
            <a:endParaRPr lang="de-AT" sz="2000" dirty="0" smtClean="0"/>
          </a:p>
          <a:p>
            <a:pPr algn="just"/>
            <a:r>
              <a:rPr lang="de-AT" sz="2000" dirty="0" smtClean="0"/>
              <a:t>Der </a:t>
            </a:r>
            <a:r>
              <a:rPr lang="de-AT" sz="2000" dirty="0"/>
              <a:t>Plan für das Projekt „Bildungsstandards in der Berufsbildung“ im </a:t>
            </a:r>
            <a:r>
              <a:rPr lang="de-AT" sz="2000" dirty="0" smtClean="0"/>
              <a:t>BMUKK sieht folgende </a:t>
            </a:r>
            <a:r>
              <a:rPr lang="de-AT" sz="2000" dirty="0"/>
              <a:t>zwei aufeinanderfolgende </a:t>
            </a:r>
            <a:r>
              <a:rPr lang="de-AT" sz="2000" dirty="0" smtClean="0"/>
              <a:t>Entwicklungs-abschnitte </a:t>
            </a:r>
            <a:r>
              <a:rPr lang="de-AT" sz="2000" dirty="0"/>
              <a:t>vor</a:t>
            </a:r>
            <a:r>
              <a:rPr lang="de-AT" sz="2000" dirty="0" smtClean="0"/>
              <a:t>:</a:t>
            </a:r>
          </a:p>
          <a:p>
            <a:pPr algn="just"/>
            <a:endParaRPr lang="de-AT" sz="2000" dirty="0"/>
          </a:p>
          <a:p>
            <a:pPr marL="304800" indent="-304800" algn="just">
              <a:buFontTx/>
              <a:buAutoNum type="arabicPeriod"/>
            </a:pPr>
            <a:r>
              <a:rPr lang="de-AT" sz="2000" dirty="0"/>
              <a:t>Die Entwicklung und Implementierung der Bildungsstandards als Grundlage für einen kompetenzorientierten Unterricht und</a:t>
            </a:r>
          </a:p>
          <a:p>
            <a:pPr marL="304800" indent="-304800" algn="just">
              <a:buFontTx/>
              <a:buAutoNum type="arabicPeriod"/>
            </a:pPr>
            <a:endParaRPr lang="de-AT" sz="2000" dirty="0"/>
          </a:p>
          <a:p>
            <a:pPr marL="304800" indent="-304800" algn="just">
              <a:buFontTx/>
              <a:buAutoNum type="arabicPeriod"/>
            </a:pPr>
            <a:r>
              <a:rPr lang="de-AT" sz="2000" b="1" dirty="0"/>
              <a:t>Die Entwicklung und Implementierung von aus </a:t>
            </a:r>
            <a:r>
              <a:rPr lang="de-AT" sz="2000" b="1" dirty="0" smtClean="0"/>
              <a:t>Bildungs-standards </a:t>
            </a:r>
            <a:r>
              <a:rPr lang="de-AT" sz="2000" b="1" dirty="0"/>
              <a:t>abgeleiteten Methoden zur </a:t>
            </a:r>
            <a:r>
              <a:rPr lang="de-AT" sz="2000" b="1" dirty="0">
                <a:solidFill>
                  <a:srgbClr val="FF0000"/>
                </a:solidFill>
              </a:rPr>
              <a:t>Überprüfung der Erreichung der Lernergebnisse auf Systemebene</a:t>
            </a:r>
            <a:r>
              <a:rPr lang="de-AT" sz="2000" b="1" dirty="0"/>
              <a:t>.</a:t>
            </a:r>
          </a:p>
          <a:p>
            <a:pPr marL="304800" indent="-304800"/>
            <a:r>
              <a:rPr lang="de-AT" sz="1600" dirty="0"/>
              <a:t>     (Fritz/Staudecker 2010, S. 28)</a:t>
            </a:r>
          </a:p>
          <a:p>
            <a:pPr marL="304800" indent="-304800"/>
            <a:endParaRPr lang="de-AT" sz="1600" dirty="0"/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683568" y="548680"/>
            <a:ext cx="8136904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AT" sz="2800" b="1" dirty="0"/>
              <a:t>Plan zur Umsetzung des Projektes</a:t>
            </a:r>
          </a:p>
          <a:p>
            <a:pPr algn="ctr">
              <a:defRPr/>
            </a:pPr>
            <a:r>
              <a:rPr lang="de-AT" sz="2800" b="1" dirty="0"/>
              <a:t> „Bildungsstandards in der Berufsbildung“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539552" y="4509120"/>
            <a:ext cx="7992888" cy="1944687"/>
          </a:xfrm>
          <a:prstGeom prst="rect">
            <a:avLst/>
          </a:prstGeom>
          <a:solidFill>
            <a:srgbClr val="FFFFCC"/>
          </a:solidFill>
          <a:ln w="76200" cmpd="tri">
            <a:noFill/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de-AT" sz="1600"/>
          </a:p>
        </p:txBody>
      </p:sp>
      <p:sp>
        <p:nvSpPr>
          <p:cNvPr id="387074" name="Text Box 4"/>
          <p:cNvSpPr txBox="1">
            <a:spLocks noChangeArrowheads="1"/>
          </p:cNvSpPr>
          <p:nvPr/>
        </p:nvSpPr>
        <p:spPr bwMode="auto">
          <a:xfrm>
            <a:off x="539552" y="1340768"/>
            <a:ext cx="7992888" cy="255454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58585"/>
            </a:prstShdw>
          </a:effectLst>
        </p:spPr>
        <p:txBody>
          <a:bodyPr wrap="square">
            <a:spAutoFit/>
          </a:bodyPr>
          <a:lstStyle/>
          <a:p>
            <a:pPr algn="just"/>
            <a:r>
              <a:rPr lang="de-AT" sz="2000" dirty="0"/>
              <a:t>Bildungsstandards helfen den Lehrkräften bei der Selektion von Lerninhalten. Bildungsstandards definieren jene Inhalte, die von besonderen Erwartungen (durch die Gesellschaft, durch den Arbeitsmarkt) geprägt sind. </a:t>
            </a:r>
            <a:r>
              <a:rPr lang="de-AT" sz="2000" b="1" dirty="0"/>
              <a:t>Denn Standards umfassen nicht alle Lerninhalte, sondern unstrittige, für die Zukunft der Lernenden bedeutsame Kernbereiche.</a:t>
            </a:r>
          </a:p>
          <a:p>
            <a:r>
              <a:rPr lang="de-AT" sz="1600" dirty="0"/>
              <a:t>(Fritz/Staudecker 2010, S. 15)</a:t>
            </a:r>
          </a:p>
          <a:p>
            <a:endParaRPr lang="de-AT" sz="2000" dirty="0"/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539552" y="620688"/>
            <a:ext cx="7992888" cy="4924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AT" sz="2600" b="1" dirty="0"/>
              <a:t>Funktionen und Elemente von Bildungsstandards</a:t>
            </a:r>
          </a:p>
        </p:txBody>
      </p:sp>
      <p:sp>
        <p:nvSpPr>
          <p:cNvPr id="144391" name="Rectangle 7"/>
          <p:cNvSpPr>
            <a:spLocks noChangeArrowheads="1"/>
          </p:cNvSpPr>
          <p:nvPr/>
        </p:nvSpPr>
        <p:spPr bwMode="auto">
          <a:xfrm>
            <a:off x="755650" y="4652963"/>
            <a:ext cx="7632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de-AT" sz="2000" b="1" dirty="0"/>
              <a:t>Bildungsstandards beinhalten </a:t>
            </a:r>
            <a:r>
              <a:rPr lang="de-AT" sz="2000" b="1" dirty="0">
                <a:solidFill>
                  <a:srgbClr val="FF3300"/>
                </a:solidFill>
              </a:rPr>
              <a:t>Kernkompetenzen</a:t>
            </a:r>
            <a:r>
              <a:rPr lang="de-AT" sz="2000" b="1" dirty="0"/>
              <a:t>, die in </a:t>
            </a:r>
            <a:r>
              <a:rPr lang="de-AT" sz="2000" b="1" dirty="0">
                <a:solidFill>
                  <a:srgbClr val="FF3300"/>
                </a:solidFill>
              </a:rPr>
              <a:t>Kompetenzmodellen</a:t>
            </a:r>
            <a:r>
              <a:rPr lang="de-AT" sz="2000" b="1" dirty="0"/>
              <a:t> dargestellt, in </a:t>
            </a:r>
            <a:r>
              <a:rPr lang="de-AT" sz="2000" b="1" dirty="0">
                <a:solidFill>
                  <a:srgbClr val="FF3300"/>
                </a:solidFill>
              </a:rPr>
              <a:t>Deskriptoren </a:t>
            </a:r>
            <a:r>
              <a:rPr lang="de-AT" sz="2000" b="1" dirty="0"/>
              <a:t>konkretisiert und schließlich in </a:t>
            </a:r>
            <a:r>
              <a:rPr lang="de-AT" sz="2000" b="1" dirty="0">
                <a:solidFill>
                  <a:srgbClr val="FF3300"/>
                </a:solidFill>
              </a:rPr>
              <a:t>Unterrichtsbeispielen</a:t>
            </a:r>
            <a:r>
              <a:rPr lang="de-AT" sz="2000" b="1" dirty="0"/>
              <a:t> illustriert werden.</a:t>
            </a:r>
          </a:p>
          <a:p>
            <a:pPr>
              <a:defRPr/>
            </a:pPr>
            <a:r>
              <a:rPr lang="de-AT" sz="1600" dirty="0"/>
              <a:t>(Fritz/</a:t>
            </a:r>
            <a:r>
              <a:rPr lang="de-AT" sz="1600" dirty="0" err="1"/>
              <a:t>Staudecker</a:t>
            </a:r>
            <a:r>
              <a:rPr lang="de-AT" sz="1600" dirty="0"/>
              <a:t> 2010, S 29)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0648"/>
            <a:ext cx="8424936" cy="864096"/>
          </a:xfr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 eaLnBrk="1" hangingPunct="1"/>
            <a:r>
              <a:rPr lang="de-DE" dirty="0" smtClean="0"/>
              <a:t>Definition von Bildungsstandards  </a:t>
            </a:r>
            <a:br>
              <a:rPr lang="de-DE" dirty="0" smtClean="0"/>
            </a:br>
            <a:r>
              <a:rPr lang="de-DE" sz="1600" b="0" dirty="0"/>
              <a:t>(</a:t>
            </a:r>
            <a:r>
              <a:rPr lang="de-DE" sz="1600" b="0" dirty="0" smtClean="0"/>
              <a:t>lt. </a:t>
            </a:r>
            <a:r>
              <a:rPr lang="de-DE" sz="1600" b="0" dirty="0" err="1" smtClean="0"/>
              <a:t>Klieme</a:t>
            </a:r>
            <a:r>
              <a:rPr lang="de-DE" sz="1600" b="0" dirty="0" smtClean="0"/>
              <a:t>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2138" y="1340768"/>
            <a:ext cx="8426326" cy="4752975"/>
          </a:xfrm>
          <a:ln>
            <a:noFill/>
          </a:ln>
        </p:spPr>
        <p:txBody>
          <a:bodyPr/>
          <a:lstStyle/>
          <a:p>
            <a:pPr marL="273050" indent="-273050" eaLnBrk="1" hangingPunct="1">
              <a:spcAft>
                <a:spcPts val="0"/>
              </a:spcAft>
              <a:buClr>
                <a:schemeClr val="tx1"/>
              </a:buClr>
              <a:buFont typeface="Arial" pitchFamily="34" charset="0"/>
              <a:buChar char="•"/>
              <a:tabLst>
                <a:tab pos="176213" algn="l"/>
              </a:tabLst>
            </a:pPr>
            <a:r>
              <a:rPr lang="de-DE" sz="2000" b="1" dirty="0" smtClean="0"/>
              <a:t>Bildungsstandards formulieren </a:t>
            </a:r>
            <a:r>
              <a:rPr lang="de-DE" sz="2000" b="1" dirty="0" smtClean="0">
                <a:solidFill>
                  <a:srgbClr val="990000"/>
                </a:solidFill>
              </a:rPr>
              <a:t>Anforderungen</a:t>
            </a:r>
            <a:r>
              <a:rPr lang="de-DE" sz="2000" b="1" dirty="0" smtClean="0"/>
              <a:t> an das Lehren und</a:t>
            </a:r>
          </a:p>
          <a:p>
            <a:pPr marL="176213" indent="-176213" eaLnBrk="1" hangingPunct="1">
              <a:spcAft>
                <a:spcPts val="0"/>
              </a:spcAft>
              <a:buClr>
                <a:schemeClr val="tx1"/>
              </a:buClr>
              <a:buNone/>
              <a:tabLst>
                <a:tab pos="273050" algn="l"/>
              </a:tabLst>
            </a:pPr>
            <a:r>
              <a:rPr lang="de-DE" sz="2000" b="1" dirty="0" smtClean="0"/>
              <a:t>  		Lernen in der Schule.</a:t>
            </a:r>
          </a:p>
          <a:p>
            <a:pPr marL="176213" indent="-176213" eaLnBrk="1" hangingPunct="1">
              <a:spcAft>
                <a:spcPts val="0"/>
              </a:spcAft>
              <a:buClr>
                <a:schemeClr val="tx1"/>
              </a:buClr>
              <a:buNone/>
              <a:tabLst>
                <a:tab pos="273050" algn="l"/>
              </a:tabLst>
            </a:pPr>
            <a:r>
              <a:rPr lang="de-DE" sz="2000" b="1" dirty="0" smtClean="0"/>
              <a:t> </a:t>
            </a:r>
          </a:p>
          <a:p>
            <a:pPr marL="176213" indent="-176213" eaLnBrk="1" hangingPunct="1">
              <a:buClr>
                <a:schemeClr val="tx1"/>
              </a:buClr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000" b="1" dirty="0" smtClean="0"/>
              <a:t> Sie benennen </a:t>
            </a:r>
            <a:r>
              <a:rPr lang="de-DE" sz="2000" b="1" dirty="0" smtClean="0">
                <a:solidFill>
                  <a:srgbClr val="990000"/>
                </a:solidFill>
              </a:rPr>
              <a:t>Ziele</a:t>
            </a:r>
            <a:r>
              <a:rPr lang="de-DE" sz="2000" b="1" dirty="0" smtClean="0"/>
              <a:t> für die pädagogische Arbeit, ausgedrückt als</a:t>
            </a:r>
          </a:p>
          <a:p>
            <a:pPr marL="176213" indent="-176213" eaLnBrk="1" hangingPunct="1">
              <a:buClr>
                <a:schemeClr val="tx1"/>
              </a:buClr>
              <a:buNone/>
              <a:tabLst>
                <a:tab pos="273050" algn="l"/>
              </a:tabLst>
            </a:pPr>
            <a:r>
              <a:rPr lang="de-DE" sz="2000" b="1" dirty="0" smtClean="0"/>
              <a:t>  		</a:t>
            </a:r>
            <a:r>
              <a:rPr lang="de-DE" sz="2000" b="1" dirty="0" smtClean="0">
                <a:solidFill>
                  <a:srgbClr val="990000"/>
                </a:solidFill>
              </a:rPr>
              <a:t>erwünschte Lernergebnisse</a:t>
            </a:r>
            <a:r>
              <a:rPr lang="de-DE" sz="2000" b="1" dirty="0" smtClean="0"/>
              <a:t> der Schüler/innen.</a:t>
            </a:r>
          </a:p>
          <a:p>
            <a:pPr marL="176213" indent="-176213" eaLnBrk="1" hangingPunct="1">
              <a:buClr>
                <a:schemeClr val="tx1"/>
              </a:buClr>
              <a:buNone/>
              <a:tabLst>
                <a:tab pos="273050" algn="l"/>
              </a:tabLst>
            </a:pPr>
            <a:endParaRPr lang="de-DE" sz="2000" b="1" dirty="0" smtClean="0"/>
          </a:p>
          <a:p>
            <a:pPr marL="176213" indent="-176213" eaLnBrk="1" hangingPunct="1">
              <a:buClr>
                <a:schemeClr val="tx1"/>
              </a:buClr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000" b="1" dirty="0" smtClean="0"/>
              <a:t>  Damit </a:t>
            </a:r>
            <a:r>
              <a:rPr lang="de-DE" sz="2000" b="1" dirty="0" smtClean="0">
                <a:solidFill>
                  <a:srgbClr val="990000"/>
                </a:solidFill>
              </a:rPr>
              <a:t>konkretisieren</a:t>
            </a:r>
            <a:r>
              <a:rPr lang="de-DE" sz="2000" b="1" dirty="0" smtClean="0"/>
              <a:t> Standards den Bildungsauftrag. </a:t>
            </a:r>
          </a:p>
          <a:p>
            <a:pPr marL="176213" indent="-176213" eaLnBrk="1" hangingPunct="1">
              <a:buClr>
                <a:schemeClr val="tx1"/>
              </a:buClr>
              <a:buNone/>
              <a:tabLst>
                <a:tab pos="273050" algn="l"/>
              </a:tabLst>
            </a:pPr>
            <a:endParaRPr lang="de-DE" sz="2000" b="1" dirty="0" smtClean="0"/>
          </a:p>
          <a:p>
            <a:pPr marL="176213" indent="-176213" eaLnBrk="1" hangingPunct="1">
              <a:buClr>
                <a:schemeClr val="tx1"/>
              </a:buClr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000" b="1" dirty="0" smtClean="0"/>
              <a:t>  Sie benennen </a:t>
            </a:r>
            <a:r>
              <a:rPr lang="de-DE" sz="2000" b="1" dirty="0" smtClean="0">
                <a:solidFill>
                  <a:srgbClr val="990000"/>
                </a:solidFill>
              </a:rPr>
              <a:t>Kompetenzen</a:t>
            </a:r>
            <a:r>
              <a:rPr lang="de-DE" sz="2000" b="1" dirty="0" smtClean="0"/>
              <a:t>, welche die Schule vermitteln muss,</a:t>
            </a:r>
          </a:p>
          <a:p>
            <a:pPr marL="176213" indent="-176213" eaLnBrk="1" hangingPunct="1">
              <a:buClr>
                <a:schemeClr val="tx1"/>
              </a:buClr>
              <a:buNone/>
              <a:tabLst>
                <a:tab pos="273050" algn="l"/>
              </a:tabLst>
            </a:pPr>
            <a:r>
              <a:rPr lang="de-DE" sz="2000" b="1" dirty="0" smtClean="0"/>
              <a:t>  		 damit zentrale</a:t>
            </a:r>
            <a:r>
              <a:rPr lang="de-DE" sz="2000" b="1" dirty="0" smtClean="0">
                <a:solidFill>
                  <a:srgbClr val="990000"/>
                </a:solidFill>
              </a:rPr>
              <a:t> </a:t>
            </a:r>
            <a:r>
              <a:rPr lang="de-DE" sz="2000" b="1" dirty="0" smtClean="0"/>
              <a:t>Bildungsziele erreicht werden. </a:t>
            </a:r>
          </a:p>
          <a:p>
            <a:pPr marL="176213" indent="-176213" eaLnBrk="1" hangingPunct="1">
              <a:buClr>
                <a:schemeClr val="tx1"/>
              </a:buClr>
              <a:buNone/>
              <a:tabLst>
                <a:tab pos="273050" algn="l"/>
              </a:tabLst>
            </a:pPr>
            <a:endParaRPr lang="de-DE" sz="2000" b="1" dirty="0" smtClean="0"/>
          </a:p>
          <a:p>
            <a:pPr marL="176213" indent="-176213" eaLnBrk="1" hangingPunct="1">
              <a:buClr>
                <a:schemeClr val="tx1"/>
              </a:buClr>
              <a:buFont typeface="Arial" pitchFamily="34" charset="0"/>
              <a:buChar char="•"/>
              <a:tabLst>
                <a:tab pos="273050" algn="l"/>
              </a:tabLst>
            </a:pPr>
            <a:r>
              <a:rPr lang="de-DE" sz="2000" b="1" dirty="0" smtClean="0"/>
              <a:t>  Die Kompetenzen werden in </a:t>
            </a:r>
            <a:r>
              <a:rPr lang="de-DE" sz="2000" b="1" dirty="0" smtClean="0">
                <a:solidFill>
                  <a:srgbClr val="990000"/>
                </a:solidFill>
              </a:rPr>
              <a:t>Aufgabenstellungen</a:t>
            </a:r>
            <a:r>
              <a:rPr lang="de-DE" sz="2000" b="1" dirty="0" smtClean="0"/>
              <a:t> umgesetzt und</a:t>
            </a:r>
          </a:p>
          <a:p>
            <a:pPr marL="176213" indent="-176213" eaLnBrk="1" hangingPunct="1">
              <a:buClr>
                <a:schemeClr val="tx1"/>
              </a:buClr>
              <a:buNone/>
              <a:tabLst>
                <a:tab pos="273050" algn="l"/>
              </a:tabLst>
            </a:pPr>
            <a:r>
              <a:rPr lang="de-DE" sz="2000" b="1" dirty="0" smtClean="0"/>
              <a:t>    mit Hilfe von </a:t>
            </a:r>
            <a:r>
              <a:rPr lang="de-DE" sz="2000" b="1" dirty="0" smtClean="0">
                <a:solidFill>
                  <a:srgbClr val="990000"/>
                </a:solidFill>
              </a:rPr>
              <a:t>Testverfahren</a:t>
            </a:r>
            <a:r>
              <a:rPr lang="de-DE" sz="2000" b="1" dirty="0" smtClean="0"/>
              <a:t> erfasst.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539750" y="116632"/>
            <a:ext cx="8064500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2500" b="1" dirty="0">
                <a:latin typeface="Arial" charset="0"/>
              </a:rPr>
              <a:t>Kennzeichen HAK-spezifischer Bildungsstandards </a:t>
            </a:r>
          </a:p>
          <a:p>
            <a:pPr algn="ctr">
              <a:defRPr/>
            </a:pPr>
            <a:r>
              <a:rPr lang="de-AT" sz="2500" b="1" dirty="0">
                <a:latin typeface="Arial" charset="0"/>
              </a:rPr>
              <a:t>im Wirtschaftsbereich</a:t>
            </a:r>
          </a:p>
          <a:p>
            <a:pPr algn="ctr">
              <a:defRPr/>
            </a:pPr>
            <a:r>
              <a:rPr lang="de-AT" sz="1600" dirty="0">
                <a:latin typeface="Arial" charset="0"/>
              </a:rPr>
              <a:t>(vgl. </a:t>
            </a:r>
            <a:r>
              <a:rPr lang="de-AT" sz="1600" dirty="0" err="1">
                <a:latin typeface="Arial" charset="0"/>
              </a:rPr>
              <a:t>Entrepreneurship</a:t>
            </a:r>
            <a:r>
              <a:rPr lang="de-AT" sz="1600" dirty="0">
                <a:latin typeface="Arial" charset="0"/>
              </a:rPr>
              <a:t> und Management 13. Schulstufe, Wien 2008, S. 10)</a:t>
            </a:r>
          </a:p>
        </p:txBody>
      </p:sp>
      <p:sp>
        <p:nvSpPr>
          <p:cNvPr id="389122" name="Text Box 5"/>
          <p:cNvSpPr txBox="1">
            <a:spLocks noChangeArrowheads="1"/>
          </p:cNvSpPr>
          <p:nvPr/>
        </p:nvSpPr>
        <p:spPr bwMode="auto">
          <a:xfrm>
            <a:off x="539552" y="1412776"/>
            <a:ext cx="8012311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de-AT" sz="2000" dirty="0"/>
              <a:t> </a:t>
            </a:r>
            <a:r>
              <a:rPr lang="de-AT" sz="2000" dirty="0" smtClean="0"/>
              <a:t> Sie </a:t>
            </a:r>
            <a:r>
              <a:rPr lang="de-AT" sz="2000" dirty="0"/>
              <a:t>werden </a:t>
            </a:r>
            <a:r>
              <a:rPr lang="de-AT" sz="2000" b="1" dirty="0"/>
              <a:t>fächerübergreifend</a:t>
            </a:r>
            <a:r>
              <a:rPr lang="de-AT" sz="2000" dirty="0"/>
              <a:t> (kompetenzorientiert) formuliert</a:t>
            </a:r>
          </a:p>
          <a:p>
            <a:pPr>
              <a:buFontTx/>
              <a:buChar char="•"/>
            </a:pPr>
            <a:endParaRPr lang="de-AT" sz="2000" dirty="0"/>
          </a:p>
          <a:p>
            <a:pPr>
              <a:buFontTx/>
              <a:buChar char="•"/>
            </a:pPr>
            <a:r>
              <a:rPr lang="de-AT" sz="2000" dirty="0"/>
              <a:t> </a:t>
            </a:r>
            <a:r>
              <a:rPr lang="de-AT" sz="2000" dirty="0" smtClean="0"/>
              <a:t> Sie </a:t>
            </a:r>
            <a:r>
              <a:rPr lang="de-AT" sz="2000" dirty="0"/>
              <a:t>decken ca. </a:t>
            </a:r>
            <a:r>
              <a:rPr lang="de-AT" sz="2000" b="1" dirty="0"/>
              <a:t>30 bis 40 Prozent</a:t>
            </a:r>
            <a:r>
              <a:rPr lang="de-AT" sz="2000" dirty="0"/>
              <a:t> der Lehrplaninhalte ab</a:t>
            </a:r>
          </a:p>
          <a:p>
            <a:pPr>
              <a:buFontTx/>
              <a:buChar char="•"/>
            </a:pPr>
            <a:endParaRPr lang="de-AT" sz="2000" dirty="0"/>
          </a:p>
          <a:p>
            <a:pPr>
              <a:buFontTx/>
              <a:buChar char="•"/>
            </a:pPr>
            <a:r>
              <a:rPr lang="de-AT" sz="2000" dirty="0"/>
              <a:t> </a:t>
            </a:r>
            <a:r>
              <a:rPr lang="de-AT" sz="2000" dirty="0" smtClean="0"/>
              <a:t> Sie </a:t>
            </a:r>
            <a:r>
              <a:rPr lang="de-AT" sz="2000" dirty="0"/>
              <a:t>umfassen </a:t>
            </a:r>
            <a:r>
              <a:rPr lang="de-AT" sz="2000" b="1" dirty="0"/>
              <a:t>Inhalt von ausschlaggebender und nachhaltiger</a:t>
            </a:r>
            <a:br>
              <a:rPr lang="de-AT" sz="2000" b="1" dirty="0"/>
            </a:br>
            <a:r>
              <a:rPr lang="de-AT" sz="2000" b="1" dirty="0"/>
              <a:t>  </a:t>
            </a:r>
            <a:r>
              <a:rPr lang="de-AT" sz="2000" b="1" dirty="0" smtClean="0"/>
              <a:t> Bedeutung</a:t>
            </a:r>
            <a:endParaRPr lang="de-AT" sz="2000" b="1" dirty="0"/>
          </a:p>
          <a:p>
            <a:pPr>
              <a:buFontTx/>
              <a:buChar char="•"/>
            </a:pPr>
            <a:endParaRPr lang="de-AT" sz="2000" b="1" dirty="0"/>
          </a:p>
          <a:p>
            <a:pPr>
              <a:buFontTx/>
              <a:buChar char="•"/>
            </a:pPr>
            <a:r>
              <a:rPr lang="de-AT" sz="2000" dirty="0"/>
              <a:t> </a:t>
            </a:r>
            <a:r>
              <a:rPr lang="de-AT" sz="2000" dirty="0" smtClean="0"/>
              <a:t> Sie </a:t>
            </a:r>
            <a:r>
              <a:rPr lang="de-AT" sz="2000" dirty="0"/>
              <a:t>stellen den </a:t>
            </a:r>
            <a:r>
              <a:rPr lang="de-AT" sz="2000" b="1" dirty="0"/>
              <a:t>anschlussfähigen Kern</a:t>
            </a:r>
            <a:r>
              <a:rPr lang="de-AT" sz="2000" dirty="0"/>
              <a:t> der erworbenen</a:t>
            </a:r>
            <a:br>
              <a:rPr lang="de-AT" sz="2000" dirty="0"/>
            </a:br>
            <a:r>
              <a:rPr lang="de-AT" sz="2000" dirty="0"/>
              <a:t>  </a:t>
            </a:r>
            <a:r>
              <a:rPr lang="de-AT" sz="2000" dirty="0" smtClean="0"/>
              <a:t> Kompetenzen </a:t>
            </a:r>
            <a:r>
              <a:rPr lang="de-AT" sz="2000" dirty="0"/>
              <a:t>dar</a:t>
            </a:r>
          </a:p>
          <a:p>
            <a:pPr>
              <a:buFontTx/>
              <a:buChar char="•"/>
            </a:pPr>
            <a:endParaRPr lang="de-AT" sz="2000" dirty="0"/>
          </a:p>
          <a:p>
            <a:pPr>
              <a:buFontTx/>
              <a:buChar char="•"/>
            </a:pPr>
            <a:r>
              <a:rPr lang="de-AT" sz="2000" dirty="0"/>
              <a:t> </a:t>
            </a:r>
            <a:r>
              <a:rPr lang="de-AT" sz="2000" dirty="0" smtClean="0"/>
              <a:t> Sie </a:t>
            </a:r>
            <a:r>
              <a:rPr lang="de-AT" sz="2000" dirty="0"/>
              <a:t>werden durch </a:t>
            </a:r>
            <a:r>
              <a:rPr lang="de-AT" sz="2000" b="1" dirty="0"/>
              <a:t>prototypische Beispiele</a:t>
            </a:r>
            <a:r>
              <a:rPr lang="de-AT" sz="2000" dirty="0"/>
              <a:t> hinsichtlich </a:t>
            </a:r>
            <a:r>
              <a:rPr lang="de-AT" sz="2000" b="1" dirty="0"/>
              <a:t>Inhalt,</a:t>
            </a:r>
            <a:br>
              <a:rPr lang="de-AT" sz="2000" b="1" dirty="0"/>
            </a:br>
            <a:r>
              <a:rPr lang="de-AT" sz="2000" b="1" dirty="0"/>
              <a:t>  </a:t>
            </a:r>
            <a:r>
              <a:rPr lang="de-AT" sz="2000" b="1" dirty="0" smtClean="0"/>
              <a:t> Umfang </a:t>
            </a:r>
            <a:r>
              <a:rPr lang="de-AT" sz="2000" b="1" dirty="0"/>
              <a:t>und Schwierigkeitsgrad</a:t>
            </a:r>
            <a:r>
              <a:rPr lang="de-AT" sz="2000" dirty="0"/>
              <a:t> konkretisiert</a:t>
            </a:r>
          </a:p>
          <a:p>
            <a:pPr>
              <a:buFontTx/>
              <a:buChar char="•"/>
            </a:pPr>
            <a:endParaRPr lang="de-AT" sz="2000" dirty="0"/>
          </a:p>
          <a:p>
            <a:pPr>
              <a:buFontTx/>
              <a:buChar char="•"/>
            </a:pPr>
            <a:r>
              <a:rPr lang="de-AT" sz="2000" dirty="0"/>
              <a:t> </a:t>
            </a:r>
            <a:r>
              <a:rPr lang="de-AT" sz="2000" dirty="0" smtClean="0"/>
              <a:t> Sie </a:t>
            </a:r>
            <a:r>
              <a:rPr lang="de-AT" sz="2000" dirty="0"/>
              <a:t>bestehen neben den fachlichen</a:t>
            </a:r>
            <a:r>
              <a:rPr lang="de-AT" sz="2000" b="1" dirty="0"/>
              <a:t> </a:t>
            </a:r>
            <a:r>
              <a:rPr lang="de-AT" sz="2000" dirty="0"/>
              <a:t>aus </a:t>
            </a:r>
            <a:r>
              <a:rPr lang="de-AT" sz="2000" b="1" dirty="0"/>
              <a:t>persönlichen und</a:t>
            </a:r>
            <a:br>
              <a:rPr lang="de-AT" sz="2000" b="1" dirty="0"/>
            </a:br>
            <a:r>
              <a:rPr lang="de-AT" sz="2000" b="1" dirty="0"/>
              <a:t>  </a:t>
            </a:r>
            <a:r>
              <a:rPr lang="de-AT" sz="2000" b="1" dirty="0" smtClean="0"/>
              <a:t> sozialen</a:t>
            </a:r>
            <a:r>
              <a:rPr lang="de-AT" sz="2000" dirty="0" smtClean="0"/>
              <a:t> </a:t>
            </a:r>
            <a:r>
              <a:rPr lang="de-AT" sz="2000" dirty="0"/>
              <a:t>Kompetenzen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5" name="Text Box 2"/>
          <p:cNvSpPr txBox="1">
            <a:spLocks noChangeArrowheads="1"/>
          </p:cNvSpPr>
          <p:nvPr/>
        </p:nvSpPr>
        <p:spPr bwMode="auto">
          <a:xfrm>
            <a:off x="395785" y="332656"/>
            <a:ext cx="8352928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AT" sz="2800" b="1" dirty="0"/>
              <a:t>Einige Funktionen von Bildungsstandards</a:t>
            </a:r>
          </a:p>
          <a:p>
            <a:pPr algn="ctr"/>
            <a:r>
              <a:rPr lang="de-AT" sz="1600" dirty="0"/>
              <a:t>(vgl. </a:t>
            </a:r>
            <a:r>
              <a:rPr lang="de-AT" sz="1600" dirty="0" err="1"/>
              <a:t>Entrepreneurship</a:t>
            </a:r>
            <a:r>
              <a:rPr lang="de-AT" sz="1600" dirty="0"/>
              <a:t> und Management </a:t>
            </a:r>
            <a:r>
              <a:rPr lang="de-AT" sz="1600" dirty="0" smtClean="0"/>
              <a:t>13.Schulstufe</a:t>
            </a:r>
            <a:r>
              <a:rPr lang="de-AT" sz="1600" dirty="0"/>
              <a:t>, Wien 2008, S. 13 f)</a:t>
            </a:r>
          </a:p>
        </p:txBody>
      </p:sp>
      <p:sp>
        <p:nvSpPr>
          <p:cNvPr id="390146" name="Text Box 3"/>
          <p:cNvSpPr txBox="1">
            <a:spLocks noChangeArrowheads="1"/>
          </p:cNvSpPr>
          <p:nvPr/>
        </p:nvSpPr>
        <p:spPr bwMode="auto">
          <a:xfrm>
            <a:off x="395536" y="1268759"/>
            <a:ext cx="8353177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square">
            <a:spAutoFit/>
          </a:bodyPr>
          <a:lstStyle/>
          <a:p>
            <a:pPr marL="273050" indent="-273050">
              <a:buFont typeface="Arial" pitchFamily="34" charset="0"/>
              <a:buChar char="•"/>
            </a:pPr>
            <a:r>
              <a:rPr lang="de-AT" sz="1800" b="1" dirty="0" smtClean="0"/>
              <a:t>Bildungsstandards </a:t>
            </a:r>
            <a:r>
              <a:rPr lang="de-AT" sz="1800" b="1" dirty="0"/>
              <a:t>sind erwartete Lernergebnisse</a:t>
            </a:r>
            <a:r>
              <a:rPr lang="de-AT" sz="1800" dirty="0"/>
              <a:t> aus den Kernbereichen </a:t>
            </a:r>
            <a:r>
              <a:rPr lang="de-AT" sz="1800" dirty="0" smtClean="0"/>
              <a:t>eines </a:t>
            </a:r>
            <a:r>
              <a:rPr lang="de-AT" sz="1800" dirty="0"/>
              <a:t>Unterrichtsgegenstandes oder mehrerer Unterrichtsgegenstände zu einem bestimmten Zeitpunkt (</a:t>
            </a:r>
            <a:r>
              <a:rPr lang="de-AT" sz="1800" b="1" dirty="0"/>
              <a:t>13. Schulstufe</a:t>
            </a:r>
            <a:r>
              <a:rPr lang="de-AT" sz="1800" dirty="0"/>
              <a:t>).</a:t>
            </a:r>
          </a:p>
          <a:p>
            <a:endParaRPr lang="de-AT" sz="800" dirty="0"/>
          </a:p>
          <a:p>
            <a:pPr>
              <a:buFont typeface="Arial" pitchFamily="34" charset="0"/>
              <a:buChar char="•"/>
              <a:tabLst>
                <a:tab pos="273050" algn="l"/>
              </a:tabLst>
            </a:pPr>
            <a:r>
              <a:rPr lang="de-AT" sz="1800" dirty="0" smtClean="0"/>
              <a:t> 	Bildungsstandards </a:t>
            </a:r>
            <a:r>
              <a:rPr lang="de-AT" sz="1800" dirty="0"/>
              <a:t>erläutern, über welche </a:t>
            </a:r>
            <a:r>
              <a:rPr lang="de-AT" sz="1800" b="1" dirty="0"/>
              <a:t>nachhaltigen Kompetenzen</a:t>
            </a:r>
            <a:r>
              <a:rPr lang="de-AT" sz="1800" dirty="0"/>
              <a:t> </a:t>
            </a:r>
            <a:r>
              <a:rPr lang="de-AT" sz="1800" dirty="0" smtClean="0"/>
              <a:t>ein/e 	Schüler/in/</a:t>
            </a:r>
            <a:r>
              <a:rPr lang="de-AT" sz="1800" dirty="0"/>
              <a:t> </a:t>
            </a:r>
            <a:r>
              <a:rPr lang="de-AT" sz="1800" dirty="0" smtClean="0"/>
              <a:t>verfügen </a:t>
            </a:r>
            <a:r>
              <a:rPr lang="de-AT" sz="1800" dirty="0"/>
              <a:t>muss, wenn das Bildungsziel einer </a:t>
            </a:r>
            <a:r>
              <a:rPr lang="de-AT" sz="1800" dirty="0" smtClean="0"/>
              <a:t>ganz bestimmten	Schulform </a:t>
            </a:r>
            <a:r>
              <a:rPr lang="de-AT" sz="1800" dirty="0"/>
              <a:t>als erreicht gelten soll.</a:t>
            </a:r>
          </a:p>
          <a:p>
            <a:endParaRPr lang="de-AT" sz="800" dirty="0"/>
          </a:p>
          <a:p>
            <a:pPr>
              <a:buFont typeface="Arial" pitchFamily="34" charset="0"/>
              <a:buChar char="•"/>
              <a:tabLst>
                <a:tab pos="273050" algn="l"/>
              </a:tabLst>
            </a:pPr>
            <a:r>
              <a:rPr lang="de-AT" sz="1800" dirty="0" smtClean="0"/>
              <a:t> 	Bildungsstandards </a:t>
            </a:r>
            <a:r>
              <a:rPr lang="de-AT" sz="1800" dirty="0"/>
              <a:t>sind </a:t>
            </a:r>
            <a:r>
              <a:rPr lang="de-AT" sz="1800" b="1" dirty="0"/>
              <a:t>ergebnisorientiert</a:t>
            </a:r>
          </a:p>
          <a:p>
            <a:endParaRPr lang="de-AT" sz="800" b="1" dirty="0"/>
          </a:p>
          <a:p>
            <a:pPr>
              <a:buFont typeface="Arial" pitchFamily="34" charset="0"/>
              <a:buChar char="•"/>
              <a:tabLst>
                <a:tab pos="273050" algn="l"/>
              </a:tabLst>
            </a:pPr>
            <a:r>
              <a:rPr lang="de-AT" sz="1800" dirty="0" smtClean="0"/>
              <a:t> 	Bildungsstandards </a:t>
            </a:r>
            <a:r>
              <a:rPr lang="de-AT" sz="1800" dirty="0"/>
              <a:t>dienen der Orientierung und Transparenz </a:t>
            </a:r>
            <a:r>
              <a:rPr lang="de-AT" sz="1800" dirty="0" smtClean="0"/>
              <a:t>	(</a:t>
            </a:r>
            <a:r>
              <a:rPr lang="de-AT" sz="1800" b="1" dirty="0"/>
              <a:t>Vergleichbarkeit trotz Schulautonomie</a:t>
            </a:r>
            <a:r>
              <a:rPr lang="de-AT" sz="1800" dirty="0"/>
              <a:t>)</a:t>
            </a:r>
          </a:p>
          <a:p>
            <a:endParaRPr lang="de-AT" sz="800" dirty="0"/>
          </a:p>
          <a:p>
            <a:pPr>
              <a:buFont typeface="Arial" pitchFamily="34" charset="0"/>
              <a:buChar char="•"/>
              <a:tabLst>
                <a:tab pos="273050" algn="l"/>
              </a:tabLst>
            </a:pPr>
            <a:r>
              <a:rPr lang="de-AT" sz="1800" dirty="0" smtClean="0"/>
              <a:t> 	Bildungsstandards </a:t>
            </a:r>
            <a:r>
              <a:rPr lang="de-AT" sz="1800" dirty="0"/>
              <a:t>dienen der </a:t>
            </a:r>
            <a:r>
              <a:rPr lang="de-AT" sz="1800" b="1" dirty="0"/>
              <a:t>externen Systemevaluierung</a:t>
            </a:r>
            <a:r>
              <a:rPr lang="de-AT" sz="1800" dirty="0"/>
              <a:t> (Rückmeldung </a:t>
            </a:r>
            <a:r>
              <a:rPr lang="de-AT" sz="1800" dirty="0" smtClean="0"/>
              <a:t>	über </a:t>
            </a:r>
            <a:r>
              <a:rPr lang="de-AT" sz="1800" dirty="0"/>
              <a:t>die Qualität des Bildungssystems)</a:t>
            </a:r>
          </a:p>
          <a:p>
            <a:endParaRPr lang="de-AT" sz="800" dirty="0"/>
          </a:p>
          <a:p>
            <a:pPr>
              <a:buFont typeface="Arial" pitchFamily="34" charset="0"/>
              <a:buChar char="•"/>
              <a:tabLst>
                <a:tab pos="273050" algn="l"/>
              </a:tabLst>
            </a:pPr>
            <a:r>
              <a:rPr lang="de-AT" sz="1800" dirty="0" smtClean="0"/>
              <a:t> 	Bildungsstandards </a:t>
            </a:r>
            <a:r>
              <a:rPr lang="de-AT" sz="1800" dirty="0"/>
              <a:t>dienen der Feststellung und Bewertung von </a:t>
            </a:r>
            <a:r>
              <a:rPr lang="de-AT" sz="1800" dirty="0" smtClean="0"/>
              <a:t>	Lernergebnissen.</a:t>
            </a:r>
            <a:endParaRPr lang="de-AT" sz="1800" dirty="0"/>
          </a:p>
          <a:p>
            <a:pPr>
              <a:tabLst>
                <a:tab pos="273050" algn="l"/>
              </a:tabLst>
            </a:pPr>
            <a:endParaRPr lang="de-AT" sz="800" dirty="0"/>
          </a:p>
          <a:p>
            <a:pPr>
              <a:buFont typeface="Arial" pitchFamily="34" charset="0"/>
              <a:buChar char="•"/>
              <a:tabLst>
                <a:tab pos="273050" algn="l"/>
              </a:tabLst>
            </a:pPr>
            <a:r>
              <a:rPr lang="de-AT" sz="1800" dirty="0" smtClean="0"/>
              <a:t> 	Bildungsstandards </a:t>
            </a:r>
            <a:r>
              <a:rPr lang="de-AT" sz="1800" dirty="0"/>
              <a:t>zielen darauf ab, die </a:t>
            </a:r>
            <a:r>
              <a:rPr lang="de-AT" sz="1800" b="1" dirty="0"/>
              <a:t>Wirkungen des pädagogischen </a:t>
            </a:r>
            <a:r>
              <a:rPr lang="de-AT" sz="1800" b="1" dirty="0" smtClean="0"/>
              <a:t>	Handelns</a:t>
            </a:r>
            <a:r>
              <a:rPr lang="de-AT" sz="1800" dirty="0" smtClean="0"/>
              <a:t> </a:t>
            </a:r>
            <a:r>
              <a:rPr lang="de-AT" sz="1800" b="1" dirty="0"/>
              <a:t>messbar</a:t>
            </a:r>
            <a:r>
              <a:rPr lang="de-AT" sz="1800" dirty="0"/>
              <a:t> zu machen.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69" name="Text Box 4"/>
          <p:cNvSpPr txBox="1">
            <a:spLocks noChangeArrowheads="1"/>
          </p:cNvSpPr>
          <p:nvPr/>
        </p:nvSpPr>
        <p:spPr bwMode="auto">
          <a:xfrm>
            <a:off x="467544" y="188913"/>
            <a:ext cx="8064895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cs typeface="Arial" pitchFamily="34" charset="0"/>
              </a:rPr>
              <a:t>Kennzeichen von Bildungsstandards</a:t>
            </a:r>
          </a:p>
          <a:p>
            <a:pPr algn="ctr"/>
            <a:r>
              <a:rPr lang="de-AT" sz="1600" dirty="0">
                <a:cs typeface="Arial" pitchFamily="34" charset="0"/>
              </a:rPr>
              <a:t>(in Anlehnung an </a:t>
            </a:r>
            <a:r>
              <a:rPr lang="de-AT" sz="1600" dirty="0" err="1" smtClean="0">
                <a:cs typeface="Arial" pitchFamily="34" charset="0"/>
              </a:rPr>
              <a:t>Klieme</a:t>
            </a:r>
            <a:r>
              <a:rPr lang="de-AT" sz="1600" dirty="0" smtClean="0">
                <a:cs typeface="Arial" pitchFamily="34" charset="0"/>
              </a:rPr>
              <a:t>)</a:t>
            </a:r>
            <a:endParaRPr lang="de-AT" sz="1600" dirty="0">
              <a:cs typeface="Arial" pitchFamily="34" charset="0"/>
            </a:endParaRPr>
          </a:p>
        </p:txBody>
      </p:sp>
      <p:sp>
        <p:nvSpPr>
          <p:cNvPr id="96262" name="AutoShape 6"/>
          <p:cNvSpPr>
            <a:spLocks noChangeArrowheads="1"/>
          </p:cNvSpPr>
          <p:nvPr/>
        </p:nvSpPr>
        <p:spPr bwMode="auto">
          <a:xfrm>
            <a:off x="510822" y="3433594"/>
            <a:ext cx="1223962" cy="431800"/>
          </a:xfrm>
          <a:prstGeom prst="rightArrow">
            <a:avLst>
              <a:gd name="adj1" fmla="val 50000"/>
              <a:gd name="adj2" fmla="val 70864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de-DE" sz="1800">
              <a:latin typeface="Arial" charset="0"/>
              <a:cs typeface="Arial" charset="0"/>
            </a:endParaRPr>
          </a:p>
        </p:txBody>
      </p:sp>
      <p:sp>
        <p:nvSpPr>
          <p:cNvPr id="96263" name="AutoShape 7"/>
          <p:cNvSpPr>
            <a:spLocks noChangeArrowheads="1"/>
          </p:cNvSpPr>
          <p:nvPr/>
        </p:nvSpPr>
        <p:spPr bwMode="auto">
          <a:xfrm>
            <a:off x="476875" y="5089083"/>
            <a:ext cx="1223962" cy="431800"/>
          </a:xfrm>
          <a:prstGeom prst="rightArrow">
            <a:avLst>
              <a:gd name="adj1" fmla="val 50000"/>
              <a:gd name="adj2" fmla="val 70864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de-DE" sz="1800">
              <a:latin typeface="Arial" charset="0"/>
              <a:cs typeface="Arial" charset="0"/>
            </a:endParaRPr>
          </a:p>
        </p:txBody>
      </p:sp>
      <p:grpSp>
        <p:nvGrpSpPr>
          <p:cNvPr id="2" name="Gruppieren 12"/>
          <p:cNvGrpSpPr>
            <a:grpSpLocks/>
          </p:cNvGrpSpPr>
          <p:nvPr/>
        </p:nvGrpSpPr>
        <p:grpSpPr bwMode="auto">
          <a:xfrm>
            <a:off x="476875" y="1608482"/>
            <a:ext cx="8064127" cy="1015663"/>
            <a:chOff x="468313" y="1412875"/>
            <a:chExt cx="8064127" cy="1015663"/>
          </a:xfrm>
        </p:grpSpPr>
        <p:sp>
          <p:nvSpPr>
            <p:cNvPr id="96261" name="AutoShape 5"/>
            <p:cNvSpPr>
              <a:spLocks noChangeArrowheads="1"/>
            </p:cNvSpPr>
            <p:nvPr/>
          </p:nvSpPr>
          <p:spPr bwMode="auto">
            <a:xfrm>
              <a:off x="468313" y="1517650"/>
              <a:ext cx="1223962" cy="431800"/>
            </a:xfrm>
            <a:prstGeom prst="rightArrow">
              <a:avLst>
                <a:gd name="adj1" fmla="val 50000"/>
                <a:gd name="adj2" fmla="val 70864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latin typeface="Arial" charset="0"/>
                <a:cs typeface="Arial" charset="0"/>
              </a:endParaRPr>
            </a:p>
          </p:txBody>
        </p:sp>
        <p:sp>
          <p:nvSpPr>
            <p:cNvPr id="96267" name="Text Box 11"/>
            <p:cNvSpPr txBox="1">
              <a:spLocks noChangeArrowheads="1"/>
            </p:cNvSpPr>
            <p:nvPr/>
          </p:nvSpPr>
          <p:spPr bwMode="auto">
            <a:xfrm>
              <a:off x="2124076" y="1412875"/>
              <a:ext cx="6408364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de-AT" sz="2000" dirty="0">
                  <a:solidFill>
                    <a:srgbClr val="FF0000"/>
                  </a:solidFill>
                  <a:cs typeface="Arial" pitchFamily="34" charset="0"/>
                </a:rPr>
                <a:t>Sie sind </a:t>
              </a:r>
              <a:r>
                <a:rPr lang="de-AT" sz="2000" b="1" dirty="0">
                  <a:solidFill>
                    <a:srgbClr val="FF0000"/>
                  </a:solidFill>
                  <a:cs typeface="Arial" pitchFamily="34" charset="0"/>
                </a:rPr>
                <a:t>fachspezifisch</a:t>
              </a:r>
              <a:r>
                <a:rPr lang="de-AT" sz="2000" dirty="0">
                  <a:solidFill>
                    <a:srgbClr val="FF0000"/>
                  </a:solidFill>
                  <a:cs typeface="Arial" pitchFamily="34" charset="0"/>
                </a:rPr>
                <a:t> zu </a:t>
              </a:r>
              <a:r>
                <a:rPr lang="de-AT" sz="2000" dirty="0" smtClean="0">
                  <a:solidFill>
                    <a:srgbClr val="FF0000"/>
                  </a:solidFill>
                  <a:cs typeface="Arial" pitchFamily="34" charset="0"/>
                </a:rPr>
                <a:t>formulieren, d.h.  </a:t>
              </a:r>
              <a:r>
                <a:rPr lang="de-AT" sz="2000" dirty="0">
                  <a:solidFill>
                    <a:srgbClr val="FF0000"/>
                  </a:solidFill>
                  <a:cs typeface="Arial" pitchFamily="34" charset="0"/>
                </a:rPr>
                <a:t>Herausarbeitung der </a:t>
              </a:r>
              <a:r>
                <a:rPr lang="de-AT" sz="2000" b="1" dirty="0">
                  <a:solidFill>
                    <a:srgbClr val="FF0000"/>
                  </a:solidFill>
                  <a:cs typeface="Arial" pitchFamily="34" charset="0"/>
                </a:rPr>
                <a:t>Grundprinzipien</a:t>
              </a:r>
              <a:r>
                <a:rPr lang="de-AT" sz="2000" dirty="0">
                  <a:solidFill>
                    <a:srgbClr val="FF0000"/>
                  </a:solidFill>
                  <a:cs typeface="Arial" pitchFamily="34" charset="0"/>
                </a:rPr>
                <a:t> eines jeweiligen </a:t>
              </a:r>
              <a:r>
                <a:rPr lang="de-AT" sz="2000" b="1" dirty="0">
                  <a:solidFill>
                    <a:srgbClr val="FF0000"/>
                  </a:solidFill>
                  <a:cs typeface="Arial" pitchFamily="34" charset="0"/>
                </a:rPr>
                <a:t>Faches.</a:t>
              </a:r>
            </a:p>
          </p:txBody>
        </p:sp>
      </p:grpSp>
      <p:sp>
        <p:nvSpPr>
          <p:cNvPr id="96268" name="Text Box 12"/>
          <p:cNvSpPr txBox="1">
            <a:spLocks noChangeArrowheads="1"/>
          </p:cNvSpPr>
          <p:nvPr/>
        </p:nvSpPr>
        <p:spPr bwMode="auto">
          <a:xfrm>
            <a:off x="2124075" y="3141663"/>
            <a:ext cx="65008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AT" sz="2000" dirty="0">
                <a:solidFill>
                  <a:srgbClr val="FF0000"/>
                </a:solidFill>
                <a:cs typeface="Arial" pitchFamily="34" charset="0"/>
              </a:rPr>
              <a:t>Sie decken nicht die gesamte Breite eines Faches ab, sondern </a:t>
            </a:r>
            <a:r>
              <a:rPr lang="de-AT" sz="2000" dirty="0" smtClean="0">
                <a:solidFill>
                  <a:srgbClr val="FF0000"/>
                </a:solidFill>
                <a:cs typeface="Arial" pitchFamily="34" charset="0"/>
              </a:rPr>
              <a:t>sie richten sich an den  </a:t>
            </a:r>
            <a:r>
              <a:rPr lang="de-AT" sz="2000" b="1" dirty="0" smtClean="0">
                <a:solidFill>
                  <a:srgbClr val="FF0000"/>
                </a:solidFill>
                <a:cs typeface="Arial" pitchFamily="34" charset="0"/>
              </a:rPr>
              <a:t>Kernbereich des Faches.</a:t>
            </a:r>
            <a:endParaRPr lang="de-AT" sz="20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2123728" y="4797152"/>
            <a:ext cx="67691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de-AT" sz="2000" dirty="0">
                <a:cs typeface="Arial" pitchFamily="34" charset="0"/>
              </a:rPr>
              <a:t>Sie orientieren sich am </a:t>
            </a:r>
            <a:r>
              <a:rPr lang="de-AT" sz="2000" b="1" dirty="0">
                <a:cs typeface="Arial" pitchFamily="34" charset="0"/>
              </a:rPr>
              <a:t>Prinzip der </a:t>
            </a:r>
            <a:r>
              <a:rPr lang="de-AT" sz="2000" b="1" dirty="0" smtClean="0">
                <a:cs typeface="Arial" pitchFamily="34" charset="0"/>
              </a:rPr>
              <a:t>Kumulation</a:t>
            </a:r>
            <a:r>
              <a:rPr lang="de-AT" sz="2000" dirty="0" smtClean="0">
                <a:cs typeface="Arial" pitchFamily="34" charset="0"/>
              </a:rPr>
              <a:t>, </a:t>
            </a:r>
            <a:r>
              <a:rPr lang="de-AT" sz="2000" dirty="0">
                <a:cs typeface="Arial" pitchFamily="34" charset="0"/>
              </a:rPr>
              <a:t>d. h. Bildungsstandards spiegeln den </a:t>
            </a:r>
            <a:r>
              <a:rPr lang="de-AT" sz="2000" b="1" dirty="0" smtClean="0">
                <a:cs typeface="Arial" pitchFamily="34" charset="0"/>
              </a:rPr>
              <a:t>Lernprozess </a:t>
            </a:r>
            <a:r>
              <a:rPr lang="de-AT" sz="2000" b="1" dirty="0">
                <a:cs typeface="Arial" pitchFamily="34" charset="0"/>
              </a:rPr>
              <a:t>der Schüler/innen über die </a:t>
            </a:r>
            <a:r>
              <a:rPr lang="de-AT" sz="2000" b="1" dirty="0" smtClean="0">
                <a:cs typeface="Arial" pitchFamily="34" charset="0"/>
              </a:rPr>
              <a:t>Schullaufbahn </a:t>
            </a:r>
            <a:r>
              <a:rPr lang="de-AT" sz="2000" b="1" dirty="0">
                <a:cs typeface="Arial" pitchFamily="34" charset="0"/>
              </a:rPr>
              <a:t>hinweg</a:t>
            </a:r>
            <a:r>
              <a:rPr lang="de-AT" sz="2000" dirty="0"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6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animBg="1"/>
      <p:bldP spid="96263" grpId="0" animBg="1"/>
      <p:bldP spid="96268" grpId="0"/>
      <p:bldP spid="962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69" name="Text Box 4"/>
          <p:cNvSpPr txBox="1">
            <a:spLocks noChangeArrowheads="1"/>
          </p:cNvSpPr>
          <p:nvPr/>
        </p:nvSpPr>
        <p:spPr bwMode="auto">
          <a:xfrm>
            <a:off x="251520" y="692696"/>
            <a:ext cx="8677373" cy="566527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/>
            <a:r>
              <a:rPr lang="de-DE" sz="2500" b="1" dirty="0" smtClean="0"/>
              <a:t>Aktuelle wirtschaftspädagogisch relevante Reformprojekte in der Bildungspolitik</a:t>
            </a:r>
            <a:endParaRPr lang="de-DE" sz="2500" b="1" dirty="0" smtClean="0">
              <a:solidFill>
                <a:srgbClr val="CC3300"/>
              </a:solidFill>
            </a:endParaRPr>
          </a:p>
          <a:p>
            <a:pPr marL="627063" indent="-627063" eaLnBrk="0" hangingPunct="0"/>
            <a:endParaRPr lang="de-DE" sz="2000" b="1" dirty="0" smtClean="0">
              <a:solidFill>
                <a:srgbClr val="CC3300"/>
              </a:solidFill>
            </a:endParaRPr>
          </a:p>
          <a:p>
            <a:pPr marL="627063" indent="-627063" eaLnBrk="0" hangingPunct="0"/>
            <a:r>
              <a:rPr lang="de-DE" sz="2000" b="1" dirty="0" smtClean="0">
                <a:solidFill>
                  <a:srgbClr val="CC3300"/>
                </a:solidFill>
              </a:rPr>
              <a:t>1. 	Was bedeutet Output- und Lernergebnisorientierung?</a:t>
            </a:r>
          </a:p>
          <a:p>
            <a:pPr marL="627063" indent="-627063" eaLnBrk="0" hangingPunct="0"/>
            <a:endParaRPr lang="de-DE" sz="800" b="1" dirty="0" smtClean="0"/>
          </a:p>
          <a:p>
            <a:pPr marL="627063" indent="-627063" eaLnBrk="0" hangingPunct="0"/>
            <a:r>
              <a:rPr lang="de-DE" sz="2000" b="1" dirty="0" smtClean="0"/>
              <a:t>2.	Was versteht man unter Bildungsstandards und wodurch unterscheiden sie sich von Lernzielen?</a:t>
            </a:r>
          </a:p>
          <a:p>
            <a:pPr marL="627063" indent="-627063" eaLnBrk="0" hangingPunct="0"/>
            <a:endParaRPr lang="de-DE" sz="800" b="1" dirty="0" smtClean="0"/>
          </a:p>
          <a:p>
            <a:pPr marL="627063" indent="-627063" eaLnBrk="0" hangingPunct="0">
              <a:buAutoNum type="arabicPeriod" startAt="3"/>
            </a:pPr>
            <a:r>
              <a:rPr lang="de-DE" sz="2000" b="1" dirty="0" smtClean="0"/>
              <a:t>Was sind </a:t>
            </a:r>
            <a:r>
              <a:rPr lang="de-DE" sz="2000" b="1" dirty="0" err="1" smtClean="0"/>
              <a:t>Lernstandserhebungen</a:t>
            </a:r>
            <a:r>
              <a:rPr lang="de-DE" sz="2000" b="1" dirty="0" smtClean="0"/>
              <a:t>? </a:t>
            </a:r>
          </a:p>
          <a:p>
            <a:pPr eaLnBrk="0" hangingPunct="0"/>
            <a:r>
              <a:rPr lang="de-DE" sz="1600" dirty="0" smtClean="0"/>
              <a:t>           (veranschaulicht am Forschungsprojekt KLEE</a:t>
            </a:r>
            <a:r>
              <a:rPr lang="de-DE" sz="1600" b="1" dirty="0" smtClean="0"/>
              <a:t> von </a:t>
            </a:r>
            <a:r>
              <a:rPr lang="de-DE" sz="1600" dirty="0" smtClean="0"/>
              <a:t>Schopf/</a:t>
            </a:r>
            <a:r>
              <a:rPr lang="de-DE" sz="1600" dirty="0" err="1" smtClean="0"/>
              <a:t>Müllauer</a:t>
            </a:r>
            <a:r>
              <a:rPr lang="de-DE" sz="1600" dirty="0" smtClean="0"/>
              <a:t>)</a:t>
            </a:r>
            <a:r>
              <a:rPr lang="de-DE" sz="2000" dirty="0" smtClean="0"/>
              <a:t>?</a:t>
            </a:r>
            <a:endParaRPr lang="de-DE" sz="2000" b="1" dirty="0"/>
          </a:p>
          <a:p>
            <a:pPr eaLnBrk="0" hangingPunct="0"/>
            <a:r>
              <a:rPr lang="de-DE" sz="2000" b="1" dirty="0" smtClean="0"/>
              <a:t>         Exkurs: Leistungsbeurteilung – (externe) Evaluation: </a:t>
            </a:r>
          </a:p>
          <a:p>
            <a:pPr eaLnBrk="0" hangingPunct="0"/>
            <a:r>
              <a:rPr lang="de-DE" sz="2000" b="1" dirty="0"/>
              <a:t> </a:t>
            </a:r>
            <a:r>
              <a:rPr lang="de-DE" sz="2000" b="1" dirty="0" smtClean="0"/>
              <a:t>        </a:t>
            </a:r>
            <a:r>
              <a:rPr lang="de-DE" sz="2000" dirty="0" smtClean="0"/>
              <a:t>Formen, Gütekriterien, Reichweiten und Grenzen </a:t>
            </a:r>
          </a:p>
          <a:p>
            <a:pPr eaLnBrk="0" hangingPunct="0"/>
            <a:r>
              <a:rPr lang="de-DE" sz="2000" dirty="0"/>
              <a:t> </a:t>
            </a:r>
            <a:r>
              <a:rPr lang="de-DE" sz="2000" dirty="0" smtClean="0"/>
              <a:t>        </a:t>
            </a:r>
            <a:r>
              <a:rPr lang="de-DE" sz="1600" dirty="0" smtClean="0"/>
              <a:t>(veranschaulicht am Forschungsprojekt </a:t>
            </a:r>
            <a:r>
              <a:rPr lang="de-DE" sz="1600" dirty="0" err="1" smtClean="0"/>
              <a:t>Dobrovits</a:t>
            </a:r>
            <a:r>
              <a:rPr lang="de-DE" sz="1600" dirty="0" smtClean="0"/>
              <a:t>/</a:t>
            </a:r>
            <a:r>
              <a:rPr lang="de-DE" sz="1600" dirty="0" err="1" smtClean="0"/>
              <a:t>Gatterer</a:t>
            </a:r>
            <a:r>
              <a:rPr lang="de-DE" sz="1600" dirty="0" smtClean="0"/>
              <a:t>)</a:t>
            </a:r>
          </a:p>
          <a:p>
            <a:pPr marL="627063" indent="-627063" eaLnBrk="0" hangingPunct="0"/>
            <a:endParaRPr lang="de-DE" sz="800" dirty="0" smtClean="0"/>
          </a:p>
          <a:p>
            <a:pPr marL="627063" indent="-627063" eaLnBrk="0" hangingPunct="0"/>
            <a:r>
              <a:rPr lang="de-DE" sz="2000" b="1" dirty="0" smtClean="0"/>
              <a:t>4</a:t>
            </a:r>
            <a:r>
              <a:rPr lang="de-DE" sz="2000" dirty="0" smtClean="0"/>
              <a:t>.	</a:t>
            </a:r>
            <a:r>
              <a:rPr lang="de-DE" sz="2000" b="1" dirty="0" smtClean="0"/>
              <a:t>Was sind Kompetenzen und Kompetenzmodelle?</a:t>
            </a:r>
          </a:p>
          <a:p>
            <a:pPr marL="627063" indent="-627063" eaLnBrk="0" hangingPunct="0"/>
            <a:r>
              <a:rPr lang="de-DE" sz="2000" b="1" dirty="0" smtClean="0"/>
              <a:t>	</a:t>
            </a:r>
            <a:r>
              <a:rPr lang="de-DE" sz="1600" dirty="0" smtClean="0"/>
              <a:t>(Darstellung der Kompetenzmodelle „Management und </a:t>
            </a:r>
            <a:r>
              <a:rPr lang="de-DE" sz="1600" dirty="0" err="1" smtClean="0"/>
              <a:t>Entrepreneurship</a:t>
            </a:r>
            <a:r>
              <a:rPr lang="de-DE" sz="1600" dirty="0" smtClean="0"/>
              <a:t>“ [inkl. prototypische Beispiele] und KLEE [Schopf/</a:t>
            </a:r>
            <a:r>
              <a:rPr lang="de-DE" sz="1600" dirty="0" err="1" smtClean="0"/>
              <a:t>Müllauer</a:t>
            </a:r>
            <a:r>
              <a:rPr lang="de-DE" sz="1600" dirty="0" smtClean="0"/>
              <a:t>])</a:t>
            </a:r>
          </a:p>
          <a:p>
            <a:pPr marL="627063" indent="-627063" eaLnBrk="0" hangingPunct="0"/>
            <a:endParaRPr lang="de-DE" sz="800" dirty="0" smtClean="0"/>
          </a:p>
          <a:p>
            <a:pPr marL="627063" indent="-627063" eaLnBrk="0" hangingPunct="0"/>
            <a:endParaRPr lang="de-DE" sz="2000" b="1" dirty="0">
              <a:solidFill>
                <a:srgbClr val="CC3300"/>
              </a:solidFill>
            </a:endParaRPr>
          </a:p>
          <a:p>
            <a:pPr marL="627063" indent="-627063" eaLnBrk="0" hangingPunct="0"/>
            <a:endParaRPr lang="de-DE" sz="24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7"/>
          <p:cNvGrpSpPr>
            <a:grpSpLocks/>
          </p:cNvGrpSpPr>
          <p:nvPr/>
        </p:nvGrpSpPr>
        <p:grpSpPr bwMode="auto">
          <a:xfrm>
            <a:off x="539750" y="836613"/>
            <a:ext cx="7850188" cy="707886"/>
            <a:chOff x="539750" y="1000125"/>
            <a:chExt cx="7850188" cy="707886"/>
          </a:xfrm>
        </p:grpSpPr>
        <p:sp>
          <p:nvSpPr>
            <p:cNvPr id="97284" name="AutoShape 4"/>
            <p:cNvSpPr>
              <a:spLocks noChangeArrowheads="1"/>
            </p:cNvSpPr>
            <p:nvPr/>
          </p:nvSpPr>
          <p:spPr bwMode="auto">
            <a:xfrm>
              <a:off x="539750" y="1104900"/>
              <a:ext cx="1223963" cy="431800"/>
            </a:xfrm>
            <a:prstGeom prst="rightArrow">
              <a:avLst>
                <a:gd name="adj1" fmla="val 50000"/>
                <a:gd name="adj2" fmla="val 70864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latin typeface="Arial" charset="0"/>
                <a:cs typeface="Arial" charset="0"/>
              </a:endParaRPr>
            </a:p>
          </p:txBody>
        </p:sp>
        <p:sp>
          <p:nvSpPr>
            <p:cNvPr id="97286" name="Text Box 6"/>
            <p:cNvSpPr txBox="1">
              <a:spLocks noChangeArrowheads="1"/>
            </p:cNvSpPr>
            <p:nvPr/>
          </p:nvSpPr>
          <p:spPr bwMode="auto">
            <a:xfrm>
              <a:off x="2176463" y="1000125"/>
              <a:ext cx="6213475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2000" dirty="0">
                  <a:cs typeface="Arial" pitchFamily="34" charset="0"/>
                </a:rPr>
                <a:t>Sie müssen </a:t>
              </a:r>
              <a:r>
                <a:rPr lang="de-AT" sz="2000" b="1" dirty="0">
                  <a:cs typeface="Arial" pitchFamily="34" charset="0"/>
                </a:rPr>
                <a:t>verständlich und möglichst knapp und präzise</a:t>
              </a:r>
              <a:r>
                <a:rPr lang="de-AT" sz="2000" dirty="0">
                  <a:cs typeface="Arial" pitchFamily="34" charset="0"/>
                </a:rPr>
                <a:t>  formuliert werden (Anschaulichkeit).</a:t>
              </a:r>
            </a:p>
          </p:txBody>
        </p:sp>
      </p:grpSp>
      <p:grpSp>
        <p:nvGrpSpPr>
          <p:cNvPr id="3" name="Gruppieren 8"/>
          <p:cNvGrpSpPr>
            <a:grpSpLocks/>
          </p:cNvGrpSpPr>
          <p:nvPr/>
        </p:nvGrpSpPr>
        <p:grpSpPr bwMode="auto">
          <a:xfrm>
            <a:off x="539750" y="2492375"/>
            <a:ext cx="8135938" cy="1323439"/>
            <a:chOff x="539750" y="2873375"/>
            <a:chExt cx="8135938" cy="1323439"/>
          </a:xfrm>
        </p:grpSpPr>
        <p:sp>
          <p:nvSpPr>
            <p:cNvPr id="97285" name="AutoShape 5"/>
            <p:cNvSpPr>
              <a:spLocks noChangeArrowheads="1"/>
            </p:cNvSpPr>
            <p:nvPr/>
          </p:nvSpPr>
          <p:spPr bwMode="auto">
            <a:xfrm>
              <a:off x="539750" y="3257550"/>
              <a:ext cx="1223963" cy="431800"/>
            </a:xfrm>
            <a:prstGeom prst="rightArrow">
              <a:avLst>
                <a:gd name="adj1" fmla="val 50000"/>
                <a:gd name="adj2" fmla="val 70864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latin typeface="Arial" charset="0"/>
                <a:cs typeface="Arial" charset="0"/>
              </a:endParaRPr>
            </a:p>
          </p:txBody>
        </p:sp>
        <p:sp>
          <p:nvSpPr>
            <p:cNvPr id="392199" name="Text Box 7"/>
            <p:cNvSpPr txBox="1">
              <a:spLocks noChangeArrowheads="1"/>
            </p:cNvSpPr>
            <p:nvPr/>
          </p:nvSpPr>
          <p:spPr bwMode="auto">
            <a:xfrm>
              <a:off x="2176463" y="2873375"/>
              <a:ext cx="6499225" cy="1323439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rgbClr val="001C3A"/>
              </a:prstShdw>
            </a:effectLst>
          </p:spPr>
          <p:txBody>
            <a:bodyPr>
              <a:spAutoFit/>
            </a:bodyPr>
            <a:lstStyle/>
            <a:p>
              <a:pPr algn="just"/>
              <a:r>
                <a:rPr lang="de-AT" sz="2000" dirty="0">
                  <a:cs typeface="Arial" pitchFamily="34" charset="0"/>
                </a:rPr>
                <a:t>Sie müssen neben der Anschaulichkeit auch </a:t>
              </a:r>
              <a:r>
                <a:rPr lang="de-AT" sz="2000" b="1" dirty="0">
                  <a:solidFill>
                    <a:srgbClr val="CC3300"/>
                  </a:solidFill>
                  <a:cs typeface="Arial" pitchFamily="34" charset="0"/>
                </a:rPr>
                <a:t>messbar</a:t>
              </a:r>
              <a:r>
                <a:rPr lang="de-AT" sz="2000" dirty="0">
                  <a:cs typeface="Arial" pitchFamily="34" charset="0"/>
                </a:rPr>
                <a:t> sein. Im Idealfall sollten sie so formuliert werden, dass sich aus ihnen ohne großen </a:t>
              </a:r>
              <a:r>
                <a:rPr lang="de-AT" sz="2000" dirty="0" smtClean="0">
                  <a:cs typeface="Arial" pitchFamily="34" charset="0"/>
                </a:rPr>
                <a:t>Aufwand </a:t>
              </a:r>
              <a:r>
                <a:rPr lang="de-AT" sz="2000" dirty="0">
                  <a:cs typeface="Arial" pitchFamily="34" charset="0"/>
                </a:rPr>
                <a:t>Messinstrumente zu ihrer Überprüfung ableiten lassen.</a:t>
              </a:r>
            </a:p>
          </p:txBody>
        </p:sp>
      </p:grpSp>
      <p:grpSp>
        <p:nvGrpSpPr>
          <p:cNvPr id="4" name="Gruppieren 9"/>
          <p:cNvGrpSpPr>
            <a:grpSpLocks/>
          </p:cNvGrpSpPr>
          <p:nvPr/>
        </p:nvGrpSpPr>
        <p:grpSpPr bwMode="auto">
          <a:xfrm>
            <a:off x="539750" y="4985642"/>
            <a:ext cx="7991723" cy="431800"/>
            <a:chOff x="683964" y="4841329"/>
            <a:chExt cx="7991724" cy="431800"/>
          </a:xfrm>
        </p:grpSpPr>
        <p:sp>
          <p:nvSpPr>
            <p:cNvPr id="97288" name="Text Box 8"/>
            <p:cNvSpPr txBox="1">
              <a:spLocks noChangeArrowheads="1"/>
            </p:cNvSpPr>
            <p:nvPr/>
          </p:nvSpPr>
          <p:spPr bwMode="auto">
            <a:xfrm>
              <a:off x="2176462" y="4868863"/>
              <a:ext cx="64992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2000" dirty="0" smtClean="0">
                  <a:cs typeface="Arial" pitchFamily="34" charset="0"/>
                </a:rPr>
                <a:t> Sie </a:t>
              </a:r>
              <a:r>
                <a:rPr lang="de-AT" sz="2000" dirty="0">
                  <a:cs typeface="Arial" pitchFamily="34" charset="0"/>
                </a:rPr>
                <a:t>müssen </a:t>
              </a:r>
              <a:r>
                <a:rPr lang="de-AT" sz="2000" b="1" dirty="0" smtClean="0">
                  <a:cs typeface="Arial" pitchFamily="34" charset="0"/>
                </a:rPr>
                <a:t>nationale </a:t>
              </a:r>
              <a:r>
                <a:rPr lang="de-AT" sz="2000" b="1" dirty="0">
                  <a:cs typeface="Arial" pitchFamily="34" charset="0"/>
                </a:rPr>
                <a:t>Gültigkeit</a:t>
              </a:r>
              <a:r>
                <a:rPr lang="de-AT" sz="2000" dirty="0">
                  <a:cs typeface="Arial" pitchFamily="34" charset="0"/>
                </a:rPr>
                <a:t> haben.</a:t>
              </a:r>
            </a:p>
          </p:txBody>
        </p:sp>
        <p:sp>
          <p:nvSpPr>
            <p:cNvPr id="97289" name="AutoShape 9"/>
            <p:cNvSpPr>
              <a:spLocks noChangeArrowheads="1"/>
            </p:cNvSpPr>
            <p:nvPr/>
          </p:nvSpPr>
          <p:spPr bwMode="auto">
            <a:xfrm>
              <a:off x="683964" y="4841329"/>
              <a:ext cx="1223962" cy="431800"/>
            </a:xfrm>
            <a:prstGeom prst="rightArrow">
              <a:avLst>
                <a:gd name="adj1" fmla="val 50000"/>
                <a:gd name="adj2" fmla="val 70864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latin typeface="Arial" charset="0"/>
                <a:cs typeface="Arial" charset="0"/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Text Box 2"/>
          <p:cNvSpPr txBox="1">
            <a:spLocks noChangeArrowheads="1"/>
          </p:cNvSpPr>
          <p:nvPr/>
        </p:nvSpPr>
        <p:spPr bwMode="auto">
          <a:xfrm>
            <a:off x="663575" y="1455738"/>
            <a:ext cx="78692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endParaRPr lang="de-AT" sz="1600"/>
          </a:p>
        </p:txBody>
      </p:sp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395288" y="260648"/>
            <a:ext cx="828040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AT" sz="2800" b="1" dirty="0"/>
              <a:t>Deskriptoren der Bildungsstandards für </a:t>
            </a:r>
            <a:r>
              <a:rPr lang="de-AT" sz="2800" b="1" dirty="0" err="1"/>
              <a:t>Entrepreneurship</a:t>
            </a:r>
            <a:r>
              <a:rPr lang="de-AT" sz="2800" b="1" dirty="0"/>
              <a:t> und Management </a:t>
            </a:r>
            <a:r>
              <a:rPr lang="de-AT" sz="2000" b="1" dirty="0"/>
              <a:t>(13. Schulstufe)</a:t>
            </a:r>
          </a:p>
        </p:txBody>
      </p:sp>
      <p:sp>
        <p:nvSpPr>
          <p:cNvPr id="393219" name="Text Box 4"/>
          <p:cNvSpPr txBox="1">
            <a:spLocks noChangeArrowheads="1"/>
          </p:cNvSpPr>
          <p:nvPr/>
        </p:nvSpPr>
        <p:spPr bwMode="auto">
          <a:xfrm>
            <a:off x="412750" y="1989138"/>
            <a:ext cx="8262938" cy="70788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3D"/>
            </a:prstShdw>
          </a:effectLst>
        </p:spPr>
        <p:txBody>
          <a:bodyPr>
            <a:spAutoFit/>
          </a:bodyPr>
          <a:lstStyle/>
          <a:p>
            <a:r>
              <a:rPr lang="de-AT" sz="2000" b="1" dirty="0" smtClean="0"/>
              <a:t>EM 3.1</a:t>
            </a:r>
            <a:r>
              <a:rPr lang="de-AT" sz="2000" dirty="0" smtClean="0"/>
              <a:t> </a:t>
            </a:r>
            <a:r>
              <a:rPr lang="de-AT" sz="2000" dirty="0"/>
              <a:t>Ich kenne die Bedeutung der internationalen Geschäftstätigkeit und kann die Chancen und Risiken der Globalisierung beurteilen</a:t>
            </a:r>
          </a:p>
        </p:txBody>
      </p:sp>
      <p:sp>
        <p:nvSpPr>
          <p:cNvPr id="393220" name="Text Box 5"/>
          <p:cNvSpPr txBox="1">
            <a:spLocks noChangeArrowheads="1"/>
          </p:cNvSpPr>
          <p:nvPr/>
        </p:nvSpPr>
        <p:spPr bwMode="auto">
          <a:xfrm>
            <a:off x="395288" y="3429000"/>
            <a:ext cx="8299450" cy="10156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3D"/>
            </a:prstShdw>
          </a:effectLst>
        </p:spPr>
        <p:txBody>
          <a:bodyPr>
            <a:spAutoFit/>
          </a:bodyPr>
          <a:lstStyle/>
          <a:p>
            <a:r>
              <a:rPr lang="de-AT" sz="2000" b="1" dirty="0" smtClean="0"/>
              <a:t>EM 5.1</a:t>
            </a:r>
            <a:r>
              <a:rPr lang="de-AT" sz="2000" dirty="0" smtClean="0"/>
              <a:t> </a:t>
            </a:r>
            <a:r>
              <a:rPr lang="de-AT" sz="2000" dirty="0"/>
              <a:t>Ich kann die Risiken betriebswirtschaftlicher Entscheidungen identifizieren, bewerten und geeignete risikopolitische Maßnahmen einsetzen</a:t>
            </a:r>
          </a:p>
        </p:txBody>
      </p:sp>
      <p:sp>
        <p:nvSpPr>
          <p:cNvPr id="393221" name="Text Box 6"/>
          <p:cNvSpPr txBox="1">
            <a:spLocks noChangeArrowheads="1"/>
          </p:cNvSpPr>
          <p:nvPr/>
        </p:nvSpPr>
        <p:spPr bwMode="auto">
          <a:xfrm>
            <a:off x="395288" y="4941888"/>
            <a:ext cx="8280400" cy="707886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7A997A"/>
            </a:prstShdw>
          </a:effectLst>
        </p:spPr>
        <p:txBody>
          <a:bodyPr>
            <a:spAutoFit/>
          </a:bodyPr>
          <a:lstStyle/>
          <a:p>
            <a:r>
              <a:rPr lang="de-AT" sz="2000" b="1" dirty="0" smtClean="0"/>
              <a:t>EM 9.1</a:t>
            </a:r>
            <a:r>
              <a:rPr lang="de-AT" sz="2000" dirty="0" smtClean="0"/>
              <a:t> </a:t>
            </a:r>
            <a:r>
              <a:rPr lang="de-AT" sz="2000" dirty="0"/>
              <a:t>Ich kann laufende Geschäftsfälle auf der Grundlage von Originalbelegen in der Doppelten Buchhaltung verbuchen.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1" name="Textfeld 1"/>
          <p:cNvSpPr txBox="1">
            <a:spLocks noChangeArrowheads="1"/>
          </p:cNvSpPr>
          <p:nvPr/>
        </p:nvSpPr>
        <p:spPr bwMode="auto">
          <a:xfrm>
            <a:off x="467544" y="332656"/>
            <a:ext cx="8352928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AT" sz="2800" b="1" dirty="0"/>
              <a:t>Deskriptoren für persönliche und soziale Kompetenzen sowie Arbeitstechniken </a:t>
            </a:r>
            <a:endParaRPr lang="de-AT" sz="2800" b="1" dirty="0" smtClean="0"/>
          </a:p>
          <a:p>
            <a:pPr algn="ctr"/>
            <a:r>
              <a:rPr lang="de-AT" sz="2400" b="1" dirty="0" smtClean="0"/>
              <a:t>(</a:t>
            </a:r>
            <a:r>
              <a:rPr lang="de-AT" sz="2400" b="1" dirty="0"/>
              <a:t>EM1 und EM2) </a:t>
            </a:r>
          </a:p>
        </p:txBody>
      </p:sp>
      <p:sp>
        <p:nvSpPr>
          <p:cNvPr id="394242" name="Textfeld 2"/>
          <p:cNvSpPr txBox="1">
            <a:spLocks noChangeArrowheads="1"/>
          </p:cNvSpPr>
          <p:nvPr/>
        </p:nvSpPr>
        <p:spPr bwMode="auto">
          <a:xfrm>
            <a:off x="467544" y="1988840"/>
            <a:ext cx="8352928" cy="1015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AT" sz="2000" b="1" dirty="0" smtClean="0"/>
              <a:t>EM 1.3</a:t>
            </a:r>
            <a:r>
              <a:rPr lang="de-AT" sz="2000" b="1" dirty="0"/>
              <a:t>: </a:t>
            </a:r>
            <a:r>
              <a:rPr lang="de-AT" sz="2000" dirty="0"/>
              <a:t>Ich kann mich in wirtschaftlichen, betrieblichen und gesellschaftlichen Situationen adäquat verhalten und zielorientiert agieren.</a:t>
            </a:r>
          </a:p>
        </p:txBody>
      </p:sp>
      <p:sp>
        <p:nvSpPr>
          <p:cNvPr id="394243" name="Textfeld 1"/>
          <p:cNvSpPr txBox="1">
            <a:spLocks noChangeArrowheads="1"/>
          </p:cNvSpPr>
          <p:nvPr/>
        </p:nvSpPr>
        <p:spPr bwMode="auto">
          <a:xfrm>
            <a:off x="467544" y="3526327"/>
            <a:ext cx="8352928" cy="10156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AT" sz="2000" b="1" dirty="0" smtClean="0"/>
              <a:t>EM 1.5</a:t>
            </a:r>
            <a:r>
              <a:rPr lang="de-AT" sz="2000" b="1" dirty="0"/>
              <a:t>: </a:t>
            </a:r>
            <a:r>
              <a:rPr lang="de-AT" sz="2000" dirty="0"/>
              <a:t>Ich kann mir Ziele selbst setzen und eigene oder vorgegebene Ziele konsequent verfolgen.</a:t>
            </a:r>
          </a:p>
          <a:p>
            <a:endParaRPr lang="de-AT" sz="2000" dirty="0"/>
          </a:p>
        </p:txBody>
      </p:sp>
      <p:sp>
        <p:nvSpPr>
          <p:cNvPr id="394244" name="Textfeld 2"/>
          <p:cNvSpPr txBox="1">
            <a:spLocks noChangeArrowheads="1"/>
          </p:cNvSpPr>
          <p:nvPr/>
        </p:nvSpPr>
        <p:spPr bwMode="auto">
          <a:xfrm>
            <a:off x="467544" y="4869160"/>
            <a:ext cx="8352928" cy="64633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AT" sz="2000" b="1" dirty="0"/>
              <a:t>EM 2.2: </a:t>
            </a:r>
            <a:r>
              <a:rPr lang="de-AT" sz="2000" dirty="0"/>
              <a:t>Ich kann mich selbst und mein Arbeitsumfeld organisieren.</a:t>
            </a:r>
          </a:p>
          <a:p>
            <a:endParaRPr lang="de-AT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5" name="WordArt 13"/>
          <p:cNvSpPr>
            <a:spLocks noChangeArrowheads="1" noChangeShapeType="1" noTextEdit="1"/>
          </p:cNvSpPr>
          <p:nvPr/>
        </p:nvSpPr>
        <p:spPr bwMode="auto">
          <a:xfrm>
            <a:off x="3851275" y="2708275"/>
            <a:ext cx="1296988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de-AT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DDDDDD"/>
                </a:solidFill>
                <a:latin typeface="Arial Black"/>
              </a:rPr>
              <a:t>?</a:t>
            </a:r>
          </a:p>
        </p:txBody>
      </p:sp>
      <p:sp>
        <p:nvSpPr>
          <p:cNvPr id="395266" name="Rectangle 8"/>
          <p:cNvSpPr>
            <a:spLocks noChangeArrowheads="1"/>
          </p:cNvSpPr>
          <p:nvPr/>
        </p:nvSpPr>
        <p:spPr bwMode="auto">
          <a:xfrm>
            <a:off x="539552" y="1484784"/>
            <a:ext cx="7992887" cy="707886"/>
          </a:xfrm>
          <a:prstGeom prst="rect">
            <a:avLst/>
          </a:prstGeom>
          <a:solidFill>
            <a:srgbClr val="FFFFCC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square">
            <a:spAutoFit/>
          </a:bodyPr>
          <a:lstStyle/>
          <a:p>
            <a:r>
              <a:rPr lang="de-AT" sz="2000" dirty="0">
                <a:latin typeface="Trebuchet MS" pitchFamily="34" charset="0"/>
              </a:rPr>
              <a:t>Bildungsstandards sind </a:t>
            </a:r>
            <a:r>
              <a:rPr lang="de-AT" sz="2000" b="1" dirty="0">
                <a:solidFill>
                  <a:srgbClr val="FF0000"/>
                </a:solidFill>
                <a:latin typeface="Trebuchet MS" pitchFamily="34" charset="0"/>
              </a:rPr>
              <a:t>NICHT</a:t>
            </a:r>
            <a:r>
              <a:rPr lang="de-AT" sz="2000" dirty="0">
                <a:latin typeface="Trebuchet MS" pitchFamily="34" charset="0"/>
              </a:rPr>
              <a:t> </a:t>
            </a:r>
            <a:r>
              <a:rPr lang="de-AT" sz="2000" b="1" dirty="0" smtClean="0">
                <a:solidFill>
                  <a:srgbClr val="FF0000"/>
                </a:solidFill>
                <a:latin typeface="Trebuchet MS" pitchFamily="34" charset="0"/>
              </a:rPr>
              <a:t>prozessorientiert </a:t>
            </a:r>
            <a:r>
              <a:rPr lang="de-AT" sz="2000" dirty="0" smtClean="0">
                <a:latin typeface="Trebuchet MS" pitchFamily="34" charset="0"/>
              </a:rPr>
              <a:t>… </a:t>
            </a:r>
            <a:endParaRPr lang="de-AT" sz="2000" dirty="0">
              <a:latin typeface="Trebuchet MS" pitchFamily="34" charset="0"/>
            </a:endParaRPr>
          </a:p>
          <a:p>
            <a:r>
              <a:rPr lang="de-AT" sz="2000" dirty="0">
                <a:latin typeface="Trebuchet MS" pitchFamily="34" charset="0"/>
              </a:rPr>
              <a:t>(</a:t>
            </a:r>
            <a:r>
              <a:rPr lang="de-AT" sz="2000" dirty="0" err="1">
                <a:latin typeface="Trebuchet MS" pitchFamily="34" charset="0"/>
              </a:rPr>
              <a:t>Entrepreneurship</a:t>
            </a:r>
            <a:r>
              <a:rPr lang="de-AT" sz="2000" dirty="0">
                <a:latin typeface="Trebuchet MS" pitchFamily="34" charset="0"/>
              </a:rPr>
              <a:t> u. Management 13. Schulstufe März </a:t>
            </a:r>
            <a:r>
              <a:rPr lang="de-AT" sz="2000" dirty="0" smtClean="0">
                <a:latin typeface="Trebuchet MS" pitchFamily="34" charset="0"/>
              </a:rPr>
              <a:t>2010, S</a:t>
            </a:r>
            <a:r>
              <a:rPr lang="de-AT" sz="2000" dirty="0">
                <a:latin typeface="Trebuchet MS" pitchFamily="34" charset="0"/>
              </a:rPr>
              <a:t>. 15)</a:t>
            </a:r>
          </a:p>
        </p:txBody>
      </p:sp>
      <p:sp>
        <p:nvSpPr>
          <p:cNvPr id="49156" name="Text Box 10"/>
          <p:cNvSpPr txBox="1">
            <a:spLocks noChangeArrowheads="1"/>
          </p:cNvSpPr>
          <p:nvPr/>
        </p:nvSpPr>
        <p:spPr bwMode="auto">
          <a:xfrm>
            <a:off x="539552" y="4005064"/>
            <a:ext cx="7992887" cy="1631216"/>
          </a:xfrm>
          <a:prstGeom prst="rect">
            <a:avLst/>
          </a:prstGeom>
          <a:solidFill>
            <a:srgbClr val="FFFFCC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prstShdw prst="shdw17" dist="17961" dir="2700000">
              <a:srgbClr val="858585"/>
            </a:prstShdw>
          </a:effectLst>
        </p:spPr>
        <p:txBody>
          <a:bodyPr wrap="square">
            <a:spAutoFit/>
          </a:bodyPr>
          <a:lstStyle/>
          <a:p>
            <a:pPr algn="just"/>
            <a:r>
              <a:rPr lang="de-AT" sz="2000" b="1" dirty="0">
                <a:solidFill>
                  <a:srgbClr val="FF3300"/>
                </a:solidFill>
                <a:latin typeface="Trebuchet MS" pitchFamily="34" charset="0"/>
              </a:rPr>
              <a:t>Sind nicht soziale und personale Kompetenzen – wenn überhaupt – nur einigermaßen plausibel und valide prozessorientiert zu erfassen?</a:t>
            </a:r>
            <a:r>
              <a:rPr lang="de-AT" sz="2000" dirty="0">
                <a:latin typeface="Trebuchet MS" pitchFamily="34" charset="0"/>
              </a:rPr>
              <a:t> Warum werden diese dann als Bildungsstandards formuliert, deren ergebnisorientierter Charakter  </a:t>
            </a:r>
            <a:r>
              <a:rPr lang="de-AT" sz="2000" dirty="0" smtClean="0">
                <a:latin typeface="Trebuchet MS" pitchFamily="34" charset="0"/>
              </a:rPr>
              <a:t>(</a:t>
            </a:r>
            <a:r>
              <a:rPr lang="de-AT" sz="2000" dirty="0">
                <a:latin typeface="Trebuchet MS" pitchFamily="34" charset="0"/>
              </a:rPr>
              <a:t>P</a:t>
            </a:r>
            <a:r>
              <a:rPr lang="de-AT" sz="2000" dirty="0" smtClean="0">
                <a:latin typeface="Trebuchet MS" pitchFamily="34" charset="0"/>
              </a:rPr>
              <a:t>rodukt- statt Prozessorientierung) </a:t>
            </a:r>
            <a:r>
              <a:rPr lang="de-AT" sz="2000" dirty="0">
                <a:latin typeface="Trebuchet MS" pitchFamily="34" charset="0"/>
              </a:rPr>
              <a:t>immer wieder betont wird?</a:t>
            </a:r>
          </a:p>
        </p:txBody>
      </p:sp>
      <p:sp>
        <p:nvSpPr>
          <p:cNvPr id="395268" name="Text Box 12"/>
          <p:cNvSpPr txBox="1">
            <a:spLocks noChangeArrowheads="1"/>
          </p:cNvSpPr>
          <p:nvPr/>
        </p:nvSpPr>
        <p:spPr bwMode="auto">
          <a:xfrm>
            <a:off x="539552" y="401638"/>
            <a:ext cx="7992887" cy="4770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AT" sz="2500" b="1" dirty="0" smtClean="0"/>
              <a:t>Fragen und Widersprüche bzgl. Bildungsstandards</a:t>
            </a:r>
            <a:endParaRPr lang="de-AT" sz="2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7" name="Text Box 4"/>
          <p:cNvSpPr txBox="1">
            <a:spLocks noChangeArrowheads="1"/>
          </p:cNvSpPr>
          <p:nvPr/>
        </p:nvSpPr>
        <p:spPr bwMode="auto">
          <a:xfrm>
            <a:off x="251147" y="764704"/>
            <a:ext cx="8569325" cy="43572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/>
            <a:r>
              <a:rPr lang="de-DE" sz="2800" b="1" dirty="0" smtClean="0"/>
              <a:t>Aktuelle wirtschaftspädagogisch relevante Reformprojekte in der Bildungspolitik</a:t>
            </a:r>
            <a:endParaRPr lang="de-AT" sz="2800" b="1" dirty="0" smtClean="0"/>
          </a:p>
          <a:p>
            <a:pPr marL="627063" indent="-627063" eaLnBrk="0" hangingPunct="0"/>
            <a:r>
              <a:rPr lang="de-DE" sz="2400" b="1" dirty="0">
                <a:solidFill>
                  <a:srgbClr val="CC3300"/>
                </a:solidFill>
              </a:rPr>
              <a:t>	</a:t>
            </a:r>
            <a:endParaRPr lang="de-DE" sz="2400" b="1" dirty="0" smtClean="0">
              <a:solidFill>
                <a:srgbClr val="CC3300"/>
              </a:solidFill>
            </a:endParaRPr>
          </a:p>
          <a:p>
            <a:pPr marL="627063" indent="-627063" eaLnBrk="0" hangingPunct="0"/>
            <a:endParaRPr lang="de-DE" sz="2800" b="1" dirty="0" smtClean="0">
              <a:solidFill>
                <a:srgbClr val="C00000"/>
              </a:solidFill>
            </a:endParaRPr>
          </a:p>
          <a:p>
            <a:pPr marL="627063" indent="-627063" eaLnBrk="0" hangingPunct="0">
              <a:buAutoNum type="arabicPeriod" startAt="3"/>
            </a:pPr>
            <a:r>
              <a:rPr lang="de-DE" sz="2800" b="1" dirty="0" smtClean="0">
                <a:solidFill>
                  <a:srgbClr val="C00000"/>
                </a:solidFill>
              </a:rPr>
              <a:t>Was </a:t>
            </a:r>
            <a:r>
              <a:rPr lang="de-DE" sz="2800" b="1" dirty="0">
                <a:solidFill>
                  <a:srgbClr val="C00000"/>
                </a:solidFill>
              </a:rPr>
              <a:t>sind </a:t>
            </a:r>
            <a:r>
              <a:rPr lang="de-DE" sz="2800" b="1" dirty="0" err="1" smtClean="0">
                <a:solidFill>
                  <a:srgbClr val="C00000"/>
                </a:solidFill>
              </a:rPr>
              <a:t>Lernstandserhebungen</a:t>
            </a:r>
            <a:r>
              <a:rPr lang="de-DE" sz="2800" b="1" dirty="0" smtClean="0">
                <a:solidFill>
                  <a:srgbClr val="C00000"/>
                </a:solidFill>
              </a:rPr>
              <a:t>? </a:t>
            </a:r>
          </a:p>
          <a:p>
            <a:pPr eaLnBrk="0" hangingPunct="0"/>
            <a:r>
              <a:rPr lang="de-DE" sz="1600" dirty="0" smtClean="0"/>
              <a:t>           (</a:t>
            </a:r>
            <a:r>
              <a:rPr lang="de-DE" sz="1600" dirty="0"/>
              <a:t>veranschaulicht am Forschungsprojekt KLEE</a:t>
            </a:r>
            <a:r>
              <a:rPr lang="de-DE" sz="1600" b="1" dirty="0"/>
              <a:t> von </a:t>
            </a:r>
            <a:r>
              <a:rPr lang="de-DE" sz="1600" dirty="0"/>
              <a:t>Schopf/</a:t>
            </a:r>
            <a:r>
              <a:rPr lang="de-DE" sz="1600" dirty="0" err="1"/>
              <a:t>Müllauer</a:t>
            </a:r>
            <a:r>
              <a:rPr lang="de-DE" sz="1600" dirty="0" smtClean="0"/>
              <a:t>)</a:t>
            </a:r>
            <a:r>
              <a:rPr lang="de-DE" sz="1600" b="1" dirty="0" smtClean="0"/>
              <a:t> </a:t>
            </a:r>
          </a:p>
          <a:p>
            <a:pPr marL="627063" indent="-627063" eaLnBrk="0" hangingPunct="0"/>
            <a:endParaRPr lang="de-DE" sz="1600" b="1" dirty="0" smtClean="0"/>
          </a:p>
          <a:p>
            <a:pPr marL="627063" indent="-627063" eaLnBrk="0" hangingPunct="0"/>
            <a:r>
              <a:rPr lang="de-DE" sz="2500" b="1" dirty="0" smtClean="0"/>
              <a:t>       </a:t>
            </a:r>
            <a:r>
              <a:rPr lang="de-DE" sz="2000" b="1" dirty="0" smtClean="0"/>
              <a:t>Exkurs</a:t>
            </a:r>
            <a:r>
              <a:rPr lang="de-DE" sz="2000" b="1" dirty="0"/>
              <a:t>: Leistungsbeurteilung – (externe) Evaluation: </a:t>
            </a:r>
            <a:r>
              <a:rPr lang="de-DE" sz="2000" dirty="0"/>
              <a:t>Formen, Gütekriterien, Reichweiten und Grenzen </a:t>
            </a:r>
            <a:endParaRPr lang="de-DE" sz="2000" dirty="0" smtClean="0"/>
          </a:p>
          <a:p>
            <a:pPr marL="627063" indent="-627063" eaLnBrk="0" hangingPunct="0"/>
            <a:r>
              <a:rPr lang="de-DE" sz="2000" dirty="0"/>
              <a:t>	</a:t>
            </a:r>
            <a:r>
              <a:rPr lang="de-DE" sz="1600" dirty="0" smtClean="0"/>
              <a:t>(</a:t>
            </a:r>
            <a:r>
              <a:rPr lang="de-DE" sz="1600" dirty="0"/>
              <a:t>veranschaulicht am Forschungsprojekt Dobrovits/Gatterer)</a:t>
            </a:r>
          </a:p>
          <a:p>
            <a:pPr marL="627063" indent="-627063" eaLnBrk="0" hangingPunct="0"/>
            <a:endParaRPr lang="de-DE" sz="2000" dirty="0">
              <a:solidFill>
                <a:srgbClr val="CC3300"/>
              </a:solidFill>
            </a:endParaRPr>
          </a:p>
          <a:p>
            <a:pPr marL="627063" indent="-627063" eaLnBrk="0" hangingPunct="0"/>
            <a:endParaRPr lang="de-DE" sz="24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/>
          <p:cNvSpPr txBox="1">
            <a:spLocks/>
          </p:cNvSpPr>
          <p:nvPr/>
        </p:nvSpPr>
        <p:spPr bwMode="auto">
          <a:xfrm>
            <a:off x="179512" y="1268760"/>
            <a:ext cx="8712968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539750" lvl="3" indent="-258763" algn="ctr">
              <a:buClr>
                <a:srgbClr val="532481"/>
              </a:buClr>
            </a:pPr>
            <a:endParaRPr lang="de-AT" sz="1000" dirty="0"/>
          </a:p>
          <a:p>
            <a:pPr marL="539750" lvl="3" indent="-258763" eaLnBrk="0" hangingPunct="0">
              <a:lnSpc>
                <a:spcPts val="2800"/>
              </a:lnSpc>
              <a:spcAft>
                <a:spcPts val="2400"/>
              </a:spcAft>
              <a:buFontTx/>
              <a:buChar char="•"/>
            </a:pPr>
            <a:r>
              <a:rPr lang="de-AT" sz="2000" dirty="0">
                <a:ea typeface="Times New Roman" pitchFamily="18" charset="0"/>
                <a:cs typeface="Arial" pitchFamily="34" charset="0"/>
              </a:rPr>
              <a:t>Eine </a:t>
            </a:r>
            <a:r>
              <a:rPr lang="de-AT" sz="2000" dirty="0" err="1">
                <a:ea typeface="Times New Roman" pitchFamily="18" charset="0"/>
                <a:cs typeface="Arial" pitchFamily="34" charset="0"/>
              </a:rPr>
              <a:t>Lernstandserhebung</a:t>
            </a:r>
            <a:r>
              <a:rPr lang="de-AT" sz="2000" dirty="0">
                <a:ea typeface="Times New Roman" pitchFamily="18" charset="0"/>
                <a:cs typeface="Arial" pitchFamily="34" charset="0"/>
              </a:rPr>
              <a:t> ist eine </a:t>
            </a:r>
            <a:r>
              <a:rPr lang="de-AT" sz="20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kompetenzorientierte Vergleichsarbeit</a:t>
            </a:r>
            <a:r>
              <a:rPr lang="de-AT" sz="20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.</a:t>
            </a:r>
          </a:p>
          <a:p>
            <a:pPr marL="539750" lvl="3" indent="-258763" eaLnBrk="0" hangingPunct="0">
              <a:lnSpc>
                <a:spcPts val="2800"/>
              </a:lnSpc>
              <a:spcAft>
                <a:spcPts val="2400"/>
              </a:spcAft>
              <a:buFontTx/>
              <a:buChar char="•"/>
            </a:pPr>
            <a:r>
              <a:rPr lang="de-AT" sz="2000" dirty="0">
                <a:ea typeface="Times New Roman" pitchFamily="18" charset="0"/>
                <a:cs typeface="Arial" pitchFamily="34" charset="0"/>
              </a:rPr>
              <a:t>Sie dient der </a:t>
            </a:r>
            <a:r>
              <a:rPr lang="de-AT" sz="20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Überprüfung</a:t>
            </a:r>
            <a:r>
              <a:rPr lang="de-AT" sz="2000" dirty="0">
                <a:ea typeface="Times New Roman" pitchFamily="18" charset="0"/>
                <a:cs typeface="Arial" pitchFamily="34" charset="0"/>
              </a:rPr>
              <a:t> der im </a:t>
            </a:r>
            <a:r>
              <a:rPr lang="de-AT" sz="20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Kerncurriculum</a:t>
            </a:r>
            <a:r>
              <a:rPr lang="de-AT" sz="2000" dirty="0">
                <a:ea typeface="Times New Roman" pitchFamily="18" charset="0"/>
                <a:cs typeface="Arial" pitchFamily="34" charset="0"/>
              </a:rPr>
              <a:t>  </a:t>
            </a:r>
            <a:r>
              <a:rPr lang="de-AT" sz="2000" dirty="0" smtClean="0">
                <a:ea typeface="Times New Roman" pitchFamily="18" charset="0"/>
                <a:cs typeface="Arial" pitchFamily="34" charset="0"/>
              </a:rPr>
              <a:t>definierten </a:t>
            </a:r>
            <a:r>
              <a:rPr lang="de-AT" sz="20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Kompetenzen und Lernziele</a:t>
            </a:r>
            <a:r>
              <a:rPr lang="de-AT" sz="2000" dirty="0">
                <a:ea typeface="Times New Roman" pitchFamily="18" charset="0"/>
                <a:cs typeface="Arial" pitchFamily="34" charset="0"/>
              </a:rPr>
              <a:t>.</a:t>
            </a:r>
          </a:p>
          <a:p>
            <a:pPr marL="539750" lvl="3" indent="-258763" eaLnBrk="0" hangingPunct="0">
              <a:lnSpc>
                <a:spcPts val="2800"/>
              </a:lnSpc>
              <a:spcAft>
                <a:spcPts val="2400"/>
              </a:spcAft>
              <a:buFontTx/>
              <a:buChar char="•"/>
            </a:pPr>
            <a:r>
              <a:rPr lang="de-AT" sz="2000" dirty="0">
                <a:ea typeface="Times New Roman" pitchFamily="18" charset="0"/>
                <a:cs typeface="Arial" pitchFamily="34" charset="0"/>
              </a:rPr>
              <a:t>Die Prüfung wird </a:t>
            </a:r>
            <a:r>
              <a:rPr lang="de-AT" sz="20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zentral erstellt </a:t>
            </a:r>
            <a:r>
              <a:rPr lang="de-AT" sz="2000" dirty="0">
                <a:ea typeface="Times New Roman" pitchFamily="18" charset="0"/>
                <a:cs typeface="Arial" pitchFamily="34" charset="0"/>
              </a:rPr>
              <a:t>(Angabe, Musterlösung und Korrekturschema), aber </a:t>
            </a:r>
            <a:r>
              <a:rPr lang="de-AT" sz="20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dezentral</a:t>
            </a:r>
            <a:r>
              <a:rPr lang="de-AT" sz="2000" dirty="0">
                <a:ea typeface="Times New Roman" pitchFamily="18" charset="0"/>
                <a:cs typeface="Arial" pitchFamily="34" charset="0"/>
              </a:rPr>
              <a:t> von den Lehrer/innen selbst </a:t>
            </a:r>
            <a:r>
              <a:rPr lang="de-AT" sz="20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durchgeführt</a:t>
            </a:r>
            <a:r>
              <a:rPr lang="de-DE" sz="20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.</a:t>
            </a:r>
          </a:p>
          <a:p>
            <a:pPr marL="539750" lvl="3" indent="-258763" eaLnBrk="0" hangingPunct="0">
              <a:lnSpc>
                <a:spcPts val="2800"/>
              </a:lnSpc>
              <a:spcAft>
                <a:spcPts val="2400"/>
              </a:spcAft>
              <a:buFontTx/>
              <a:buChar char="•"/>
            </a:pPr>
            <a:r>
              <a:rPr lang="de-AT" sz="2000" dirty="0">
                <a:ea typeface="Times New Roman" pitchFamily="18" charset="0"/>
                <a:cs typeface="Arial" pitchFamily="34" charset="0"/>
              </a:rPr>
              <a:t>Sie liefert Feedbackdaten für Schüle</a:t>
            </a:r>
            <a:r>
              <a:rPr lang="de-DE" sz="2000" dirty="0">
                <a:ea typeface="Times New Roman" pitchFamily="18" charset="0"/>
                <a:cs typeface="Arial" pitchFamily="34" charset="0"/>
              </a:rPr>
              <a:t>r/innen und Lehrer/innen und hat damit eine </a:t>
            </a:r>
            <a:r>
              <a:rPr lang="de-DE" sz="2000" b="1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Diagnose-, Orientierungs- und Evaluationsfunktion</a:t>
            </a:r>
            <a:r>
              <a:rPr lang="de-DE" sz="2000" dirty="0">
                <a:solidFill>
                  <a:srgbClr val="FF0000"/>
                </a:solidFill>
                <a:ea typeface="Times New Roman" pitchFamily="18" charset="0"/>
                <a:cs typeface="Arial" pitchFamily="34" charset="0"/>
              </a:rPr>
              <a:t>.</a:t>
            </a:r>
          </a:p>
        </p:txBody>
      </p:sp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8785225" cy="954107"/>
          </a:xfrm>
          <a:prstGeom prst="rect">
            <a:avLst/>
          </a:prstGeom>
          <a:solidFill>
            <a:schemeClr val="bg1">
              <a:lumMod val="95000"/>
              <a:alpha val="5294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 dirty="0" err="1" smtClean="0">
                <a:latin typeface="+mj-lt"/>
              </a:rPr>
              <a:t>Lernstandserhebung</a:t>
            </a:r>
            <a:r>
              <a:rPr lang="de-DE" sz="2800" b="1" dirty="0" smtClean="0">
                <a:latin typeface="+mj-lt"/>
              </a:rPr>
              <a:t> zur </a:t>
            </a:r>
            <a:r>
              <a:rPr lang="de-DE" sz="2800" b="1" dirty="0">
                <a:latin typeface="+mj-lt"/>
              </a:rPr>
              <a:t>Überprüfung </a:t>
            </a:r>
            <a:r>
              <a:rPr lang="de-DE" sz="2800" b="1" dirty="0" smtClean="0">
                <a:latin typeface="+mj-lt"/>
              </a:rPr>
              <a:t>von </a:t>
            </a:r>
            <a:r>
              <a:rPr lang="de-DE" sz="2800" b="1" dirty="0">
                <a:latin typeface="+mj-lt"/>
              </a:rPr>
              <a:t>erreichten Lernergebnissen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5" name="Text Box 2"/>
          <p:cNvSpPr txBox="1">
            <a:spLocks noChangeArrowheads="1"/>
          </p:cNvSpPr>
          <p:nvPr/>
        </p:nvSpPr>
        <p:spPr bwMode="auto">
          <a:xfrm>
            <a:off x="179388" y="114300"/>
            <a:ext cx="8785225" cy="523220"/>
          </a:xfrm>
          <a:prstGeom prst="rect">
            <a:avLst/>
          </a:prstGeom>
          <a:solidFill>
            <a:schemeClr val="bg1">
              <a:lumMod val="95000"/>
              <a:alpha val="5294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 dirty="0">
                <a:latin typeface="+mj-lt"/>
              </a:rPr>
              <a:t>KLEE-</a:t>
            </a:r>
            <a:r>
              <a:rPr lang="de-DE" sz="2800" b="1" dirty="0" err="1">
                <a:latin typeface="+mj-lt"/>
              </a:rPr>
              <a:t>Lernstandserhebung</a:t>
            </a:r>
            <a:endParaRPr lang="de-DE" sz="2800" dirty="0">
              <a:latin typeface="+mj-lt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850" y="981075"/>
            <a:ext cx="856932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ts val="300"/>
              </a:spcBef>
              <a:spcAft>
                <a:spcPts val="600"/>
              </a:spcAft>
              <a:defRPr/>
            </a:pPr>
            <a:r>
              <a:rPr lang="de-DE" sz="1800" b="1" dirty="0">
                <a:latin typeface="+mn-lt"/>
              </a:rPr>
              <a:t>Prüfungsformat</a:t>
            </a:r>
            <a:r>
              <a:rPr lang="de-DE" sz="1800" dirty="0">
                <a:latin typeface="+mn-lt"/>
              </a:rPr>
              <a:t>: Fallbeispiel mit offenen Fragen</a:t>
            </a:r>
          </a:p>
          <a:p>
            <a:pPr algn="ctr" eaLnBrk="0" hangingPunct="0">
              <a:spcBef>
                <a:spcPts val="300"/>
              </a:spcBef>
              <a:spcAft>
                <a:spcPts val="600"/>
              </a:spcAft>
              <a:defRPr/>
            </a:pPr>
            <a:r>
              <a:rPr lang="de-DE" sz="1800" b="1" dirty="0">
                <a:latin typeface="+mn-lt"/>
              </a:rPr>
              <a:t>Fall</a:t>
            </a:r>
            <a:r>
              <a:rPr lang="de-DE" sz="1800" dirty="0">
                <a:latin typeface="+mn-lt"/>
              </a:rPr>
              <a:t>: Gründung eines MBE Centers in Wien (Bürodienstleistungs-</a:t>
            </a:r>
            <a:br>
              <a:rPr lang="de-DE" sz="1800" dirty="0">
                <a:latin typeface="+mn-lt"/>
              </a:rPr>
            </a:br>
            <a:r>
              <a:rPr lang="de-DE" sz="1800" dirty="0">
                <a:latin typeface="+mn-lt"/>
              </a:rPr>
              <a:t>unternehmen im </a:t>
            </a:r>
            <a:r>
              <a:rPr lang="de-DE" sz="1800" dirty="0" err="1">
                <a:latin typeface="+mn-lt"/>
              </a:rPr>
              <a:t>Franchisingsystem</a:t>
            </a:r>
            <a:r>
              <a:rPr lang="de-DE" sz="1800" dirty="0">
                <a:latin typeface="+mn-lt"/>
              </a:rPr>
              <a:t>)</a:t>
            </a:r>
          </a:p>
          <a:p>
            <a:pPr algn="ctr" eaLnBrk="0" hangingPunct="0">
              <a:spcBef>
                <a:spcPts val="300"/>
              </a:spcBef>
              <a:spcAft>
                <a:spcPts val="600"/>
              </a:spcAft>
              <a:defRPr/>
            </a:pPr>
            <a:r>
              <a:rPr lang="de-DE" sz="1800" b="1" dirty="0">
                <a:latin typeface="+mn-lt"/>
              </a:rPr>
              <a:t>Rolle der Schüler/innen</a:t>
            </a:r>
            <a:r>
              <a:rPr lang="de-DE" sz="1800" dirty="0">
                <a:latin typeface="+mn-lt"/>
              </a:rPr>
              <a:t>: Unternehmensgründer/in, der/die die ersten Schritte des Gründungsprozesses durchläuft</a:t>
            </a:r>
          </a:p>
          <a:p>
            <a:pPr algn="ctr" eaLnBrk="0" hangingPunct="0">
              <a:spcBef>
                <a:spcPts val="300"/>
              </a:spcBef>
              <a:spcAft>
                <a:spcPts val="600"/>
              </a:spcAft>
              <a:defRPr/>
            </a:pPr>
            <a:r>
              <a:rPr lang="de-DE" sz="1800" b="1" dirty="0">
                <a:latin typeface="+mn-lt"/>
              </a:rPr>
              <a:t>Angegebene Informationen</a:t>
            </a:r>
            <a:r>
              <a:rPr lang="de-DE" sz="1800" dirty="0">
                <a:latin typeface="+mn-lt"/>
              </a:rPr>
              <a:t>: MBE Pressemitteilung, Homepageinformationen, Gespräch mit dem Geschäftsführer von MBE Österreich, Bericht des Besitzers eines bestehenden MBE Centers, Angebote für Kopiergeräte und Kopierpapier</a:t>
            </a:r>
          </a:p>
          <a:p>
            <a:pPr algn="ctr" eaLnBrk="0" hangingPunct="0">
              <a:spcBef>
                <a:spcPts val="300"/>
              </a:spcBef>
              <a:spcAft>
                <a:spcPts val="600"/>
              </a:spcAft>
              <a:defRPr/>
            </a:pPr>
            <a:r>
              <a:rPr lang="de-DE" sz="1800" b="1" dirty="0">
                <a:latin typeface="+mn-lt"/>
              </a:rPr>
              <a:t>Aufgabenstellungen</a:t>
            </a:r>
            <a:r>
              <a:rPr lang="de-DE" sz="1800" dirty="0">
                <a:latin typeface="+mn-lt"/>
              </a:rPr>
              <a:t>: decken die Kompetenzen des Kerncurriculums ab</a:t>
            </a:r>
          </a:p>
          <a:p>
            <a:pPr marL="271463" indent="-180975" algn="ctr" eaLnBrk="0" hangingPunct="0">
              <a:spcBef>
                <a:spcPts val="300"/>
              </a:spcBef>
              <a:spcAft>
                <a:spcPts val="600"/>
              </a:spcAft>
              <a:buClr>
                <a:srgbClr val="7030A0"/>
              </a:buClr>
              <a:defRPr/>
            </a:pPr>
            <a:r>
              <a:rPr lang="de-DE" sz="1800" dirty="0">
                <a:latin typeface="+mn-lt"/>
              </a:rPr>
              <a:t>zum Beispiel:</a:t>
            </a:r>
          </a:p>
          <a:p>
            <a:pPr marL="271463" indent="-180975" algn="ctr" eaLnBrk="0" hangingPunct="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1800" dirty="0">
                <a:latin typeface="+mn-lt"/>
              </a:rPr>
              <a:t> eine geeignete Rechtsform für das Unternehmen auswählen</a:t>
            </a:r>
          </a:p>
          <a:p>
            <a:pPr marL="271463" indent="-180975" algn="ctr" eaLnBrk="0" hangingPunct="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1800" dirty="0">
                <a:latin typeface="+mn-lt"/>
              </a:rPr>
              <a:t> Marketingentscheidungen (4 P) treffen</a:t>
            </a:r>
          </a:p>
          <a:p>
            <a:pPr marL="271463" indent="-180975" algn="ctr" eaLnBrk="0" hangingPunct="0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de-DE" sz="1800" dirty="0">
                <a:latin typeface="+mn-lt"/>
              </a:rPr>
              <a:t> Produktivität und Wirtschaftlichkeit von Kopiergeräten berechnen</a:t>
            </a:r>
          </a:p>
        </p:txBody>
      </p:sp>
      <p:sp>
        <p:nvSpPr>
          <p:cNvPr id="400387" name="AutoShape 13"/>
          <p:cNvSpPr>
            <a:spLocks noChangeArrowheads="1"/>
          </p:cNvSpPr>
          <p:nvPr/>
        </p:nvSpPr>
        <p:spPr bwMode="auto">
          <a:xfrm>
            <a:off x="250825" y="1008063"/>
            <a:ext cx="8642350" cy="5734050"/>
          </a:xfrm>
          <a:prstGeom prst="flowChartDocumen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7" name="Textfeld 1"/>
          <p:cNvSpPr txBox="1">
            <a:spLocks noChangeArrowheads="1"/>
          </p:cNvSpPr>
          <p:nvPr/>
        </p:nvSpPr>
        <p:spPr bwMode="auto">
          <a:xfrm>
            <a:off x="539552" y="188640"/>
            <a:ext cx="8136904" cy="7699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cs typeface="Arial" pitchFamily="34" charset="0"/>
              </a:rPr>
              <a:t>Verständnis von Kerncurriculum</a:t>
            </a:r>
          </a:p>
          <a:p>
            <a:pPr algn="ctr"/>
            <a:r>
              <a:rPr lang="de-AT" sz="1600" dirty="0" smtClean="0">
                <a:cs typeface="Arial" pitchFamily="34" charset="0"/>
              </a:rPr>
              <a:t>(nach </a:t>
            </a:r>
            <a:r>
              <a:rPr lang="de-AT" sz="1600" dirty="0" err="1">
                <a:cs typeface="Arial" pitchFamily="34" charset="0"/>
              </a:rPr>
              <a:t>Müllauer</a:t>
            </a:r>
            <a:r>
              <a:rPr lang="de-AT" sz="1600" dirty="0">
                <a:cs typeface="Arial" pitchFamily="34" charset="0"/>
              </a:rPr>
              <a:t>/Schopf)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552" y="1484784"/>
            <a:ext cx="8136508" cy="267765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de-AT" sz="2000" b="1" dirty="0">
                <a:solidFill>
                  <a:srgbClr val="FF0000"/>
                </a:solidFill>
              </a:rPr>
              <a:t>Ein Kerncurriculum definiert die unverzichtbaren Inhalte eines Faches, die alle Schüler/innen verbindlich und nachhaltig zu einem bestimmten Zeitpunkt (am Ende des Schuljahres) beherrschen sollten. Es bezieht sich auf anspruchsvolle, aber realistisch erreichbare Lernergebnisse. </a:t>
            </a:r>
          </a:p>
          <a:p>
            <a:pPr>
              <a:defRPr/>
            </a:pPr>
            <a:endParaRPr lang="de-AT" sz="2400" b="1" dirty="0"/>
          </a:p>
          <a:p>
            <a:pPr algn="just">
              <a:defRPr/>
            </a:pPr>
            <a:r>
              <a:rPr lang="de-AT" sz="2000" dirty="0"/>
              <a:t>Daneben sollte noch ein Freiraum zur individuellen </a:t>
            </a:r>
            <a:r>
              <a:rPr lang="de-AT" sz="2000" dirty="0" smtClean="0"/>
              <a:t>Schwer-</a:t>
            </a:r>
            <a:r>
              <a:rPr lang="de-AT" sz="2000" dirty="0" err="1" smtClean="0"/>
              <a:t>punktsetzung</a:t>
            </a:r>
            <a:r>
              <a:rPr lang="de-AT" sz="2000" dirty="0" smtClean="0"/>
              <a:t> </a:t>
            </a:r>
            <a:r>
              <a:rPr lang="de-AT" sz="2000" dirty="0"/>
              <a:t>der Schule bzw. der Lehrer/innen bleiben.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250825" y="1491922"/>
            <a:ext cx="864235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marL="266700" indent="-266700" algn="just" eaLnBrk="0" hangingPunct="0">
              <a:spcAft>
                <a:spcPts val="2400"/>
              </a:spcAft>
              <a:buFontTx/>
              <a:buChar char="•"/>
              <a:defRPr/>
            </a:pP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Ein Kerncurriculum legt die </a:t>
            </a:r>
            <a:r>
              <a:rPr lang="de-DE" sz="20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unverzichtbaren Inhalte </a:t>
            </a: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eines Fachs fest, die alle Schüler/innen </a:t>
            </a:r>
            <a:r>
              <a:rPr lang="de-DE" sz="20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verbindlich</a:t>
            </a: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 und </a:t>
            </a:r>
            <a:r>
              <a:rPr lang="de-DE" sz="20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nachhaltig</a:t>
            </a: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 am Ende eines </a:t>
            </a:r>
            <a:r>
              <a:rPr lang="de-DE" sz="20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Schuljahres</a:t>
            </a: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 beherrschen sollen.</a:t>
            </a:r>
            <a:endParaRPr lang="de-AT" sz="2000" dirty="0">
              <a:latin typeface="+mn-lt"/>
            </a:endParaRPr>
          </a:p>
          <a:p>
            <a:pPr marL="266700" indent="-266700" algn="just" eaLnBrk="0" hangingPunct="0">
              <a:spcAft>
                <a:spcPts val="2400"/>
              </a:spcAft>
              <a:buFontTx/>
              <a:buChar char="•"/>
              <a:defRPr/>
            </a:pP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Es bestimmt </a:t>
            </a:r>
            <a:r>
              <a:rPr lang="de-DE" sz="20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anspruchsvolle</a:t>
            </a: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, aber </a:t>
            </a:r>
            <a:r>
              <a:rPr lang="de-DE" sz="20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realistisch</a:t>
            </a:r>
            <a:r>
              <a:rPr lang="de-DE" sz="2000" b="1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de-DE" sz="20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erreichbare </a:t>
            </a:r>
            <a:r>
              <a:rPr lang="de-DE" sz="2000" b="1" dirty="0" smtClean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Lern-ergebnisse</a:t>
            </a:r>
            <a:r>
              <a:rPr lang="de-DE" sz="2000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.</a:t>
            </a: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 Somit geht es nicht um Mindeststandards im Sinne von Minimalanforderungen, sondern um die Sicherstellung einer </a:t>
            </a:r>
            <a:r>
              <a:rPr lang="de-DE" sz="2000" b="1" dirty="0" smtClean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anschluss-fähigen </a:t>
            </a: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Basis</a:t>
            </a:r>
            <a:r>
              <a:rPr lang="de-DE" sz="2000" b="1" dirty="0">
                <a:latin typeface="+mn-lt"/>
                <a:ea typeface="Times New Roman" pitchFamily="18" charset="0"/>
                <a:cs typeface="Arial" pitchFamily="34" charset="0"/>
              </a:rPr>
              <a:t> </a:t>
            </a: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für weitere Lernprozesse. </a:t>
            </a:r>
            <a:endParaRPr lang="de-AT" sz="2000" dirty="0">
              <a:latin typeface="+mn-lt"/>
            </a:endParaRPr>
          </a:p>
          <a:p>
            <a:pPr marL="266700" indent="-266700" algn="just" eaLnBrk="0" hangingPunct="0">
              <a:spcAft>
                <a:spcPts val="2400"/>
              </a:spcAft>
              <a:buFontTx/>
              <a:buChar char="•"/>
              <a:defRPr/>
            </a:pP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Die erwarteten Ergebnisse sind in Form von </a:t>
            </a:r>
            <a:r>
              <a:rPr lang="de-DE" sz="20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klaren, konkreten und eindeutigen Kompetenzen und Lernzielen </a:t>
            </a: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formuliert. </a:t>
            </a:r>
            <a:endParaRPr lang="de-AT" sz="2000" dirty="0">
              <a:latin typeface="+mn-lt"/>
            </a:endParaRPr>
          </a:p>
          <a:p>
            <a:pPr marL="266700" indent="-266700" algn="just" eaLnBrk="0" hangingPunct="0">
              <a:spcAft>
                <a:spcPts val="2400"/>
              </a:spcAft>
              <a:buFontTx/>
              <a:buChar char="•"/>
              <a:defRPr/>
            </a:pP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Es wird eine bewusste Fokussierung auf </a:t>
            </a:r>
            <a:r>
              <a:rPr lang="de-DE" sz="2000" b="1" dirty="0">
                <a:solidFill>
                  <a:srgbClr val="FF0000"/>
                </a:solidFill>
                <a:latin typeface="+mn-lt"/>
                <a:ea typeface="Times New Roman" pitchFamily="18" charset="0"/>
                <a:cs typeface="Arial" pitchFamily="34" charset="0"/>
              </a:rPr>
              <a:t>fachliches Wissen und Können</a:t>
            </a:r>
            <a:r>
              <a:rPr lang="de-DE" sz="2000" dirty="0">
                <a:latin typeface="+mn-lt"/>
                <a:ea typeface="Times New Roman" pitchFamily="18" charset="0"/>
                <a:cs typeface="Arial" pitchFamily="34" charset="0"/>
              </a:rPr>
              <a:t> vorgenommen </a:t>
            </a:r>
            <a:r>
              <a:rPr lang="de-DE" sz="1600" dirty="0" smtClean="0">
                <a:latin typeface="+mn-lt"/>
                <a:ea typeface="Times New Roman" pitchFamily="18" charset="0"/>
                <a:cs typeface="Arial" pitchFamily="34" charset="0"/>
              </a:rPr>
              <a:t>(</a:t>
            </a:r>
            <a:r>
              <a:rPr lang="de-DE" sz="1600" dirty="0">
                <a:latin typeface="+mn-lt"/>
                <a:ea typeface="Times New Roman" pitchFamily="18" charset="0"/>
                <a:cs typeface="Arial" pitchFamily="34" charset="0"/>
              </a:rPr>
              <a:t>Kompetenzdefinition nach Weinert 1999).</a:t>
            </a:r>
            <a:endParaRPr lang="de-AT" sz="1600" dirty="0">
              <a:latin typeface="+mn-lt"/>
            </a:endParaRPr>
          </a:p>
        </p:txBody>
      </p:sp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539552" y="188640"/>
            <a:ext cx="8136904" cy="76993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cs typeface="Arial" pitchFamily="34" charset="0"/>
              </a:rPr>
              <a:t>Verständnis von Kerncurriculum</a:t>
            </a:r>
          </a:p>
          <a:p>
            <a:pPr algn="ctr"/>
            <a:r>
              <a:rPr lang="de-AT" sz="1600" dirty="0" smtClean="0">
                <a:cs typeface="Arial" pitchFamily="34" charset="0"/>
              </a:rPr>
              <a:t>(nach </a:t>
            </a:r>
            <a:r>
              <a:rPr lang="de-AT" sz="1600" dirty="0" err="1">
                <a:cs typeface="Arial" pitchFamily="34" charset="0"/>
              </a:rPr>
              <a:t>Müllauer</a:t>
            </a:r>
            <a:r>
              <a:rPr lang="de-AT" sz="1600" dirty="0">
                <a:cs typeface="Arial" pitchFamily="34" charset="0"/>
              </a:rPr>
              <a:t>/Schopf)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5" name="Text Box 2"/>
          <p:cNvSpPr txBox="1">
            <a:spLocks noChangeArrowheads="1"/>
          </p:cNvSpPr>
          <p:nvPr/>
        </p:nvSpPr>
        <p:spPr bwMode="auto">
          <a:xfrm>
            <a:off x="179388" y="114300"/>
            <a:ext cx="8785225" cy="523220"/>
          </a:xfrm>
          <a:prstGeom prst="rect">
            <a:avLst/>
          </a:prstGeom>
          <a:solidFill>
            <a:schemeClr val="bg1">
              <a:lumMod val="95000"/>
              <a:alpha val="5294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 dirty="0">
                <a:latin typeface="+mj-lt"/>
              </a:rPr>
              <a:t>KLEE-Kompetenz- und Lernzielliste</a:t>
            </a:r>
            <a:endParaRPr lang="de-DE" sz="2800" dirty="0">
              <a:latin typeface="+mj-lt"/>
            </a:endParaRPr>
          </a:p>
        </p:txBody>
      </p:sp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468313" y="1041400"/>
            <a:ext cx="8207375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de-DE" sz="1900" b="1" dirty="0">
                <a:latin typeface="+mn-lt"/>
              </a:rPr>
              <a:t>Themenbereich Unternehmensgründung und Businessplan</a:t>
            </a:r>
            <a:endParaRPr lang="de-AT" sz="1900" dirty="0">
              <a:latin typeface="+mn-lt"/>
            </a:endParaRPr>
          </a:p>
          <a:p>
            <a:pPr algn="ctr">
              <a:defRPr/>
            </a:pPr>
            <a:endParaRPr lang="de-DE" sz="1600" b="1" dirty="0">
              <a:latin typeface="+mn-lt"/>
            </a:endParaRPr>
          </a:p>
          <a:p>
            <a:pPr algn="ctr">
              <a:defRPr/>
            </a:pPr>
            <a:r>
              <a:rPr lang="de-DE" sz="1700" b="1" dirty="0">
                <a:latin typeface="+mn-lt"/>
              </a:rPr>
              <a:t>Kompetenz</a:t>
            </a:r>
            <a:r>
              <a:rPr lang="de-DE" sz="1700" dirty="0">
                <a:latin typeface="+mn-lt"/>
              </a:rPr>
              <a:t> (Stufe 3): Die Schüler/innen können in einfachen Fallbeispielen die Bedeutung des Businessplans erkennen und einen vorgegebenen Businessplan analysieren.</a:t>
            </a:r>
            <a:endParaRPr lang="de-AT" sz="1700" dirty="0">
              <a:latin typeface="+mn-lt"/>
            </a:endParaRPr>
          </a:p>
          <a:p>
            <a:pPr algn="ctr">
              <a:defRPr/>
            </a:pPr>
            <a:endParaRPr lang="de-DE" sz="1700" b="1" dirty="0">
              <a:latin typeface="+mn-lt"/>
            </a:endParaRPr>
          </a:p>
          <a:p>
            <a:pPr algn="ctr">
              <a:defRPr/>
            </a:pPr>
            <a:r>
              <a:rPr lang="de-DE" sz="1700" b="1" dirty="0">
                <a:latin typeface="+mn-lt"/>
              </a:rPr>
              <a:t>Lernziele</a:t>
            </a:r>
            <a:r>
              <a:rPr lang="de-DE" sz="1700" dirty="0">
                <a:latin typeface="+mn-lt"/>
              </a:rPr>
              <a:t>: </a:t>
            </a:r>
            <a:endParaRPr lang="de-AT" sz="1700" dirty="0">
              <a:latin typeface="+mn-lt"/>
            </a:endParaRPr>
          </a:p>
          <a:p>
            <a:pPr marL="266700" indent="-266700" algn="ctr">
              <a:buFont typeface="Symbol" pitchFamily="18" charset="2"/>
              <a:buChar char="-"/>
              <a:defRPr/>
            </a:pPr>
            <a:r>
              <a:rPr lang="de-DE" sz="1700" dirty="0">
                <a:latin typeface="+mn-lt"/>
              </a:rPr>
              <a:t>Die Bausteine eines Businessplans beschreiben können (1B).</a:t>
            </a:r>
            <a:endParaRPr lang="de-AT" sz="1700" dirty="0">
              <a:latin typeface="+mn-lt"/>
            </a:endParaRPr>
          </a:p>
          <a:p>
            <a:pPr marL="266700" indent="-266700" algn="ctr">
              <a:buFont typeface="Symbol" pitchFamily="18" charset="2"/>
              <a:buChar char="-"/>
              <a:defRPr/>
            </a:pPr>
            <a:r>
              <a:rPr lang="de-DE" sz="1700" dirty="0">
                <a:latin typeface="+mn-lt"/>
              </a:rPr>
              <a:t>Die betrieblichen Leistungsbereiche nennen (1A) und in einem realen Unternehmen identifizieren können (2).</a:t>
            </a:r>
            <a:endParaRPr lang="de-AT" sz="1700" dirty="0">
              <a:latin typeface="+mn-lt"/>
            </a:endParaRPr>
          </a:p>
          <a:p>
            <a:pPr marL="266700" indent="-266700" algn="ctr">
              <a:buFont typeface="Symbol" pitchFamily="18" charset="2"/>
              <a:buChar char="-"/>
              <a:defRPr/>
            </a:pPr>
            <a:r>
              <a:rPr lang="de-DE" sz="1700" dirty="0">
                <a:latin typeface="+mn-lt"/>
              </a:rPr>
              <a:t>Die wichtigsten Faktoren bei der Unternehmensgründung (Gründungsmotive, Rechts­form, Standort, Marketing, Finanzierung) erläutern können (1B).</a:t>
            </a:r>
            <a:endParaRPr lang="de-AT" sz="1700" dirty="0">
              <a:latin typeface="+mn-lt"/>
            </a:endParaRPr>
          </a:p>
          <a:p>
            <a:pPr marL="266700" indent="-266700" algn="ctr">
              <a:buFont typeface="Symbol" pitchFamily="18" charset="2"/>
              <a:buChar char="-"/>
              <a:defRPr/>
            </a:pPr>
            <a:r>
              <a:rPr lang="de-DE" sz="1700" dirty="0">
                <a:latin typeface="+mn-lt"/>
              </a:rPr>
              <a:t>Die wichtigsten Schritte im Zusammenhang mit der Unternehmensgründung dar­stellen können (1B).</a:t>
            </a:r>
            <a:endParaRPr lang="de-AT" sz="1700" dirty="0">
              <a:latin typeface="+mn-lt"/>
            </a:endParaRPr>
          </a:p>
          <a:p>
            <a:pPr marL="266700" indent="-266700" algn="ctr">
              <a:buFont typeface="Symbol" pitchFamily="18" charset="2"/>
              <a:buChar char="-"/>
              <a:defRPr/>
            </a:pPr>
            <a:r>
              <a:rPr lang="de-DE" sz="1700" dirty="0">
                <a:latin typeface="+mn-lt"/>
              </a:rPr>
              <a:t>Den Begriff Geschäftsidee und ihre Relevanz für den Erfolg eines Unternehmens erklären können (1B).</a:t>
            </a:r>
            <a:endParaRPr lang="de-AT" sz="1700" dirty="0">
              <a:latin typeface="+mn-lt"/>
            </a:endParaRPr>
          </a:p>
          <a:p>
            <a:pPr marL="266700" indent="-266700" algn="ctr">
              <a:buFont typeface="Symbol" pitchFamily="18" charset="2"/>
              <a:buChar char="-"/>
              <a:defRPr/>
            </a:pPr>
            <a:r>
              <a:rPr lang="de-DE" sz="1700" dirty="0">
                <a:latin typeface="+mn-lt"/>
              </a:rPr>
              <a:t>Die zentralen Standortfaktoren aufzählen können (1A).</a:t>
            </a:r>
            <a:endParaRPr lang="de-AT" sz="1700" dirty="0">
              <a:latin typeface="+mn-lt"/>
            </a:endParaRPr>
          </a:p>
          <a:p>
            <a:pPr marL="266700" indent="-266700" algn="ctr">
              <a:buFont typeface="Symbol" pitchFamily="18" charset="2"/>
              <a:buChar char="-"/>
              <a:defRPr/>
            </a:pPr>
            <a:r>
              <a:rPr lang="de-DE" sz="1700" dirty="0">
                <a:latin typeface="+mn-lt"/>
              </a:rPr>
              <a:t>Mögliche Vor- und Nachteile eines konkreten Unternehmensstandorts identifizieren können (2).</a:t>
            </a:r>
            <a:endParaRPr lang="de-AT" sz="1700" dirty="0">
              <a:latin typeface="+mn-lt"/>
            </a:endParaRPr>
          </a:p>
          <a:p>
            <a:pPr marL="266700" indent="-266700" algn="ctr">
              <a:buFont typeface="Symbol" pitchFamily="18" charset="2"/>
              <a:buChar char="-"/>
              <a:defRPr/>
            </a:pPr>
            <a:r>
              <a:rPr lang="de-DE" sz="1700" dirty="0">
                <a:latin typeface="+mn-lt"/>
              </a:rPr>
              <a:t>Chancen und Risiken bei der Gründung eines Unternehmens erläutern 	</a:t>
            </a:r>
            <a:br>
              <a:rPr lang="de-DE" sz="1700" dirty="0">
                <a:latin typeface="+mn-lt"/>
              </a:rPr>
            </a:br>
            <a:r>
              <a:rPr lang="de-DE" sz="1700" dirty="0">
                <a:latin typeface="+mn-lt"/>
              </a:rPr>
              <a:t>können (1B).</a:t>
            </a:r>
            <a:endParaRPr lang="de-AT" sz="1700" dirty="0">
              <a:latin typeface="+mn-lt"/>
            </a:endParaRPr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319088" y="981075"/>
            <a:ext cx="8501062" cy="5543550"/>
          </a:xfrm>
          <a:prstGeom prst="foldedCorner">
            <a:avLst>
              <a:gd name="adj" fmla="val 12500"/>
            </a:avLst>
          </a:prstGeom>
          <a:noFill/>
          <a:ln w="508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de-DE" sz="2000">
              <a:latin typeface="+mn-lt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7617" name="Picture 3" descr="060731_Autobahn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776288"/>
            <a:ext cx="9144000" cy="6081712"/>
          </a:xfrm>
        </p:spPr>
      </p:pic>
      <p:sp>
        <p:nvSpPr>
          <p:cNvPr id="367619" name="Text Box 2"/>
          <p:cNvSpPr txBox="1">
            <a:spLocks noChangeArrowheads="1"/>
          </p:cNvSpPr>
          <p:nvPr/>
        </p:nvSpPr>
        <p:spPr bwMode="auto">
          <a:xfrm>
            <a:off x="179388" y="107950"/>
            <a:ext cx="8785225" cy="507831"/>
          </a:xfrm>
          <a:prstGeom prst="rect">
            <a:avLst/>
          </a:prstGeom>
          <a:solidFill>
            <a:schemeClr val="bg1">
              <a:lumMod val="95000"/>
              <a:alpha val="5294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700" b="1" dirty="0">
                <a:latin typeface="+mj-lt"/>
              </a:rPr>
              <a:t>Realität vieler bildungspolitischer Reformansätze…</a:t>
            </a:r>
            <a:endParaRPr lang="de-DE" sz="2700" dirty="0">
              <a:latin typeface="+mj-lt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4"/>
          <p:cNvSpPr txBox="1">
            <a:spLocks noChangeArrowheads="1"/>
          </p:cNvSpPr>
          <p:nvPr/>
        </p:nvSpPr>
        <p:spPr bwMode="auto">
          <a:xfrm>
            <a:off x="827584" y="1484784"/>
            <a:ext cx="7313612" cy="2618282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defRPr/>
            </a:pPr>
            <a:r>
              <a:rPr lang="de-DE" sz="3200" b="1" dirty="0" smtClean="0">
                <a:solidFill>
                  <a:srgbClr val="CC3300"/>
                </a:solidFill>
                <a:latin typeface="Arial" charset="0"/>
              </a:rPr>
              <a:t>Exkurs: Leistungsbeurteilung – (externe) Evaluation</a:t>
            </a:r>
          </a:p>
          <a:p>
            <a:pPr eaLnBrk="0" hangingPunct="0">
              <a:defRPr/>
            </a:pPr>
            <a:r>
              <a:rPr lang="de-DE" sz="3200" b="1" dirty="0" smtClean="0">
                <a:solidFill>
                  <a:srgbClr val="CC3300"/>
                </a:solidFill>
                <a:latin typeface="Arial" charset="0"/>
              </a:rPr>
              <a:t> </a:t>
            </a:r>
          </a:p>
          <a:p>
            <a:pPr eaLnBrk="0" hangingPunct="0">
              <a:defRPr/>
            </a:pPr>
            <a:r>
              <a:rPr lang="de-DE" sz="2000" dirty="0" smtClean="0">
                <a:latin typeface="Arial" charset="0"/>
              </a:rPr>
              <a:t>Formen, Gütekriterien, Reichweiten und Grenzen</a:t>
            </a:r>
          </a:p>
          <a:p>
            <a:pPr eaLnBrk="0" hangingPunct="0">
              <a:defRPr/>
            </a:pPr>
            <a:r>
              <a:rPr lang="de-DE" sz="2000" dirty="0" smtClean="0">
                <a:latin typeface="Arial" charset="0"/>
              </a:rPr>
              <a:t> </a:t>
            </a:r>
            <a:r>
              <a:rPr lang="de-DE" sz="1600" dirty="0" smtClean="0">
                <a:latin typeface="Arial" charset="0"/>
              </a:rPr>
              <a:t>(veranschaulicht am Forschungsprojekt </a:t>
            </a:r>
            <a:r>
              <a:rPr lang="de-DE" sz="1600" dirty="0" err="1" smtClean="0">
                <a:latin typeface="Arial" charset="0"/>
              </a:rPr>
              <a:t>Dobrovits</a:t>
            </a:r>
            <a:r>
              <a:rPr lang="de-DE" sz="1600" dirty="0" smtClean="0">
                <a:latin typeface="Arial" charset="0"/>
              </a:rPr>
              <a:t>/</a:t>
            </a:r>
            <a:r>
              <a:rPr lang="de-DE" sz="1600" dirty="0" err="1" smtClean="0">
                <a:latin typeface="Arial" charset="0"/>
              </a:rPr>
              <a:t>Gatterer</a:t>
            </a:r>
            <a:r>
              <a:rPr lang="de-DE" sz="1600" dirty="0" smtClean="0">
                <a:latin typeface="Arial" charset="0"/>
              </a:rPr>
              <a:t>)</a:t>
            </a:r>
          </a:p>
          <a:p>
            <a:pPr marL="709613" indent="-709613" eaLnBrk="0" hangingPunct="0">
              <a:defRPr/>
            </a:pPr>
            <a:endParaRPr lang="de-DE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107504" y="980728"/>
            <a:ext cx="8640960" cy="46085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2" name="Rechteck 21"/>
          <p:cNvSpPr/>
          <p:nvPr/>
        </p:nvSpPr>
        <p:spPr>
          <a:xfrm>
            <a:off x="6660232" y="2348880"/>
            <a:ext cx="1944216" cy="16561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1" name="Rechteck 20"/>
          <p:cNvSpPr/>
          <p:nvPr/>
        </p:nvSpPr>
        <p:spPr>
          <a:xfrm>
            <a:off x="179512" y="2348880"/>
            <a:ext cx="1944216" cy="165618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8" name="Ellipse 17"/>
          <p:cNvSpPr/>
          <p:nvPr/>
        </p:nvSpPr>
        <p:spPr>
          <a:xfrm>
            <a:off x="2411760" y="1412776"/>
            <a:ext cx="3888432" cy="3744416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grpSp>
        <p:nvGrpSpPr>
          <p:cNvPr id="8" name="Gruppieren 7"/>
          <p:cNvGrpSpPr/>
          <p:nvPr/>
        </p:nvGrpSpPr>
        <p:grpSpPr>
          <a:xfrm>
            <a:off x="2771800" y="2276872"/>
            <a:ext cx="1368152" cy="1080120"/>
            <a:chOff x="3491880" y="1772816"/>
            <a:chExt cx="1368152" cy="1080120"/>
          </a:xfrm>
        </p:grpSpPr>
        <p:sp>
          <p:nvSpPr>
            <p:cNvPr id="4" name="Ellipse 3"/>
            <p:cNvSpPr/>
            <p:nvPr/>
          </p:nvSpPr>
          <p:spPr>
            <a:xfrm>
              <a:off x="3491880" y="1772816"/>
              <a:ext cx="1368152" cy="108012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563888" y="1988840"/>
              <a:ext cx="12241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dirty="0" smtClean="0"/>
                <a:t>WAS prüfen</a:t>
              </a:r>
              <a:endParaRPr lang="de-AT" sz="2000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4499992" y="2276872"/>
            <a:ext cx="1368152" cy="1080120"/>
            <a:chOff x="2123728" y="2996952"/>
            <a:chExt cx="1368152" cy="1080120"/>
          </a:xfrm>
        </p:grpSpPr>
        <p:sp>
          <p:nvSpPr>
            <p:cNvPr id="3" name="Ellipse 2"/>
            <p:cNvSpPr/>
            <p:nvPr/>
          </p:nvSpPr>
          <p:spPr>
            <a:xfrm>
              <a:off x="2123728" y="2996952"/>
              <a:ext cx="1368152" cy="108012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2195736" y="3140968"/>
              <a:ext cx="12241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dirty="0" smtClean="0"/>
                <a:t>WIE prüfen</a:t>
              </a:r>
              <a:endParaRPr lang="de-AT" sz="2000" dirty="0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3707904" y="3573016"/>
            <a:ext cx="1368152" cy="1080120"/>
            <a:chOff x="1763688" y="1556792"/>
            <a:chExt cx="1368152" cy="1080120"/>
          </a:xfrm>
        </p:grpSpPr>
        <p:sp>
          <p:nvSpPr>
            <p:cNvPr id="2" name="Ellipse 1"/>
            <p:cNvSpPr/>
            <p:nvPr/>
          </p:nvSpPr>
          <p:spPr>
            <a:xfrm>
              <a:off x="1763688" y="1556792"/>
              <a:ext cx="1368152" cy="108012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1763688" y="1713002"/>
              <a:ext cx="136815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dirty="0" smtClean="0"/>
                <a:t>WIE auswerten</a:t>
              </a:r>
              <a:endParaRPr lang="de-AT" sz="2000" dirty="0"/>
            </a:p>
          </p:txBody>
        </p:sp>
      </p:grpSp>
      <p:cxnSp>
        <p:nvCxnSpPr>
          <p:cNvPr id="12" name="Gerade Verbindung 11"/>
          <p:cNvCxnSpPr/>
          <p:nvPr/>
        </p:nvCxnSpPr>
        <p:spPr>
          <a:xfrm rot="16200000" flipH="1">
            <a:off x="3707904" y="3356992"/>
            <a:ext cx="288032" cy="28803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5400000">
            <a:off x="4752020" y="3392996"/>
            <a:ext cx="288032" cy="21602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4139952" y="2816932"/>
            <a:ext cx="36004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179512" y="2420888"/>
            <a:ext cx="2016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000" dirty="0" smtClean="0"/>
              <a:t>Wozu?</a:t>
            </a:r>
          </a:p>
          <a:p>
            <a:pPr algn="ctr"/>
            <a:r>
              <a:rPr lang="de-AT" sz="2000" dirty="0" smtClean="0"/>
              <a:t>(Funktionen von Prüfungen)</a:t>
            </a:r>
            <a:endParaRPr lang="de-AT" sz="2000" dirty="0"/>
          </a:p>
        </p:txBody>
      </p:sp>
      <p:sp>
        <p:nvSpPr>
          <p:cNvPr id="20" name="Textfeld 19"/>
          <p:cNvSpPr txBox="1"/>
          <p:nvPr/>
        </p:nvSpPr>
        <p:spPr>
          <a:xfrm>
            <a:off x="6588224" y="2636912"/>
            <a:ext cx="2016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000" dirty="0" smtClean="0"/>
              <a:t>Wie gut?</a:t>
            </a:r>
          </a:p>
          <a:p>
            <a:pPr algn="ctr"/>
            <a:r>
              <a:rPr lang="de-AT" sz="2000" dirty="0" smtClean="0"/>
              <a:t>(Anforderungen an Prüfungen)</a:t>
            </a:r>
            <a:endParaRPr lang="de-AT" sz="2000" dirty="0"/>
          </a:p>
        </p:txBody>
      </p:sp>
      <p:sp>
        <p:nvSpPr>
          <p:cNvPr id="24" name="Rechteck 23"/>
          <p:cNvSpPr/>
          <p:nvPr/>
        </p:nvSpPr>
        <p:spPr>
          <a:xfrm>
            <a:off x="107504" y="548680"/>
            <a:ext cx="8640960" cy="43204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5" name="Textfeld 24"/>
          <p:cNvSpPr txBox="1"/>
          <p:nvPr/>
        </p:nvSpPr>
        <p:spPr>
          <a:xfrm>
            <a:off x="251520" y="548680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dirty="0" smtClean="0"/>
              <a:t>Gesellschaftlich – Curricularer Rahmen</a:t>
            </a:r>
            <a:endParaRPr lang="de-AT" sz="2400" dirty="0"/>
          </a:p>
        </p:txBody>
      </p:sp>
      <p:sp>
        <p:nvSpPr>
          <p:cNvPr id="26" name="Rechteck 25"/>
          <p:cNvSpPr/>
          <p:nvPr/>
        </p:nvSpPr>
        <p:spPr>
          <a:xfrm>
            <a:off x="107504" y="5589240"/>
            <a:ext cx="8640960" cy="504056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7" name="Textfeld 26"/>
          <p:cNvSpPr txBox="1"/>
          <p:nvPr/>
        </p:nvSpPr>
        <p:spPr>
          <a:xfrm>
            <a:off x="539552" y="5589240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 dirty="0" smtClean="0"/>
              <a:t>Lehr-/Lernverständnis</a:t>
            </a:r>
            <a:endParaRPr lang="de-AT" sz="2400" dirty="0"/>
          </a:p>
        </p:txBody>
      </p:sp>
      <p:sp>
        <p:nvSpPr>
          <p:cNvPr id="28" name="Pfeil nach rechts 27"/>
          <p:cNvSpPr/>
          <p:nvPr/>
        </p:nvSpPr>
        <p:spPr>
          <a:xfrm>
            <a:off x="2195736" y="2852936"/>
            <a:ext cx="216024" cy="5760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Pfeil nach rechts 28"/>
          <p:cNvSpPr/>
          <p:nvPr/>
        </p:nvSpPr>
        <p:spPr>
          <a:xfrm rot="10800000">
            <a:off x="6300192" y="2852936"/>
            <a:ext cx="288032" cy="576064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0" name="Textfeld 29"/>
          <p:cNvSpPr txBox="1"/>
          <p:nvPr/>
        </p:nvSpPr>
        <p:spPr>
          <a:xfrm>
            <a:off x="107504" y="6309320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dirty="0" smtClean="0"/>
              <a:t>Quelle: Rahmenmodell des Prüfens nach Metzger &amp; </a:t>
            </a:r>
            <a:r>
              <a:rPr lang="de-AT" sz="1000" dirty="0" err="1" smtClean="0"/>
              <a:t>Nüesch</a:t>
            </a:r>
            <a:r>
              <a:rPr lang="de-AT" sz="1000" dirty="0" smtClean="0"/>
              <a:t> 2004</a:t>
            </a:r>
            <a:endParaRPr lang="de-AT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30" name="Text Box 2"/>
          <p:cNvSpPr txBox="1">
            <a:spLocks noChangeArrowheads="1"/>
          </p:cNvSpPr>
          <p:nvPr/>
        </p:nvSpPr>
        <p:spPr bwMode="auto">
          <a:xfrm>
            <a:off x="395536" y="36513"/>
            <a:ext cx="8280920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latin typeface="+mj-lt"/>
              </a:rPr>
              <a:t>Problembereiche </a:t>
            </a:r>
            <a:r>
              <a:rPr lang="de-DE" sz="2800" b="1" dirty="0" smtClean="0">
                <a:latin typeface="+mj-lt"/>
              </a:rPr>
              <a:t>der Leistungsbeurteilung</a:t>
            </a:r>
            <a:endParaRPr lang="en-US" sz="2800" b="1" dirty="0">
              <a:latin typeface="+mj-lt"/>
            </a:endParaRPr>
          </a:p>
        </p:txBody>
      </p:sp>
      <p:sp>
        <p:nvSpPr>
          <p:cNvPr id="1353731" name="AutoShape 3"/>
          <p:cNvSpPr>
            <a:spLocks noChangeArrowheads="1"/>
          </p:cNvSpPr>
          <p:nvPr/>
        </p:nvSpPr>
        <p:spPr bwMode="auto">
          <a:xfrm>
            <a:off x="754063" y="1050925"/>
            <a:ext cx="1871662" cy="865188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2000" b="1"/>
              <a:t>Feststellung („Messung“)</a:t>
            </a:r>
            <a:endParaRPr lang="en-US" sz="2000" b="1"/>
          </a:p>
        </p:txBody>
      </p:sp>
      <p:sp>
        <p:nvSpPr>
          <p:cNvPr id="1353732" name="AutoShape 4"/>
          <p:cNvSpPr>
            <a:spLocks noChangeArrowheads="1"/>
          </p:cNvSpPr>
          <p:nvPr/>
        </p:nvSpPr>
        <p:spPr bwMode="auto">
          <a:xfrm>
            <a:off x="6443663" y="1052513"/>
            <a:ext cx="1871662" cy="86518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2000" b="1"/>
              <a:t>Verwertung</a:t>
            </a:r>
            <a:endParaRPr lang="en-US" sz="2000" b="1"/>
          </a:p>
        </p:txBody>
      </p:sp>
      <p:sp>
        <p:nvSpPr>
          <p:cNvPr id="1353733" name="AutoShape 5"/>
          <p:cNvSpPr>
            <a:spLocks noChangeArrowheads="1"/>
          </p:cNvSpPr>
          <p:nvPr/>
        </p:nvSpPr>
        <p:spPr bwMode="auto">
          <a:xfrm>
            <a:off x="3565525" y="1052513"/>
            <a:ext cx="1871663" cy="865187"/>
          </a:xfrm>
          <a:prstGeom prst="roundRect">
            <a:avLst>
              <a:gd name="adj" fmla="val 16667"/>
            </a:avLst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2000" b="1"/>
              <a:t>Bewertung</a:t>
            </a:r>
            <a:endParaRPr lang="en-US" sz="2000" b="1"/>
          </a:p>
        </p:txBody>
      </p:sp>
      <p:sp>
        <p:nvSpPr>
          <p:cNvPr id="1353734" name="Line 6"/>
          <p:cNvSpPr>
            <a:spLocks noChangeShapeType="1"/>
          </p:cNvSpPr>
          <p:nvPr/>
        </p:nvSpPr>
        <p:spPr bwMode="auto">
          <a:xfrm flipH="1">
            <a:off x="468313" y="1916113"/>
            <a:ext cx="1150937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AT"/>
          </a:p>
        </p:txBody>
      </p:sp>
      <p:sp>
        <p:nvSpPr>
          <p:cNvPr id="1353735" name="Line 7"/>
          <p:cNvSpPr>
            <a:spLocks noChangeShapeType="1"/>
          </p:cNvSpPr>
          <p:nvPr/>
        </p:nvSpPr>
        <p:spPr bwMode="auto">
          <a:xfrm>
            <a:off x="1619250" y="1916113"/>
            <a:ext cx="73025" cy="18732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AT"/>
          </a:p>
        </p:txBody>
      </p:sp>
      <p:sp>
        <p:nvSpPr>
          <p:cNvPr id="1353736" name="Line 8"/>
          <p:cNvSpPr>
            <a:spLocks noChangeShapeType="1"/>
          </p:cNvSpPr>
          <p:nvPr/>
        </p:nvSpPr>
        <p:spPr bwMode="auto">
          <a:xfrm>
            <a:off x="1619250" y="1916113"/>
            <a:ext cx="9366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AT"/>
          </a:p>
        </p:txBody>
      </p:sp>
      <p:sp>
        <p:nvSpPr>
          <p:cNvPr id="1353737" name="AutoShape 9"/>
          <p:cNvSpPr>
            <a:spLocks noChangeArrowheads="1"/>
          </p:cNvSpPr>
          <p:nvPr/>
        </p:nvSpPr>
        <p:spPr bwMode="auto">
          <a:xfrm>
            <a:off x="57150" y="2765425"/>
            <a:ext cx="1504950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0000">
                  <a:alpha val="85001"/>
                </a:srgbClr>
              </a:gs>
              <a:gs pos="50000">
                <a:srgbClr val="FFFFFF">
                  <a:alpha val="38000"/>
                </a:srgbClr>
              </a:gs>
              <a:gs pos="100000">
                <a:srgbClr val="CC0000">
                  <a:alpha val="85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2000">
                <a:latin typeface="Arial" charset="0"/>
              </a:rPr>
              <a:t>Objektivität</a:t>
            </a:r>
            <a:endParaRPr lang="en-US" sz="2000">
              <a:latin typeface="Arial" charset="0"/>
            </a:endParaRPr>
          </a:p>
        </p:txBody>
      </p:sp>
      <p:sp>
        <p:nvSpPr>
          <p:cNvPr id="1353738" name="AutoShape 10"/>
          <p:cNvSpPr>
            <a:spLocks noChangeArrowheads="1"/>
          </p:cNvSpPr>
          <p:nvPr/>
        </p:nvSpPr>
        <p:spPr bwMode="auto">
          <a:xfrm>
            <a:off x="900113" y="3862388"/>
            <a:ext cx="1504950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0000">
                  <a:alpha val="85001"/>
                </a:srgbClr>
              </a:gs>
              <a:gs pos="50000">
                <a:srgbClr val="FFFFFF">
                  <a:alpha val="38000"/>
                </a:srgbClr>
              </a:gs>
              <a:gs pos="100000">
                <a:srgbClr val="CC0000">
                  <a:alpha val="85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2000">
                <a:latin typeface="Arial" charset="0"/>
              </a:rPr>
              <a:t>Reliabilität</a:t>
            </a:r>
            <a:endParaRPr lang="en-US" sz="2000">
              <a:latin typeface="Arial" charset="0"/>
            </a:endParaRPr>
          </a:p>
        </p:txBody>
      </p:sp>
      <p:sp>
        <p:nvSpPr>
          <p:cNvPr id="1353739" name="AutoShape 11"/>
          <p:cNvSpPr>
            <a:spLocks noChangeArrowheads="1"/>
          </p:cNvSpPr>
          <p:nvPr/>
        </p:nvSpPr>
        <p:spPr bwMode="auto">
          <a:xfrm>
            <a:off x="1863725" y="2622550"/>
            <a:ext cx="1339850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0000">
                  <a:alpha val="85001"/>
                </a:srgbClr>
              </a:gs>
              <a:gs pos="50000">
                <a:srgbClr val="FFFFFF">
                  <a:alpha val="38000"/>
                </a:srgbClr>
              </a:gs>
              <a:gs pos="100000">
                <a:srgbClr val="CC0000">
                  <a:alpha val="85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2000">
                <a:latin typeface="Arial" charset="0"/>
              </a:rPr>
              <a:t>Validität</a:t>
            </a:r>
            <a:endParaRPr lang="en-US" sz="2000">
              <a:latin typeface="Arial" charset="0"/>
            </a:endParaRPr>
          </a:p>
        </p:txBody>
      </p:sp>
      <p:sp>
        <p:nvSpPr>
          <p:cNvPr id="1353740" name="Line 12"/>
          <p:cNvSpPr>
            <a:spLocks noChangeShapeType="1"/>
          </p:cNvSpPr>
          <p:nvPr/>
        </p:nvSpPr>
        <p:spPr bwMode="auto">
          <a:xfrm flipH="1">
            <a:off x="3924300" y="1916113"/>
            <a:ext cx="647700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AT"/>
          </a:p>
        </p:txBody>
      </p:sp>
      <p:sp>
        <p:nvSpPr>
          <p:cNvPr id="1353741" name="Line 13"/>
          <p:cNvSpPr>
            <a:spLocks noChangeShapeType="1"/>
          </p:cNvSpPr>
          <p:nvPr/>
        </p:nvSpPr>
        <p:spPr bwMode="auto">
          <a:xfrm>
            <a:off x="4572000" y="1916113"/>
            <a:ext cx="649288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AT"/>
          </a:p>
        </p:txBody>
      </p:sp>
      <p:sp>
        <p:nvSpPr>
          <p:cNvPr id="1353742" name="AutoShape 14"/>
          <p:cNvSpPr>
            <a:spLocks noChangeArrowheads="1"/>
          </p:cNvSpPr>
          <p:nvPr/>
        </p:nvSpPr>
        <p:spPr bwMode="auto">
          <a:xfrm>
            <a:off x="3348038" y="2608263"/>
            <a:ext cx="1152525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C009C">
                  <a:alpha val="67999"/>
                </a:srgbClr>
              </a:gs>
              <a:gs pos="50000">
                <a:srgbClr val="FFFFFF">
                  <a:alpha val="38000"/>
                </a:srgbClr>
              </a:gs>
              <a:gs pos="100000">
                <a:srgbClr val="9C009C">
                  <a:alpha val="67999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2000">
                <a:latin typeface="Arial" charset="0"/>
              </a:rPr>
              <a:t>relativ</a:t>
            </a:r>
            <a:endParaRPr lang="en-US" sz="2000">
              <a:latin typeface="Arial" charset="0"/>
            </a:endParaRPr>
          </a:p>
        </p:txBody>
      </p:sp>
      <p:sp>
        <p:nvSpPr>
          <p:cNvPr id="1353743" name="AutoShape 15"/>
          <p:cNvSpPr>
            <a:spLocks noChangeArrowheads="1"/>
          </p:cNvSpPr>
          <p:nvPr/>
        </p:nvSpPr>
        <p:spPr bwMode="auto">
          <a:xfrm>
            <a:off x="4673600" y="2593975"/>
            <a:ext cx="1366838" cy="10080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C009C">
                  <a:alpha val="71001"/>
                </a:srgbClr>
              </a:gs>
              <a:gs pos="50000">
                <a:srgbClr val="FFFFFF">
                  <a:alpha val="38000"/>
                </a:srgbClr>
              </a:gs>
              <a:gs pos="100000">
                <a:srgbClr val="9C009C">
                  <a:alpha val="71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2000">
                <a:latin typeface="Arial" charset="0"/>
              </a:rPr>
              <a:t>absolut (lehrziel-orientiert)</a:t>
            </a:r>
            <a:endParaRPr lang="en-US" sz="2000">
              <a:latin typeface="Arial" charset="0"/>
            </a:endParaRPr>
          </a:p>
        </p:txBody>
      </p:sp>
      <p:sp>
        <p:nvSpPr>
          <p:cNvPr id="1353744" name="Line 16"/>
          <p:cNvSpPr>
            <a:spLocks noChangeShapeType="1"/>
          </p:cNvSpPr>
          <p:nvPr/>
        </p:nvSpPr>
        <p:spPr bwMode="auto">
          <a:xfrm flipH="1">
            <a:off x="2628900" y="3040063"/>
            <a:ext cx="1295400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AT"/>
          </a:p>
        </p:txBody>
      </p:sp>
      <p:sp>
        <p:nvSpPr>
          <p:cNvPr id="1353745" name="Line 17"/>
          <p:cNvSpPr>
            <a:spLocks noChangeShapeType="1"/>
          </p:cNvSpPr>
          <p:nvPr/>
        </p:nvSpPr>
        <p:spPr bwMode="auto">
          <a:xfrm>
            <a:off x="3924300" y="3040063"/>
            <a:ext cx="1081088" cy="20161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AT"/>
          </a:p>
        </p:txBody>
      </p:sp>
      <p:sp>
        <p:nvSpPr>
          <p:cNvPr id="1353746" name="AutoShape 18"/>
          <p:cNvSpPr>
            <a:spLocks noChangeArrowheads="1"/>
          </p:cNvSpPr>
          <p:nvPr/>
        </p:nvSpPr>
        <p:spPr bwMode="auto">
          <a:xfrm>
            <a:off x="1835150" y="5084763"/>
            <a:ext cx="1657350" cy="431800"/>
          </a:xfrm>
          <a:prstGeom prst="roundRect">
            <a:avLst>
              <a:gd name="adj" fmla="val 16667"/>
            </a:avLst>
          </a:prstGeom>
          <a:solidFill>
            <a:srgbClr val="FF95FF">
              <a:alpha val="6784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2000"/>
              <a:t>Durchschnitt</a:t>
            </a:r>
            <a:endParaRPr lang="en-US" sz="2000"/>
          </a:p>
        </p:txBody>
      </p:sp>
      <p:sp>
        <p:nvSpPr>
          <p:cNvPr id="1353747" name="AutoShape 19"/>
          <p:cNvSpPr>
            <a:spLocks noChangeArrowheads="1"/>
          </p:cNvSpPr>
          <p:nvPr/>
        </p:nvSpPr>
        <p:spPr bwMode="auto">
          <a:xfrm>
            <a:off x="4213225" y="5084763"/>
            <a:ext cx="1800225" cy="431800"/>
          </a:xfrm>
          <a:prstGeom prst="roundRect">
            <a:avLst>
              <a:gd name="adj" fmla="val 16667"/>
            </a:avLst>
          </a:prstGeom>
          <a:solidFill>
            <a:srgbClr val="FF95FF">
              <a:alpha val="7097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de-DE" sz="2000"/>
              <a:t>Lernzuwachs</a:t>
            </a:r>
            <a:endParaRPr lang="en-US" sz="2000"/>
          </a:p>
        </p:txBody>
      </p:sp>
      <p:sp>
        <p:nvSpPr>
          <p:cNvPr id="1353748" name="Line 20"/>
          <p:cNvSpPr>
            <a:spLocks noChangeShapeType="1"/>
          </p:cNvSpPr>
          <p:nvPr/>
        </p:nvSpPr>
        <p:spPr bwMode="auto">
          <a:xfrm flipH="1">
            <a:off x="6731000" y="1916113"/>
            <a:ext cx="647700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AT"/>
          </a:p>
        </p:txBody>
      </p:sp>
      <p:sp>
        <p:nvSpPr>
          <p:cNvPr id="1353749" name="Line 21"/>
          <p:cNvSpPr>
            <a:spLocks noChangeShapeType="1"/>
          </p:cNvSpPr>
          <p:nvPr/>
        </p:nvSpPr>
        <p:spPr bwMode="auto">
          <a:xfrm>
            <a:off x="7378700" y="1916113"/>
            <a:ext cx="649288" cy="6492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de-AT"/>
          </a:p>
        </p:txBody>
      </p:sp>
      <p:sp>
        <p:nvSpPr>
          <p:cNvPr id="1353750" name="AutoShape 22"/>
          <p:cNvSpPr>
            <a:spLocks noChangeArrowheads="1"/>
          </p:cNvSpPr>
          <p:nvPr/>
        </p:nvSpPr>
        <p:spPr bwMode="auto">
          <a:xfrm>
            <a:off x="6154738" y="2608263"/>
            <a:ext cx="1296987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alpha val="67999"/>
                </a:schemeClr>
              </a:gs>
              <a:gs pos="50000">
                <a:srgbClr val="FFFFFF">
                  <a:alpha val="38000"/>
                </a:srgbClr>
              </a:gs>
              <a:gs pos="100000">
                <a:schemeClr val="accent2">
                  <a:alpha val="67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54000" rIns="54000" anchor="ctr"/>
          <a:lstStyle/>
          <a:p>
            <a:pPr algn="ctr">
              <a:defRPr/>
            </a:pPr>
            <a:r>
              <a:rPr lang="de-DE" sz="2000">
                <a:latin typeface="Arial" charset="0"/>
              </a:rPr>
              <a:t>Diagnose</a:t>
            </a:r>
            <a:endParaRPr lang="en-US" sz="2000">
              <a:latin typeface="Arial" charset="0"/>
            </a:endParaRPr>
          </a:p>
        </p:txBody>
      </p:sp>
      <p:sp>
        <p:nvSpPr>
          <p:cNvPr id="1353751" name="AutoShape 23"/>
          <p:cNvSpPr>
            <a:spLocks noChangeArrowheads="1"/>
          </p:cNvSpPr>
          <p:nvPr/>
        </p:nvSpPr>
        <p:spPr bwMode="auto">
          <a:xfrm>
            <a:off x="7594600" y="2593975"/>
            <a:ext cx="1441450" cy="403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2">
                  <a:alpha val="71001"/>
                </a:schemeClr>
              </a:gs>
              <a:gs pos="50000">
                <a:srgbClr val="FFFFFF">
                  <a:alpha val="38000"/>
                </a:srgbClr>
              </a:gs>
              <a:gs pos="100000">
                <a:schemeClr val="accent2">
                  <a:alpha val="71001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2000">
                <a:latin typeface="Arial" charset="0"/>
              </a:rPr>
              <a:t>Prognose</a:t>
            </a:r>
            <a:endParaRPr lang="en-US" sz="2000">
              <a:latin typeface="Arial" charset="0"/>
            </a:endParaRPr>
          </a:p>
        </p:txBody>
      </p:sp>
      <p:sp>
        <p:nvSpPr>
          <p:cNvPr id="403489" name="Text Box 24"/>
          <p:cNvSpPr txBox="1">
            <a:spLocks noChangeArrowheads="1"/>
          </p:cNvSpPr>
          <p:nvPr/>
        </p:nvSpPr>
        <p:spPr bwMode="auto">
          <a:xfrm>
            <a:off x="8212" y="6246525"/>
            <a:ext cx="84522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sz="1600" dirty="0"/>
              <a:t>Quelle: Schneider, W.: Einführung in die Wirtschaftspädagogik - </a:t>
            </a:r>
            <a:r>
              <a:rPr lang="de-DE" sz="1600" dirty="0" smtClean="0"/>
              <a:t>Vorlesungsunterlagen</a:t>
            </a:r>
            <a:endParaRPr 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5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5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5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537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53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53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53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35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5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537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5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5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35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500"/>
                                        <p:tgtEl>
                                          <p:spTgt spid="135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5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135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35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1" dur="500"/>
                                        <p:tgtEl>
                                          <p:spTgt spid="135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35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0" dur="500"/>
                                        <p:tgtEl>
                                          <p:spTgt spid="135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35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8" dur="500"/>
                                        <p:tgtEl>
                                          <p:spTgt spid="135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135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7" dur="500"/>
                                        <p:tgtEl>
                                          <p:spTgt spid="135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35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5" dur="500"/>
                                        <p:tgtEl>
                                          <p:spTgt spid="135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135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1353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353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2" dur="500"/>
                                        <p:tgtEl>
                                          <p:spTgt spid="135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30" grpId="0" animBg="1"/>
      <p:bldP spid="1353731" grpId="0" animBg="1"/>
      <p:bldP spid="1353732" grpId="0" animBg="1"/>
      <p:bldP spid="1353733" grpId="0" animBg="1"/>
      <p:bldP spid="1353734" grpId="0" animBg="1"/>
      <p:bldP spid="1353735" grpId="0" animBg="1"/>
      <p:bldP spid="1353736" grpId="0" animBg="1"/>
      <p:bldP spid="1353740" grpId="0" animBg="1"/>
      <p:bldP spid="1353741" grpId="0" animBg="1"/>
      <p:bldP spid="1353744" grpId="0" animBg="1"/>
      <p:bldP spid="1353745" grpId="0" animBg="1"/>
      <p:bldP spid="1353746" grpId="0" animBg="1"/>
      <p:bldP spid="1353747" grpId="0" animBg="1"/>
      <p:bldP spid="1353748" grpId="0" animBg="1"/>
      <p:bldP spid="1353749" grpId="0" animBg="1"/>
      <p:bldP spid="1353750" grpId="0" animBg="1"/>
      <p:bldP spid="13537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714" name="Text Box 2"/>
          <p:cNvSpPr txBox="1">
            <a:spLocks noChangeArrowheads="1"/>
          </p:cNvSpPr>
          <p:nvPr/>
        </p:nvSpPr>
        <p:spPr bwMode="auto">
          <a:xfrm>
            <a:off x="392866" y="165100"/>
            <a:ext cx="8399543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2800" b="1" dirty="0">
                <a:latin typeface="Arial" charset="0"/>
              </a:rPr>
              <a:t>I. Anforderungen an Messungen von Prüfungen </a:t>
            </a:r>
            <a:endParaRPr lang="en-US" sz="2800" b="1" dirty="0">
              <a:latin typeface="Arial" charset="0"/>
            </a:endParaRPr>
          </a:p>
        </p:txBody>
      </p:sp>
      <p:sp>
        <p:nvSpPr>
          <p:cNvPr id="1139715" name="Text Box 3"/>
          <p:cNvSpPr txBox="1">
            <a:spLocks noChangeArrowheads="1"/>
          </p:cNvSpPr>
          <p:nvPr/>
        </p:nvSpPr>
        <p:spPr bwMode="auto">
          <a:xfrm>
            <a:off x="2589323" y="3371220"/>
            <a:ext cx="611981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2400" dirty="0">
                <a:solidFill>
                  <a:srgbClr val="AC00AC"/>
                </a:solidFill>
              </a:rPr>
              <a:t>Käme ein anderer Prüfer zu </a:t>
            </a:r>
            <a:r>
              <a:rPr lang="de-DE" sz="2400" dirty="0" smtClean="0">
                <a:solidFill>
                  <a:srgbClr val="AC00AC"/>
                </a:solidFill>
              </a:rPr>
              <a:t>dem selben </a:t>
            </a:r>
            <a:r>
              <a:rPr lang="de-DE" sz="2400" dirty="0">
                <a:solidFill>
                  <a:srgbClr val="AC00AC"/>
                </a:solidFill>
              </a:rPr>
              <a:t>Ergebnis?</a:t>
            </a:r>
            <a:endParaRPr lang="en-US" sz="2400" dirty="0">
              <a:solidFill>
                <a:srgbClr val="AC00AC"/>
              </a:solidFill>
            </a:endParaRPr>
          </a:p>
        </p:txBody>
      </p:sp>
      <p:sp>
        <p:nvSpPr>
          <p:cNvPr id="1139721" name="Text Box 9"/>
          <p:cNvSpPr txBox="1">
            <a:spLocks noChangeArrowheads="1"/>
          </p:cNvSpPr>
          <p:nvPr/>
        </p:nvSpPr>
        <p:spPr bwMode="auto">
          <a:xfrm>
            <a:off x="448270" y="1109663"/>
            <a:ext cx="2611562" cy="52322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  <a:buFontTx/>
              <a:buAutoNum type="alphaUcPeriod"/>
              <a:defRPr/>
            </a:pPr>
            <a:r>
              <a:rPr lang="de-DE" sz="2800" b="1" dirty="0" smtClean="0">
                <a:solidFill>
                  <a:srgbClr val="AC00AC"/>
                </a:solidFill>
                <a:latin typeface="Arial" charset="0"/>
              </a:rPr>
              <a:t>Objektivität</a:t>
            </a:r>
            <a:r>
              <a:rPr lang="de-DE" sz="2400" b="1" dirty="0" smtClean="0">
                <a:solidFill>
                  <a:srgbClr val="E400E4"/>
                </a:solidFill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139722" name="Text Box 10"/>
          <p:cNvSpPr txBox="1">
            <a:spLocks noChangeArrowheads="1"/>
          </p:cNvSpPr>
          <p:nvPr/>
        </p:nvSpPr>
        <p:spPr bwMode="auto">
          <a:xfrm>
            <a:off x="448270" y="2495550"/>
            <a:ext cx="21410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400" dirty="0" smtClean="0">
                <a:solidFill>
                  <a:srgbClr val="AC00AC"/>
                </a:solidFill>
              </a:rPr>
              <a:t>Grundfragen:</a:t>
            </a:r>
            <a:endParaRPr lang="en-US" sz="2400" dirty="0">
              <a:solidFill>
                <a:srgbClr val="AC00AC"/>
              </a:solidFill>
            </a:endParaRPr>
          </a:p>
        </p:txBody>
      </p:sp>
      <p:sp>
        <p:nvSpPr>
          <p:cNvPr id="1139723" name="Text Box 11"/>
          <p:cNvSpPr txBox="1">
            <a:spLocks noChangeArrowheads="1"/>
          </p:cNvSpPr>
          <p:nvPr/>
        </p:nvSpPr>
        <p:spPr bwMode="auto">
          <a:xfrm>
            <a:off x="2589323" y="2495550"/>
            <a:ext cx="60863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dirty="0">
                <a:solidFill>
                  <a:srgbClr val="AC00AC"/>
                </a:solidFill>
              </a:rPr>
              <a:t>Sind die Ergebnisse der Prüfung </a:t>
            </a:r>
            <a:r>
              <a:rPr lang="de-DE" sz="2400" dirty="0" smtClean="0">
                <a:solidFill>
                  <a:srgbClr val="AC00AC"/>
                </a:solidFill>
              </a:rPr>
              <a:t>unabhängig </a:t>
            </a:r>
            <a:r>
              <a:rPr lang="de-DE" sz="2400" dirty="0">
                <a:solidFill>
                  <a:srgbClr val="AC00AC"/>
                </a:solidFill>
              </a:rPr>
              <a:t>von der Person des Prüfers?</a:t>
            </a:r>
            <a:endParaRPr lang="en-US" sz="2400" dirty="0">
              <a:solidFill>
                <a:srgbClr val="AC00AC"/>
              </a:solidFill>
            </a:endParaRPr>
          </a:p>
        </p:txBody>
      </p:sp>
      <p:sp>
        <p:nvSpPr>
          <p:cNvPr id="1139724" name="WordArt 12"/>
          <p:cNvSpPr>
            <a:spLocks noChangeArrowheads="1" noChangeShapeType="1" noTextEdit="1"/>
          </p:cNvSpPr>
          <p:nvPr/>
        </p:nvSpPr>
        <p:spPr bwMode="auto">
          <a:xfrm>
            <a:off x="1259632" y="3140968"/>
            <a:ext cx="648072" cy="148500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AT" kern="10" dirty="0">
                <a:ln w="9525">
                  <a:noFill/>
                  <a:round/>
                  <a:headEnd/>
                  <a:tailEnd/>
                </a:ln>
                <a:solidFill>
                  <a:srgbClr val="AC00AC"/>
                </a:solidFill>
                <a:latin typeface="Arial Black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3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3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3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97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39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39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1139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397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13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3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30" presetClass="entr" presetSubtype="0" fill="hold" grpId="0" nodeType="after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139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397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3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13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3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1139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39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13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13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13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13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139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139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9714" grpId="0" animBg="1"/>
      <p:bldP spid="1139715" grpId="0"/>
      <p:bldP spid="1139715" grpId="1"/>
      <p:bldP spid="1139721" grpId="0" animBg="1"/>
      <p:bldP spid="1139722" grpId="0"/>
      <p:bldP spid="1139722" grpId="1"/>
      <p:bldP spid="1139723" grpId="0"/>
      <p:bldP spid="1139723" grpId="1"/>
      <p:bldP spid="1139724" grpId="0" animBg="1"/>
      <p:bldP spid="1139724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739" name="Text Box 3"/>
          <p:cNvSpPr txBox="1">
            <a:spLocks noChangeArrowheads="1"/>
          </p:cNvSpPr>
          <p:nvPr/>
        </p:nvSpPr>
        <p:spPr bwMode="auto">
          <a:xfrm>
            <a:off x="376262" y="1109663"/>
            <a:ext cx="2683570" cy="52322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  <a:buFontTx/>
              <a:buAutoNum type="alphaUcPeriod"/>
              <a:defRPr/>
            </a:pPr>
            <a:r>
              <a:rPr lang="de-DE" sz="2800" dirty="0" smtClean="0">
                <a:solidFill>
                  <a:srgbClr val="AC00AC"/>
                </a:solidFill>
                <a:latin typeface="Arial" charset="0"/>
              </a:rPr>
              <a:t> </a:t>
            </a:r>
            <a:r>
              <a:rPr lang="de-DE" sz="2800" b="1" dirty="0" smtClean="0">
                <a:solidFill>
                  <a:srgbClr val="AC00AC"/>
                </a:solidFill>
                <a:latin typeface="Arial" charset="0"/>
              </a:rPr>
              <a:t>Objektivität</a:t>
            </a:r>
            <a:r>
              <a:rPr lang="de-DE" sz="2400" dirty="0" smtClean="0">
                <a:solidFill>
                  <a:srgbClr val="E400E4"/>
                </a:solidFill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</p:txBody>
      </p:sp>
      <p:sp>
        <p:nvSpPr>
          <p:cNvPr id="1140740" name="Text Box 4"/>
          <p:cNvSpPr txBox="1">
            <a:spLocks noChangeArrowheads="1"/>
          </p:cNvSpPr>
          <p:nvPr/>
        </p:nvSpPr>
        <p:spPr bwMode="auto">
          <a:xfrm>
            <a:off x="395536" y="1776413"/>
            <a:ext cx="7489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400" dirty="0"/>
              <a:t>Bei der Objektivität ist zu unterscheiden zwischen der:</a:t>
            </a:r>
            <a:endParaRPr lang="en-US" sz="2400" dirty="0"/>
          </a:p>
        </p:txBody>
      </p:sp>
      <p:sp>
        <p:nvSpPr>
          <p:cNvPr id="1140741" name="Text Box 5"/>
          <p:cNvSpPr txBox="1">
            <a:spLocks noChangeArrowheads="1"/>
          </p:cNvSpPr>
          <p:nvPr/>
        </p:nvSpPr>
        <p:spPr bwMode="auto">
          <a:xfrm>
            <a:off x="150813" y="2262188"/>
            <a:ext cx="2549525" cy="3752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400" b="1" dirty="0">
                <a:latin typeface="Arial" charset="0"/>
              </a:rPr>
              <a:t>Durchführungs-</a:t>
            </a:r>
          </a:p>
          <a:p>
            <a:pPr algn="ctr">
              <a:defRPr/>
            </a:pPr>
            <a:r>
              <a:rPr lang="de-DE" sz="2400" b="1" dirty="0" err="1" smtClean="0">
                <a:latin typeface="Arial" charset="0"/>
              </a:rPr>
              <a:t>objektivität</a:t>
            </a: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en-US" sz="2400" dirty="0">
              <a:latin typeface="Arial" charset="0"/>
            </a:endParaRPr>
          </a:p>
        </p:txBody>
      </p:sp>
      <p:sp>
        <p:nvSpPr>
          <p:cNvPr id="1140742" name="Text Box 6"/>
          <p:cNvSpPr txBox="1">
            <a:spLocks noChangeArrowheads="1"/>
          </p:cNvSpPr>
          <p:nvPr/>
        </p:nvSpPr>
        <p:spPr bwMode="auto">
          <a:xfrm>
            <a:off x="179389" y="3155950"/>
            <a:ext cx="2376388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DE" sz="2000" dirty="0"/>
              <a:t>Würden auch andere Prüfer die Prüfung genau so gestalten?</a:t>
            </a:r>
          </a:p>
          <a:p>
            <a:pPr algn="ctr"/>
            <a:endParaRPr lang="en-US" sz="2200" dirty="0"/>
          </a:p>
        </p:txBody>
      </p:sp>
      <p:sp>
        <p:nvSpPr>
          <p:cNvPr id="1140743" name="Text Box 7"/>
          <p:cNvSpPr txBox="1">
            <a:spLocks noChangeArrowheads="1"/>
          </p:cNvSpPr>
          <p:nvPr/>
        </p:nvSpPr>
        <p:spPr bwMode="auto">
          <a:xfrm>
            <a:off x="2876550" y="2265363"/>
            <a:ext cx="2879725" cy="3752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400" b="1" dirty="0">
                <a:latin typeface="Arial" charset="0"/>
              </a:rPr>
              <a:t>Auswertungs-</a:t>
            </a:r>
          </a:p>
          <a:p>
            <a:pPr algn="ctr">
              <a:defRPr/>
            </a:pPr>
            <a:r>
              <a:rPr lang="de-DE" sz="2400" b="1" dirty="0" err="1" smtClean="0">
                <a:latin typeface="Arial" charset="0"/>
              </a:rPr>
              <a:t>objektivität</a:t>
            </a: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en-US" sz="2400" dirty="0">
              <a:latin typeface="Arial" charset="0"/>
            </a:endParaRPr>
          </a:p>
        </p:txBody>
      </p:sp>
      <p:sp>
        <p:nvSpPr>
          <p:cNvPr id="1140744" name="Text Box 8"/>
          <p:cNvSpPr txBox="1">
            <a:spLocks noChangeArrowheads="1"/>
          </p:cNvSpPr>
          <p:nvPr/>
        </p:nvSpPr>
        <p:spPr bwMode="auto">
          <a:xfrm>
            <a:off x="2905125" y="3114675"/>
            <a:ext cx="2808288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dirty="0"/>
              <a:t>Würden auch andere Prüfer nach dem-selben Schema auswerten und zu denselben </a:t>
            </a:r>
            <a:r>
              <a:rPr lang="de-DE" sz="2000" dirty="0" err="1"/>
              <a:t>Ergeb</a:t>
            </a:r>
            <a:r>
              <a:rPr lang="de-DE" sz="2000" dirty="0"/>
              <a:t>-nissen gelangen?</a:t>
            </a:r>
          </a:p>
          <a:p>
            <a:pPr algn="ctr"/>
            <a:endParaRPr lang="en-US" sz="2200" dirty="0"/>
          </a:p>
        </p:txBody>
      </p:sp>
      <p:sp>
        <p:nvSpPr>
          <p:cNvPr id="1140745" name="Text Box 9"/>
          <p:cNvSpPr txBox="1">
            <a:spLocks noChangeArrowheads="1"/>
          </p:cNvSpPr>
          <p:nvPr/>
        </p:nvSpPr>
        <p:spPr bwMode="auto">
          <a:xfrm>
            <a:off x="5929313" y="2251075"/>
            <a:ext cx="3086100" cy="3752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400" b="1" dirty="0">
                <a:latin typeface="Arial" charset="0"/>
              </a:rPr>
              <a:t>Interpretations-</a:t>
            </a:r>
          </a:p>
          <a:p>
            <a:pPr algn="ctr">
              <a:defRPr/>
            </a:pPr>
            <a:r>
              <a:rPr lang="de-DE" sz="2400" b="1" dirty="0" err="1" smtClean="0">
                <a:latin typeface="Arial" charset="0"/>
              </a:rPr>
              <a:t>objektivität</a:t>
            </a: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en-US" sz="2400" dirty="0">
              <a:latin typeface="Arial" charset="0"/>
            </a:endParaRPr>
          </a:p>
        </p:txBody>
      </p:sp>
      <p:sp>
        <p:nvSpPr>
          <p:cNvPr id="1140746" name="Text Box 10"/>
          <p:cNvSpPr txBox="1">
            <a:spLocks noChangeArrowheads="1"/>
          </p:cNvSpPr>
          <p:nvPr/>
        </p:nvSpPr>
        <p:spPr bwMode="auto">
          <a:xfrm>
            <a:off x="5956300" y="3071813"/>
            <a:ext cx="31115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i="1" dirty="0"/>
              <a:t>Kann davon aus- gegangen werden, dass andere Prüfer ähnlich interpretieren, indem sie beispiels-weise die gleiche Zuordnung von Punkten vornehmen?</a:t>
            </a:r>
            <a:endParaRPr lang="en-US" sz="2000" i="1" dirty="0"/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92866" y="165100"/>
            <a:ext cx="8399543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2800" b="1" dirty="0">
                <a:latin typeface="Arial" charset="0"/>
              </a:rPr>
              <a:t>I. Anforderungen an Messungen von Prüfungen </a:t>
            </a:r>
            <a:endParaRPr lang="en-US" sz="28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0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1140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0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0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14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3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0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40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1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114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1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40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40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0740" grpId="0"/>
      <p:bldP spid="1140741" grpId="0" animBg="1"/>
      <p:bldP spid="1140742" grpId="0"/>
      <p:bldP spid="1140743" grpId="0" animBg="1"/>
      <p:bldP spid="1140744" grpId="0"/>
      <p:bldP spid="1140745" grpId="0" animBg="1"/>
      <p:bldP spid="1140746" grpId="0"/>
      <p:bldP spid="1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767" name="Text Box 7"/>
          <p:cNvSpPr txBox="1">
            <a:spLocks noChangeArrowheads="1"/>
          </p:cNvSpPr>
          <p:nvPr/>
        </p:nvSpPr>
        <p:spPr bwMode="auto">
          <a:xfrm>
            <a:off x="333722" y="1108075"/>
            <a:ext cx="2078038" cy="5191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de-DE" sz="2800" dirty="0">
                <a:solidFill>
                  <a:srgbClr val="AC00AC"/>
                </a:solidFill>
                <a:latin typeface="Arial" charset="0"/>
              </a:rPr>
              <a:t>B</a:t>
            </a:r>
            <a:r>
              <a:rPr lang="de-DE" sz="2800" b="1" dirty="0">
                <a:solidFill>
                  <a:srgbClr val="AC00AC"/>
                </a:solidFill>
                <a:latin typeface="Arial" charset="0"/>
              </a:rPr>
              <a:t>. </a:t>
            </a:r>
            <a:r>
              <a:rPr lang="de-DE" sz="2800" b="1" dirty="0" smtClean="0">
                <a:solidFill>
                  <a:srgbClr val="AC00AC"/>
                </a:solidFill>
                <a:latin typeface="Arial" charset="0"/>
              </a:rPr>
              <a:t>Validität</a:t>
            </a:r>
            <a:r>
              <a:rPr lang="de-DE" sz="2400" b="1" dirty="0" smtClean="0">
                <a:solidFill>
                  <a:srgbClr val="E400E4"/>
                </a:solidFill>
                <a:latin typeface="Arial" charset="0"/>
              </a:rPr>
              <a:t> 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1141769" name="Text Box 9"/>
          <p:cNvSpPr txBox="1">
            <a:spLocks noChangeArrowheads="1"/>
          </p:cNvSpPr>
          <p:nvPr/>
        </p:nvSpPr>
        <p:spPr bwMode="auto">
          <a:xfrm>
            <a:off x="209550" y="2465388"/>
            <a:ext cx="22018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dirty="0">
                <a:solidFill>
                  <a:srgbClr val="AC00AC"/>
                </a:solidFill>
              </a:rPr>
              <a:t>Grundfrage:</a:t>
            </a:r>
            <a:endParaRPr lang="en-US" sz="2400" dirty="0">
              <a:solidFill>
                <a:srgbClr val="AC00AC"/>
              </a:solidFill>
            </a:endParaRPr>
          </a:p>
        </p:txBody>
      </p:sp>
      <p:sp>
        <p:nvSpPr>
          <p:cNvPr id="1141770" name="WordArt 10"/>
          <p:cNvSpPr>
            <a:spLocks noChangeArrowheads="1" noChangeShapeType="1" noTextEdit="1"/>
          </p:cNvSpPr>
          <p:nvPr/>
        </p:nvSpPr>
        <p:spPr bwMode="auto">
          <a:xfrm>
            <a:off x="827584" y="3140968"/>
            <a:ext cx="1080120" cy="1656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AT" kern="10" dirty="0">
                <a:ln w="9525">
                  <a:noFill/>
                  <a:round/>
                  <a:headEnd/>
                  <a:tailEnd/>
                </a:ln>
                <a:solidFill>
                  <a:srgbClr val="AC00AC"/>
                </a:solidFill>
                <a:latin typeface="Arial Black"/>
              </a:rPr>
              <a:t>?</a:t>
            </a:r>
          </a:p>
        </p:txBody>
      </p:sp>
      <p:sp>
        <p:nvSpPr>
          <p:cNvPr id="1141771" name="Text Box 11"/>
          <p:cNvSpPr txBox="1">
            <a:spLocks noChangeArrowheads="1"/>
          </p:cNvSpPr>
          <p:nvPr/>
        </p:nvSpPr>
        <p:spPr bwMode="auto">
          <a:xfrm>
            <a:off x="2600325" y="2495550"/>
            <a:ext cx="60753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dirty="0">
                <a:solidFill>
                  <a:srgbClr val="AC00AC"/>
                </a:solidFill>
              </a:rPr>
              <a:t>Misst die Prüfung tatsächlich jene Fachkompetenzen, die sie messen will?</a:t>
            </a:r>
            <a:endParaRPr lang="en-US" sz="2400" dirty="0">
              <a:solidFill>
                <a:srgbClr val="AC00AC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92866" y="165100"/>
            <a:ext cx="8399543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2800" b="1" dirty="0">
                <a:latin typeface="Arial" charset="0"/>
              </a:rPr>
              <a:t>I. Anforderungen an Messungen von Prüfungen </a:t>
            </a:r>
            <a:endParaRPr 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17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1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41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4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4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1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4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4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417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41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4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4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1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41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141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41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14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14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4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14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1767" grpId="0" animBg="1"/>
      <p:bldP spid="1141769" grpId="0"/>
      <p:bldP spid="1141769" grpId="1"/>
      <p:bldP spid="1141770" grpId="0" animBg="1"/>
      <p:bldP spid="1141770" grpId="1" animBg="1"/>
      <p:bldP spid="1141771" grpId="0"/>
      <p:bldP spid="1141771" grpId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2786" name="Text Box 2"/>
          <p:cNvSpPr txBox="1">
            <a:spLocks noChangeArrowheads="1"/>
          </p:cNvSpPr>
          <p:nvPr/>
        </p:nvSpPr>
        <p:spPr bwMode="auto">
          <a:xfrm>
            <a:off x="117475" y="1108075"/>
            <a:ext cx="2078038" cy="51911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de-DE" sz="2800" dirty="0">
                <a:solidFill>
                  <a:srgbClr val="AC00AC"/>
                </a:solidFill>
                <a:latin typeface="Arial" charset="0"/>
              </a:rPr>
              <a:t>B.</a:t>
            </a:r>
            <a:r>
              <a:rPr lang="de-DE" sz="2800" u="sng" dirty="0">
                <a:solidFill>
                  <a:srgbClr val="AC00AC"/>
                </a:solidFill>
                <a:latin typeface="Arial" charset="0"/>
              </a:rPr>
              <a:t> </a:t>
            </a:r>
            <a:r>
              <a:rPr lang="de-DE" sz="2800" u="sng" dirty="0" smtClean="0">
                <a:solidFill>
                  <a:srgbClr val="AC00AC"/>
                </a:solidFill>
                <a:latin typeface="Arial" charset="0"/>
              </a:rPr>
              <a:t>Validität</a:t>
            </a:r>
            <a:r>
              <a:rPr lang="de-DE" sz="2400" dirty="0" smtClean="0">
                <a:solidFill>
                  <a:srgbClr val="E400E4"/>
                </a:solidFill>
                <a:latin typeface="Arial" charset="0"/>
              </a:rPr>
              <a:t> </a:t>
            </a:r>
            <a:endParaRPr lang="en-US" sz="2400" dirty="0">
              <a:latin typeface="Arial" charset="0"/>
            </a:endParaRPr>
          </a:p>
        </p:txBody>
      </p:sp>
      <p:sp>
        <p:nvSpPr>
          <p:cNvPr id="1142788" name="Text Box 4"/>
          <p:cNvSpPr txBox="1">
            <a:spLocks noChangeArrowheads="1"/>
          </p:cNvSpPr>
          <p:nvPr/>
        </p:nvSpPr>
        <p:spPr bwMode="auto">
          <a:xfrm>
            <a:off x="827088" y="1776413"/>
            <a:ext cx="6608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400"/>
              <a:t>Es ist vor allem zu unterscheiden zwischen der:</a:t>
            </a:r>
            <a:endParaRPr lang="en-US" sz="2400"/>
          </a:p>
        </p:txBody>
      </p:sp>
      <p:sp>
        <p:nvSpPr>
          <p:cNvPr id="1142789" name="Text Box 5"/>
          <p:cNvSpPr txBox="1">
            <a:spLocks noChangeArrowheads="1"/>
          </p:cNvSpPr>
          <p:nvPr/>
        </p:nvSpPr>
        <p:spPr bwMode="auto">
          <a:xfrm>
            <a:off x="839788" y="2435225"/>
            <a:ext cx="3425825" cy="411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400" b="1" dirty="0" smtClean="0">
                <a:latin typeface="Arial" charset="0"/>
              </a:rPr>
              <a:t>Inhaltsvalidität</a:t>
            </a: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en-US" sz="2400" dirty="0">
              <a:latin typeface="Arial" charset="0"/>
            </a:endParaRPr>
          </a:p>
        </p:txBody>
      </p:sp>
      <p:sp>
        <p:nvSpPr>
          <p:cNvPr id="1142790" name="Text Box 6"/>
          <p:cNvSpPr txBox="1">
            <a:spLocks noChangeArrowheads="1"/>
          </p:cNvSpPr>
          <p:nvPr/>
        </p:nvSpPr>
        <p:spPr bwMode="auto">
          <a:xfrm>
            <a:off x="841375" y="3092450"/>
            <a:ext cx="3382963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dirty="0"/>
              <a:t>Misst die Prüfung Kompetenzen, die der Student / die Studentin im Studium erwerben</a:t>
            </a:r>
          </a:p>
          <a:p>
            <a:pPr algn="ctr"/>
            <a:r>
              <a:rPr lang="de-DE" sz="2000" dirty="0"/>
              <a:t>konnte?</a:t>
            </a:r>
          </a:p>
          <a:p>
            <a:pPr algn="ctr"/>
            <a:endParaRPr lang="en-US" sz="2200" dirty="0"/>
          </a:p>
        </p:txBody>
      </p:sp>
      <p:sp>
        <p:nvSpPr>
          <p:cNvPr id="1142791" name="Text Box 7"/>
          <p:cNvSpPr txBox="1">
            <a:spLocks noChangeArrowheads="1"/>
          </p:cNvSpPr>
          <p:nvPr/>
        </p:nvSpPr>
        <p:spPr bwMode="auto">
          <a:xfrm>
            <a:off x="4699000" y="2420938"/>
            <a:ext cx="3527425" cy="411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DE" sz="2400" b="1" dirty="0" err="1" smtClean="0">
                <a:latin typeface="Arial" charset="0"/>
              </a:rPr>
              <a:t>Prognosevalidität</a:t>
            </a: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b="1" u="sng" dirty="0">
              <a:latin typeface="Arial" charset="0"/>
            </a:endParaRPr>
          </a:p>
          <a:p>
            <a:pPr algn="ctr">
              <a:defRPr/>
            </a:pP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b="1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de-DE" sz="2400" dirty="0">
              <a:latin typeface="Arial" charset="0"/>
            </a:endParaRPr>
          </a:p>
          <a:p>
            <a:pPr algn="ctr">
              <a:defRPr/>
            </a:pPr>
            <a:endParaRPr lang="en-US" sz="2400" dirty="0">
              <a:latin typeface="Arial" charset="0"/>
            </a:endParaRPr>
          </a:p>
        </p:txBody>
      </p:sp>
      <p:sp>
        <p:nvSpPr>
          <p:cNvPr id="1142792" name="Text Box 8"/>
          <p:cNvSpPr txBox="1">
            <a:spLocks noChangeArrowheads="1"/>
          </p:cNvSpPr>
          <p:nvPr/>
        </p:nvSpPr>
        <p:spPr bwMode="auto">
          <a:xfrm>
            <a:off x="4872038" y="3068638"/>
            <a:ext cx="316865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000" dirty="0"/>
              <a:t>Legt die Prüfung ein angemessenes                                   Gewicht auf das, was für den weiteren                               Lernprozess bedeutsam ist?</a:t>
            </a:r>
            <a:endParaRPr lang="en-US" sz="2000" dirty="0"/>
          </a:p>
          <a:p>
            <a:pPr algn="ctr"/>
            <a:endParaRPr lang="en-US" sz="2200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92866" y="165100"/>
            <a:ext cx="8399543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2800" b="1" dirty="0">
                <a:latin typeface="Arial" charset="0"/>
              </a:rPr>
              <a:t>I. Anforderungen an Messungen von Prüfungen </a:t>
            </a:r>
            <a:endParaRPr 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114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42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42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114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3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2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42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2788" grpId="0"/>
      <p:bldP spid="1142789" grpId="0" animBg="1"/>
      <p:bldP spid="1142790" grpId="0"/>
      <p:bldP spid="1142791" grpId="0" animBg="1"/>
      <p:bldP spid="1142792" grpId="0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911" name="Text Box 7"/>
          <p:cNvSpPr txBox="1">
            <a:spLocks noChangeArrowheads="1"/>
          </p:cNvSpPr>
          <p:nvPr/>
        </p:nvSpPr>
        <p:spPr bwMode="auto">
          <a:xfrm>
            <a:off x="755576" y="1988840"/>
            <a:ext cx="781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400" b="1" dirty="0"/>
              <a:t>Jedenfalls führt eine transparente Notengebung zum</a:t>
            </a:r>
            <a:endParaRPr lang="en-US" sz="2400" b="1" dirty="0"/>
          </a:p>
        </p:txBody>
      </p:sp>
      <p:sp>
        <p:nvSpPr>
          <p:cNvPr id="1147912" name="WordArt 8"/>
          <p:cNvSpPr>
            <a:spLocks noChangeArrowheads="1" noChangeShapeType="1" noTextEdit="1"/>
          </p:cNvSpPr>
          <p:nvPr/>
        </p:nvSpPr>
        <p:spPr bwMode="auto">
          <a:xfrm>
            <a:off x="395288" y="3070225"/>
            <a:ext cx="8280400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AT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Objektivitäts-</a:t>
            </a:r>
            <a:r>
              <a:rPr lang="de-AT" sz="3600" kern="10" dirty="0" err="1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Validitäts</a:t>
            </a:r>
            <a:r>
              <a:rPr lang="de-AT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FF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-Dilemma</a:t>
            </a:r>
            <a:endParaRPr lang="de-AT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FF00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2866" y="165100"/>
            <a:ext cx="8399543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2800" b="1" dirty="0">
                <a:latin typeface="Arial" charset="0"/>
              </a:rPr>
              <a:t>I. Anforderungen an Messungen von Prüfungen </a:t>
            </a:r>
            <a:endParaRPr 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47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47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47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47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479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911" grpId="0"/>
      <p:bldP spid="1147912" grpId="0" animBg="1"/>
      <p:bldP spid="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5" name="Text Box 7"/>
          <p:cNvSpPr txBox="1">
            <a:spLocks noChangeArrowheads="1"/>
          </p:cNvSpPr>
          <p:nvPr/>
        </p:nvSpPr>
        <p:spPr bwMode="auto">
          <a:xfrm>
            <a:off x="539750" y="142875"/>
            <a:ext cx="8042275" cy="5492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3000" b="1" dirty="0">
                <a:latin typeface="Arial" charset="0"/>
              </a:rPr>
              <a:t>II. Bezugsnormen der Leistungsbeurteilung</a:t>
            </a:r>
            <a:endParaRPr lang="en-US" sz="3000" b="1" dirty="0">
              <a:latin typeface="Arial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2400" y="692150"/>
            <a:ext cx="8686800" cy="5257800"/>
            <a:chOff x="96" y="436"/>
            <a:chExt cx="5472" cy="3312"/>
          </a:xfrm>
        </p:grpSpPr>
        <p:sp>
          <p:nvSpPr>
            <p:cNvPr id="409610" name="Line 9"/>
            <p:cNvSpPr>
              <a:spLocks noChangeShapeType="1"/>
            </p:cNvSpPr>
            <p:nvPr/>
          </p:nvSpPr>
          <p:spPr bwMode="auto">
            <a:xfrm flipH="1">
              <a:off x="1292" y="436"/>
              <a:ext cx="908" cy="8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AT"/>
            </a:p>
          </p:txBody>
        </p:sp>
        <p:sp>
          <p:nvSpPr>
            <p:cNvPr id="409611" name="Line 10"/>
            <p:cNvSpPr>
              <a:spLocks noChangeShapeType="1"/>
            </p:cNvSpPr>
            <p:nvPr/>
          </p:nvSpPr>
          <p:spPr bwMode="auto">
            <a:xfrm>
              <a:off x="2880" y="436"/>
              <a:ext cx="0" cy="7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AT"/>
            </a:p>
          </p:txBody>
        </p:sp>
        <p:grpSp>
          <p:nvGrpSpPr>
            <p:cNvPr id="409612" name="Group 11"/>
            <p:cNvGrpSpPr>
              <a:grpSpLocks/>
            </p:cNvGrpSpPr>
            <p:nvPr/>
          </p:nvGrpSpPr>
          <p:grpSpPr bwMode="auto">
            <a:xfrm>
              <a:off x="96" y="436"/>
              <a:ext cx="5472" cy="3312"/>
              <a:chOff x="96" y="436"/>
              <a:chExt cx="5472" cy="3312"/>
            </a:xfrm>
          </p:grpSpPr>
          <p:grpSp>
            <p:nvGrpSpPr>
              <p:cNvPr id="409613" name="Group 12"/>
              <p:cNvGrpSpPr>
                <a:grpSpLocks/>
              </p:cNvGrpSpPr>
              <p:nvPr/>
            </p:nvGrpSpPr>
            <p:grpSpPr bwMode="auto">
              <a:xfrm>
                <a:off x="96" y="1354"/>
                <a:ext cx="1728" cy="721"/>
                <a:chOff x="96" y="1354"/>
                <a:chExt cx="1728" cy="721"/>
              </a:xfrm>
            </p:grpSpPr>
            <p:sp>
              <p:nvSpPr>
                <p:cNvPr id="1148941" name="Rectangle 13"/>
                <p:cNvSpPr>
                  <a:spLocks noChangeArrowheads="1"/>
                </p:cNvSpPr>
                <p:nvPr/>
              </p:nvSpPr>
              <p:spPr bwMode="auto">
                <a:xfrm>
                  <a:off x="96" y="1354"/>
                  <a:ext cx="1728" cy="721"/>
                </a:xfrm>
                <a:prstGeom prst="rect">
                  <a:avLst/>
                </a:prstGeom>
                <a:gradFill rotWithShape="1">
                  <a:gsLst>
                    <a:gs pos="0">
                      <a:srgbClr val="E5FFFF"/>
                    </a:gs>
                    <a:gs pos="50000">
                      <a:srgbClr val="F7F7FF"/>
                    </a:gs>
                    <a:gs pos="100000">
                      <a:srgbClr val="E5FFFF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189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de-AT" sz="2000">
                    <a:latin typeface="Arial" charset="0"/>
                  </a:endParaRPr>
                </a:p>
              </p:txBody>
            </p:sp>
            <p:sp>
              <p:nvSpPr>
                <p:cNvPr id="40963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129" y="1571"/>
                  <a:ext cx="1681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de-DE" sz="2000" b="1"/>
                    <a:t>Soziale Bezugsnorm</a:t>
                  </a:r>
                </a:p>
              </p:txBody>
            </p:sp>
          </p:grpSp>
          <p:grpSp>
            <p:nvGrpSpPr>
              <p:cNvPr id="409614" name="Group 15"/>
              <p:cNvGrpSpPr>
                <a:grpSpLocks/>
              </p:cNvGrpSpPr>
              <p:nvPr/>
            </p:nvGrpSpPr>
            <p:grpSpPr bwMode="auto">
              <a:xfrm>
                <a:off x="113" y="2739"/>
                <a:ext cx="1751" cy="1009"/>
                <a:chOff x="113" y="2739"/>
                <a:chExt cx="1751" cy="1009"/>
              </a:xfrm>
            </p:grpSpPr>
            <p:sp>
              <p:nvSpPr>
                <p:cNvPr id="1148944" name="Oval 16"/>
                <p:cNvSpPr>
                  <a:spLocks noChangeArrowheads="1"/>
                </p:cNvSpPr>
                <p:nvPr/>
              </p:nvSpPr>
              <p:spPr bwMode="auto">
                <a:xfrm>
                  <a:off x="113" y="2739"/>
                  <a:ext cx="1724" cy="1009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5FFFF"/>
                    </a:gs>
                    <a:gs pos="50000">
                      <a:srgbClr val="F7F7FF"/>
                    </a:gs>
                    <a:gs pos="100000">
                      <a:srgbClr val="E5FFFF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189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de-AT" sz="2000">
                    <a:latin typeface="Arial" charset="0"/>
                  </a:endParaRPr>
                </a:p>
              </p:txBody>
            </p:sp>
            <p:sp>
              <p:nvSpPr>
                <p:cNvPr id="409632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24" y="2916"/>
                  <a:ext cx="1740" cy="5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de-DE" sz="1800"/>
                    <a:t>Rangplatzinformation</a:t>
                  </a:r>
                </a:p>
                <a:p>
                  <a:pPr algn="ctr" eaLnBrk="0" hangingPunct="0"/>
                  <a:r>
                    <a:rPr lang="de-DE" sz="1800"/>
                    <a:t>innerhalb der Gruppe,</a:t>
                  </a:r>
                </a:p>
                <a:p>
                  <a:pPr algn="ctr" eaLnBrk="0" hangingPunct="0"/>
                  <a:r>
                    <a:rPr lang="de-DE" sz="1800"/>
                    <a:t>Studienfach, Fakultät etc.</a:t>
                  </a:r>
                </a:p>
              </p:txBody>
            </p:sp>
          </p:grpSp>
          <p:sp>
            <p:nvSpPr>
              <p:cNvPr id="409615" name="Line 18"/>
              <p:cNvSpPr>
                <a:spLocks noChangeShapeType="1"/>
              </p:cNvSpPr>
              <p:nvPr/>
            </p:nvSpPr>
            <p:spPr bwMode="auto">
              <a:xfrm>
                <a:off x="942" y="2079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AT"/>
              </a:p>
            </p:txBody>
          </p:sp>
          <p:grpSp>
            <p:nvGrpSpPr>
              <p:cNvPr id="409616" name="Group 19"/>
              <p:cNvGrpSpPr>
                <a:grpSpLocks/>
              </p:cNvGrpSpPr>
              <p:nvPr/>
            </p:nvGrpSpPr>
            <p:grpSpPr bwMode="auto">
              <a:xfrm>
                <a:off x="1920" y="1354"/>
                <a:ext cx="2009" cy="721"/>
                <a:chOff x="1920" y="1354"/>
                <a:chExt cx="2009" cy="721"/>
              </a:xfrm>
            </p:grpSpPr>
            <p:sp>
              <p:nvSpPr>
                <p:cNvPr id="1148948" name="Rectangle 20"/>
                <p:cNvSpPr>
                  <a:spLocks noChangeAspect="1" noChangeArrowheads="1"/>
                </p:cNvSpPr>
                <p:nvPr/>
              </p:nvSpPr>
              <p:spPr bwMode="auto">
                <a:xfrm>
                  <a:off x="1920" y="1354"/>
                  <a:ext cx="2003" cy="721"/>
                </a:xfrm>
                <a:prstGeom prst="rect">
                  <a:avLst/>
                </a:prstGeom>
                <a:gradFill rotWithShape="1">
                  <a:gsLst>
                    <a:gs pos="0">
                      <a:srgbClr val="CCFFCC"/>
                    </a:gs>
                    <a:gs pos="50000">
                      <a:srgbClr val="EFFFEF"/>
                    </a:gs>
                    <a:gs pos="100000">
                      <a:srgbClr val="CCFFCC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189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de-AT" sz="2000">
                    <a:latin typeface="Arial" charset="0"/>
                  </a:endParaRPr>
                </a:p>
              </p:txBody>
            </p:sp>
            <p:sp>
              <p:nvSpPr>
                <p:cNvPr id="40963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920" y="1569"/>
                  <a:ext cx="2009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de-DE" sz="2000" b="1"/>
                    <a:t>Individuelle Bezugsnorm</a:t>
                  </a:r>
                </a:p>
              </p:txBody>
            </p:sp>
          </p:grpSp>
          <p:grpSp>
            <p:nvGrpSpPr>
              <p:cNvPr id="409617" name="Group 22"/>
              <p:cNvGrpSpPr>
                <a:grpSpLocks/>
              </p:cNvGrpSpPr>
              <p:nvPr/>
            </p:nvGrpSpPr>
            <p:grpSpPr bwMode="auto">
              <a:xfrm>
                <a:off x="1970" y="2796"/>
                <a:ext cx="1999" cy="672"/>
                <a:chOff x="1970" y="2796"/>
                <a:chExt cx="1999" cy="672"/>
              </a:xfrm>
            </p:grpSpPr>
            <p:sp>
              <p:nvSpPr>
                <p:cNvPr id="1148951" name="Oval 23"/>
                <p:cNvSpPr>
                  <a:spLocks noChangeArrowheads="1"/>
                </p:cNvSpPr>
                <p:nvPr/>
              </p:nvSpPr>
              <p:spPr bwMode="auto">
                <a:xfrm>
                  <a:off x="1970" y="2796"/>
                  <a:ext cx="1999" cy="67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CCFFCC"/>
                    </a:gs>
                    <a:gs pos="50000">
                      <a:srgbClr val="EFFFEF"/>
                    </a:gs>
                    <a:gs pos="100000">
                      <a:srgbClr val="CCFFCC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189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de-AT" sz="2000">
                    <a:latin typeface="Arial" charset="0"/>
                  </a:endParaRPr>
                </a:p>
              </p:txBody>
            </p:sp>
            <p:sp>
              <p:nvSpPr>
                <p:cNvPr id="40962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093" y="3021"/>
                  <a:ext cx="180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de-DE" sz="2000"/>
                    <a:t>Individueller Lernfortschritt</a:t>
                  </a:r>
                </a:p>
              </p:txBody>
            </p:sp>
          </p:grpSp>
          <p:sp>
            <p:nvSpPr>
              <p:cNvPr id="409618" name="Line 25"/>
              <p:cNvSpPr>
                <a:spLocks noChangeShapeType="1"/>
              </p:cNvSpPr>
              <p:nvPr/>
            </p:nvSpPr>
            <p:spPr bwMode="auto">
              <a:xfrm>
                <a:off x="2913" y="2079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AT"/>
              </a:p>
            </p:txBody>
          </p:sp>
          <p:grpSp>
            <p:nvGrpSpPr>
              <p:cNvPr id="409619" name="Group 26"/>
              <p:cNvGrpSpPr>
                <a:grpSpLocks/>
              </p:cNvGrpSpPr>
              <p:nvPr/>
            </p:nvGrpSpPr>
            <p:grpSpPr bwMode="auto">
              <a:xfrm>
                <a:off x="4080" y="1345"/>
                <a:ext cx="1488" cy="720"/>
                <a:chOff x="4080" y="1345"/>
                <a:chExt cx="1488" cy="720"/>
              </a:xfrm>
            </p:grpSpPr>
            <p:sp>
              <p:nvSpPr>
                <p:cNvPr id="1148955" name="Rectangle 27"/>
                <p:cNvSpPr>
                  <a:spLocks noChangeArrowheads="1"/>
                </p:cNvSpPr>
                <p:nvPr/>
              </p:nvSpPr>
              <p:spPr bwMode="auto">
                <a:xfrm>
                  <a:off x="4080" y="1345"/>
                  <a:ext cx="1488" cy="720"/>
                </a:xfrm>
                <a:prstGeom prst="rect">
                  <a:avLst/>
                </a:prstGeom>
                <a:gradFill rotWithShape="1">
                  <a:gsLst>
                    <a:gs pos="0">
                      <a:srgbClr val="FFD9D9"/>
                    </a:gs>
                    <a:gs pos="50000">
                      <a:srgbClr val="FFF7F7"/>
                    </a:gs>
                    <a:gs pos="100000">
                      <a:srgbClr val="FFD9D9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>
                  <a:outerShdw dist="107763" dir="189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de-AT" sz="2000">
                    <a:latin typeface="Arial" charset="0"/>
                  </a:endParaRPr>
                </a:p>
              </p:txBody>
            </p:sp>
            <p:sp>
              <p:nvSpPr>
                <p:cNvPr id="40962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173" y="1408"/>
                  <a:ext cx="1296" cy="6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/>
                  <a:r>
                    <a:rPr lang="de-DE" sz="2000" b="1"/>
                    <a:t>Kriteriums-orientierte</a:t>
                  </a:r>
                </a:p>
                <a:p>
                  <a:pPr algn="ctr" eaLnBrk="0" hangingPunct="0"/>
                  <a:r>
                    <a:rPr lang="de-DE" sz="2000" b="1"/>
                    <a:t>Bezugsnorm</a:t>
                  </a:r>
                </a:p>
              </p:txBody>
            </p:sp>
          </p:grpSp>
          <p:sp>
            <p:nvSpPr>
              <p:cNvPr id="409620" name="Line 29"/>
              <p:cNvSpPr>
                <a:spLocks noChangeShapeType="1"/>
              </p:cNvSpPr>
              <p:nvPr/>
            </p:nvSpPr>
            <p:spPr bwMode="auto">
              <a:xfrm>
                <a:off x="3606" y="436"/>
                <a:ext cx="828" cy="7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AT"/>
              </a:p>
            </p:txBody>
          </p:sp>
          <p:grpSp>
            <p:nvGrpSpPr>
              <p:cNvPr id="409621" name="Group 30"/>
              <p:cNvGrpSpPr>
                <a:grpSpLocks/>
              </p:cNvGrpSpPr>
              <p:nvPr/>
            </p:nvGrpSpPr>
            <p:grpSpPr bwMode="auto">
              <a:xfrm>
                <a:off x="4245" y="2778"/>
                <a:ext cx="1248" cy="624"/>
                <a:chOff x="4245" y="2778"/>
                <a:chExt cx="1248" cy="624"/>
              </a:xfrm>
            </p:grpSpPr>
            <p:sp>
              <p:nvSpPr>
                <p:cNvPr id="1148959" name="Oval 31"/>
                <p:cNvSpPr>
                  <a:spLocks noChangeArrowheads="1"/>
                </p:cNvSpPr>
                <p:nvPr/>
              </p:nvSpPr>
              <p:spPr bwMode="auto">
                <a:xfrm>
                  <a:off x="4245" y="2778"/>
                  <a:ext cx="1248" cy="62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D9D9"/>
                    </a:gs>
                    <a:gs pos="50000">
                      <a:srgbClr val="FFF7F7"/>
                    </a:gs>
                    <a:gs pos="100000">
                      <a:srgbClr val="FFD9D9"/>
                    </a:gs>
                  </a:gsLst>
                  <a:lin ang="5400000" scaled="1"/>
                </a:gra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189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de-AT" sz="2000">
                    <a:latin typeface="Arial" charset="0"/>
                  </a:endParaRPr>
                </a:p>
              </p:txBody>
            </p:sp>
            <p:sp>
              <p:nvSpPr>
                <p:cNvPr id="409624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4428" y="2955"/>
                  <a:ext cx="900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/>
                  <a:r>
                    <a:rPr lang="de-DE" sz="2000"/>
                    <a:t>Stoff, Sache</a:t>
                  </a:r>
                </a:p>
              </p:txBody>
            </p:sp>
          </p:grpSp>
          <p:sp>
            <p:nvSpPr>
              <p:cNvPr id="409622" name="Line 33"/>
              <p:cNvSpPr>
                <a:spLocks noChangeShapeType="1"/>
              </p:cNvSpPr>
              <p:nvPr/>
            </p:nvSpPr>
            <p:spPr bwMode="auto">
              <a:xfrm>
                <a:off x="4876" y="2069"/>
                <a:ext cx="0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de-AT"/>
              </a:p>
            </p:txBody>
          </p:sp>
        </p:grpSp>
      </p:grpSp>
      <p:sp>
        <p:nvSpPr>
          <p:cNvPr id="409603" name="AutoShape 34"/>
          <p:cNvSpPr>
            <a:spLocks noChangeArrowheads="1"/>
          </p:cNvSpPr>
          <p:nvPr/>
        </p:nvSpPr>
        <p:spPr bwMode="auto">
          <a:xfrm>
            <a:off x="7524750" y="5516563"/>
            <a:ext cx="719138" cy="5762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eaLnBrk="0" hangingPunct="0"/>
            <a:endParaRPr lang="de-AT" sz="2000"/>
          </a:p>
        </p:txBody>
      </p:sp>
      <p:sp>
        <p:nvSpPr>
          <p:cNvPr id="409604" name="AutoShape 35"/>
          <p:cNvSpPr>
            <a:spLocks noChangeArrowheads="1"/>
          </p:cNvSpPr>
          <p:nvPr/>
        </p:nvSpPr>
        <p:spPr bwMode="auto">
          <a:xfrm>
            <a:off x="7380288" y="5570682"/>
            <a:ext cx="864120" cy="456759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eaLnBrk="0" hangingPunct="0"/>
            <a:endParaRPr lang="de-AT" sz="2000"/>
          </a:p>
        </p:txBody>
      </p:sp>
      <p:sp>
        <p:nvSpPr>
          <p:cNvPr id="409605" name="Text Box 36"/>
          <p:cNvSpPr txBox="1">
            <a:spLocks noChangeArrowheads="1"/>
          </p:cNvSpPr>
          <p:nvPr/>
        </p:nvSpPr>
        <p:spPr bwMode="auto">
          <a:xfrm>
            <a:off x="7008813" y="6021388"/>
            <a:ext cx="169862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0" hangingPunct="0"/>
            <a:r>
              <a:rPr lang="de-AT" sz="2400" b="1">
                <a:latin typeface="Tahoma" pitchFamily="34" charset="0"/>
              </a:rPr>
              <a:t>Bildungs-</a:t>
            </a:r>
          </a:p>
          <a:p>
            <a:pPr algn="ctr" eaLnBrk="0" hangingPunct="0"/>
            <a:r>
              <a:rPr lang="de-AT" sz="2400" b="1">
                <a:latin typeface="Tahoma" pitchFamily="34" charset="0"/>
              </a:rPr>
              <a:t>standards</a:t>
            </a:r>
          </a:p>
        </p:txBody>
      </p:sp>
      <p:sp>
        <p:nvSpPr>
          <p:cNvPr id="409606" name="AutoShape 37"/>
          <p:cNvSpPr>
            <a:spLocks noChangeArrowheads="1"/>
          </p:cNvSpPr>
          <p:nvPr/>
        </p:nvSpPr>
        <p:spPr bwMode="auto">
          <a:xfrm>
            <a:off x="3995738" y="5589588"/>
            <a:ext cx="1439862" cy="5762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/>
            <a:endParaRPr lang="de-AT" sz="2000"/>
          </a:p>
        </p:txBody>
      </p:sp>
      <p:sp>
        <p:nvSpPr>
          <p:cNvPr id="409607" name="Text Box 38"/>
          <p:cNvSpPr txBox="1">
            <a:spLocks noChangeArrowheads="1"/>
          </p:cNvSpPr>
          <p:nvPr/>
        </p:nvSpPr>
        <p:spPr bwMode="auto">
          <a:xfrm>
            <a:off x="2771775" y="6180138"/>
            <a:ext cx="40671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0" hangingPunct="0"/>
            <a:r>
              <a:rPr lang="de-AT" sz="2000">
                <a:latin typeface="Tahoma" pitchFamily="34" charset="0"/>
              </a:rPr>
              <a:t>Entwicklung der Potenziale der</a:t>
            </a:r>
          </a:p>
          <a:p>
            <a:pPr algn="ctr" eaLnBrk="0" hangingPunct="0"/>
            <a:r>
              <a:rPr lang="de-AT" sz="2000">
                <a:latin typeface="Tahoma" pitchFamily="34" charset="0"/>
              </a:rPr>
              <a:t>Schüler/innen – „Personalentwicklung“</a:t>
            </a:r>
          </a:p>
        </p:txBody>
      </p:sp>
      <p:sp>
        <p:nvSpPr>
          <p:cNvPr id="409608" name="AutoShape 39"/>
          <p:cNvSpPr>
            <a:spLocks noChangeArrowheads="1"/>
          </p:cNvSpPr>
          <p:nvPr/>
        </p:nvSpPr>
        <p:spPr bwMode="auto">
          <a:xfrm>
            <a:off x="900113" y="6021388"/>
            <a:ext cx="1223962" cy="287337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eaLnBrk="0" hangingPunct="0"/>
            <a:endParaRPr lang="de-AT" sz="2000"/>
          </a:p>
        </p:txBody>
      </p:sp>
      <p:sp>
        <p:nvSpPr>
          <p:cNvPr id="409609" name="Text Box 40"/>
          <p:cNvSpPr txBox="1">
            <a:spLocks noChangeArrowheads="1"/>
          </p:cNvSpPr>
          <p:nvPr/>
        </p:nvSpPr>
        <p:spPr bwMode="auto">
          <a:xfrm>
            <a:off x="611188" y="6356350"/>
            <a:ext cx="18621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 eaLnBrk="0" hangingPunct="0"/>
            <a:r>
              <a:rPr lang="de-AT" sz="2400">
                <a:latin typeface="Tahoma" pitchFamily="34" charset="0"/>
              </a:rPr>
              <a:t>„Status quo“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48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48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4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893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820" name="Rectangle 4"/>
          <p:cNvSpPr>
            <a:spLocks noChangeArrowheads="1"/>
          </p:cNvSpPr>
          <p:nvPr/>
        </p:nvSpPr>
        <p:spPr bwMode="auto">
          <a:xfrm>
            <a:off x="5741652" y="1628775"/>
            <a:ext cx="315082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AT" sz="2000">
              <a:latin typeface="Arial" charset="0"/>
            </a:endParaRPr>
          </a:p>
        </p:txBody>
      </p:sp>
      <p:sp>
        <p:nvSpPr>
          <p:cNvPr id="1442821" name="Rectangle 5"/>
          <p:cNvSpPr>
            <a:spLocks noChangeArrowheads="1"/>
          </p:cNvSpPr>
          <p:nvPr/>
        </p:nvSpPr>
        <p:spPr bwMode="auto">
          <a:xfrm>
            <a:off x="2987675" y="1628775"/>
            <a:ext cx="2592388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AT" sz="2000">
              <a:latin typeface="Arial" charset="0"/>
            </a:endParaRPr>
          </a:p>
        </p:txBody>
      </p:sp>
      <p:sp>
        <p:nvSpPr>
          <p:cNvPr id="1442822" name="Rectangle 6"/>
          <p:cNvSpPr>
            <a:spLocks noChangeArrowheads="1"/>
          </p:cNvSpPr>
          <p:nvPr/>
        </p:nvSpPr>
        <p:spPr bwMode="auto">
          <a:xfrm>
            <a:off x="250825" y="1628775"/>
            <a:ext cx="2449513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endParaRPr lang="de-AT" sz="2000">
              <a:latin typeface="Arial" charset="0"/>
            </a:endParaRPr>
          </a:p>
        </p:txBody>
      </p:sp>
      <p:sp>
        <p:nvSpPr>
          <p:cNvPr id="410629" name="Text Box 7"/>
          <p:cNvSpPr txBox="1">
            <a:spLocks noChangeArrowheads="1"/>
          </p:cNvSpPr>
          <p:nvPr/>
        </p:nvSpPr>
        <p:spPr bwMode="auto">
          <a:xfrm>
            <a:off x="395536" y="115888"/>
            <a:ext cx="8424935" cy="9079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de-DE" sz="2800" b="1" dirty="0">
                <a:latin typeface="+mj-lt"/>
              </a:rPr>
              <a:t>Moderne Formen der Leistungsbeurteilung</a:t>
            </a:r>
          </a:p>
          <a:p>
            <a:pPr algn="ctr" eaLnBrk="0" hangingPunct="0"/>
            <a:r>
              <a:rPr lang="de-DE" sz="2500" b="1" dirty="0">
                <a:latin typeface="+mj-lt"/>
              </a:rPr>
              <a:t>(</a:t>
            </a:r>
            <a:r>
              <a:rPr lang="de-DE" sz="2500" b="1" dirty="0" smtClean="0">
                <a:latin typeface="+mj-lt"/>
              </a:rPr>
              <a:t>Portfolio-Ansatz</a:t>
            </a:r>
            <a:r>
              <a:rPr lang="de-DE" sz="2500" dirty="0">
                <a:latin typeface="+mj-lt"/>
              </a:rPr>
              <a:t>)</a:t>
            </a:r>
          </a:p>
        </p:txBody>
      </p:sp>
      <p:sp>
        <p:nvSpPr>
          <p:cNvPr id="410630" name="Text Box 8"/>
          <p:cNvSpPr txBox="1">
            <a:spLocks noChangeArrowheads="1"/>
          </p:cNvSpPr>
          <p:nvPr/>
        </p:nvSpPr>
        <p:spPr bwMode="auto">
          <a:xfrm>
            <a:off x="150157" y="1770063"/>
            <a:ext cx="25651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2000" b="1" dirty="0">
                <a:latin typeface="+mn-lt"/>
              </a:rPr>
              <a:t>Prozessbeurteilung</a:t>
            </a:r>
          </a:p>
        </p:txBody>
      </p:sp>
      <p:sp>
        <p:nvSpPr>
          <p:cNvPr id="410631" name="Text Box 9"/>
          <p:cNvSpPr txBox="1">
            <a:spLocks noChangeArrowheads="1"/>
          </p:cNvSpPr>
          <p:nvPr/>
        </p:nvSpPr>
        <p:spPr bwMode="auto">
          <a:xfrm>
            <a:off x="3072020" y="1773238"/>
            <a:ext cx="25506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2000" b="1" dirty="0">
                <a:latin typeface="+mn-lt"/>
              </a:rPr>
              <a:t>Produktbeurteilung</a:t>
            </a:r>
          </a:p>
        </p:txBody>
      </p:sp>
      <p:sp>
        <p:nvSpPr>
          <p:cNvPr id="410632" name="Text Box 10"/>
          <p:cNvSpPr txBox="1">
            <a:spLocks noChangeArrowheads="1"/>
          </p:cNvSpPr>
          <p:nvPr/>
        </p:nvSpPr>
        <p:spPr bwMode="auto">
          <a:xfrm>
            <a:off x="5698996" y="1770063"/>
            <a:ext cx="3276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2000" b="1" dirty="0">
                <a:latin typeface="+mn-lt"/>
              </a:rPr>
              <a:t>Präsentationsbeurteilung</a:t>
            </a:r>
          </a:p>
        </p:txBody>
      </p:sp>
      <p:sp>
        <p:nvSpPr>
          <p:cNvPr id="410633" name="Line 11"/>
          <p:cNvSpPr>
            <a:spLocks noChangeShapeType="1"/>
          </p:cNvSpPr>
          <p:nvPr/>
        </p:nvSpPr>
        <p:spPr bwMode="auto">
          <a:xfrm>
            <a:off x="4427538" y="1125538"/>
            <a:ext cx="0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410634" name="Line 12"/>
          <p:cNvSpPr>
            <a:spLocks noChangeShapeType="1"/>
          </p:cNvSpPr>
          <p:nvPr/>
        </p:nvSpPr>
        <p:spPr bwMode="auto">
          <a:xfrm flipH="1">
            <a:off x="1476375" y="1268413"/>
            <a:ext cx="29511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410635" name="Line 13"/>
          <p:cNvSpPr>
            <a:spLocks noChangeShapeType="1"/>
          </p:cNvSpPr>
          <p:nvPr/>
        </p:nvSpPr>
        <p:spPr bwMode="auto">
          <a:xfrm>
            <a:off x="1476375" y="126841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410636" name="Line 14"/>
          <p:cNvSpPr>
            <a:spLocks noChangeShapeType="1"/>
          </p:cNvSpPr>
          <p:nvPr/>
        </p:nvSpPr>
        <p:spPr bwMode="auto">
          <a:xfrm>
            <a:off x="4427538" y="1268413"/>
            <a:ext cx="32400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410637" name="Line 15"/>
          <p:cNvSpPr>
            <a:spLocks noChangeShapeType="1"/>
          </p:cNvSpPr>
          <p:nvPr/>
        </p:nvSpPr>
        <p:spPr bwMode="auto">
          <a:xfrm>
            <a:off x="7667625" y="126841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410638" name="Line 16"/>
          <p:cNvSpPr>
            <a:spLocks noChangeShapeType="1"/>
          </p:cNvSpPr>
          <p:nvPr/>
        </p:nvSpPr>
        <p:spPr bwMode="auto">
          <a:xfrm>
            <a:off x="3419475" y="1268413"/>
            <a:ext cx="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410639" name="Line 17"/>
          <p:cNvSpPr>
            <a:spLocks noChangeShapeType="1"/>
          </p:cNvSpPr>
          <p:nvPr/>
        </p:nvSpPr>
        <p:spPr bwMode="auto">
          <a:xfrm>
            <a:off x="5003800" y="126841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410640" name="AutoShape 18"/>
          <p:cNvSpPr>
            <a:spLocks noChangeArrowheads="1"/>
          </p:cNvSpPr>
          <p:nvPr/>
        </p:nvSpPr>
        <p:spPr bwMode="auto">
          <a:xfrm>
            <a:off x="971550" y="2349500"/>
            <a:ext cx="720725" cy="574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000"/>
          </a:p>
        </p:txBody>
      </p:sp>
      <p:sp>
        <p:nvSpPr>
          <p:cNvPr id="410641" name="AutoShape 19"/>
          <p:cNvSpPr>
            <a:spLocks noChangeArrowheads="1"/>
          </p:cNvSpPr>
          <p:nvPr/>
        </p:nvSpPr>
        <p:spPr bwMode="auto">
          <a:xfrm>
            <a:off x="3779838" y="2349500"/>
            <a:ext cx="720725" cy="574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000"/>
          </a:p>
        </p:txBody>
      </p:sp>
      <p:sp>
        <p:nvSpPr>
          <p:cNvPr id="410642" name="AutoShape 20"/>
          <p:cNvSpPr>
            <a:spLocks noChangeArrowheads="1"/>
          </p:cNvSpPr>
          <p:nvPr/>
        </p:nvSpPr>
        <p:spPr bwMode="auto">
          <a:xfrm>
            <a:off x="6948488" y="2349500"/>
            <a:ext cx="720725" cy="57467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000"/>
          </a:p>
        </p:txBody>
      </p:sp>
      <p:sp>
        <p:nvSpPr>
          <p:cNvPr id="410643" name="Rectangle 22"/>
          <p:cNvSpPr>
            <a:spLocks noChangeArrowheads="1"/>
          </p:cNvSpPr>
          <p:nvPr/>
        </p:nvSpPr>
        <p:spPr bwMode="auto">
          <a:xfrm>
            <a:off x="323850" y="3068638"/>
            <a:ext cx="8496300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000"/>
          </a:p>
        </p:txBody>
      </p:sp>
      <p:sp>
        <p:nvSpPr>
          <p:cNvPr id="410644" name="Text Box 23"/>
          <p:cNvSpPr txBox="1">
            <a:spLocks noChangeArrowheads="1"/>
          </p:cNvSpPr>
          <p:nvPr/>
        </p:nvSpPr>
        <p:spPr bwMode="auto">
          <a:xfrm>
            <a:off x="1359756" y="3284538"/>
            <a:ext cx="6165727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2000" b="1" dirty="0">
                <a:latin typeface="+mn-lt"/>
              </a:rPr>
              <a:t>Fremdbeurteilung (z.B. Lehrer, Begleitforschung)</a:t>
            </a:r>
          </a:p>
        </p:txBody>
      </p:sp>
      <p:sp>
        <p:nvSpPr>
          <p:cNvPr id="410645" name="Rectangle 25"/>
          <p:cNvSpPr>
            <a:spLocks noChangeArrowheads="1"/>
          </p:cNvSpPr>
          <p:nvPr/>
        </p:nvSpPr>
        <p:spPr bwMode="auto">
          <a:xfrm>
            <a:off x="323850" y="3881438"/>
            <a:ext cx="8496300" cy="863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000"/>
          </a:p>
        </p:txBody>
      </p:sp>
      <p:sp>
        <p:nvSpPr>
          <p:cNvPr id="410646" name="Text Box 26"/>
          <p:cNvSpPr txBox="1">
            <a:spLocks noChangeArrowheads="1"/>
          </p:cNvSpPr>
          <p:nvPr/>
        </p:nvSpPr>
        <p:spPr bwMode="auto">
          <a:xfrm>
            <a:off x="2159644" y="4076700"/>
            <a:ext cx="4102405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2000" b="1" dirty="0" smtClean="0">
                <a:latin typeface="+mn-lt"/>
              </a:rPr>
              <a:t>Schüler/innen-</a:t>
            </a:r>
            <a:r>
              <a:rPr lang="de-DE" sz="2000" b="1" dirty="0">
                <a:latin typeface="+mn-lt"/>
              </a:rPr>
              <a:t>S</a:t>
            </a:r>
            <a:r>
              <a:rPr lang="de-DE" sz="2000" b="1" dirty="0" smtClean="0">
                <a:latin typeface="+mn-lt"/>
              </a:rPr>
              <a:t>elbstbeurteilung</a:t>
            </a:r>
            <a:endParaRPr lang="de-DE" sz="2000" b="1" dirty="0">
              <a:latin typeface="+mn-lt"/>
            </a:endParaRPr>
          </a:p>
        </p:txBody>
      </p:sp>
      <p:sp>
        <p:nvSpPr>
          <p:cNvPr id="410647" name="Rectangle 28"/>
          <p:cNvSpPr>
            <a:spLocks noChangeArrowheads="1"/>
          </p:cNvSpPr>
          <p:nvPr/>
        </p:nvSpPr>
        <p:spPr bwMode="auto">
          <a:xfrm>
            <a:off x="323850" y="4724400"/>
            <a:ext cx="8496300" cy="865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000"/>
          </a:p>
        </p:txBody>
      </p:sp>
      <p:sp>
        <p:nvSpPr>
          <p:cNvPr id="410648" name="Text Box 29"/>
          <p:cNvSpPr txBox="1">
            <a:spLocks noChangeArrowheads="1"/>
          </p:cNvSpPr>
          <p:nvPr/>
        </p:nvSpPr>
        <p:spPr bwMode="auto">
          <a:xfrm>
            <a:off x="2337654" y="4860925"/>
            <a:ext cx="3730508" cy="40011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2000" b="1" dirty="0" smtClean="0">
                <a:latin typeface="+mn-lt"/>
              </a:rPr>
              <a:t>Schüler/innen-</a:t>
            </a:r>
            <a:r>
              <a:rPr lang="de-DE" sz="2000" b="1" dirty="0">
                <a:latin typeface="+mn-lt"/>
              </a:rPr>
              <a:t>M</a:t>
            </a:r>
            <a:r>
              <a:rPr lang="de-DE" sz="2000" b="1" dirty="0" smtClean="0">
                <a:latin typeface="+mn-lt"/>
              </a:rPr>
              <a:t>itbeurteilung</a:t>
            </a:r>
            <a:endParaRPr lang="de-DE" sz="2000" b="1" dirty="0">
              <a:latin typeface="+mn-lt"/>
            </a:endParaRPr>
          </a:p>
        </p:txBody>
      </p:sp>
      <p:sp>
        <p:nvSpPr>
          <p:cNvPr id="410649" name="AutoShape 31"/>
          <p:cNvSpPr>
            <a:spLocks noChangeArrowheads="1"/>
          </p:cNvSpPr>
          <p:nvPr/>
        </p:nvSpPr>
        <p:spPr bwMode="auto">
          <a:xfrm>
            <a:off x="827088" y="5589588"/>
            <a:ext cx="865187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000"/>
          </a:p>
        </p:txBody>
      </p:sp>
      <p:sp>
        <p:nvSpPr>
          <p:cNvPr id="410650" name="Text Box 32"/>
          <p:cNvSpPr txBox="1">
            <a:spLocks noChangeArrowheads="1"/>
          </p:cNvSpPr>
          <p:nvPr/>
        </p:nvSpPr>
        <p:spPr bwMode="auto">
          <a:xfrm>
            <a:off x="157408" y="6186488"/>
            <a:ext cx="25426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1600" dirty="0">
                <a:latin typeface="+mj-lt"/>
              </a:rPr>
              <a:t>z.B. verbale Beurteilung</a:t>
            </a:r>
          </a:p>
          <a:p>
            <a:pPr algn="ctr" eaLnBrk="0" hangingPunct="0"/>
            <a:r>
              <a:rPr lang="de-DE" sz="1600" dirty="0">
                <a:latin typeface="+mj-lt"/>
              </a:rPr>
              <a:t>im Rahmen des Coaching</a:t>
            </a:r>
          </a:p>
        </p:txBody>
      </p:sp>
      <p:sp>
        <p:nvSpPr>
          <p:cNvPr id="410651" name="AutoShape 34"/>
          <p:cNvSpPr>
            <a:spLocks noChangeArrowheads="1"/>
          </p:cNvSpPr>
          <p:nvPr/>
        </p:nvSpPr>
        <p:spPr bwMode="auto">
          <a:xfrm>
            <a:off x="3779838" y="5589588"/>
            <a:ext cx="865187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000"/>
          </a:p>
        </p:txBody>
      </p:sp>
      <p:sp>
        <p:nvSpPr>
          <p:cNvPr id="410652" name="Text Box 35"/>
          <p:cNvSpPr txBox="1">
            <a:spLocks noChangeArrowheads="1"/>
          </p:cNvSpPr>
          <p:nvPr/>
        </p:nvSpPr>
        <p:spPr bwMode="auto">
          <a:xfrm>
            <a:off x="3126910" y="6186488"/>
            <a:ext cx="203292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de-DE" sz="1600" dirty="0">
                <a:latin typeface="+mn-lt"/>
              </a:rPr>
              <a:t>z.B. Projektarbeiten,</a:t>
            </a:r>
          </a:p>
          <a:p>
            <a:pPr algn="ctr" eaLnBrk="0" hangingPunct="0"/>
            <a:r>
              <a:rPr lang="de-DE" sz="1600" dirty="0">
                <a:latin typeface="+mn-lt"/>
              </a:rPr>
              <a:t>Fallstudienlösungen</a:t>
            </a:r>
          </a:p>
        </p:txBody>
      </p:sp>
      <p:sp>
        <p:nvSpPr>
          <p:cNvPr id="410653" name="AutoShape 37"/>
          <p:cNvSpPr>
            <a:spLocks noChangeArrowheads="1"/>
          </p:cNvSpPr>
          <p:nvPr/>
        </p:nvSpPr>
        <p:spPr bwMode="auto">
          <a:xfrm>
            <a:off x="6923088" y="5589588"/>
            <a:ext cx="865187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de-AT" sz="2000"/>
          </a:p>
        </p:txBody>
      </p:sp>
      <p:sp>
        <p:nvSpPr>
          <p:cNvPr id="410654" name="Text Box 38"/>
          <p:cNvSpPr txBox="1">
            <a:spLocks noChangeArrowheads="1"/>
          </p:cNvSpPr>
          <p:nvPr/>
        </p:nvSpPr>
        <p:spPr bwMode="auto">
          <a:xfrm>
            <a:off x="5724128" y="6186488"/>
            <a:ext cx="34198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de-DE" sz="1600" dirty="0">
                <a:latin typeface="+mn-lt"/>
              </a:rPr>
              <a:t>z.B. Präsentation der </a:t>
            </a:r>
            <a:r>
              <a:rPr lang="de-DE" sz="1600" dirty="0" smtClean="0">
                <a:latin typeface="+mn-lt"/>
              </a:rPr>
              <a:t>Projekt- und</a:t>
            </a:r>
            <a:endParaRPr lang="de-DE" sz="1600" dirty="0">
              <a:latin typeface="+mn-lt"/>
            </a:endParaRPr>
          </a:p>
          <a:p>
            <a:pPr algn="ctr" eaLnBrk="0" hangingPunct="0"/>
            <a:r>
              <a:rPr lang="de-DE" sz="1600" dirty="0" smtClean="0">
                <a:latin typeface="+mn-lt"/>
              </a:rPr>
              <a:t>Gruppenarbeitsergebnisse </a:t>
            </a:r>
            <a:endParaRPr lang="de-DE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8"/>
          <p:cNvSpPr txBox="1">
            <a:spLocks noChangeArrowheads="1"/>
          </p:cNvSpPr>
          <p:nvPr/>
        </p:nvSpPr>
        <p:spPr bwMode="auto">
          <a:xfrm>
            <a:off x="395536" y="188640"/>
            <a:ext cx="8424936" cy="49244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AT" sz="2600" b="1" dirty="0">
                <a:latin typeface="Arial" charset="0"/>
              </a:rPr>
              <a:t>Ebenen der bildungspolitischen Reformmaßnahmen</a:t>
            </a:r>
          </a:p>
        </p:txBody>
      </p:sp>
      <p:sp>
        <p:nvSpPr>
          <p:cNvPr id="371714" name="Trapezoid 5"/>
          <p:cNvSpPr>
            <a:spLocks noChangeArrowheads="1"/>
          </p:cNvSpPr>
          <p:nvPr/>
        </p:nvSpPr>
        <p:spPr bwMode="auto">
          <a:xfrm rot="10800000">
            <a:off x="1138238" y="4943475"/>
            <a:ext cx="6977062" cy="1749425"/>
          </a:xfrm>
          <a:custGeom>
            <a:avLst/>
            <a:gdLst>
              <a:gd name="T0" fmla="*/ 2198 w 6977063"/>
              <a:gd name="T1" fmla="*/ 0 h 1749425"/>
              <a:gd name="T2" fmla="*/ 85 w 6977063"/>
              <a:gd name="T3" fmla="*/ 551 h 1749425"/>
              <a:gd name="T4" fmla="*/ 2198 w 6977063"/>
              <a:gd name="T5" fmla="*/ 1102 h 1749425"/>
              <a:gd name="T6" fmla="*/ 4310 w 6977063"/>
              <a:gd name="T7" fmla="*/ 551 h 174942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79388 w 6977063"/>
              <a:gd name="T13" fmla="*/ 44450 h 1749425"/>
              <a:gd name="T14" fmla="*/ 6797675 w 6977063"/>
              <a:gd name="T15" fmla="*/ 1749425 h 17494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77063" h="1749425">
                <a:moveTo>
                  <a:pt x="0" y="1749425"/>
                </a:moveTo>
                <a:lnTo>
                  <a:pt x="268449" y="0"/>
                </a:lnTo>
                <a:lnTo>
                  <a:pt x="6708614" y="0"/>
                </a:lnTo>
                <a:lnTo>
                  <a:pt x="6977063" y="1749425"/>
                </a:lnTo>
                <a:close/>
              </a:path>
            </a:pathLst>
          </a:cu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endParaRPr lang="de-AT"/>
          </a:p>
        </p:txBody>
      </p:sp>
      <p:sp>
        <p:nvSpPr>
          <p:cNvPr id="371715" name="Text Box 26"/>
          <p:cNvSpPr txBox="1">
            <a:spLocks noChangeArrowheads="1"/>
          </p:cNvSpPr>
          <p:nvPr/>
        </p:nvSpPr>
        <p:spPr bwMode="auto">
          <a:xfrm>
            <a:off x="3387725" y="5091113"/>
            <a:ext cx="2476500" cy="406400"/>
          </a:xfrm>
          <a:prstGeom prst="rect">
            <a:avLst/>
          </a:prstGeom>
          <a:solidFill>
            <a:srgbClr val="DDDDDD"/>
          </a:solidFill>
          <a:ln w="9525">
            <a:solidFill>
              <a:srgbClr val="777777"/>
            </a:solidFill>
            <a:miter lim="800000"/>
            <a:headEnd/>
            <a:tailEnd/>
          </a:ln>
          <a:effectLst>
            <a:prstShdw prst="shdw17" dist="17961" dir="2700000">
              <a:srgbClr val="474747"/>
            </a:prstShdw>
          </a:effectLst>
        </p:spPr>
        <p:txBody>
          <a:bodyPr wrap="none">
            <a:spAutoFit/>
          </a:bodyPr>
          <a:lstStyle/>
          <a:p>
            <a:pPr algn="ctr"/>
            <a:r>
              <a:rPr lang="de-AT" sz="2000"/>
              <a:t>III. Unterrichtsebene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198563" y="5519738"/>
            <a:ext cx="685641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2400" b="1" dirty="0">
                <a:latin typeface="Arial" charset="0"/>
              </a:rPr>
              <a:t>Kompetenzorientiertes Unterrichten</a:t>
            </a:r>
          </a:p>
          <a:p>
            <a:pPr algn="ctr">
              <a:defRPr/>
            </a:pPr>
            <a:r>
              <a:rPr lang="de-AT" sz="2400" b="1" dirty="0">
                <a:latin typeface="Arial" charset="0"/>
              </a:rPr>
              <a:t>Kompetenzorientiertes Lernen</a:t>
            </a:r>
          </a:p>
          <a:p>
            <a:pPr algn="ctr">
              <a:defRPr/>
            </a:pPr>
            <a:r>
              <a:rPr lang="de-AT" sz="2400" b="1" dirty="0">
                <a:solidFill>
                  <a:srgbClr val="FF0000"/>
                </a:solidFill>
                <a:latin typeface="Arial" charset="0"/>
              </a:rPr>
              <a:t>Kompetenzorientiertes Prüfen</a:t>
            </a:r>
          </a:p>
        </p:txBody>
      </p:sp>
      <p:sp>
        <p:nvSpPr>
          <p:cNvPr id="371717" name="Trapezoid 3"/>
          <p:cNvSpPr>
            <a:spLocks noChangeArrowheads="1"/>
          </p:cNvSpPr>
          <p:nvPr/>
        </p:nvSpPr>
        <p:spPr bwMode="auto">
          <a:xfrm rot="10800000">
            <a:off x="663575" y="2527300"/>
            <a:ext cx="7924800" cy="2414588"/>
          </a:xfrm>
          <a:custGeom>
            <a:avLst/>
            <a:gdLst>
              <a:gd name="T0" fmla="*/ 2496 w 7924800"/>
              <a:gd name="T1" fmla="*/ 0 h 2414588"/>
              <a:gd name="T2" fmla="*/ 117 w 7924800"/>
              <a:gd name="T3" fmla="*/ 761 h 2414588"/>
              <a:gd name="T4" fmla="*/ 2496 w 7924800"/>
              <a:gd name="T5" fmla="*/ 1521 h 2414588"/>
              <a:gd name="T6" fmla="*/ 4875 w 7924800"/>
              <a:gd name="T7" fmla="*/ 761 h 2414588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47650 w 7924800"/>
              <a:gd name="T13" fmla="*/ 74613 h 2414588"/>
              <a:gd name="T14" fmla="*/ 7677148 w 7924800"/>
              <a:gd name="T15" fmla="*/ 2414588 h 2414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924800" h="2414588">
                <a:moveTo>
                  <a:pt x="0" y="2414588"/>
                </a:moveTo>
                <a:lnTo>
                  <a:pt x="370519" y="0"/>
                </a:lnTo>
                <a:lnTo>
                  <a:pt x="7554281" y="0"/>
                </a:lnTo>
                <a:lnTo>
                  <a:pt x="7924800" y="2414588"/>
                </a:lnTo>
                <a:close/>
              </a:path>
            </a:pathLst>
          </a:custGeom>
          <a:solidFill>
            <a:schemeClr val="bg1">
              <a:alpha val="83136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endParaRPr lang="de-AT"/>
          </a:p>
        </p:txBody>
      </p:sp>
      <p:sp>
        <p:nvSpPr>
          <p:cNvPr id="371718" name="Text Box 11"/>
          <p:cNvSpPr txBox="1">
            <a:spLocks noChangeArrowheads="1"/>
          </p:cNvSpPr>
          <p:nvPr/>
        </p:nvSpPr>
        <p:spPr bwMode="auto">
          <a:xfrm>
            <a:off x="3348038" y="2708275"/>
            <a:ext cx="2520950" cy="406400"/>
          </a:xfrm>
          <a:prstGeom prst="rect">
            <a:avLst/>
          </a:prstGeom>
          <a:solidFill>
            <a:srgbClr val="DDDDDD"/>
          </a:solidFill>
          <a:ln w="9525">
            <a:solidFill>
              <a:srgbClr val="777777"/>
            </a:solidFill>
            <a:miter lim="800000"/>
            <a:headEnd/>
            <a:tailEnd/>
          </a:ln>
          <a:effectLst>
            <a:prstShdw prst="shdw17" dist="17961" dir="2700000">
              <a:srgbClr val="474747"/>
            </a:prstShdw>
          </a:effectLst>
        </p:spPr>
        <p:txBody>
          <a:bodyPr wrap="none">
            <a:spAutoFit/>
          </a:bodyPr>
          <a:lstStyle/>
          <a:p>
            <a:pPr algn="ctr"/>
            <a:r>
              <a:rPr lang="de-AT" sz="2000"/>
              <a:t>II. Curriculare Ebene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971550" y="3213100"/>
            <a:ext cx="734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800" dirty="0">
                <a:latin typeface="Arial" charset="0"/>
              </a:rPr>
              <a:t>Kompetenzorientierte Lehrpläne, Kerncurricula, Modulbeschreibungen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900113" y="3716338"/>
            <a:ext cx="75247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endParaRPr lang="de-DE" sz="2000">
              <a:latin typeface="Arial" charset="0"/>
            </a:endParaRP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3492500" y="3789363"/>
            <a:ext cx="230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2000" dirty="0">
                <a:latin typeface="Arial" charset="0"/>
              </a:rPr>
              <a:t>Bildungsstandards</a:t>
            </a: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971550" y="4292600"/>
            <a:ext cx="73437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endParaRPr lang="de-DE" sz="2000">
              <a:latin typeface="Arial" charset="0"/>
            </a:endParaRP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187450" y="4437063"/>
            <a:ext cx="2371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AT" sz="2000" b="1" dirty="0">
                <a:solidFill>
                  <a:srgbClr val="FF0000"/>
                </a:solidFill>
                <a:latin typeface="Arial" charset="0"/>
              </a:rPr>
              <a:t>Kompetenzmodell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4498975" y="44370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endParaRPr lang="de-AT" sz="2000">
              <a:latin typeface="Arial" charset="0"/>
            </a:endParaRPr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5611813" y="4437063"/>
            <a:ext cx="2416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AT" sz="2000">
                <a:latin typeface="Arial" charset="0"/>
              </a:rPr>
              <a:t>Unterrichtsbeispiele</a:t>
            </a: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3635375" y="42926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endParaRPr lang="de-DE" sz="2000">
              <a:latin typeface="Arial" charset="0"/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5508625" y="4292600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algn="ctr">
              <a:defRPr/>
            </a:pPr>
            <a:endParaRPr lang="de-DE" sz="2000">
              <a:latin typeface="Arial" charset="0"/>
            </a:endParaRPr>
          </a:p>
        </p:txBody>
      </p:sp>
      <p:sp>
        <p:nvSpPr>
          <p:cNvPr id="371728" name="Trapezoid 2"/>
          <p:cNvSpPr>
            <a:spLocks noChangeArrowheads="1"/>
          </p:cNvSpPr>
          <p:nvPr/>
        </p:nvSpPr>
        <p:spPr bwMode="auto">
          <a:xfrm rot="10800000">
            <a:off x="503238" y="876300"/>
            <a:ext cx="8245475" cy="1616075"/>
          </a:xfrm>
          <a:custGeom>
            <a:avLst/>
            <a:gdLst>
              <a:gd name="T0" fmla="*/ 2597 w 8245475"/>
              <a:gd name="T1" fmla="*/ 0 h 1658937"/>
              <a:gd name="T2" fmla="*/ 80 w 8245475"/>
              <a:gd name="T3" fmla="*/ 483 h 1658937"/>
              <a:gd name="T4" fmla="*/ 2597 w 8245475"/>
              <a:gd name="T5" fmla="*/ 966 h 1658937"/>
              <a:gd name="T6" fmla="*/ 5114 w 8245475"/>
              <a:gd name="T7" fmla="*/ 483 h 1658937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69863 w 8245475"/>
              <a:gd name="T13" fmla="*/ 34222 h 1658937"/>
              <a:gd name="T14" fmla="*/ 8075615 w 8245475"/>
              <a:gd name="T15" fmla="*/ 1658937 h 16589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245475" h="1658937">
                <a:moveTo>
                  <a:pt x="0" y="1658937"/>
                </a:moveTo>
                <a:lnTo>
                  <a:pt x="254564" y="0"/>
                </a:lnTo>
                <a:lnTo>
                  <a:pt x="7990911" y="0"/>
                </a:lnTo>
                <a:lnTo>
                  <a:pt x="8245475" y="1658937"/>
                </a:lnTo>
                <a:close/>
              </a:path>
            </a:pathLst>
          </a:custGeom>
          <a:solidFill>
            <a:schemeClr val="bg1">
              <a:alpha val="41176"/>
            </a:schemeClr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anchor="ctr"/>
          <a:lstStyle/>
          <a:p>
            <a:endParaRPr lang="de-AT"/>
          </a:p>
        </p:txBody>
      </p:sp>
      <p:sp>
        <p:nvSpPr>
          <p:cNvPr id="371729" name="Text Box 7"/>
          <p:cNvSpPr txBox="1">
            <a:spLocks noChangeArrowheads="1"/>
          </p:cNvSpPr>
          <p:nvPr/>
        </p:nvSpPr>
        <p:spPr bwMode="auto">
          <a:xfrm>
            <a:off x="2286000" y="993775"/>
            <a:ext cx="4679950" cy="406400"/>
          </a:xfrm>
          <a:prstGeom prst="rect">
            <a:avLst/>
          </a:prstGeom>
          <a:solidFill>
            <a:srgbClr val="DDDDDD"/>
          </a:solidFill>
          <a:ln w="9525">
            <a:solidFill>
              <a:srgbClr val="777777"/>
            </a:solidFill>
            <a:miter lim="800000"/>
            <a:headEnd/>
            <a:tailEnd/>
          </a:ln>
          <a:effectLst>
            <a:prstShdw prst="shdw17" dist="17961" dir="2700000">
              <a:srgbClr val="474747"/>
            </a:prstShdw>
          </a:effectLst>
        </p:spPr>
        <p:txBody>
          <a:bodyPr>
            <a:spAutoFit/>
          </a:bodyPr>
          <a:lstStyle/>
          <a:p>
            <a:pPr algn="ctr"/>
            <a:r>
              <a:rPr lang="de-AT" sz="2000"/>
              <a:t>I. Bildungspolitische Ebene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187450" y="1412875"/>
            <a:ext cx="7488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2000">
                <a:latin typeface="Arial" charset="0"/>
              </a:rPr>
              <a:t>Output/Lernergebnisorientierung, </a:t>
            </a:r>
            <a:r>
              <a:rPr lang="de-AT" sz="2000" b="1">
                <a:solidFill>
                  <a:srgbClr val="FF0000"/>
                </a:solidFill>
                <a:latin typeface="Arial" charset="0"/>
              </a:rPr>
              <a:t>Kompetenzorientierung</a:t>
            </a:r>
          </a:p>
        </p:txBody>
      </p:sp>
      <p:sp>
        <p:nvSpPr>
          <p:cNvPr id="21" name="Text Box 24"/>
          <p:cNvSpPr txBox="1">
            <a:spLocks noChangeArrowheads="1"/>
          </p:cNvSpPr>
          <p:nvPr/>
        </p:nvSpPr>
        <p:spPr bwMode="auto">
          <a:xfrm>
            <a:off x="1042988" y="1773238"/>
            <a:ext cx="7058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800" dirty="0">
                <a:latin typeface="Arial" charset="0"/>
              </a:rPr>
              <a:t>Ergänzende externe Evaluation (</a:t>
            </a:r>
            <a:r>
              <a:rPr lang="de-AT" sz="1800" dirty="0" err="1">
                <a:latin typeface="Arial" charset="0"/>
              </a:rPr>
              <a:t>evidenzbasierte</a:t>
            </a:r>
            <a:r>
              <a:rPr lang="de-AT" sz="1800" dirty="0">
                <a:latin typeface="Arial" charset="0"/>
              </a:rPr>
              <a:t> Evaluation) – </a:t>
            </a:r>
          </a:p>
          <a:p>
            <a:pPr algn="ctr">
              <a:defRPr/>
            </a:pPr>
            <a:r>
              <a:rPr lang="de-AT" sz="1800" dirty="0">
                <a:latin typeface="Arial" charset="0"/>
              </a:rPr>
              <a:t>Zentrale Tests, </a:t>
            </a:r>
            <a:r>
              <a:rPr lang="de-AT" sz="1800" b="1" dirty="0" smtClean="0">
                <a:latin typeface="Arial" charset="0"/>
              </a:rPr>
              <a:t>Zentral-</a:t>
            </a:r>
            <a:r>
              <a:rPr lang="de-AT" sz="1800" b="1" dirty="0">
                <a:latin typeface="Arial" charset="0"/>
              </a:rPr>
              <a:t>M</a:t>
            </a:r>
            <a:r>
              <a:rPr lang="de-AT" sz="1800" b="1" dirty="0" smtClean="0">
                <a:latin typeface="Arial" charset="0"/>
              </a:rPr>
              <a:t>atura</a:t>
            </a:r>
            <a:r>
              <a:rPr lang="de-AT" sz="1800" dirty="0">
                <a:latin typeface="Arial" charset="0"/>
              </a:rPr>
              <a:t>, </a:t>
            </a:r>
            <a:r>
              <a:rPr lang="de-AT" sz="1800" b="1" dirty="0">
                <a:latin typeface="Arial" charset="0"/>
              </a:rPr>
              <a:t>Lernstanderhebungen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539552" y="332656"/>
            <a:ext cx="8352928" cy="59766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de-AT" sz="2000">
              <a:solidFill>
                <a:srgbClr val="000000"/>
              </a:solidFill>
            </a:endParaRPr>
          </a:p>
        </p:txBody>
      </p:sp>
      <p:sp>
        <p:nvSpPr>
          <p:cNvPr id="39937" name="Text Box 4"/>
          <p:cNvSpPr txBox="1">
            <a:spLocks noChangeArrowheads="1"/>
          </p:cNvSpPr>
          <p:nvPr/>
        </p:nvSpPr>
        <p:spPr bwMode="auto">
          <a:xfrm>
            <a:off x="827584" y="755260"/>
            <a:ext cx="7776864" cy="28183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algn="ctr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eaLnBrk="0" hangingPunct="0"/>
            <a:r>
              <a:rPr lang="de-DE" sz="1900" b="1" dirty="0" smtClean="0">
                <a:solidFill>
                  <a:srgbClr val="000000"/>
                </a:solidFill>
              </a:rPr>
              <a:t>Aktuelle wirtschaftspädagogisch relevante Reformprojekte in der Bildungspolitik</a:t>
            </a:r>
          </a:p>
          <a:p>
            <a:pPr eaLnBrk="0" hangingPunct="0"/>
            <a:endParaRPr lang="de-DE" sz="1900" dirty="0" smtClean="0">
              <a:solidFill>
                <a:srgbClr val="5F5F5F"/>
              </a:solidFill>
            </a:endParaRPr>
          </a:p>
          <a:p>
            <a:pPr marL="627063" indent="-627063" eaLnBrk="0" hangingPunct="0"/>
            <a:r>
              <a:rPr lang="de-DE" sz="1900" b="1" dirty="0" smtClean="0">
                <a:solidFill>
                  <a:srgbClr val="C00000"/>
                </a:solidFill>
              </a:rPr>
              <a:t>4.</a:t>
            </a:r>
            <a:r>
              <a:rPr lang="de-DE" sz="1900" dirty="0" smtClean="0">
                <a:solidFill>
                  <a:srgbClr val="C00000"/>
                </a:solidFill>
              </a:rPr>
              <a:t>	</a:t>
            </a:r>
            <a:r>
              <a:rPr lang="de-DE" sz="2400" b="1" dirty="0" smtClean="0">
                <a:solidFill>
                  <a:srgbClr val="C00000"/>
                </a:solidFill>
              </a:rPr>
              <a:t>Was sind Kompetenzen u. Kompetenzmodelle?</a:t>
            </a:r>
            <a:endParaRPr lang="de-DE" sz="2400" b="1" dirty="0" smtClean="0">
              <a:solidFill>
                <a:srgbClr val="CC3300"/>
              </a:solidFill>
            </a:endParaRPr>
          </a:p>
          <a:p>
            <a:pPr marL="627063" indent="-627063" eaLnBrk="0" hangingPunct="0"/>
            <a:r>
              <a:rPr lang="de-DE" sz="1900" b="1" dirty="0" smtClean="0">
                <a:solidFill>
                  <a:srgbClr val="000000"/>
                </a:solidFill>
              </a:rPr>
              <a:t>	</a:t>
            </a:r>
            <a:r>
              <a:rPr lang="de-DE" sz="1900" dirty="0" smtClean="0">
                <a:solidFill>
                  <a:srgbClr val="000000"/>
                </a:solidFill>
              </a:rPr>
              <a:t>Darstellung der Kompetenzmodelle</a:t>
            </a:r>
          </a:p>
          <a:p>
            <a:pPr marL="804863" indent="-180975" eaLnBrk="0" hangingPunct="0">
              <a:buFont typeface="Arial" pitchFamily="34" charset="0"/>
              <a:buChar char="•"/>
            </a:pPr>
            <a:r>
              <a:rPr lang="de-DE" sz="1900" dirty="0" smtClean="0">
                <a:solidFill>
                  <a:srgbClr val="000000"/>
                </a:solidFill>
              </a:rPr>
              <a:t>„Management und </a:t>
            </a:r>
            <a:r>
              <a:rPr lang="de-DE" sz="1900" dirty="0" err="1" smtClean="0">
                <a:solidFill>
                  <a:srgbClr val="000000"/>
                </a:solidFill>
              </a:rPr>
              <a:t>Entrepreneurship</a:t>
            </a:r>
            <a:r>
              <a:rPr lang="de-DE" sz="1900" dirty="0" smtClean="0">
                <a:solidFill>
                  <a:srgbClr val="000000"/>
                </a:solidFill>
              </a:rPr>
              <a:t>“ (inkl. prototypische Beispiele) und </a:t>
            </a:r>
          </a:p>
          <a:p>
            <a:pPr marL="804863" indent="-180975" eaLnBrk="0" hangingPunct="0">
              <a:buFont typeface="Arial" pitchFamily="34" charset="0"/>
              <a:buChar char="•"/>
            </a:pPr>
            <a:r>
              <a:rPr lang="de-DE" sz="1900" dirty="0" smtClean="0">
                <a:solidFill>
                  <a:srgbClr val="000000"/>
                </a:solidFill>
              </a:rPr>
              <a:t>KLEE (Schopf/</a:t>
            </a:r>
            <a:r>
              <a:rPr lang="de-DE" sz="1900" dirty="0" err="1" smtClean="0">
                <a:solidFill>
                  <a:srgbClr val="000000"/>
                </a:solidFill>
              </a:rPr>
              <a:t>Müllauer</a:t>
            </a:r>
            <a:r>
              <a:rPr lang="de-DE" sz="1900" dirty="0" smtClean="0">
                <a:solidFill>
                  <a:srgbClr val="000000"/>
                </a:solidFill>
              </a:rPr>
              <a:t>)</a:t>
            </a:r>
          </a:p>
          <a:p>
            <a:pPr marL="709613" indent="-709613" eaLnBrk="0" hangingPunct="0">
              <a:defRPr/>
            </a:pPr>
            <a:endParaRPr lang="de-DE" sz="2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27584" y="3969778"/>
            <a:ext cx="7920880" cy="34800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809625" indent="-809625" eaLnBrk="0" hangingPunct="0">
              <a:defRPr/>
            </a:pP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Klieme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, E. </a:t>
            </a:r>
            <a:r>
              <a:rPr lang="de-DE" sz="1600" dirty="0" smtClean="0">
                <a:solidFill>
                  <a:srgbClr val="000000"/>
                </a:solidFill>
                <a:latin typeface="Arial" charset="0"/>
              </a:rPr>
              <a:t>(2004):  Was sind Kompetenzen und wie lassen sie sich messen? In: Pädagogik 6/04, S. 10-13</a:t>
            </a:r>
          </a:p>
          <a:p>
            <a:pPr marL="809625" indent="-809625" eaLnBrk="0" hangingPunct="0">
              <a:defRPr/>
            </a:pP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BMUKK </a:t>
            </a:r>
            <a:r>
              <a:rPr lang="de-DE" sz="1600" dirty="0" smtClean="0">
                <a:solidFill>
                  <a:srgbClr val="000000"/>
                </a:solidFill>
                <a:latin typeface="Arial" charset="0"/>
              </a:rPr>
              <a:t>(2011): Kompetenzorientiert Unterrichten. Internet: http://www.bildungsstandards.berufsbildendeschulen.at/fileadmin/content/bbs/KU/Grundlagenpapier_KU_Maerz2011.pdf, S. 1-39.</a:t>
            </a:r>
          </a:p>
          <a:p>
            <a:pPr marL="809625" indent="-809625" eaLnBrk="0" hangingPunct="0">
              <a:defRPr/>
            </a:pP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Fritz, U. </a:t>
            </a:r>
            <a:r>
              <a:rPr lang="de-DE" sz="1600" dirty="0" smtClean="0">
                <a:solidFill>
                  <a:srgbClr val="000000"/>
                </a:solidFill>
                <a:latin typeface="Arial" charset="0"/>
              </a:rPr>
              <a:t>(2011): Kompetenzorientierte Bildungsstandards in der Praxis. In: </a:t>
            </a:r>
            <a:r>
              <a:rPr lang="de-DE" sz="1600" dirty="0" err="1" smtClean="0">
                <a:solidFill>
                  <a:srgbClr val="000000"/>
                </a:solidFill>
                <a:latin typeface="Arial" charset="0"/>
              </a:rPr>
              <a:t>Wissenplus</a:t>
            </a:r>
            <a:r>
              <a:rPr lang="de-DE" sz="1600" dirty="0" smtClean="0">
                <a:solidFill>
                  <a:srgbClr val="000000"/>
                </a:solidFill>
                <a:latin typeface="Arial" charset="0"/>
              </a:rPr>
              <a:t> 2-10/11, S.11-13.</a:t>
            </a:r>
          </a:p>
          <a:p>
            <a:pPr marL="809625" indent="-809625" eaLnBrk="0" hangingPunct="0">
              <a:defRPr/>
            </a:pP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Müllauer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, B., Schopf, </a:t>
            </a:r>
            <a:r>
              <a:rPr lang="de-DE" sz="1600" b="1" dirty="0" err="1" smtClean="0">
                <a:solidFill>
                  <a:srgbClr val="000000"/>
                </a:solidFill>
                <a:latin typeface="Arial" charset="0"/>
              </a:rPr>
              <a:t>Ch</a:t>
            </a:r>
            <a:r>
              <a:rPr lang="de-DE" sz="1600" b="1" dirty="0" smtClean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de-DE" sz="1600" dirty="0" smtClean="0">
                <a:solidFill>
                  <a:srgbClr val="000000"/>
                </a:solidFill>
                <a:latin typeface="Arial" charset="0"/>
              </a:rPr>
              <a:t>(2009): Kerncurricula für Kernfächer. In: </a:t>
            </a:r>
            <a:r>
              <a:rPr lang="de-DE" sz="1600" dirty="0" err="1" smtClean="0">
                <a:solidFill>
                  <a:srgbClr val="000000"/>
                </a:solidFill>
                <a:latin typeface="Arial" charset="0"/>
              </a:rPr>
              <a:t>Wissenplus</a:t>
            </a:r>
            <a:r>
              <a:rPr lang="de-DE" sz="1600" dirty="0" smtClean="0">
                <a:solidFill>
                  <a:srgbClr val="000000"/>
                </a:solidFill>
                <a:latin typeface="Arial" charset="0"/>
              </a:rPr>
              <a:t> 5-08/09, S.16-20.</a:t>
            </a:r>
          </a:p>
          <a:p>
            <a:pPr marL="809625" indent="-809625" eaLnBrk="0" hangingPunct="0">
              <a:defRPr/>
            </a:pPr>
            <a:endParaRPr lang="de-DE" sz="2400" dirty="0" smtClean="0">
              <a:solidFill>
                <a:srgbClr val="7F7F7F"/>
              </a:solidFill>
              <a:latin typeface="Arial" charset="0"/>
            </a:endParaRPr>
          </a:p>
          <a:p>
            <a:pPr marL="809625" indent="-809625" eaLnBrk="0" hangingPunct="0">
              <a:defRPr/>
            </a:pPr>
            <a:endParaRPr lang="de-DE" sz="1400" i="1" dirty="0" smtClean="0">
              <a:solidFill>
                <a:srgbClr val="000000"/>
              </a:solidFill>
              <a:latin typeface="Arial" charset="0"/>
            </a:endParaRPr>
          </a:p>
          <a:p>
            <a:pPr marL="809625" indent="-809625" eaLnBrk="0" hangingPunct="0">
              <a:defRPr/>
            </a:pPr>
            <a:endParaRPr lang="de-DE" sz="1400" i="1" dirty="0" smtClean="0">
              <a:solidFill>
                <a:srgbClr val="000000"/>
              </a:solidFill>
              <a:latin typeface="Arial" charset="0"/>
            </a:endParaRPr>
          </a:p>
          <a:p>
            <a:pPr marL="809625" indent="-809625" eaLnBrk="0" hangingPunct="0">
              <a:defRPr/>
            </a:pPr>
            <a:endParaRPr lang="de-DE" sz="2400" dirty="0">
              <a:solidFill>
                <a:srgbClr val="7F7F7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71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3" name="Text Box 3"/>
          <p:cNvSpPr txBox="1">
            <a:spLocks noChangeArrowheads="1"/>
          </p:cNvSpPr>
          <p:nvPr/>
        </p:nvSpPr>
        <p:spPr bwMode="auto">
          <a:xfrm>
            <a:off x="251520" y="188913"/>
            <a:ext cx="8496944" cy="113877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solidFill>
                  <a:srgbClr val="000000"/>
                </a:solidFill>
              </a:rPr>
              <a:t>Kompetenzverständnis abhängig von unterschiedlichen </a:t>
            </a:r>
          </a:p>
          <a:p>
            <a:pPr algn="ctr"/>
            <a:r>
              <a:rPr lang="de-AT" sz="2400" b="1" dirty="0">
                <a:solidFill>
                  <a:srgbClr val="000000"/>
                </a:solidFill>
              </a:rPr>
              <a:t>bildungspolitischen Zielvorstellungen und theoretischen Bezügen </a:t>
            </a:r>
            <a:r>
              <a:rPr lang="de-AT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448514" name="Text Box 5"/>
          <p:cNvSpPr txBox="1">
            <a:spLocks noChangeArrowheads="1"/>
          </p:cNvSpPr>
          <p:nvPr/>
        </p:nvSpPr>
        <p:spPr bwMode="auto">
          <a:xfrm>
            <a:off x="323850" y="1484313"/>
            <a:ext cx="8424614" cy="528637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99"/>
            </a:prstShdw>
          </a:effectLst>
        </p:spPr>
        <p:txBody>
          <a:bodyPr wrap="square">
            <a:spAutoFit/>
          </a:bodyPr>
          <a:lstStyle/>
          <a:p>
            <a:r>
              <a:rPr lang="de-AT" sz="2800" b="1" dirty="0">
                <a:solidFill>
                  <a:srgbClr val="000000"/>
                </a:solidFill>
              </a:rPr>
              <a:t>Bildungspolitisch/theoretischer Bezugsrahmen</a:t>
            </a:r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3111500" y="2513013"/>
            <a:ext cx="2828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endParaRPr lang="de-DE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3268" name="AutoShape 20"/>
          <p:cNvSpPr>
            <a:spLocks noChangeArrowheads="1"/>
          </p:cNvSpPr>
          <p:nvPr/>
        </p:nvSpPr>
        <p:spPr bwMode="auto">
          <a:xfrm>
            <a:off x="250825" y="5949950"/>
            <a:ext cx="5689600" cy="836613"/>
          </a:xfrm>
          <a:prstGeom prst="upArrowCallout">
            <a:avLst>
              <a:gd name="adj1" fmla="val 170019"/>
              <a:gd name="adj2" fmla="val 170019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de-AT" sz="1800" dirty="0">
                <a:solidFill>
                  <a:srgbClr val="000000"/>
                </a:solidFill>
                <a:latin typeface="Arial" charset="0"/>
              </a:rPr>
              <a:t>Kognitionspsychologische Orientierung</a:t>
            </a:r>
          </a:p>
          <a:p>
            <a:pPr algn="ctr">
              <a:defRPr/>
            </a:pPr>
            <a:r>
              <a:rPr lang="de-AT" sz="1800" dirty="0">
                <a:solidFill>
                  <a:srgbClr val="000000"/>
                </a:solidFill>
                <a:latin typeface="Arial" charset="0"/>
              </a:rPr>
              <a:t>(deklaratives &amp; prozedurales Wissen)</a:t>
            </a:r>
          </a:p>
        </p:txBody>
      </p:sp>
      <p:grpSp>
        <p:nvGrpSpPr>
          <p:cNvPr id="27" name="Gruppieren 26"/>
          <p:cNvGrpSpPr>
            <a:grpSpLocks/>
          </p:cNvGrpSpPr>
          <p:nvPr/>
        </p:nvGrpSpPr>
        <p:grpSpPr bwMode="auto">
          <a:xfrm>
            <a:off x="6127750" y="5949950"/>
            <a:ext cx="2916238" cy="863600"/>
            <a:chOff x="6128146" y="5949950"/>
            <a:chExt cx="2916238" cy="863600"/>
          </a:xfrm>
        </p:grpSpPr>
        <p:sp>
          <p:nvSpPr>
            <p:cNvPr id="53271" name="AutoShape 23"/>
            <p:cNvSpPr>
              <a:spLocks noChangeArrowheads="1"/>
            </p:cNvSpPr>
            <p:nvPr/>
          </p:nvSpPr>
          <p:spPr bwMode="auto">
            <a:xfrm>
              <a:off x="6128146" y="5949950"/>
              <a:ext cx="2916238" cy="836613"/>
            </a:xfrm>
            <a:prstGeom prst="upArrowCallout">
              <a:avLst>
                <a:gd name="adj1" fmla="val 87144"/>
                <a:gd name="adj2" fmla="val 87144"/>
                <a:gd name="adj3" fmla="val 16667"/>
                <a:gd name="adj4" fmla="val 66667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3270" name="Text Box 22"/>
            <p:cNvSpPr txBox="1">
              <a:spLocks noChangeArrowheads="1"/>
            </p:cNvSpPr>
            <p:nvPr/>
          </p:nvSpPr>
          <p:spPr bwMode="auto">
            <a:xfrm>
              <a:off x="6301184" y="6172200"/>
              <a:ext cx="2651125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AT" sz="1800">
                  <a:solidFill>
                    <a:srgbClr val="000000"/>
                  </a:solidFill>
                  <a:latin typeface="Arial" charset="0"/>
                </a:rPr>
                <a:t>Pragmatische Orien-</a:t>
              </a:r>
            </a:p>
            <a:p>
              <a:pPr algn="ctr">
                <a:defRPr/>
              </a:pPr>
              <a:r>
                <a:rPr lang="de-AT" sz="1800">
                  <a:solidFill>
                    <a:srgbClr val="000000"/>
                  </a:solidFill>
                  <a:latin typeface="Arial" charset="0"/>
                </a:rPr>
                <a:t>tierung an </a:t>
              </a:r>
              <a:r>
                <a:rPr lang="de-AT" sz="1800" b="1">
                  <a:solidFill>
                    <a:srgbClr val="000000"/>
                  </a:solidFill>
                  <a:latin typeface="Arial" charset="0"/>
                </a:rPr>
                <a:t>Jobrelevanz</a:t>
              </a:r>
            </a:p>
          </p:txBody>
        </p:sp>
      </p:grpSp>
      <p:grpSp>
        <p:nvGrpSpPr>
          <p:cNvPr id="24" name="Gruppieren 23"/>
          <p:cNvGrpSpPr>
            <a:grpSpLocks/>
          </p:cNvGrpSpPr>
          <p:nvPr/>
        </p:nvGrpSpPr>
        <p:grpSpPr bwMode="auto">
          <a:xfrm>
            <a:off x="169863" y="2060575"/>
            <a:ext cx="2568575" cy="3744913"/>
            <a:chOff x="169863" y="2060575"/>
            <a:chExt cx="2568575" cy="3744913"/>
          </a:xfrm>
        </p:grpSpPr>
        <p:sp>
          <p:nvSpPr>
            <p:cNvPr id="448529" name="Text Box 4"/>
            <p:cNvSpPr txBox="1">
              <a:spLocks noChangeArrowheads="1"/>
            </p:cNvSpPr>
            <p:nvPr/>
          </p:nvSpPr>
          <p:spPr bwMode="auto">
            <a:xfrm>
              <a:off x="169863" y="2492375"/>
              <a:ext cx="2568575" cy="2054225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prstShdw prst="shdw17" dist="17961" dir="2700000">
                <a:srgbClr val="000099"/>
              </a:prst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de-AT" sz="2000" b="1">
                  <a:solidFill>
                    <a:srgbClr val="000000"/>
                  </a:solidFill>
                </a:rPr>
                <a:t>Beruflichkeit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Berufspädagogischer &amp;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Erziehungswissen-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schaftlicher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Bezugsrahmen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(Roth, Reetz, Bader, 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Achtenhagen etc.)</a:t>
              </a:r>
            </a:p>
          </p:txBody>
        </p:sp>
        <p:sp>
          <p:nvSpPr>
            <p:cNvPr id="448530" name="Text Box 8"/>
            <p:cNvSpPr txBox="1">
              <a:spLocks noChangeArrowheads="1"/>
            </p:cNvSpPr>
            <p:nvPr/>
          </p:nvSpPr>
          <p:spPr bwMode="auto">
            <a:xfrm>
              <a:off x="392113" y="4879976"/>
              <a:ext cx="2124075" cy="925512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prstShdw prst="shdw17" dist="17961" dir="2700000">
                <a:srgbClr val="000099"/>
              </a:prst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de-AT" sz="1800">
                  <a:solidFill>
                    <a:srgbClr val="000000"/>
                  </a:solidFill>
                </a:rPr>
                <a:t>Fach,- Methoden,- 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Sozial- und Selbst-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kompetenz</a:t>
              </a:r>
            </a:p>
          </p:txBody>
        </p:sp>
        <p:sp>
          <p:nvSpPr>
            <p:cNvPr id="448531" name="AutoShape 7"/>
            <p:cNvSpPr>
              <a:spLocks noChangeArrowheads="1"/>
            </p:cNvSpPr>
            <p:nvPr/>
          </p:nvSpPr>
          <p:spPr bwMode="auto">
            <a:xfrm>
              <a:off x="1201738" y="4581525"/>
              <a:ext cx="504825" cy="28733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prstShdw prst="shdw17" dist="17961" dir="2700000">
                <a:srgbClr val="000099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48532" name="AutoShape 13"/>
            <p:cNvSpPr>
              <a:spLocks noChangeArrowheads="1"/>
            </p:cNvSpPr>
            <p:nvPr/>
          </p:nvSpPr>
          <p:spPr bwMode="auto">
            <a:xfrm>
              <a:off x="842169" y="2060575"/>
              <a:ext cx="1223963" cy="4318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prstShdw prst="shdw17" dist="17961" dir="2700000">
                <a:srgbClr val="000099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25" name="Gruppieren 24"/>
          <p:cNvGrpSpPr>
            <a:grpSpLocks/>
          </p:cNvGrpSpPr>
          <p:nvPr/>
        </p:nvGrpSpPr>
        <p:grpSpPr bwMode="auto">
          <a:xfrm>
            <a:off x="2967038" y="2060575"/>
            <a:ext cx="2973387" cy="3744913"/>
            <a:chOff x="2967038" y="2060575"/>
            <a:chExt cx="2973387" cy="3744913"/>
          </a:xfrm>
        </p:grpSpPr>
        <p:sp>
          <p:nvSpPr>
            <p:cNvPr id="448525" name="Text Box 10"/>
            <p:cNvSpPr txBox="1">
              <a:spLocks noChangeArrowheads="1"/>
            </p:cNvSpPr>
            <p:nvPr/>
          </p:nvSpPr>
          <p:spPr bwMode="auto">
            <a:xfrm>
              <a:off x="2967038" y="2492375"/>
              <a:ext cx="2973387" cy="1504950"/>
            </a:xfrm>
            <a:prstGeom prst="rect">
              <a:avLst/>
            </a:prstGeom>
            <a:noFill/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prstShdw prst="shdw17" dist="17961" dir="2700000">
                <a:srgbClr val="000099"/>
              </a:prstShdw>
            </a:effectLst>
          </p:spPr>
          <p:txBody>
            <a:bodyPr>
              <a:spAutoFit/>
            </a:bodyPr>
            <a:lstStyle/>
            <a:p>
              <a:pPr algn="ctr"/>
              <a:r>
                <a:rPr lang="de-AT" sz="2000" b="1">
                  <a:solidFill>
                    <a:srgbClr val="000000"/>
                  </a:solidFill>
                </a:rPr>
                <a:t>Allgemeinbildung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Psychologischer  &amp; Er- ziehungswissenschaftlicher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Bezugsrahmen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(Weinert, Klieme etc.)</a:t>
              </a:r>
            </a:p>
          </p:txBody>
        </p:sp>
        <p:sp>
          <p:nvSpPr>
            <p:cNvPr id="53260" name="Text Box 12"/>
            <p:cNvSpPr txBox="1">
              <a:spLocks noChangeArrowheads="1"/>
            </p:cNvSpPr>
            <p:nvPr/>
          </p:nvSpPr>
          <p:spPr bwMode="auto">
            <a:xfrm>
              <a:off x="2976563" y="4330700"/>
              <a:ext cx="2952750" cy="147478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AT" sz="1800">
                  <a:solidFill>
                    <a:srgbClr val="000000"/>
                  </a:solidFill>
                  <a:latin typeface="Arial" charset="0"/>
                </a:rPr>
                <a:t>Kompetenz ist das Zusammenspiel von Wissen, Können und Wollen zur Bearbeitung komplexer Anforderungen</a:t>
              </a:r>
            </a:p>
          </p:txBody>
        </p:sp>
        <p:sp>
          <p:nvSpPr>
            <p:cNvPr id="448527" name="AutoShape 11"/>
            <p:cNvSpPr>
              <a:spLocks noChangeArrowheads="1"/>
            </p:cNvSpPr>
            <p:nvPr/>
          </p:nvSpPr>
          <p:spPr bwMode="auto">
            <a:xfrm>
              <a:off x="4201319" y="4040600"/>
              <a:ext cx="504825" cy="2520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prstShdw prst="shdw17" dist="17961" dir="2700000">
                <a:srgbClr val="000099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48528" name="AutoShape 14"/>
            <p:cNvSpPr>
              <a:spLocks noChangeArrowheads="1"/>
            </p:cNvSpPr>
            <p:nvPr/>
          </p:nvSpPr>
          <p:spPr bwMode="auto">
            <a:xfrm>
              <a:off x="3806031" y="2060575"/>
              <a:ext cx="1295400" cy="4318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prstShdw prst="shdw17" dist="17961" dir="2700000">
                <a:srgbClr val="000099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</p:grpSp>
      <p:grpSp>
        <p:nvGrpSpPr>
          <p:cNvPr id="26" name="Gruppieren 25"/>
          <p:cNvGrpSpPr>
            <a:grpSpLocks/>
          </p:cNvGrpSpPr>
          <p:nvPr/>
        </p:nvGrpSpPr>
        <p:grpSpPr bwMode="auto">
          <a:xfrm>
            <a:off x="6135688" y="2060575"/>
            <a:ext cx="2901950" cy="3744913"/>
            <a:chOff x="6135465" y="2060575"/>
            <a:chExt cx="2901600" cy="3744913"/>
          </a:xfrm>
        </p:grpSpPr>
        <p:sp>
          <p:nvSpPr>
            <p:cNvPr id="53265" name="Text Box 17"/>
            <p:cNvSpPr txBox="1">
              <a:spLocks noChangeArrowheads="1"/>
            </p:cNvSpPr>
            <p:nvPr/>
          </p:nvSpPr>
          <p:spPr bwMode="auto">
            <a:xfrm>
              <a:off x="6135465" y="2492375"/>
              <a:ext cx="2901600" cy="1504950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AT" sz="2000" b="1">
                  <a:solidFill>
                    <a:srgbClr val="000000"/>
                  </a:solidFill>
                  <a:latin typeface="Arial" charset="0"/>
                </a:rPr>
                <a:t>Employability</a:t>
              </a:r>
            </a:p>
            <a:p>
              <a:pPr algn="ctr">
                <a:defRPr/>
              </a:pPr>
              <a:r>
                <a:rPr lang="de-AT" sz="1800">
                  <a:solidFill>
                    <a:srgbClr val="000000"/>
                  </a:solidFill>
                  <a:latin typeface="Arial" charset="0"/>
                </a:rPr>
                <a:t>Bezugsrahmen: „Skills“ für den Arbeitsmarkt</a:t>
              </a:r>
            </a:p>
            <a:p>
              <a:pPr algn="ctr">
                <a:defRPr/>
              </a:pPr>
              <a:r>
                <a:rPr lang="de-AT" sz="1800">
                  <a:solidFill>
                    <a:srgbClr val="000000"/>
                  </a:solidFill>
                  <a:latin typeface="Arial" charset="0"/>
                </a:rPr>
                <a:t>(Ansatz der National  Vocational Qualifications)</a:t>
              </a:r>
            </a:p>
          </p:txBody>
        </p:sp>
        <p:sp>
          <p:nvSpPr>
            <p:cNvPr id="53266" name="Text Box 18"/>
            <p:cNvSpPr txBox="1">
              <a:spLocks noChangeArrowheads="1"/>
            </p:cNvSpPr>
            <p:nvPr/>
          </p:nvSpPr>
          <p:spPr bwMode="auto">
            <a:xfrm>
              <a:off x="6135465" y="4330700"/>
              <a:ext cx="2901600" cy="147478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de-AT" sz="1800">
                  <a:solidFill>
                    <a:srgbClr val="000000"/>
                  </a:solidFill>
                  <a:latin typeface="Arial" charset="0"/>
                </a:rPr>
                <a:t>Kompetenzen sind modular zu vermitteln – einseitig funktionale Anpassung an Arbeitsmarktrelevanz</a:t>
              </a:r>
            </a:p>
          </p:txBody>
        </p:sp>
        <p:sp>
          <p:nvSpPr>
            <p:cNvPr id="448523" name="AutoShape 19"/>
            <p:cNvSpPr>
              <a:spLocks noChangeArrowheads="1"/>
            </p:cNvSpPr>
            <p:nvPr/>
          </p:nvSpPr>
          <p:spPr bwMode="auto">
            <a:xfrm>
              <a:off x="7333853" y="4040600"/>
              <a:ext cx="504825" cy="2520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prstShdw prst="shdw17" dist="17961" dir="2700000">
                <a:srgbClr val="000099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48524" name="AutoShape 15"/>
            <p:cNvSpPr>
              <a:spLocks noChangeArrowheads="1"/>
            </p:cNvSpPr>
            <p:nvPr/>
          </p:nvSpPr>
          <p:spPr bwMode="auto">
            <a:xfrm>
              <a:off x="6938565" y="2060575"/>
              <a:ext cx="1295400" cy="4318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>
              <a:prstShdw prst="shdw17" dist="17961" dir="2700000">
                <a:srgbClr val="000099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65657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6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83358" y="116632"/>
            <a:ext cx="8504508" cy="98488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AT" sz="2000" b="1" dirty="0">
                <a:solidFill>
                  <a:srgbClr val="000000"/>
                </a:solidFill>
                <a:latin typeface="Arial" charset="0"/>
              </a:rPr>
              <a:t>Kompetenzverständnis/Kompetenzdimensionen in der Tradition der </a:t>
            </a:r>
          </a:p>
          <a:p>
            <a:pPr algn="ctr">
              <a:defRPr/>
            </a:pPr>
            <a:r>
              <a:rPr lang="de-AT" sz="2000" b="1" dirty="0">
                <a:solidFill>
                  <a:srgbClr val="000000"/>
                </a:solidFill>
                <a:latin typeface="Arial" charset="0"/>
              </a:rPr>
              <a:t>Berufs- und Wirtschaftspädagogik</a:t>
            </a:r>
            <a:r>
              <a:rPr lang="de-AT" sz="20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de-AT" sz="18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de-AT" sz="1500" dirty="0">
                <a:solidFill>
                  <a:srgbClr val="000000"/>
                </a:solidFill>
                <a:latin typeface="Arial" charset="0"/>
              </a:rPr>
              <a:t>vgl. </a:t>
            </a:r>
            <a:r>
              <a:rPr lang="de-AT" sz="1500" dirty="0" err="1">
                <a:solidFill>
                  <a:srgbClr val="000000"/>
                </a:solidFill>
                <a:latin typeface="Arial" charset="0"/>
              </a:rPr>
              <a:t>exempl</a:t>
            </a:r>
            <a:r>
              <a:rPr lang="de-AT" sz="1500" dirty="0">
                <a:solidFill>
                  <a:srgbClr val="000000"/>
                </a:solidFill>
                <a:latin typeface="Arial" charset="0"/>
              </a:rPr>
              <a:t>. Reetz, </a:t>
            </a:r>
            <a:r>
              <a:rPr lang="de-AT" sz="1500" dirty="0" err="1">
                <a:solidFill>
                  <a:srgbClr val="000000"/>
                </a:solidFill>
                <a:latin typeface="Arial" charset="0"/>
              </a:rPr>
              <a:t>Achtenhagen</a:t>
            </a:r>
            <a:r>
              <a:rPr lang="de-AT" sz="1500" dirty="0">
                <a:solidFill>
                  <a:srgbClr val="000000"/>
                </a:solidFill>
                <a:latin typeface="Arial" charset="0"/>
              </a:rPr>
              <a:t>, Bader, </a:t>
            </a:r>
            <a:r>
              <a:rPr lang="de-AT" sz="1500" dirty="0" err="1">
                <a:solidFill>
                  <a:srgbClr val="000000"/>
                </a:solidFill>
                <a:latin typeface="Arial" charset="0"/>
              </a:rPr>
              <a:t>Sloane</a:t>
            </a:r>
            <a:r>
              <a:rPr lang="de-AT" sz="1500" dirty="0">
                <a:solidFill>
                  <a:srgbClr val="000000"/>
                </a:solidFill>
                <a:latin typeface="Arial" charset="0"/>
              </a:rPr>
              <a:t>, Euler/Hahn) </a:t>
            </a:r>
          </a:p>
        </p:txBody>
      </p:sp>
      <p:grpSp>
        <p:nvGrpSpPr>
          <p:cNvPr id="12" name="Gruppieren 11"/>
          <p:cNvGrpSpPr>
            <a:grpSpLocks/>
          </p:cNvGrpSpPr>
          <p:nvPr/>
        </p:nvGrpSpPr>
        <p:grpSpPr bwMode="auto">
          <a:xfrm>
            <a:off x="176213" y="3644900"/>
            <a:ext cx="8712200" cy="3097213"/>
            <a:chOff x="177006" y="3644900"/>
            <a:chExt cx="8712000" cy="3097213"/>
          </a:xfrm>
        </p:grpSpPr>
        <p:sp>
          <p:nvSpPr>
            <p:cNvPr id="49165" name="Rectangle 13"/>
            <p:cNvSpPr>
              <a:spLocks noChangeArrowheads="1"/>
            </p:cNvSpPr>
            <p:nvPr/>
          </p:nvSpPr>
          <p:spPr bwMode="auto">
            <a:xfrm>
              <a:off x="177006" y="3644900"/>
              <a:ext cx="8712000" cy="3097213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9158" name="Text Box 6"/>
            <p:cNvSpPr txBox="1">
              <a:spLocks noChangeArrowheads="1"/>
            </p:cNvSpPr>
            <p:nvPr/>
          </p:nvSpPr>
          <p:spPr bwMode="auto">
            <a:xfrm>
              <a:off x="3231286" y="3656013"/>
              <a:ext cx="2598677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AT" sz="2000" b="1" dirty="0">
                  <a:solidFill>
                    <a:srgbClr val="000000"/>
                  </a:solidFill>
                  <a:latin typeface="Arial" charset="0"/>
                </a:rPr>
                <a:t>Kompetenzbereiche</a:t>
              </a:r>
            </a:p>
          </p:txBody>
        </p:sp>
        <p:sp>
          <p:nvSpPr>
            <p:cNvPr id="449546" name="Text Box 7"/>
            <p:cNvSpPr txBox="1">
              <a:spLocks noChangeArrowheads="1"/>
            </p:cNvSpPr>
            <p:nvPr/>
          </p:nvSpPr>
          <p:spPr bwMode="auto">
            <a:xfrm>
              <a:off x="250825" y="4076700"/>
              <a:ext cx="4248000" cy="150495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4D4D4D"/>
              </a:solidFill>
              <a:miter lim="800000"/>
              <a:headEnd/>
              <a:tailEnd/>
            </a:ln>
            <a:effectLst>
              <a:prstShdw prst="shdw17" dist="17961" dir="2700000">
                <a:srgbClr val="2E2E2E"/>
              </a:prstShdw>
            </a:effectLst>
          </p:spPr>
          <p:txBody>
            <a:bodyPr>
              <a:spAutoFit/>
            </a:bodyPr>
            <a:lstStyle/>
            <a:p>
              <a:pPr algn="ctr"/>
              <a:r>
                <a:rPr lang="de-AT" sz="2000" b="1">
                  <a:solidFill>
                    <a:srgbClr val="000000"/>
                  </a:solidFill>
                </a:rPr>
                <a:t>Fach- und  Methodenkompetenz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Fähigkeit, berufsrelevante Aufgaben selbständig und fachlich richtig zu bearbeiten – deklaratives und prozedurales Wissen.</a:t>
              </a:r>
            </a:p>
          </p:txBody>
        </p:sp>
        <p:sp>
          <p:nvSpPr>
            <p:cNvPr id="449547" name="Text Box 9"/>
            <p:cNvSpPr txBox="1">
              <a:spLocks noChangeArrowheads="1"/>
            </p:cNvSpPr>
            <p:nvPr/>
          </p:nvSpPr>
          <p:spPr bwMode="auto">
            <a:xfrm>
              <a:off x="4572001" y="4076700"/>
              <a:ext cx="4248000" cy="1512000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  <a:effectLst>
              <a:prstShdw prst="shdw17" dist="17961" dir="2700000">
                <a:srgbClr val="393939"/>
              </a:prstShdw>
            </a:effectLst>
          </p:spPr>
          <p:txBody>
            <a:bodyPr>
              <a:spAutoFit/>
            </a:bodyPr>
            <a:lstStyle/>
            <a:p>
              <a:pPr algn="ctr"/>
              <a:r>
                <a:rPr lang="de-AT" sz="2000" b="1">
                  <a:solidFill>
                    <a:srgbClr val="000000"/>
                  </a:solidFill>
                </a:rPr>
                <a:t>Sozialkompetenz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Fähigkeit und Bereitschaft, sich mit anderen rational und verantwortungs-bewusst auseinanderzusetzen.</a:t>
              </a:r>
            </a:p>
            <a:p>
              <a:pPr algn="ctr"/>
              <a:endParaRPr lang="de-AT" sz="1200">
                <a:solidFill>
                  <a:srgbClr val="000000"/>
                </a:solidFill>
              </a:endParaRPr>
            </a:p>
          </p:txBody>
        </p:sp>
        <p:sp>
          <p:nvSpPr>
            <p:cNvPr id="449548" name="Text Box 10"/>
            <p:cNvSpPr txBox="1">
              <a:spLocks noChangeArrowheads="1"/>
            </p:cNvSpPr>
            <p:nvPr/>
          </p:nvSpPr>
          <p:spPr bwMode="auto">
            <a:xfrm>
              <a:off x="250825" y="5686425"/>
              <a:ext cx="8569325" cy="955675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rgbClr val="5F5F5F"/>
              </a:solidFill>
              <a:miter lim="800000"/>
              <a:headEnd/>
              <a:tailEnd/>
            </a:ln>
            <a:effectLst>
              <a:prstShdw prst="shdw17" dist="17961" dir="2700000">
                <a:srgbClr val="393939"/>
              </a:prstShdw>
            </a:effectLst>
          </p:spPr>
          <p:txBody>
            <a:bodyPr>
              <a:spAutoFit/>
            </a:bodyPr>
            <a:lstStyle/>
            <a:p>
              <a:pPr algn="ctr"/>
              <a:r>
                <a:rPr lang="de-AT" sz="2000" b="1">
                  <a:solidFill>
                    <a:srgbClr val="000000"/>
                  </a:solidFill>
                </a:rPr>
                <a:t>Selbst- oder Humankompetenz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Alle zwei obigen Dimensionen interagieren mit individuellen Kapazitäten, Ein-stellungen, Werten, Motivationen - mit der Willensstärke und der Metakognition</a:t>
              </a:r>
            </a:p>
          </p:txBody>
        </p:sp>
      </p:grpSp>
      <p:grpSp>
        <p:nvGrpSpPr>
          <p:cNvPr id="16" name="Gruppieren 15"/>
          <p:cNvGrpSpPr>
            <a:grpSpLocks/>
          </p:cNvGrpSpPr>
          <p:nvPr/>
        </p:nvGrpSpPr>
        <p:grpSpPr bwMode="auto">
          <a:xfrm>
            <a:off x="176213" y="1266825"/>
            <a:ext cx="8712200" cy="2268538"/>
            <a:chOff x="177006" y="1266825"/>
            <a:chExt cx="8712000" cy="2268538"/>
          </a:xfrm>
        </p:grpSpPr>
        <p:grpSp>
          <p:nvGrpSpPr>
            <p:cNvPr id="449540" name="Gruppieren 12"/>
            <p:cNvGrpSpPr>
              <a:grpSpLocks/>
            </p:cNvGrpSpPr>
            <p:nvPr/>
          </p:nvGrpSpPr>
          <p:grpSpPr bwMode="auto">
            <a:xfrm>
              <a:off x="177006" y="1273175"/>
              <a:ext cx="8712000" cy="2262188"/>
              <a:chOff x="177006" y="1273175"/>
              <a:chExt cx="8712000" cy="2262188"/>
            </a:xfrm>
          </p:grpSpPr>
          <p:sp>
            <p:nvSpPr>
              <p:cNvPr id="449542" name="Rectangle 5"/>
              <p:cNvSpPr>
                <a:spLocks noChangeArrowheads="1"/>
              </p:cNvSpPr>
              <p:nvPr/>
            </p:nvSpPr>
            <p:spPr bwMode="auto">
              <a:xfrm>
                <a:off x="177006" y="1273175"/>
                <a:ext cx="8712000" cy="2232025"/>
              </a:xfrm>
              <a:prstGeom prst="rect">
                <a:avLst/>
              </a:prstGeom>
              <a:solidFill>
                <a:srgbClr val="CCFFCC"/>
              </a:solidFill>
              <a:ln w="9525">
                <a:solidFill>
                  <a:srgbClr val="5F5F5F"/>
                </a:solidFill>
                <a:miter lim="800000"/>
                <a:headEnd/>
                <a:tailEnd/>
              </a:ln>
              <a:effectLst>
                <a:prstShdw prst="shdw17" dist="17961" dir="2700000">
                  <a:srgbClr val="393939"/>
                </a:prstShdw>
              </a:effectLst>
            </p:spPr>
            <p:txBody>
              <a:bodyPr wrap="none" anchor="ctr"/>
              <a:lstStyle/>
              <a:p>
                <a:endParaRPr lang="de-AT" sz="1800">
                  <a:solidFill>
                    <a:srgbClr val="000000"/>
                  </a:solidFill>
                </a:endParaRPr>
              </a:p>
            </p:txBody>
          </p:sp>
          <p:sp>
            <p:nvSpPr>
              <p:cNvPr id="15" name="Text Box 4"/>
              <p:cNvSpPr txBox="1">
                <a:spLocks noChangeArrowheads="1"/>
              </p:cNvSpPr>
              <p:nvPr/>
            </p:nvSpPr>
            <p:spPr bwMode="auto">
              <a:xfrm>
                <a:off x="245266" y="1704975"/>
                <a:ext cx="8569128" cy="1830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</a:schemeClr>
                </a:prstShdw>
              </a:effectLst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de-AT" sz="2000" b="1" dirty="0">
                    <a:solidFill>
                      <a:srgbClr val="FF0000"/>
                    </a:solidFill>
                    <a:latin typeface="Arial" charset="0"/>
                  </a:rPr>
                  <a:t>Erlernbare, individuelle Dispositionen</a:t>
                </a:r>
                <a:r>
                  <a:rPr lang="de-AT" sz="1800" b="1" dirty="0">
                    <a:solidFill>
                      <a:srgbClr val="FF0000"/>
                    </a:solidFill>
                    <a:latin typeface="Arial" charset="0"/>
                  </a:rPr>
                  <a:t> (Fähigkeiten), die sich auf (berufsrelevante) </a:t>
                </a:r>
                <a:r>
                  <a:rPr lang="de-AT" sz="2000" b="1" dirty="0">
                    <a:solidFill>
                      <a:srgbClr val="FF0000"/>
                    </a:solidFill>
                    <a:latin typeface="Arial" charset="0"/>
                  </a:rPr>
                  <a:t>Situationen und Anforderungen</a:t>
                </a:r>
                <a:r>
                  <a:rPr lang="de-AT" sz="1800" b="1" dirty="0">
                    <a:solidFill>
                      <a:srgbClr val="FF0000"/>
                    </a:solidFill>
                    <a:latin typeface="Arial" charset="0"/>
                  </a:rPr>
                  <a:t> in bestimmten </a:t>
                </a:r>
                <a:r>
                  <a:rPr lang="de-AT" sz="2000" b="1" dirty="0">
                    <a:solidFill>
                      <a:srgbClr val="FF0000"/>
                    </a:solidFill>
                    <a:latin typeface="Arial" charset="0"/>
                  </a:rPr>
                  <a:t>Domänen</a:t>
                </a:r>
                <a:r>
                  <a:rPr lang="de-AT" sz="1800" b="1" dirty="0">
                    <a:solidFill>
                      <a:srgbClr val="FF0000"/>
                    </a:solidFill>
                    <a:latin typeface="Arial" charset="0"/>
                  </a:rPr>
                  <a:t> (z.B. Wirtschaft) beziehen.</a:t>
                </a:r>
                <a:r>
                  <a:rPr lang="de-AT" sz="1800" dirty="0">
                    <a:solidFill>
                      <a:srgbClr val="000000"/>
                    </a:solidFill>
                    <a:latin typeface="Arial" charset="0"/>
                  </a:rPr>
                  <a:t> Kompetenzen verbinden Wissen und Können, Tüchtigkeit und Mündigkeit zur Bewältigung von (beruflichen) Handlungsanforderungen. Es geht um eine Anwendung von individuellen  Dispositionen ( nicht direkt beobachtbar) auf Situationen. </a:t>
                </a:r>
              </a:p>
            </p:txBody>
          </p:sp>
        </p:grpSp>
        <p:sp>
          <p:nvSpPr>
            <p:cNvPr id="49155" name="Text Box 3"/>
            <p:cNvSpPr txBox="1">
              <a:spLocks noChangeArrowheads="1"/>
            </p:cNvSpPr>
            <p:nvPr/>
          </p:nvSpPr>
          <p:spPr bwMode="auto">
            <a:xfrm>
              <a:off x="3358283" y="1266825"/>
              <a:ext cx="2343096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AT" sz="2000" b="1" dirty="0">
                  <a:solidFill>
                    <a:srgbClr val="000000"/>
                  </a:solidFill>
                  <a:latin typeface="Arial" charset="0"/>
                </a:rPr>
                <a:t>Kompetenzbegriff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337722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33"/>
          <p:cNvSpPr>
            <a:spLocks noChangeArrowheads="1"/>
          </p:cNvSpPr>
          <p:nvPr/>
        </p:nvSpPr>
        <p:spPr bwMode="auto">
          <a:xfrm>
            <a:off x="539750" y="1268413"/>
            <a:ext cx="8280722" cy="5184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>
              <a:solidFill>
                <a:srgbClr val="000000"/>
              </a:solidFill>
            </a:endParaRPr>
          </a:p>
        </p:txBody>
      </p:sp>
      <p:sp>
        <p:nvSpPr>
          <p:cNvPr id="800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188640"/>
            <a:ext cx="8280920" cy="789261"/>
          </a:xfrm>
          <a:solidFill>
            <a:schemeClr val="bg1">
              <a:lumMod val="9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/>
          <a:p>
            <a:pPr algn="ctr" eaLnBrk="1" hangingPunct="1"/>
            <a:r>
              <a:rPr lang="de-DE" dirty="0" smtClean="0"/>
              <a:t>Kompetenzverständnis </a:t>
            </a:r>
            <a:br>
              <a:rPr lang="de-DE" dirty="0" smtClean="0"/>
            </a:br>
            <a:r>
              <a:rPr lang="de-DE" sz="1600" dirty="0" smtClean="0"/>
              <a:t>(lt. Weinert)</a:t>
            </a:r>
            <a:endParaRPr lang="de-AT" sz="16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484313"/>
            <a:ext cx="8229600" cy="18700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de-DE" dirty="0" smtClean="0"/>
              <a:t>				Kompetenzen sind:</a:t>
            </a:r>
          </a:p>
          <a:p>
            <a:pPr marL="447675" indent="-447675" algn="just" eaLnBrk="1" hangingPunct="1">
              <a:lnSpc>
                <a:spcPct val="90000"/>
              </a:lnSpc>
              <a:buFontTx/>
              <a:buNone/>
            </a:pPr>
            <a:r>
              <a:rPr lang="de-DE" dirty="0" smtClean="0"/>
              <a:t>	</a:t>
            </a:r>
            <a:r>
              <a:rPr lang="de-DE" sz="2000" b="1" dirty="0" smtClean="0">
                <a:solidFill>
                  <a:srgbClr val="FF3300"/>
                </a:solidFill>
              </a:rPr>
              <a:t>Die bei Individuen verfügbaren oder durch sie erlernbaren kognitiven Fähigkeiten und Fertigkeiten, um bestimmte Probleme zu lösen</a:t>
            </a:r>
            <a:r>
              <a:rPr lang="de-DE" sz="2000" dirty="0">
                <a:solidFill>
                  <a:srgbClr val="FF3300"/>
                </a:solidFill>
              </a:rPr>
              <a:t>,</a:t>
            </a:r>
            <a:endParaRPr lang="de-AT" sz="2000" dirty="0" smtClean="0">
              <a:solidFill>
                <a:srgbClr val="FF3300"/>
              </a:solidFill>
            </a:endParaRPr>
          </a:p>
        </p:txBody>
      </p:sp>
      <p:sp>
        <p:nvSpPr>
          <p:cNvPr id="53283" name="Text Box 35"/>
          <p:cNvSpPr txBox="1">
            <a:spLocks noChangeArrowheads="1"/>
          </p:cNvSpPr>
          <p:nvPr/>
        </p:nvSpPr>
        <p:spPr bwMode="auto">
          <a:xfrm>
            <a:off x="755576" y="2996952"/>
            <a:ext cx="78486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de-DE" sz="2000" b="1" dirty="0">
                <a:solidFill>
                  <a:srgbClr val="000000"/>
                </a:solidFill>
              </a:rPr>
              <a:t>sowie die damit verbundenen motivationalen, </a:t>
            </a:r>
            <a:r>
              <a:rPr lang="de-DE" sz="2000" b="1" dirty="0" smtClean="0">
                <a:solidFill>
                  <a:srgbClr val="000000"/>
                </a:solidFill>
              </a:rPr>
              <a:t>volitionalen </a:t>
            </a:r>
            <a:r>
              <a:rPr lang="de-DE" sz="2000" b="1" dirty="0">
                <a:solidFill>
                  <a:srgbClr val="000000"/>
                </a:solidFill>
              </a:rPr>
              <a:t>(d.h. absichts- und </a:t>
            </a:r>
            <a:r>
              <a:rPr lang="de-DE" sz="2000" b="1" dirty="0" smtClean="0">
                <a:solidFill>
                  <a:srgbClr val="000000"/>
                </a:solidFill>
              </a:rPr>
              <a:t>willensbezogenen) und </a:t>
            </a:r>
            <a:r>
              <a:rPr lang="de-DE" sz="2000" b="1" dirty="0">
                <a:solidFill>
                  <a:srgbClr val="000000"/>
                </a:solidFill>
              </a:rPr>
              <a:t>sozialen Bereitschaften und Fähigkeiten, </a:t>
            </a:r>
            <a:r>
              <a:rPr lang="de-DE" sz="2000" b="1" dirty="0" smtClean="0">
                <a:solidFill>
                  <a:srgbClr val="000000"/>
                </a:solidFill>
              </a:rPr>
              <a:t>um </a:t>
            </a:r>
            <a:r>
              <a:rPr lang="de-DE" sz="2000" b="1" dirty="0">
                <a:solidFill>
                  <a:srgbClr val="000000"/>
                </a:solidFill>
              </a:rPr>
              <a:t>die Problemlösungen in variablen Situationen </a:t>
            </a:r>
            <a:r>
              <a:rPr lang="de-DE" sz="2000" b="1" dirty="0" smtClean="0">
                <a:solidFill>
                  <a:srgbClr val="000000"/>
                </a:solidFill>
              </a:rPr>
              <a:t>erfolgreich </a:t>
            </a:r>
            <a:r>
              <a:rPr lang="de-DE" sz="2000" b="1" dirty="0">
                <a:solidFill>
                  <a:srgbClr val="000000"/>
                </a:solidFill>
              </a:rPr>
              <a:t>und verantwortungsvoll nutzen zu können“	</a:t>
            </a:r>
            <a:r>
              <a:rPr lang="de-DE" sz="2000" b="1" dirty="0">
                <a:solidFill>
                  <a:srgbClr val="777777"/>
                </a:solidFill>
              </a:rPr>
              <a:t>						   </a:t>
            </a:r>
          </a:p>
          <a:p>
            <a:r>
              <a:rPr lang="de-DE" sz="2000" b="1" dirty="0">
                <a:solidFill>
                  <a:srgbClr val="777777"/>
                </a:solidFill>
              </a:rPr>
              <a:t>					</a:t>
            </a:r>
            <a:r>
              <a:rPr lang="de-DE" sz="1800" i="1" dirty="0">
                <a:solidFill>
                  <a:srgbClr val="777777"/>
                </a:solidFill>
              </a:rPr>
              <a:t>F . E. Weinert, 1999, 2001</a:t>
            </a:r>
          </a:p>
        </p:txBody>
      </p:sp>
    </p:spTree>
    <p:extLst>
      <p:ext uri="{BB962C8B-B14F-4D97-AF65-F5344CB8AC3E}">
        <p14:creationId xmlns:p14="http://schemas.microsoft.com/office/powerpoint/2010/main" val="30218591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3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  <p:bldP spid="5328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5" name="Rectangle 32"/>
          <p:cNvSpPr>
            <a:spLocks noChangeArrowheads="1"/>
          </p:cNvSpPr>
          <p:nvPr/>
        </p:nvSpPr>
        <p:spPr bwMode="auto">
          <a:xfrm>
            <a:off x="179388" y="549275"/>
            <a:ext cx="8785225" cy="6221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>
              <a:solidFill>
                <a:srgbClr val="000000"/>
              </a:solidFill>
            </a:endParaRPr>
          </a:p>
        </p:txBody>
      </p:sp>
      <p:sp>
        <p:nvSpPr>
          <p:cNvPr id="451586" name="Rectangle 40"/>
          <p:cNvSpPr>
            <a:spLocks noChangeArrowheads="1"/>
          </p:cNvSpPr>
          <p:nvPr/>
        </p:nvSpPr>
        <p:spPr bwMode="auto">
          <a:xfrm>
            <a:off x="1052513" y="557213"/>
            <a:ext cx="2632075" cy="6219825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>
              <a:solidFill>
                <a:srgbClr val="000000"/>
              </a:solidFill>
            </a:endParaRPr>
          </a:p>
        </p:txBody>
      </p:sp>
      <p:sp>
        <p:nvSpPr>
          <p:cNvPr id="451587" name="Rectangle 48"/>
          <p:cNvSpPr>
            <a:spLocks noChangeArrowheads="1"/>
          </p:cNvSpPr>
          <p:nvPr/>
        </p:nvSpPr>
        <p:spPr bwMode="auto">
          <a:xfrm>
            <a:off x="6472238" y="552450"/>
            <a:ext cx="2490787" cy="6221413"/>
          </a:xfrm>
          <a:prstGeom prst="rect">
            <a:avLst/>
          </a:prstGeom>
          <a:solidFill>
            <a:srgbClr val="CC3300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>
              <a:solidFill>
                <a:srgbClr val="000000"/>
              </a:solidFill>
            </a:endParaRPr>
          </a:p>
        </p:txBody>
      </p:sp>
      <p:sp>
        <p:nvSpPr>
          <p:cNvPr id="451588" name="Rectangle 49"/>
          <p:cNvSpPr>
            <a:spLocks noChangeArrowheads="1"/>
          </p:cNvSpPr>
          <p:nvPr/>
        </p:nvSpPr>
        <p:spPr bwMode="auto">
          <a:xfrm>
            <a:off x="3695700" y="552450"/>
            <a:ext cx="2771775" cy="6221413"/>
          </a:xfrm>
          <a:prstGeom prst="rect">
            <a:avLst/>
          </a:prstGeom>
          <a:solidFill>
            <a:srgbClr val="FFFF99">
              <a:alpha val="2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>
              <a:solidFill>
                <a:srgbClr val="000000"/>
              </a:solidFill>
            </a:endParaRPr>
          </a:p>
        </p:txBody>
      </p:sp>
      <p:sp>
        <p:nvSpPr>
          <p:cNvPr id="451589" name="Line 5"/>
          <p:cNvSpPr>
            <a:spLocks noChangeShapeType="1"/>
          </p:cNvSpPr>
          <p:nvPr/>
        </p:nvSpPr>
        <p:spPr bwMode="auto">
          <a:xfrm>
            <a:off x="1047750" y="549275"/>
            <a:ext cx="0" cy="6221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451590" name="Line 6"/>
          <p:cNvSpPr>
            <a:spLocks noChangeShapeType="1"/>
          </p:cNvSpPr>
          <p:nvPr/>
        </p:nvSpPr>
        <p:spPr bwMode="auto">
          <a:xfrm>
            <a:off x="3686175" y="549275"/>
            <a:ext cx="0" cy="6221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451591" name="Line 7"/>
          <p:cNvSpPr>
            <a:spLocks noChangeShapeType="1"/>
          </p:cNvSpPr>
          <p:nvPr/>
        </p:nvSpPr>
        <p:spPr bwMode="auto">
          <a:xfrm>
            <a:off x="6465888" y="549275"/>
            <a:ext cx="0" cy="6221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451592" name="Text Box 8"/>
          <p:cNvSpPr txBox="1">
            <a:spLocks noChangeArrowheads="1"/>
          </p:cNvSpPr>
          <p:nvPr/>
        </p:nvSpPr>
        <p:spPr bwMode="auto">
          <a:xfrm>
            <a:off x="1116013" y="603250"/>
            <a:ext cx="229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 b="1">
                <a:solidFill>
                  <a:srgbClr val="000000"/>
                </a:solidFill>
              </a:rPr>
              <a:t>Wissen</a:t>
            </a:r>
            <a:endParaRPr lang="de-DE" sz="1600" b="1">
              <a:solidFill>
                <a:srgbClr val="000000"/>
              </a:solidFill>
            </a:endParaRPr>
          </a:p>
        </p:txBody>
      </p:sp>
      <p:sp>
        <p:nvSpPr>
          <p:cNvPr id="451593" name="Text Box 10"/>
          <p:cNvSpPr txBox="1">
            <a:spLocks noChangeArrowheads="1"/>
          </p:cNvSpPr>
          <p:nvPr/>
        </p:nvSpPr>
        <p:spPr bwMode="auto">
          <a:xfrm>
            <a:off x="6550025" y="603250"/>
            <a:ext cx="229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 b="1">
                <a:solidFill>
                  <a:srgbClr val="000000"/>
                </a:solidFill>
              </a:rPr>
              <a:t>Kompetenz</a:t>
            </a:r>
            <a:endParaRPr lang="de-DE" sz="1600" b="1">
              <a:solidFill>
                <a:srgbClr val="000000"/>
              </a:solidFill>
            </a:endParaRPr>
          </a:p>
        </p:txBody>
      </p:sp>
      <p:sp>
        <p:nvSpPr>
          <p:cNvPr id="451594" name="Text Box 19"/>
          <p:cNvSpPr txBox="1">
            <a:spLocks noChangeArrowheads="1"/>
          </p:cNvSpPr>
          <p:nvPr/>
        </p:nvSpPr>
        <p:spPr bwMode="auto">
          <a:xfrm>
            <a:off x="1004888" y="1112838"/>
            <a:ext cx="2592387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>
                <a:solidFill>
                  <a:srgbClr val="000000"/>
                </a:solidFill>
              </a:rPr>
              <a:t>Im EQR werden Kenntnisse als Theorie- und/oder Faktenwissen beschrieben.</a:t>
            </a: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51595" name="Text Box 20"/>
          <p:cNvSpPr txBox="1">
            <a:spLocks noChangeArrowheads="1"/>
          </p:cNvSpPr>
          <p:nvPr/>
        </p:nvSpPr>
        <p:spPr bwMode="auto">
          <a:xfrm>
            <a:off x="3638550" y="1112838"/>
            <a:ext cx="291782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>
                <a:solidFill>
                  <a:srgbClr val="000000"/>
                </a:solidFill>
              </a:rPr>
              <a:t>Im EQR werden Fertigkeiten als kognitive Fertigkeiten und praktische Fertigkeiten beschrieben.</a:t>
            </a: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51596" name="Text Box 21"/>
          <p:cNvSpPr txBox="1">
            <a:spLocks noChangeArrowheads="1"/>
          </p:cNvSpPr>
          <p:nvPr/>
        </p:nvSpPr>
        <p:spPr bwMode="auto">
          <a:xfrm>
            <a:off x="6497638" y="990600"/>
            <a:ext cx="2500312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>
                <a:solidFill>
                  <a:srgbClr val="000000"/>
                </a:solidFill>
              </a:rPr>
              <a:t>Im EQR wird Kompetenz im Sinne der </a:t>
            </a:r>
            <a:r>
              <a:rPr lang="de-AT" sz="1600">
                <a:solidFill>
                  <a:srgbClr val="FF0000"/>
                </a:solidFill>
              </a:rPr>
              <a:t>Übernahme von Verantwortung und Selbstständigkeit </a:t>
            </a:r>
            <a:r>
              <a:rPr lang="de-AT" sz="1600">
                <a:solidFill>
                  <a:srgbClr val="000000"/>
                </a:solidFill>
              </a:rPr>
              <a:t>beschrieben.</a:t>
            </a: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51597" name="Text Box 22"/>
          <p:cNvSpPr txBox="1">
            <a:spLocks noChangeArrowheads="1"/>
          </p:cNvSpPr>
          <p:nvPr/>
        </p:nvSpPr>
        <p:spPr bwMode="auto">
          <a:xfrm>
            <a:off x="339725" y="2349500"/>
            <a:ext cx="555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>
                <a:solidFill>
                  <a:srgbClr val="000000"/>
                </a:solidFill>
              </a:rPr>
              <a:t>1</a:t>
            </a: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51598" name="Text Box 24"/>
          <p:cNvSpPr txBox="1">
            <a:spLocks noChangeArrowheads="1"/>
          </p:cNvSpPr>
          <p:nvPr/>
        </p:nvSpPr>
        <p:spPr bwMode="auto">
          <a:xfrm>
            <a:off x="338138" y="2913063"/>
            <a:ext cx="5572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>
                <a:solidFill>
                  <a:srgbClr val="000000"/>
                </a:solidFill>
              </a:rPr>
              <a:t>2</a:t>
            </a: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51599" name="Text Box 25"/>
          <p:cNvSpPr txBox="1">
            <a:spLocks noChangeArrowheads="1"/>
          </p:cNvSpPr>
          <p:nvPr/>
        </p:nvSpPr>
        <p:spPr bwMode="auto">
          <a:xfrm>
            <a:off x="339725" y="3476625"/>
            <a:ext cx="555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>
                <a:solidFill>
                  <a:srgbClr val="000000"/>
                </a:solidFill>
              </a:rPr>
              <a:t>3</a:t>
            </a: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51600" name="Text Box 26"/>
          <p:cNvSpPr txBox="1">
            <a:spLocks noChangeArrowheads="1"/>
          </p:cNvSpPr>
          <p:nvPr/>
        </p:nvSpPr>
        <p:spPr bwMode="auto">
          <a:xfrm>
            <a:off x="339725" y="4040188"/>
            <a:ext cx="555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>
                <a:solidFill>
                  <a:srgbClr val="000000"/>
                </a:solidFill>
              </a:rPr>
              <a:t>4</a:t>
            </a: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51601" name="Text Box 27"/>
          <p:cNvSpPr txBox="1">
            <a:spLocks noChangeArrowheads="1"/>
          </p:cNvSpPr>
          <p:nvPr/>
        </p:nvSpPr>
        <p:spPr bwMode="auto">
          <a:xfrm>
            <a:off x="339725" y="4605338"/>
            <a:ext cx="555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>
                <a:solidFill>
                  <a:srgbClr val="000000"/>
                </a:solidFill>
              </a:rPr>
              <a:t>5</a:t>
            </a: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51602" name="Text Box 28"/>
          <p:cNvSpPr txBox="1">
            <a:spLocks noChangeArrowheads="1"/>
          </p:cNvSpPr>
          <p:nvPr/>
        </p:nvSpPr>
        <p:spPr bwMode="auto">
          <a:xfrm>
            <a:off x="339725" y="5168900"/>
            <a:ext cx="555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>
                <a:solidFill>
                  <a:srgbClr val="000000"/>
                </a:solidFill>
              </a:rPr>
              <a:t>6</a:t>
            </a: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51603" name="Text Box 29"/>
          <p:cNvSpPr txBox="1">
            <a:spLocks noChangeArrowheads="1"/>
          </p:cNvSpPr>
          <p:nvPr/>
        </p:nvSpPr>
        <p:spPr bwMode="auto">
          <a:xfrm>
            <a:off x="339725" y="5732463"/>
            <a:ext cx="555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>
                <a:solidFill>
                  <a:srgbClr val="000000"/>
                </a:solidFill>
              </a:rPr>
              <a:t>7</a:t>
            </a: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51604" name="Text Box 30"/>
          <p:cNvSpPr txBox="1">
            <a:spLocks noChangeArrowheads="1"/>
          </p:cNvSpPr>
          <p:nvPr/>
        </p:nvSpPr>
        <p:spPr bwMode="auto">
          <a:xfrm>
            <a:off x="339725" y="6296025"/>
            <a:ext cx="555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>
                <a:solidFill>
                  <a:srgbClr val="000000"/>
                </a:solidFill>
              </a:rPr>
              <a:t>8</a:t>
            </a:r>
            <a:endParaRPr lang="de-DE" sz="1600">
              <a:solidFill>
                <a:srgbClr val="000000"/>
              </a:solidFill>
            </a:endParaRPr>
          </a:p>
        </p:txBody>
      </p:sp>
      <p:sp>
        <p:nvSpPr>
          <p:cNvPr id="451605" name="Text Box 34"/>
          <p:cNvSpPr txBox="1">
            <a:spLocks noChangeArrowheads="1"/>
          </p:cNvSpPr>
          <p:nvPr/>
        </p:nvSpPr>
        <p:spPr bwMode="auto">
          <a:xfrm>
            <a:off x="251520" y="77788"/>
            <a:ext cx="8641655" cy="3968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AT" sz="2000" b="1" dirty="0">
                <a:solidFill>
                  <a:srgbClr val="000000"/>
                </a:solidFill>
              </a:rPr>
              <a:t>Die Grundstruktur des österreichischen NQR (Basis – EQR)</a:t>
            </a:r>
            <a:endParaRPr lang="de-DE" sz="2000" b="1" dirty="0">
              <a:solidFill>
                <a:srgbClr val="000000"/>
              </a:solidFill>
            </a:endParaRPr>
          </a:p>
        </p:txBody>
      </p:sp>
      <p:sp>
        <p:nvSpPr>
          <p:cNvPr id="451606" name="Line 34"/>
          <p:cNvSpPr>
            <a:spLocks noChangeShapeType="1"/>
          </p:cNvSpPr>
          <p:nvPr/>
        </p:nvSpPr>
        <p:spPr bwMode="auto">
          <a:xfrm>
            <a:off x="179388" y="2276475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451607" name="Text Box 39"/>
          <p:cNvSpPr txBox="1">
            <a:spLocks noChangeArrowheads="1"/>
          </p:cNvSpPr>
          <p:nvPr/>
        </p:nvSpPr>
        <p:spPr bwMode="auto">
          <a:xfrm>
            <a:off x="6584950" y="2260600"/>
            <a:ext cx="2325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600" b="1">
                <a:solidFill>
                  <a:srgbClr val="000000"/>
                </a:solidFill>
              </a:rPr>
              <a:t>Arbeiten und Lernen unter Anleitung</a:t>
            </a:r>
          </a:p>
        </p:txBody>
      </p:sp>
      <p:sp>
        <p:nvSpPr>
          <p:cNvPr id="451608" name="Text Box 64"/>
          <p:cNvSpPr txBox="1">
            <a:spLocks noChangeArrowheads="1"/>
          </p:cNvSpPr>
          <p:nvPr/>
        </p:nvSpPr>
        <p:spPr bwMode="auto">
          <a:xfrm>
            <a:off x="41275" y="58737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1800">
                <a:solidFill>
                  <a:srgbClr val="000000"/>
                </a:solidFill>
              </a:rPr>
              <a:t>Ebenen</a:t>
            </a:r>
            <a:endParaRPr lang="de-DE" sz="1800">
              <a:solidFill>
                <a:srgbClr val="000000"/>
              </a:solidFill>
            </a:endParaRPr>
          </a:p>
        </p:txBody>
      </p:sp>
      <p:sp>
        <p:nvSpPr>
          <p:cNvPr id="451609" name="Line 34"/>
          <p:cNvSpPr>
            <a:spLocks noChangeShapeType="1"/>
          </p:cNvSpPr>
          <p:nvPr/>
        </p:nvSpPr>
        <p:spPr bwMode="auto">
          <a:xfrm>
            <a:off x="179388" y="971550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451610" name="Line 34"/>
          <p:cNvSpPr>
            <a:spLocks noChangeShapeType="1"/>
          </p:cNvSpPr>
          <p:nvPr/>
        </p:nvSpPr>
        <p:spPr bwMode="auto">
          <a:xfrm>
            <a:off x="179388" y="6181725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451611" name="Line 34"/>
          <p:cNvSpPr>
            <a:spLocks noChangeShapeType="1"/>
          </p:cNvSpPr>
          <p:nvPr/>
        </p:nvSpPr>
        <p:spPr bwMode="auto">
          <a:xfrm>
            <a:off x="179388" y="2800350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451612" name="Line 34"/>
          <p:cNvSpPr>
            <a:spLocks noChangeShapeType="1"/>
          </p:cNvSpPr>
          <p:nvPr/>
        </p:nvSpPr>
        <p:spPr bwMode="auto">
          <a:xfrm>
            <a:off x="179388" y="3363913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451613" name="Line 34"/>
          <p:cNvSpPr>
            <a:spLocks noChangeShapeType="1"/>
          </p:cNvSpPr>
          <p:nvPr/>
        </p:nvSpPr>
        <p:spPr bwMode="auto">
          <a:xfrm>
            <a:off x="179388" y="3927475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451614" name="Line 34"/>
          <p:cNvSpPr>
            <a:spLocks noChangeShapeType="1"/>
          </p:cNvSpPr>
          <p:nvPr/>
        </p:nvSpPr>
        <p:spPr bwMode="auto">
          <a:xfrm>
            <a:off x="179388" y="4491038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451615" name="Line 34"/>
          <p:cNvSpPr>
            <a:spLocks noChangeShapeType="1"/>
          </p:cNvSpPr>
          <p:nvPr/>
        </p:nvSpPr>
        <p:spPr bwMode="auto">
          <a:xfrm>
            <a:off x="179388" y="5054600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451616" name="Line 34"/>
          <p:cNvSpPr>
            <a:spLocks noChangeShapeType="1"/>
          </p:cNvSpPr>
          <p:nvPr/>
        </p:nvSpPr>
        <p:spPr bwMode="auto">
          <a:xfrm>
            <a:off x="179388" y="5618163"/>
            <a:ext cx="8785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e-AT">
              <a:solidFill>
                <a:srgbClr val="000000"/>
              </a:solidFill>
            </a:endParaRPr>
          </a:p>
        </p:txBody>
      </p:sp>
      <p:sp>
        <p:nvSpPr>
          <p:cNvPr id="451617" name="Text Box 9"/>
          <p:cNvSpPr txBox="1">
            <a:spLocks noChangeArrowheads="1"/>
          </p:cNvSpPr>
          <p:nvPr/>
        </p:nvSpPr>
        <p:spPr bwMode="auto">
          <a:xfrm>
            <a:off x="3857625" y="603250"/>
            <a:ext cx="2292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de-AT" sz="1600" b="1">
                <a:solidFill>
                  <a:srgbClr val="000000"/>
                </a:solidFill>
              </a:rPr>
              <a:t>Fertigkeiten</a:t>
            </a:r>
            <a:endParaRPr lang="de-DE" sz="1600" b="1">
              <a:solidFill>
                <a:srgbClr val="000000"/>
              </a:solidFill>
            </a:endParaRPr>
          </a:p>
        </p:txBody>
      </p:sp>
      <p:sp>
        <p:nvSpPr>
          <p:cNvPr id="451618" name="Rectangle 61"/>
          <p:cNvSpPr>
            <a:spLocks noChangeArrowheads="1"/>
          </p:cNvSpPr>
          <p:nvPr/>
        </p:nvSpPr>
        <p:spPr bwMode="auto">
          <a:xfrm>
            <a:off x="3708400" y="549275"/>
            <a:ext cx="2771775" cy="431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de-AT" sz="1800" b="1">
                <a:solidFill>
                  <a:srgbClr val="000000"/>
                </a:solidFill>
              </a:rPr>
              <a:t>Fertigkeiten</a:t>
            </a:r>
            <a:endParaRPr lang="de-DE" sz="1800" b="1">
              <a:solidFill>
                <a:srgbClr val="000000"/>
              </a:solidFill>
            </a:endParaRPr>
          </a:p>
        </p:txBody>
      </p:sp>
      <p:grpSp>
        <p:nvGrpSpPr>
          <p:cNvPr id="451619" name="Group 63"/>
          <p:cNvGrpSpPr>
            <a:grpSpLocks/>
          </p:cNvGrpSpPr>
          <p:nvPr/>
        </p:nvGrpSpPr>
        <p:grpSpPr bwMode="auto">
          <a:xfrm>
            <a:off x="6126163" y="549275"/>
            <a:ext cx="3138487" cy="2844800"/>
            <a:chOff x="3845" y="346"/>
            <a:chExt cx="1995" cy="1792"/>
          </a:xfrm>
        </p:grpSpPr>
        <p:grpSp>
          <p:nvGrpSpPr>
            <p:cNvPr id="451620" name="Group 57"/>
            <p:cNvGrpSpPr>
              <a:grpSpLocks/>
            </p:cNvGrpSpPr>
            <p:nvPr/>
          </p:nvGrpSpPr>
          <p:grpSpPr bwMode="auto">
            <a:xfrm>
              <a:off x="3845" y="618"/>
              <a:ext cx="1995" cy="1520"/>
              <a:chOff x="3831" y="1731"/>
              <a:chExt cx="1995" cy="1520"/>
            </a:xfrm>
          </p:grpSpPr>
          <p:sp>
            <p:nvSpPr>
              <p:cNvPr id="451622" name="Rectangle 55"/>
              <p:cNvSpPr>
                <a:spLocks noChangeArrowheads="1"/>
              </p:cNvSpPr>
              <p:nvPr/>
            </p:nvSpPr>
            <p:spPr bwMode="auto">
              <a:xfrm>
                <a:off x="4047" y="1731"/>
                <a:ext cx="1587" cy="1520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de-AT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51623" name="Text Box 56"/>
              <p:cNvSpPr txBox="1">
                <a:spLocks noChangeArrowheads="1"/>
              </p:cNvSpPr>
              <p:nvPr/>
            </p:nvSpPr>
            <p:spPr bwMode="auto">
              <a:xfrm>
                <a:off x="3831" y="1731"/>
                <a:ext cx="1995" cy="14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de-AT" sz="2000" b="1" dirty="0">
                    <a:solidFill>
                      <a:srgbClr val="000000"/>
                    </a:solidFill>
                  </a:rPr>
                  <a:t>Im EQR wird  Kompetenz im        Sinne der       Übernahme von Verantwortung und Selbstständigkeit beschrieben.</a:t>
                </a:r>
                <a:endParaRPr lang="de-DE" sz="20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51621" name="Rectangle 62"/>
            <p:cNvSpPr>
              <a:spLocks noChangeArrowheads="1"/>
            </p:cNvSpPr>
            <p:nvPr/>
          </p:nvSpPr>
          <p:spPr bwMode="auto">
            <a:xfrm>
              <a:off x="4059" y="346"/>
              <a:ext cx="1590" cy="2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de-AT" sz="2000" b="1">
                  <a:solidFill>
                    <a:srgbClr val="000000"/>
                  </a:solidFill>
                </a:rPr>
                <a:t>Kompetenz</a:t>
              </a:r>
              <a:endParaRPr lang="de-DE" sz="2000" b="1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11675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3" name="Text Box 2"/>
          <p:cNvSpPr txBox="1">
            <a:spLocks noChangeArrowheads="1"/>
          </p:cNvSpPr>
          <p:nvPr/>
        </p:nvSpPr>
        <p:spPr bwMode="auto">
          <a:xfrm>
            <a:off x="250825" y="115888"/>
            <a:ext cx="8642350" cy="831850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AT" sz="2400" b="1" dirty="0">
                <a:solidFill>
                  <a:srgbClr val="000000"/>
                </a:solidFill>
                <a:cs typeface="Arial" pitchFamily="34" charset="0"/>
              </a:rPr>
              <a:t>Was sind die gemeinsamen Kennzeichen des Kompetenzbegriffs?</a:t>
            </a:r>
          </a:p>
        </p:txBody>
      </p:sp>
      <p:grpSp>
        <p:nvGrpSpPr>
          <p:cNvPr id="2" name="Gruppieren 13"/>
          <p:cNvGrpSpPr>
            <a:grpSpLocks/>
          </p:cNvGrpSpPr>
          <p:nvPr/>
        </p:nvGrpSpPr>
        <p:grpSpPr bwMode="auto">
          <a:xfrm>
            <a:off x="611188" y="1195388"/>
            <a:ext cx="7993062" cy="671512"/>
            <a:chOff x="611188" y="1195388"/>
            <a:chExt cx="7993062" cy="671513"/>
          </a:xfrm>
        </p:grpSpPr>
        <p:sp>
          <p:nvSpPr>
            <p:cNvPr id="75779" name="AutoShape 3"/>
            <p:cNvSpPr>
              <a:spLocks noChangeArrowheads="1"/>
            </p:cNvSpPr>
            <p:nvPr/>
          </p:nvSpPr>
          <p:spPr bwMode="auto">
            <a:xfrm>
              <a:off x="611188" y="1336675"/>
              <a:ext cx="1079500" cy="358776"/>
            </a:xfrm>
            <a:prstGeom prst="rightArrow">
              <a:avLst>
                <a:gd name="adj1" fmla="val 50000"/>
                <a:gd name="adj2" fmla="val 74890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5785" name="Text Box 9"/>
            <p:cNvSpPr txBox="1">
              <a:spLocks noChangeArrowheads="1"/>
            </p:cNvSpPr>
            <p:nvPr/>
          </p:nvSpPr>
          <p:spPr bwMode="auto">
            <a:xfrm>
              <a:off x="2247900" y="1195388"/>
              <a:ext cx="6356350" cy="671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2000" b="1">
                  <a:solidFill>
                    <a:srgbClr val="FF0000"/>
                  </a:solidFill>
                  <a:cs typeface="Arial" pitchFamily="34" charset="0"/>
                </a:rPr>
                <a:t>Erlernbarkeit</a:t>
              </a:r>
              <a:r>
                <a:rPr lang="de-AT" sz="1800">
                  <a:solidFill>
                    <a:srgbClr val="000000"/>
                  </a:solidFill>
                  <a:cs typeface="Arial" pitchFamily="34" charset="0"/>
                </a:rPr>
                <a:t> – definitorisches Abgrenzungsmerkmal zu anderen Dispositionskonstrukten (z. B. Intelligenz).</a:t>
              </a:r>
            </a:p>
          </p:txBody>
        </p:sp>
      </p:grpSp>
      <p:grpSp>
        <p:nvGrpSpPr>
          <p:cNvPr id="3" name="Gruppieren 14"/>
          <p:cNvGrpSpPr>
            <a:grpSpLocks/>
          </p:cNvGrpSpPr>
          <p:nvPr/>
        </p:nvGrpSpPr>
        <p:grpSpPr bwMode="auto">
          <a:xfrm>
            <a:off x="611188" y="1916113"/>
            <a:ext cx="7993062" cy="1220787"/>
            <a:chOff x="611188" y="1916113"/>
            <a:chExt cx="7993062" cy="1220788"/>
          </a:xfrm>
        </p:grpSpPr>
        <p:sp>
          <p:nvSpPr>
            <p:cNvPr id="75780" name="AutoShape 4"/>
            <p:cNvSpPr>
              <a:spLocks noChangeArrowheads="1"/>
            </p:cNvSpPr>
            <p:nvPr/>
          </p:nvSpPr>
          <p:spPr bwMode="auto">
            <a:xfrm>
              <a:off x="611188" y="2330450"/>
              <a:ext cx="1079500" cy="360363"/>
            </a:xfrm>
            <a:prstGeom prst="rightArrow">
              <a:avLst>
                <a:gd name="adj1" fmla="val 50000"/>
                <a:gd name="adj2" fmla="val 74890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5786" name="Text Box 10"/>
            <p:cNvSpPr txBox="1">
              <a:spLocks noChangeArrowheads="1"/>
            </p:cNvSpPr>
            <p:nvPr/>
          </p:nvSpPr>
          <p:spPr bwMode="auto">
            <a:xfrm>
              <a:off x="2247900" y="1916113"/>
              <a:ext cx="6356350" cy="1220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2000" b="1" dirty="0">
                  <a:solidFill>
                    <a:srgbClr val="FF0000"/>
                  </a:solidFill>
                  <a:cs typeface="Arial" pitchFamily="34" charset="0"/>
                </a:rPr>
                <a:t>Kontextspezifisch</a:t>
              </a:r>
              <a:r>
                <a:rPr lang="de-AT" sz="1800" b="1" dirty="0">
                  <a:solidFill>
                    <a:srgbClr val="000000"/>
                  </a:solidFill>
                  <a:cs typeface="Arial" pitchFamily="34" charset="0"/>
                </a:rPr>
                <a:t> </a:t>
              </a:r>
              <a:r>
                <a:rPr lang="de-AT" sz="1800" dirty="0">
                  <a:solidFill>
                    <a:srgbClr val="000000"/>
                  </a:solidFill>
                  <a:cs typeface="Arial" pitchFamily="34" charset="0"/>
                </a:rPr>
                <a:t>– beispielsweise gewährleistet eine hohe Transferfähigkeit im Kontext „Rechnungsabgrenzung“ nicht automatisch eine ebenso hohe im Kontext „Bewertung von Forderungen“.</a:t>
              </a:r>
            </a:p>
          </p:txBody>
        </p:sp>
      </p:grpSp>
      <p:grpSp>
        <p:nvGrpSpPr>
          <p:cNvPr id="4" name="Gruppieren 15"/>
          <p:cNvGrpSpPr>
            <a:grpSpLocks/>
          </p:cNvGrpSpPr>
          <p:nvPr/>
        </p:nvGrpSpPr>
        <p:grpSpPr bwMode="auto">
          <a:xfrm>
            <a:off x="611188" y="3140075"/>
            <a:ext cx="7993062" cy="946150"/>
            <a:chOff x="611188" y="3140075"/>
            <a:chExt cx="7993062" cy="946151"/>
          </a:xfrm>
        </p:grpSpPr>
        <p:sp>
          <p:nvSpPr>
            <p:cNvPr id="75781" name="AutoShape 5"/>
            <p:cNvSpPr>
              <a:spLocks noChangeArrowheads="1"/>
            </p:cNvSpPr>
            <p:nvPr/>
          </p:nvSpPr>
          <p:spPr bwMode="auto">
            <a:xfrm>
              <a:off x="611188" y="3417888"/>
              <a:ext cx="1079500" cy="360362"/>
            </a:xfrm>
            <a:prstGeom prst="rightArrow">
              <a:avLst>
                <a:gd name="adj1" fmla="val 50000"/>
                <a:gd name="adj2" fmla="val 74890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5788" name="Text Box 12"/>
            <p:cNvSpPr txBox="1">
              <a:spLocks noChangeArrowheads="1"/>
            </p:cNvSpPr>
            <p:nvPr/>
          </p:nvSpPr>
          <p:spPr bwMode="auto">
            <a:xfrm>
              <a:off x="2247900" y="3140075"/>
              <a:ext cx="6356350" cy="9461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2000" b="1">
                  <a:solidFill>
                    <a:srgbClr val="FF0000"/>
                  </a:solidFill>
                  <a:cs typeface="Arial" pitchFamily="34" charset="0"/>
                </a:rPr>
                <a:t>Leistungsdisposition</a:t>
              </a:r>
              <a:r>
                <a:rPr lang="de-AT" sz="1800">
                  <a:solidFill>
                    <a:srgbClr val="000000"/>
                  </a:solidFill>
                  <a:cs typeface="Arial" pitchFamily="34" charset="0"/>
                </a:rPr>
                <a:t> – diese entwickelt sich im Individuum und kann daher nicht wie Leistungen (z. B. Tests, Zentralmatura) direkt gemessen werden.</a:t>
              </a:r>
            </a:p>
          </p:txBody>
        </p:sp>
      </p:grpSp>
      <p:grpSp>
        <p:nvGrpSpPr>
          <p:cNvPr id="5" name="Gruppieren 16"/>
          <p:cNvGrpSpPr>
            <a:grpSpLocks/>
          </p:cNvGrpSpPr>
          <p:nvPr/>
        </p:nvGrpSpPr>
        <p:grpSpPr bwMode="auto">
          <a:xfrm>
            <a:off x="611188" y="4148138"/>
            <a:ext cx="7921625" cy="1525587"/>
            <a:chOff x="611188" y="4148138"/>
            <a:chExt cx="7921625" cy="1525587"/>
          </a:xfrm>
        </p:grpSpPr>
        <p:sp>
          <p:nvSpPr>
            <p:cNvPr id="75782" name="AutoShape 6"/>
            <p:cNvSpPr>
              <a:spLocks noChangeArrowheads="1"/>
            </p:cNvSpPr>
            <p:nvPr/>
          </p:nvSpPr>
          <p:spPr bwMode="auto">
            <a:xfrm>
              <a:off x="611188" y="4700588"/>
              <a:ext cx="1079500" cy="360362"/>
            </a:xfrm>
            <a:prstGeom prst="rightArrow">
              <a:avLst>
                <a:gd name="adj1" fmla="val 50000"/>
                <a:gd name="adj2" fmla="val 74890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5789" name="Text Box 13"/>
            <p:cNvSpPr txBox="1">
              <a:spLocks noChangeArrowheads="1"/>
            </p:cNvSpPr>
            <p:nvPr/>
          </p:nvSpPr>
          <p:spPr bwMode="auto">
            <a:xfrm>
              <a:off x="2247900" y="4148138"/>
              <a:ext cx="6284913" cy="1525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r>
                <a:rPr lang="de-AT" sz="1800" dirty="0">
                  <a:solidFill>
                    <a:srgbClr val="000000"/>
                  </a:solidFill>
                  <a:cs typeface="Arial" pitchFamily="34" charset="0"/>
                </a:rPr>
                <a:t>(funktionale) </a:t>
              </a:r>
              <a:r>
                <a:rPr lang="de-AT" sz="2000" b="1" dirty="0">
                  <a:solidFill>
                    <a:srgbClr val="FF0000"/>
                  </a:solidFill>
                  <a:cs typeface="Arial" pitchFamily="34" charset="0"/>
                </a:rPr>
                <a:t>Anwendung auf Situationen und Anforderungen</a:t>
              </a:r>
              <a:r>
                <a:rPr lang="de-AT" sz="1800" dirty="0">
                  <a:solidFill>
                    <a:srgbClr val="000000"/>
                  </a:solidFill>
                  <a:cs typeface="Arial" pitchFamily="34" charset="0"/>
                </a:rPr>
                <a:t> – der </a:t>
              </a:r>
              <a:r>
                <a:rPr lang="de-AT" sz="1800" dirty="0">
                  <a:solidFill>
                    <a:srgbClr val="FF0000"/>
                  </a:solidFill>
                  <a:cs typeface="Arial" pitchFamily="34" charset="0"/>
                </a:rPr>
                <a:t>Transferaspekt von Wissen auf möglichst reale Problemsituationen bildet ein „Herzstück“ des Kompetenzbegriffs </a:t>
              </a:r>
              <a:r>
                <a:rPr lang="de-AT" sz="1800" dirty="0">
                  <a:solidFill>
                    <a:srgbClr val="000000"/>
                  </a:solidFill>
                  <a:cs typeface="Arial" pitchFamily="34" charset="0"/>
                </a:rPr>
                <a:t>(„Kampf dem trägen Wissen“ –Verbindung von Wissen und Können).</a:t>
              </a:r>
            </a:p>
          </p:txBody>
        </p:sp>
      </p:grpSp>
      <p:sp>
        <p:nvSpPr>
          <p:cNvPr id="75790" name="Text Box 14"/>
          <p:cNvSpPr txBox="1">
            <a:spLocks noChangeArrowheads="1"/>
          </p:cNvSpPr>
          <p:nvPr/>
        </p:nvSpPr>
        <p:spPr bwMode="auto">
          <a:xfrm>
            <a:off x="2176463" y="5751513"/>
            <a:ext cx="635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endParaRPr lang="de-DE" sz="1800">
              <a:solidFill>
                <a:srgbClr val="000000"/>
              </a:solidFill>
              <a:cs typeface="Arial" pitchFamily="34" charset="0"/>
            </a:endParaRPr>
          </a:p>
        </p:txBody>
      </p:sp>
      <p:grpSp>
        <p:nvGrpSpPr>
          <p:cNvPr id="6" name="Gruppieren 17"/>
          <p:cNvGrpSpPr>
            <a:grpSpLocks/>
          </p:cNvGrpSpPr>
          <p:nvPr/>
        </p:nvGrpSpPr>
        <p:grpSpPr bwMode="auto">
          <a:xfrm>
            <a:off x="611188" y="5805488"/>
            <a:ext cx="7850187" cy="946150"/>
            <a:chOff x="611188" y="5804694"/>
            <a:chExt cx="7850187" cy="947792"/>
          </a:xfrm>
        </p:grpSpPr>
        <p:sp>
          <p:nvSpPr>
            <p:cNvPr id="75783" name="AutoShape 7"/>
            <p:cNvSpPr>
              <a:spLocks noChangeArrowheads="1"/>
            </p:cNvSpPr>
            <p:nvPr/>
          </p:nvSpPr>
          <p:spPr bwMode="auto">
            <a:xfrm>
              <a:off x="611188" y="6082988"/>
              <a:ext cx="1079500" cy="359398"/>
            </a:xfrm>
            <a:prstGeom prst="rightArrow">
              <a:avLst>
                <a:gd name="adj1" fmla="val 50000"/>
                <a:gd name="adj2" fmla="val 74890"/>
              </a:avLst>
            </a:prstGeom>
            <a:solidFill>
              <a:schemeClr val="bg1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75792" name="Text Box 16"/>
            <p:cNvSpPr txBox="1">
              <a:spLocks noChangeArrowheads="1"/>
            </p:cNvSpPr>
            <p:nvPr/>
          </p:nvSpPr>
          <p:spPr bwMode="auto">
            <a:xfrm>
              <a:off x="2247900" y="5804694"/>
              <a:ext cx="6213475" cy="9477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2000" b="1">
                  <a:solidFill>
                    <a:srgbClr val="FF0000"/>
                  </a:solidFill>
                  <a:cs typeface="Arial" pitchFamily="34" charset="0"/>
                </a:rPr>
                <a:t>Domänenbezug</a:t>
              </a:r>
              <a:r>
                <a:rPr lang="de-AT" sz="1800">
                  <a:solidFill>
                    <a:srgbClr val="000000"/>
                  </a:solidFill>
                  <a:cs typeface="Arial" pitchFamily="34" charset="0"/>
                </a:rPr>
                <a:t> – dieser Aspekt betont die Fachlichkeit</a:t>
              </a:r>
            </a:p>
            <a:p>
              <a:pPr>
                <a:defRPr/>
              </a:pPr>
              <a:r>
                <a:rPr lang="de-AT" sz="1800">
                  <a:solidFill>
                    <a:srgbClr val="000000"/>
                  </a:solidFill>
                  <a:cs typeface="Arial" pitchFamily="34" charset="0"/>
                </a:rPr>
                <a:t>Wissensfelder einer Domäne (z.B. BW) müssen systematisch aufeinander aufgebaut werden!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93817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1560" y="1340768"/>
            <a:ext cx="8064896" cy="249299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de-DE" sz="2400" b="1" dirty="0">
                <a:solidFill>
                  <a:srgbClr val="000000"/>
                </a:solidFill>
              </a:rPr>
              <a:t>Darstellung der Kompetenzmodelle 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de-DE" sz="2400" dirty="0">
                <a:solidFill>
                  <a:srgbClr val="000000"/>
                </a:solidFill>
              </a:rPr>
              <a:t>  „Management und </a:t>
            </a:r>
            <a:r>
              <a:rPr lang="de-DE" sz="2400" dirty="0" err="1">
                <a:solidFill>
                  <a:srgbClr val="000000"/>
                </a:solidFill>
              </a:rPr>
              <a:t>Entrepreneurship</a:t>
            </a:r>
            <a:r>
              <a:rPr lang="de-DE" sz="2400" dirty="0">
                <a:solidFill>
                  <a:srgbClr val="000000"/>
                </a:solidFill>
              </a:rPr>
              <a:t>“ (inkl.</a:t>
            </a:r>
            <a:br>
              <a:rPr lang="de-DE" sz="2400" dirty="0">
                <a:solidFill>
                  <a:srgbClr val="000000"/>
                </a:solidFill>
              </a:rPr>
            </a:br>
            <a:r>
              <a:rPr lang="de-DE" sz="2400" dirty="0">
                <a:solidFill>
                  <a:srgbClr val="000000"/>
                </a:solidFill>
              </a:rPr>
              <a:t>    prototypische Beispiele</a:t>
            </a:r>
            <a:r>
              <a:rPr lang="de-DE" sz="2400" dirty="0" smtClean="0">
                <a:solidFill>
                  <a:srgbClr val="000000"/>
                </a:solidFill>
              </a:rPr>
              <a:t>) und</a:t>
            </a:r>
            <a:endParaRPr lang="de-DE" sz="24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de-DE" sz="2400" dirty="0">
                <a:solidFill>
                  <a:srgbClr val="000000"/>
                </a:solidFill>
              </a:rPr>
              <a:t>  KLEE (Schopf/</a:t>
            </a:r>
            <a:r>
              <a:rPr lang="de-DE" sz="2400" dirty="0" err="1">
                <a:solidFill>
                  <a:srgbClr val="000000"/>
                </a:solidFill>
              </a:rPr>
              <a:t>Müllauer</a:t>
            </a:r>
            <a:r>
              <a:rPr lang="de-DE" sz="2400" dirty="0" smtClean="0">
                <a:solidFill>
                  <a:srgbClr val="000000"/>
                </a:solidFill>
              </a:rPr>
              <a:t>)</a:t>
            </a:r>
            <a:endParaRPr lang="de-DE" sz="2400" dirty="0">
              <a:solidFill>
                <a:srgbClr val="000000"/>
              </a:solidFill>
            </a:endParaRPr>
          </a:p>
          <a:p>
            <a:pPr eaLnBrk="0" hangingPunct="0">
              <a:spcBef>
                <a:spcPct val="50000"/>
              </a:spcBef>
            </a:pPr>
            <a:endParaRPr lang="de-DE" sz="2400" b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3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7" name="Textfeld 1"/>
          <p:cNvSpPr txBox="1">
            <a:spLocks noChangeArrowheads="1"/>
          </p:cNvSpPr>
          <p:nvPr/>
        </p:nvSpPr>
        <p:spPr bwMode="auto">
          <a:xfrm>
            <a:off x="179512" y="44450"/>
            <a:ext cx="8784976" cy="9079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0000"/>
                </a:solidFill>
              </a:rPr>
              <a:t>Kompetenzmodell </a:t>
            </a:r>
            <a:endParaRPr lang="de-AT" sz="2400" b="1" dirty="0">
              <a:solidFill>
                <a:srgbClr val="000000"/>
              </a:solidFill>
            </a:endParaRPr>
          </a:p>
          <a:p>
            <a:pPr algn="ctr"/>
            <a:r>
              <a:rPr lang="de-AT" sz="2400" b="1" dirty="0">
                <a:solidFill>
                  <a:srgbClr val="000000"/>
                </a:solidFill>
              </a:rPr>
              <a:t>„</a:t>
            </a:r>
            <a:r>
              <a:rPr lang="de-AT" sz="2400" b="1" dirty="0" err="1">
                <a:solidFill>
                  <a:srgbClr val="000000"/>
                </a:solidFill>
              </a:rPr>
              <a:t>Entrepreneurship</a:t>
            </a:r>
            <a:r>
              <a:rPr lang="de-AT" sz="2400" b="1" dirty="0">
                <a:solidFill>
                  <a:srgbClr val="000000"/>
                </a:solidFill>
              </a:rPr>
              <a:t> &amp; Management“</a:t>
            </a:r>
          </a:p>
        </p:txBody>
      </p:sp>
      <p:pic>
        <p:nvPicPr>
          <p:cNvPr id="454658" name="Picture 2"/>
          <p:cNvPicPr>
            <a:picLocks noChangeAspect="1" noChangeArrowheads="1"/>
          </p:cNvPicPr>
          <p:nvPr/>
        </p:nvPicPr>
        <p:blipFill>
          <a:blip r:embed="rId3" cstate="print"/>
          <a:srcRect l="52409" t="22705" r="3970" b="15176"/>
          <a:stretch>
            <a:fillRect/>
          </a:stretch>
        </p:blipFill>
        <p:spPr bwMode="auto">
          <a:xfrm>
            <a:off x="107950" y="1357313"/>
            <a:ext cx="8928100" cy="476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4659" name="Textfeld 3"/>
          <p:cNvSpPr txBox="1">
            <a:spLocks noChangeArrowheads="1"/>
          </p:cNvSpPr>
          <p:nvPr/>
        </p:nvSpPr>
        <p:spPr bwMode="auto">
          <a:xfrm>
            <a:off x="142875" y="6597352"/>
            <a:ext cx="71817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AT" sz="1000" dirty="0">
                <a:solidFill>
                  <a:srgbClr val="000000"/>
                </a:solidFill>
              </a:rPr>
              <a:t>Quelle:  http://www.bildungsstandards.berufsbildendeschulen.at/fileadmin/content/bbs/AGBroschueren/Entrepreneurship.pdf</a:t>
            </a:r>
          </a:p>
        </p:txBody>
      </p:sp>
      <p:sp>
        <p:nvSpPr>
          <p:cNvPr id="454660" name="Textfeld 4"/>
          <p:cNvSpPr txBox="1">
            <a:spLocks noChangeArrowheads="1"/>
          </p:cNvSpPr>
          <p:nvPr/>
        </p:nvSpPr>
        <p:spPr bwMode="auto">
          <a:xfrm>
            <a:off x="179512" y="6165304"/>
            <a:ext cx="867759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AT" sz="1000" b="1" dirty="0">
                <a:solidFill>
                  <a:srgbClr val="000000"/>
                </a:solidFill>
              </a:rPr>
              <a:t>Link: </a:t>
            </a:r>
            <a:r>
              <a:rPr lang="de-AT" sz="1000" dirty="0">
                <a:solidFill>
                  <a:srgbClr val="000000"/>
                </a:solidFill>
                <a:hlinkClick r:id="rId4"/>
              </a:rPr>
              <a:t>http://bildungsstandards.qibb.at/show_km_v2?achse_senkrecht_id=511&amp;achse_waagrecht_id=505</a:t>
            </a:r>
            <a:r>
              <a:rPr lang="de-AT" sz="1000" dirty="0">
                <a:solidFill>
                  <a:srgbClr val="000000"/>
                </a:solidFill>
              </a:rPr>
              <a:t> </a:t>
            </a:r>
          </a:p>
          <a:p>
            <a:r>
              <a:rPr lang="de-AT" sz="1000" b="1" dirty="0">
                <a:solidFill>
                  <a:srgbClr val="000000"/>
                </a:solidFill>
              </a:rPr>
              <a:t>Alternativ:</a:t>
            </a:r>
            <a:r>
              <a:rPr lang="de-AT" sz="1000" dirty="0">
                <a:solidFill>
                  <a:srgbClr val="000000"/>
                </a:solidFill>
              </a:rPr>
              <a:t> </a:t>
            </a:r>
            <a:r>
              <a:rPr lang="de-AT" sz="1000" dirty="0">
                <a:solidFill>
                  <a:srgbClr val="000000"/>
                </a:solidFill>
                <a:hlinkClick r:id="rId5"/>
              </a:rPr>
              <a:t>http://www.bildungsstandards.berufsbildendeschulen.at/de/kompetenzmodelle/schulartenspezifisch/kaufmaennische_schulen.html</a:t>
            </a:r>
            <a:r>
              <a:rPr lang="de-AT" sz="1000" dirty="0">
                <a:solidFill>
                  <a:srgbClr val="000000"/>
                </a:solidFill>
              </a:rPr>
              <a:t> --&gt; Kompetenzmodell</a:t>
            </a:r>
          </a:p>
        </p:txBody>
      </p:sp>
      <p:sp>
        <p:nvSpPr>
          <p:cNvPr id="454661" name="Text Box 7"/>
          <p:cNvSpPr txBox="1">
            <a:spLocks noChangeArrowheads="1"/>
          </p:cNvSpPr>
          <p:nvPr/>
        </p:nvSpPr>
        <p:spPr bwMode="auto">
          <a:xfrm>
            <a:off x="250825" y="1004714"/>
            <a:ext cx="2827338" cy="1200150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6B6B6B"/>
            </a:prstShdw>
          </a:effectLst>
        </p:spPr>
        <p:txBody>
          <a:bodyPr>
            <a:spAutoFit/>
          </a:bodyPr>
          <a:lstStyle/>
          <a:p>
            <a:pPr algn="ctr"/>
            <a:r>
              <a:rPr lang="de-AT" sz="1800">
                <a:solidFill>
                  <a:srgbClr val="000000"/>
                </a:solidFill>
              </a:rPr>
              <a:t>Kern von </a:t>
            </a:r>
          </a:p>
          <a:p>
            <a:pPr algn="ctr"/>
            <a:r>
              <a:rPr lang="de-AT" sz="1800">
                <a:solidFill>
                  <a:srgbClr val="000000"/>
                </a:solidFill>
              </a:rPr>
              <a:t>BW, RW&amp;C, PBSK</a:t>
            </a:r>
          </a:p>
          <a:p>
            <a:pPr algn="ctr"/>
            <a:r>
              <a:rPr lang="de-AT" sz="1800">
                <a:solidFill>
                  <a:srgbClr val="000000"/>
                </a:solidFill>
              </a:rPr>
              <a:t>BT-PQM-ÜFA-CSt, </a:t>
            </a:r>
          </a:p>
          <a:p>
            <a:pPr algn="ctr"/>
            <a:r>
              <a:rPr lang="de-AT" sz="1800">
                <a:solidFill>
                  <a:srgbClr val="000000"/>
                </a:solidFill>
              </a:rPr>
              <a:t>PB&amp;Recht und VW</a:t>
            </a:r>
          </a:p>
        </p:txBody>
      </p:sp>
      <p:sp>
        <p:nvSpPr>
          <p:cNvPr id="454662" name="AutoShape 8"/>
          <p:cNvSpPr>
            <a:spLocks noChangeArrowheads="1"/>
          </p:cNvSpPr>
          <p:nvPr/>
        </p:nvSpPr>
        <p:spPr bwMode="auto">
          <a:xfrm>
            <a:off x="0" y="2233613"/>
            <a:ext cx="755650" cy="217487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995C"/>
            </a:prstShdw>
          </a:effectLst>
        </p:spPr>
        <p:txBody>
          <a:bodyPr wrap="none" anchor="ctr"/>
          <a:lstStyle/>
          <a:p>
            <a:endParaRPr lang="de-AT" sz="1800">
              <a:solidFill>
                <a:srgbClr val="000000"/>
              </a:solidFill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04838" y="3271838"/>
            <a:ext cx="2700337" cy="2808287"/>
          </a:xfrm>
          <a:prstGeom prst="rect">
            <a:avLst/>
          </a:prstGeom>
          <a:solidFill>
            <a:schemeClr val="bg1">
              <a:lumMod val="5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AT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798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44"/>
          <p:cNvGrpSpPr>
            <a:grpSpLocks/>
          </p:cNvGrpSpPr>
          <p:nvPr/>
        </p:nvGrpSpPr>
        <p:grpSpPr bwMode="auto">
          <a:xfrm>
            <a:off x="1571625" y="5589588"/>
            <a:ext cx="7454900" cy="935037"/>
            <a:chOff x="1571625" y="5589588"/>
            <a:chExt cx="7454900" cy="935037"/>
          </a:xfrm>
        </p:grpSpPr>
        <p:sp>
          <p:nvSpPr>
            <p:cNvPr id="456748" name="Rectangle 15"/>
            <p:cNvSpPr>
              <a:spLocks noChangeArrowheads="1"/>
            </p:cNvSpPr>
            <p:nvPr/>
          </p:nvSpPr>
          <p:spPr bwMode="auto">
            <a:xfrm>
              <a:off x="4108450" y="5589588"/>
              <a:ext cx="2376488" cy="935037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A9999"/>
              </a:prstShdw>
            </a:effectLst>
          </p:spPr>
          <p:txBody>
            <a:bodyPr wrap="none" anchor="ctr"/>
            <a:lstStyle/>
            <a:p>
              <a:pPr algn="ctr"/>
              <a:r>
                <a:rPr lang="de-AT" sz="1800">
                  <a:solidFill>
                    <a:srgbClr val="000000"/>
                  </a:solidFill>
                </a:rPr>
                <a:t>Aufgaben lösen -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anwenden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dekl. + proz. Wissen</a:t>
              </a:r>
            </a:p>
          </p:txBody>
        </p:sp>
        <p:sp>
          <p:nvSpPr>
            <p:cNvPr id="456749" name="Rectangle 16"/>
            <p:cNvSpPr>
              <a:spLocks noChangeArrowheads="1"/>
            </p:cNvSpPr>
            <p:nvPr/>
          </p:nvSpPr>
          <p:spPr bwMode="auto">
            <a:xfrm>
              <a:off x="1571625" y="5589588"/>
              <a:ext cx="2376488" cy="935037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A9999"/>
              </a:prstShdw>
            </a:effectLst>
          </p:spPr>
          <p:txBody>
            <a:bodyPr wrap="none" anchor="ctr"/>
            <a:lstStyle/>
            <a:p>
              <a:pPr algn="ctr"/>
              <a:r>
                <a:rPr lang="de-AT" sz="1800">
                  <a:solidFill>
                    <a:srgbClr val="000000"/>
                  </a:solidFill>
                </a:rPr>
                <a:t>Fragen beantworten,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wiedergeben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deklaratives Wissen</a:t>
              </a:r>
            </a:p>
          </p:txBody>
        </p:sp>
        <p:sp>
          <p:nvSpPr>
            <p:cNvPr id="456750" name="Rectangle 17"/>
            <p:cNvSpPr>
              <a:spLocks noChangeArrowheads="1"/>
            </p:cNvSpPr>
            <p:nvPr/>
          </p:nvSpPr>
          <p:spPr bwMode="auto">
            <a:xfrm>
              <a:off x="6650038" y="5589588"/>
              <a:ext cx="2376487" cy="935037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A9999"/>
              </a:prstShdw>
            </a:effectLst>
          </p:spPr>
          <p:txBody>
            <a:bodyPr wrap="none" anchor="ctr"/>
            <a:lstStyle/>
            <a:p>
              <a:pPr algn="ctr"/>
              <a:r>
                <a:rPr lang="de-AT" sz="1800">
                  <a:solidFill>
                    <a:srgbClr val="000000"/>
                  </a:solidFill>
                </a:rPr>
                <a:t>kompetent Probleme 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lösen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dekl. + proz. Wissen</a:t>
              </a:r>
            </a:p>
          </p:txBody>
        </p:sp>
      </p:grpSp>
      <p:grpSp>
        <p:nvGrpSpPr>
          <p:cNvPr id="3" name="Gruppieren 46"/>
          <p:cNvGrpSpPr>
            <a:grpSpLocks/>
          </p:cNvGrpSpPr>
          <p:nvPr/>
        </p:nvGrpSpPr>
        <p:grpSpPr bwMode="auto">
          <a:xfrm>
            <a:off x="6084168" y="908720"/>
            <a:ext cx="2880319" cy="276999"/>
            <a:chOff x="4199091" y="305286"/>
            <a:chExt cx="4067022" cy="276840"/>
          </a:xfrm>
        </p:grpSpPr>
        <p:sp>
          <p:nvSpPr>
            <p:cNvPr id="456746" name="Oval 35"/>
            <p:cNvSpPr>
              <a:spLocks noChangeArrowheads="1"/>
            </p:cNvSpPr>
            <p:nvPr/>
          </p:nvSpPr>
          <p:spPr bwMode="auto">
            <a:xfrm>
              <a:off x="4199091" y="332317"/>
              <a:ext cx="299884" cy="2159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90148" name="Text Box 36"/>
            <p:cNvSpPr txBox="1">
              <a:spLocks noChangeArrowheads="1"/>
            </p:cNvSpPr>
            <p:nvPr/>
          </p:nvSpPr>
          <p:spPr bwMode="auto">
            <a:xfrm>
              <a:off x="4716463" y="305286"/>
              <a:ext cx="3549650" cy="2768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1200" dirty="0">
                  <a:solidFill>
                    <a:srgbClr val="000000"/>
                  </a:solidFill>
                  <a:latin typeface="Arial" charset="0"/>
                </a:rPr>
                <a:t>= prototypische Beispiele</a:t>
              </a:r>
            </a:p>
          </p:txBody>
        </p:sp>
      </p:grpSp>
      <p:grpSp>
        <p:nvGrpSpPr>
          <p:cNvPr id="4" name="Gruppieren 43"/>
          <p:cNvGrpSpPr>
            <a:grpSpLocks/>
          </p:cNvGrpSpPr>
          <p:nvPr/>
        </p:nvGrpSpPr>
        <p:grpSpPr bwMode="auto">
          <a:xfrm>
            <a:off x="93663" y="65088"/>
            <a:ext cx="2306637" cy="5221287"/>
            <a:chOff x="93663" y="65088"/>
            <a:chExt cx="2306637" cy="5221287"/>
          </a:xfrm>
        </p:grpSpPr>
        <p:sp>
          <p:nvSpPr>
            <p:cNvPr id="456740" name="Text Box 34"/>
            <p:cNvSpPr txBox="1">
              <a:spLocks noChangeArrowheads="1"/>
            </p:cNvSpPr>
            <p:nvPr/>
          </p:nvSpPr>
          <p:spPr bwMode="auto">
            <a:xfrm>
              <a:off x="107950" y="65088"/>
              <a:ext cx="2292350" cy="915987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7A99"/>
              </a:prst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de-AT" sz="1800">
                  <a:solidFill>
                    <a:srgbClr val="000000"/>
                  </a:solidFill>
                </a:rPr>
                <a:t>Inhalte eines Faches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lt. Kerncurriculum</a:t>
              </a:r>
            </a:p>
            <a:p>
              <a:pPr algn="ctr"/>
              <a:r>
                <a:rPr lang="de-AT" sz="1800">
                  <a:solidFill>
                    <a:srgbClr val="000000"/>
                  </a:solidFill>
                </a:rPr>
                <a:t>(BW – II Jg. HAK)</a:t>
              </a:r>
            </a:p>
          </p:txBody>
        </p:sp>
        <p:sp>
          <p:nvSpPr>
            <p:cNvPr id="456741" name="Text Box 37"/>
            <p:cNvSpPr txBox="1">
              <a:spLocks noChangeArrowheads="1"/>
            </p:cNvSpPr>
            <p:nvPr/>
          </p:nvSpPr>
          <p:spPr bwMode="auto">
            <a:xfrm>
              <a:off x="93663" y="2119313"/>
              <a:ext cx="1674812" cy="738187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7A99"/>
              </a:prst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de-AT" sz="1400" b="1">
                  <a:solidFill>
                    <a:srgbClr val="000000"/>
                  </a:solidFill>
                </a:rPr>
                <a:t>Rechtl. Grundl.</a:t>
              </a:r>
            </a:p>
            <a:p>
              <a:pPr algn="ctr"/>
              <a:r>
                <a:rPr lang="de-AT" sz="1400" b="1">
                  <a:solidFill>
                    <a:srgbClr val="000000"/>
                  </a:solidFill>
                </a:rPr>
                <a:t>betrieblicher</a:t>
              </a:r>
            </a:p>
            <a:p>
              <a:pPr algn="ctr"/>
              <a:r>
                <a:rPr lang="de-AT" sz="1400" b="1">
                  <a:solidFill>
                    <a:srgbClr val="000000"/>
                  </a:solidFill>
                </a:rPr>
                <a:t>Leist.erstellung</a:t>
              </a:r>
            </a:p>
          </p:txBody>
        </p:sp>
        <p:sp>
          <p:nvSpPr>
            <p:cNvPr id="456742" name="Text Box 38"/>
            <p:cNvSpPr txBox="1">
              <a:spLocks noChangeArrowheads="1"/>
            </p:cNvSpPr>
            <p:nvPr/>
          </p:nvSpPr>
          <p:spPr bwMode="auto">
            <a:xfrm>
              <a:off x="93663" y="3195638"/>
              <a:ext cx="1674812" cy="307975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7A99"/>
              </a:prst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de-AT" sz="1400" b="1">
                  <a:solidFill>
                    <a:srgbClr val="000000"/>
                  </a:solidFill>
                </a:rPr>
                <a:t>Marketing</a:t>
              </a:r>
            </a:p>
          </p:txBody>
        </p:sp>
        <p:sp>
          <p:nvSpPr>
            <p:cNvPr id="456743" name="Text Box 37"/>
            <p:cNvSpPr txBox="1">
              <a:spLocks noChangeArrowheads="1"/>
            </p:cNvSpPr>
            <p:nvPr/>
          </p:nvSpPr>
          <p:spPr bwMode="auto">
            <a:xfrm>
              <a:off x="93663" y="1333500"/>
              <a:ext cx="1674812" cy="523875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7A99"/>
              </a:prst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de-AT" sz="1400" b="1">
                  <a:solidFill>
                    <a:srgbClr val="000000"/>
                  </a:solidFill>
                </a:rPr>
                <a:t>Untern.Gründung</a:t>
              </a:r>
            </a:p>
            <a:p>
              <a:pPr algn="ctr"/>
              <a:r>
                <a:rPr lang="de-AT" sz="1400" b="1">
                  <a:solidFill>
                    <a:srgbClr val="000000"/>
                  </a:solidFill>
                </a:rPr>
                <a:t>Businessplan</a:t>
              </a:r>
            </a:p>
          </p:txBody>
        </p:sp>
        <p:sp>
          <p:nvSpPr>
            <p:cNvPr id="456744" name="Text Box 38"/>
            <p:cNvSpPr txBox="1">
              <a:spLocks noChangeArrowheads="1"/>
            </p:cNvSpPr>
            <p:nvPr/>
          </p:nvSpPr>
          <p:spPr bwMode="auto">
            <a:xfrm>
              <a:off x="93663" y="3905250"/>
              <a:ext cx="1674812" cy="523875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7A99"/>
              </a:prst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de-AT" sz="1400" b="1">
                  <a:solidFill>
                    <a:srgbClr val="000000"/>
                  </a:solidFill>
                </a:rPr>
                <a:t>Leistungs-</a:t>
              </a:r>
            </a:p>
            <a:p>
              <a:pPr algn="ctr"/>
              <a:r>
                <a:rPr lang="de-AT" sz="1400" b="1">
                  <a:solidFill>
                    <a:srgbClr val="000000"/>
                  </a:solidFill>
                </a:rPr>
                <a:t>erstellung</a:t>
              </a:r>
            </a:p>
          </p:txBody>
        </p:sp>
        <p:sp>
          <p:nvSpPr>
            <p:cNvPr id="456745" name="Text Box 38"/>
            <p:cNvSpPr txBox="1">
              <a:spLocks noChangeArrowheads="1"/>
            </p:cNvSpPr>
            <p:nvPr/>
          </p:nvSpPr>
          <p:spPr bwMode="auto">
            <a:xfrm>
              <a:off x="93663" y="4762500"/>
              <a:ext cx="1674812" cy="523875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7A99"/>
              </a:prstShdw>
            </a:effectLst>
          </p:spPr>
          <p:txBody>
            <a:bodyPr wrap="none">
              <a:spAutoFit/>
            </a:bodyPr>
            <a:lstStyle/>
            <a:p>
              <a:pPr algn="ctr"/>
              <a:r>
                <a:rPr lang="de-AT" sz="1400" b="1">
                  <a:solidFill>
                    <a:srgbClr val="000000"/>
                  </a:solidFill>
                </a:rPr>
                <a:t>Material- und</a:t>
              </a:r>
            </a:p>
            <a:p>
              <a:pPr algn="ctr"/>
              <a:r>
                <a:rPr lang="de-AT" sz="1400" b="1">
                  <a:solidFill>
                    <a:srgbClr val="000000"/>
                  </a:solidFill>
                </a:rPr>
                <a:t>Warenwirtschaft</a:t>
              </a:r>
            </a:p>
          </p:txBody>
        </p:sp>
      </p:grpSp>
      <p:grpSp>
        <p:nvGrpSpPr>
          <p:cNvPr id="5" name="Gruppieren 50"/>
          <p:cNvGrpSpPr>
            <a:grpSpLocks/>
          </p:cNvGrpSpPr>
          <p:nvPr/>
        </p:nvGrpSpPr>
        <p:grpSpPr bwMode="auto">
          <a:xfrm>
            <a:off x="1857375" y="1125538"/>
            <a:ext cx="7178675" cy="4391025"/>
            <a:chOff x="1857375" y="1125538"/>
            <a:chExt cx="7178675" cy="4391025"/>
          </a:xfrm>
        </p:grpSpPr>
        <p:sp>
          <p:nvSpPr>
            <p:cNvPr id="456709" name="Oval 31"/>
            <p:cNvSpPr>
              <a:spLocks noChangeArrowheads="1"/>
            </p:cNvSpPr>
            <p:nvPr/>
          </p:nvSpPr>
          <p:spPr bwMode="auto">
            <a:xfrm>
              <a:off x="3090813" y="2286000"/>
              <a:ext cx="503238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10" name="Oval 31"/>
            <p:cNvSpPr>
              <a:spLocks noChangeArrowheads="1"/>
            </p:cNvSpPr>
            <p:nvPr/>
          </p:nvSpPr>
          <p:spPr bwMode="auto">
            <a:xfrm>
              <a:off x="3090813" y="1392238"/>
              <a:ext cx="503238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11" name="Oval 26"/>
            <p:cNvSpPr>
              <a:spLocks noChangeArrowheads="1"/>
            </p:cNvSpPr>
            <p:nvPr/>
          </p:nvSpPr>
          <p:spPr bwMode="auto">
            <a:xfrm>
              <a:off x="2308176" y="1392238"/>
              <a:ext cx="503237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12" name="Line 13"/>
            <p:cNvSpPr>
              <a:spLocks noChangeShapeType="1"/>
            </p:cNvSpPr>
            <p:nvPr/>
          </p:nvSpPr>
          <p:spPr bwMode="auto">
            <a:xfrm flipV="1">
              <a:off x="2455863" y="1268413"/>
              <a:ext cx="0" cy="4248150"/>
            </a:xfrm>
            <a:prstGeom prst="line">
              <a:avLst/>
            </a:prstGeom>
            <a:noFill/>
            <a:ln w="317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>
                <a:solidFill>
                  <a:srgbClr val="000000"/>
                </a:solidFill>
              </a:endParaRPr>
            </a:p>
          </p:txBody>
        </p:sp>
        <p:sp>
          <p:nvSpPr>
            <p:cNvPr id="456713" name="Line 14"/>
            <p:cNvSpPr>
              <a:spLocks noChangeShapeType="1"/>
            </p:cNvSpPr>
            <p:nvPr/>
          </p:nvSpPr>
          <p:spPr bwMode="auto">
            <a:xfrm flipV="1">
              <a:off x="3248025" y="1268413"/>
              <a:ext cx="0" cy="424815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>
                <a:solidFill>
                  <a:srgbClr val="000000"/>
                </a:solidFill>
              </a:endParaRPr>
            </a:p>
          </p:txBody>
        </p:sp>
        <p:sp>
          <p:nvSpPr>
            <p:cNvPr id="456714" name="Line 18"/>
            <p:cNvSpPr>
              <a:spLocks noChangeShapeType="1"/>
            </p:cNvSpPr>
            <p:nvPr/>
          </p:nvSpPr>
          <p:spPr bwMode="auto">
            <a:xfrm flipV="1">
              <a:off x="5297488" y="1339850"/>
              <a:ext cx="0" cy="4176713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>
                <a:solidFill>
                  <a:srgbClr val="000000"/>
                </a:solidFill>
              </a:endParaRPr>
            </a:p>
          </p:txBody>
        </p:sp>
        <p:sp>
          <p:nvSpPr>
            <p:cNvPr id="456715" name="Line 19"/>
            <p:cNvSpPr>
              <a:spLocks noChangeShapeType="1"/>
            </p:cNvSpPr>
            <p:nvPr/>
          </p:nvSpPr>
          <p:spPr bwMode="auto">
            <a:xfrm flipV="1">
              <a:off x="7839075" y="1268413"/>
              <a:ext cx="0" cy="424815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>
                <a:solidFill>
                  <a:srgbClr val="000000"/>
                </a:solidFill>
              </a:endParaRPr>
            </a:p>
          </p:txBody>
        </p:sp>
        <p:sp>
          <p:nvSpPr>
            <p:cNvPr id="456716" name="Line 20"/>
            <p:cNvSpPr>
              <a:spLocks noChangeShapeType="1"/>
            </p:cNvSpPr>
            <p:nvPr/>
          </p:nvSpPr>
          <p:spPr bwMode="auto">
            <a:xfrm>
              <a:off x="1857375" y="1595438"/>
              <a:ext cx="598011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>
                <a:solidFill>
                  <a:srgbClr val="000000"/>
                </a:solidFill>
              </a:endParaRPr>
            </a:p>
          </p:txBody>
        </p:sp>
        <p:sp>
          <p:nvSpPr>
            <p:cNvPr id="456717" name="Line 21"/>
            <p:cNvSpPr>
              <a:spLocks noChangeShapeType="1"/>
            </p:cNvSpPr>
            <p:nvPr/>
          </p:nvSpPr>
          <p:spPr bwMode="auto">
            <a:xfrm>
              <a:off x="1857375" y="2487613"/>
              <a:ext cx="598011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>
                <a:solidFill>
                  <a:srgbClr val="000000"/>
                </a:solidFill>
              </a:endParaRPr>
            </a:p>
          </p:txBody>
        </p:sp>
        <p:sp>
          <p:nvSpPr>
            <p:cNvPr id="456718" name="Line 22"/>
            <p:cNvSpPr>
              <a:spLocks noChangeShapeType="1"/>
            </p:cNvSpPr>
            <p:nvPr/>
          </p:nvSpPr>
          <p:spPr bwMode="auto">
            <a:xfrm>
              <a:off x="1857375" y="3348038"/>
              <a:ext cx="598011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>
                <a:solidFill>
                  <a:srgbClr val="000000"/>
                </a:solidFill>
              </a:endParaRPr>
            </a:p>
          </p:txBody>
        </p:sp>
        <p:sp>
          <p:nvSpPr>
            <p:cNvPr id="456719" name="Line 23"/>
            <p:cNvSpPr>
              <a:spLocks noChangeShapeType="1"/>
            </p:cNvSpPr>
            <p:nvPr/>
          </p:nvSpPr>
          <p:spPr bwMode="auto">
            <a:xfrm>
              <a:off x="1857375" y="4167188"/>
              <a:ext cx="598011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>
                <a:solidFill>
                  <a:srgbClr val="000000"/>
                </a:solidFill>
              </a:endParaRPr>
            </a:p>
          </p:txBody>
        </p:sp>
        <p:sp>
          <p:nvSpPr>
            <p:cNvPr id="456720" name="Line 24"/>
            <p:cNvSpPr>
              <a:spLocks noChangeShapeType="1"/>
            </p:cNvSpPr>
            <p:nvPr/>
          </p:nvSpPr>
          <p:spPr bwMode="auto">
            <a:xfrm>
              <a:off x="1857375" y="5024438"/>
              <a:ext cx="5980113" cy="0"/>
            </a:xfrm>
            <a:prstGeom prst="line">
              <a:avLst/>
            </a:prstGeom>
            <a:noFill/>
            <a:ln w="9525">
              <a:solidFill>
                <a:srgbClr val="B2B2B2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>
                <a:solidFill>
                  <a:srgbClr val="000000"/>
                </a:solidFill>
              </a:endParaRPr>
            </a:p>
          </p:txBody>
        </p:sp>
        <p:sp>
          <p:nvSpPr>
            <p:cNvPr id="456721" name="Oval 26"/>
            <p:cNvSpPr>
              <a:spLocks noChangeArrowheads="1"/>
            </p:cNvSpPr>
            <p:nvPr/>
          </p:nvSpPr>
          <p:spPr bwMode="auto">
            <a:xfrm>
              <a:off x="2308176" y="4813300"/>
              <a:ext cx="503237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22" name="Oval 31"/>
            <p:cNvSpPr>
              <a:spLocks noChangeArrowheads="1"/>
            </p:cNvSpPr>
            <p:nvPr/>
          </p:nvSpPr>
          <p:spPr bwMode="auto">
            <a:xfrm>
              <a:off x="3090813" y="4813300"/>
              <a:ext cx="503238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23" name="Oval 32"/>
            <p:cNvSpPr>
              <a:spLocks noChangeArrowheads="1"/>
            </p:cNvSpPr>
            <p:nvPr/>
          </p:nvSpPr>
          <p:spPr bwMode="auto">
            <a:xfrm>
              <a:off x="5076056" y="4813300"/>
              <a:ext cx="503238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24" name="Oval 33"/>
            <p:cNvSpPr>
              <a:spLocks noChangeArrowheads="1"/>
            </p:cNvSpPr>
            <p:nvPr/>
          </p:nvSpPr>
          <p:spPr bwMode="auto">
            <a:xfrm>
              <a:off x="7586663" y="4813300"/>
              <a:ext cx="503237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90119" name="Line 7"/>
            <p:cNvSpPr>
              <a:spLocks noChangeShapeType="1"/>
            </p:cNvSpPr>
            <p:nvPr/>
          </p:nvSpPr>
          <p:spPr bwMode="auto">
            <a:xfrm flipV="1">
              <a:off x="1857375" y="1125538"/>
              <a:ext cx="0" cy="43910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90120" name="Line 8"/>
            <p:cNvSpPr>
              <a:spLocks noChangeShapeType="1"/>
            </p:cNvSpPr>
            <p:nvPr/>
          </p:nvSpPr>
          <p:spPr bwMode="auto">
            <a:xfrm>
              <a:off x="1857375" y="5516563"/>
              <a:ext cx="71786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56727" name="Oval 26"/>
            <p:cNvSpPr>
              <a:spLocks noChangeArrowheads="1"/>
            </p:cNvSpPr>
            <p:nvPr/>
          </p:nvSpPr>
          <p:spPr bwMode="auto">
            <a:xfrm>
              <a:off x="2308176" y="3963988"/>
              <a:ext cx="503237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28" name="Oval 31"/>
            <p:cNvSpPr>
              <a:spLocks noChangeArrowheads="1"/>
            </p:cNvSpPr>
            <p:nvPr/>
          </p:nvSpPr>
          <p:spPr bwMode="auto">
            <a:xfrm>
              <a:off x="3090813" y="3963988"/>
              <a:ext cx="503238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29" name="Oval 32"/>
            <p:cNvSpPr>
              <a:spLocks noChangeArrowheads="1"/>
            </p:cNvSpPr>
            <p:nvPr/>
          </p:nvSpPr>
          <p:spPr bwMode="auto">
            <a:xfrm>
              <a:off x="5138688" y="3963988"/>
              <a:ext cx="503238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30" name="Oval 33"/>
            <p:cNvSpPr>
              <a:spLocks noChangeArrowheads="1"/>
            </p:cNvSpPr>
            <p:nvPr/>
          </p:nvSpPr>
          <p:spPr bwMode="auto">
            <a:xfrm>
              <a:off x="7680276" y="3963988"/>
              <a:ext cx="503237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31" name="Oval 26"/>
            <p:cNvSpPr>
              <a:spLocks noChangeArrowheads="1"/>
            </p:cNvSpPr>
            <p:nvPr/>
          </p:nvSpPr>
          <p:spPr bwMode="auto">
            <a:xfrm>
              <a:off x="2308176" y="3143250"/>
              <a:ext cx="503237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32" name="Oval 31"/>
            <p:cNvSpPr>
              <a:spLocks noChangeArrowheads="1"/>
            </p:cNvSpPr>
            <p:nvPr/>
          </p:nvSpPr>
          <p:spPr bwMode="auto">
            <a:xfrm>
              <a:off x="3090813" y="3143250"/>
              <a:ext cx="503238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33" name="Oval 32"/>
            <p:cNvSpPr>
              <a:spLocks noChangeArrowheads="1"/>
            </p:cNvSpPr>
            <p:nvPr/>
          </p:nvSpPr>
          <p:spPr bwMode="auto">
            <a:xfrm>
              <a:off x="5138688" y="3143250"/>
              <a:ext cx="503238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34" name="Oval 33"/>
            <p:cNvSpPr>
              <a:spLocks noChangeArrowheads="1"/>
            </p:cNvSpPr>
            <p:nvPr/>
          </p:nvSpPr>
          <p:spPr bwMode="auto">
            <a:xfrm>
              <a:off x="7680276" y="3143250"/>
              <a:ext cx="503237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35" name="Oval 26"/>
            <p:cNvSpPr>
              <a:spLocks noChangeArrowheads="1"/>
            </p:cNvSpPr>
            <p:nvPr/>
          </p:nvSpPr>
          <p:spPr bwMode="auto">
            <a:xfrm>
              <a:off x="2308176" y="2286000"/>
              <a:ext cx="503237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36" name="Oval 32"/>
            <p:cNvSpPr>
              <a:spLocks noChangeArrowheads="1"/>
            </p:cNvSpPr>
            <p:nvPr/>
          </p:nvSpPr>
          <p:spPr bwMode="auto">
            <a:xfrm>
              <a:off x="5138688" y="2286000"/>
              <a:ext cx="503238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37" name="Oval 33"/>
            <p:cNvSpPr>
              <a:spLocks noChangeArrowheads="1"/>
            </p:cNvSpPr>
            <p:nvPr/>
          </p:nvSpPr>
          <p:spPr bwMode="auto">
            <a:xfrm>
              <a:off x="7680276" y="2286000"/>
              <a:ext cx="503237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38" name="Oval 32"/>
            <p:cNvSpPr>
              <a:spLocks noChangeArrowheads="1"/>
            </p:cNvSpPr>
            <p:nvPr/>
          </p:nvSpPr>
          <p:spPr bwMode="auto">
            <a:xfrm>
              <a:off x="5138688" y="1392238"/>
              <a:ext cx="503238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  <p:sp>
          <p:nvSpPr>
            <p:cNvPr id="456739" name="Oval 33"/>
            <p:cNvSpPr>
              <a:spLocks noChangeArrowheads="1"/>
            </p:cNvSpPr>
            <p:nvPr/>
          </p:nvSpPr>
          <p:spPr bwMode="auto">
            <a:xfrm>
              <a:off x="7680276" y="1392238"/>
              <a:ext cx="503237" cy="431800"/>
            </a:xfrm>
            <a:prstGeom prst="ellipse">
              <a:avLst/>
            </a:prstGeom>
            <a:solidFill>
              <a:srgbClr val="FFC000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99995C"/>
              </a:prstShdw>
            </a:effectLst>
          </p:spPr>
          <p:txBody>
            <a:bodyPr wrap="none" anchor="ctr"/>
            <a:lstStyle/>
            <a:p>
              <a:endParaRPr lang="de-AT" sz="1800">
                <a:solidFill>
                  <a:srgbClr val="000000"/>
                </a:solidFill>
              </a:endParaRPr>
            </a:p>
          </p:txBody>
        </p:sp>
      </p:grpSp>
      <p:sp>
        <p:nvSpPr>
          <p:cNvPr id="456752" name="Text Box 48"/>
          <p:cNvSpPr txBox="1">
            <a:spLocks noChangeArrowheads="1"/>
          </p:cNvSpPr>
          <p:nvPr/>
        </p:nvSpPr>
        <p:spPr bwMode="auto">
          <a:xfrm>
            <a:off x="1619250" y="6613525"/>
            <a:ext cx="7200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r>
              <a:rPr lang="de-AT" sz="1000" dirty="0">
                <a:solidFill>
                  <a:srgbClr val="000000"/>
                </a:solidFill>
              </a:rPr>
              <a:t>Kompetenzmodell von Schopf/</a:t>
            </a:r>
            <a:r>
              <a:rPr lang="de-AT" sz="1000" dirty="0" err="1">
                <a:solidFill>
                  <a:srgbClr val="000000"/>
                </a:solidFill>
              </a:rPr>
              <a:t>Müllauer</a:t>
            </a:r>
            <a:r>
              <a:rPr lang="de-AT" sz="1000" dirty="0">
                <a:solidFill>
                  <a:srgbClr val="000000"/>
                </a:solidFill>
              </a:rPr>
              <a:t> für den II Jg. HAK im Rahmen des Forschungsprojektes Klee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2627784" y="116632"/>
            <a:ext cx="6336704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AT" sz="2800" dirty="0">
                <a:solidFill>
                  <a:srgbClr val="000000"/>
                </a:solidFill>
              </a:rPr>
              <a:t>Kompetenzmodell </a:t>
            </a:r>
            <a:r>
              <a:rPr lang="de-AT" sz="2800" dirty="0" smtClean="0">
                <a:solidFill>
                  <a:srgbClr val="000000"/>
                </a:solidFill>
              </a:rPr>
              <a:t> „KLEE“</a:t>
            </a:r>
            <a:endParaRPr lang="de-AT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454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Text Box 4"/>
          <p:cNvSpPr txBox="1">
            <a:spLocks noChangeArrowheads="1"/>
          </p:cNvSpPr>
          <p:nvPr/>
        </p:nvSpPr>
        <p:spPr bwMode="auto">
          <a:xfrm>
            <a:off x="539552" y="188640"/>
            <a:ext cx="813690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AT" sz="2400" b="1" dirty="0">
                <a:solidFill>
                  <a:srgbClr val="000000"/>
                </a:solidFill>
              </a:rPr>
              <a:t>Welche Kriterien gelten für die Umsetzung eines kompetenzorientierten Unterrichts? </a:t>
            </a:r>
          </a:p>
          <a:p>
            <a:pPr algn="ctr"/>
            <a:r>
              <a:rPr lang="de-AT" sz="1600" dirty="0">
                <a:solidFill>
                  <a:srgbClr val="000000"/>
                </a:solidFill>
              </a:rPr>
              <a:t>(vgl. Dorninger in </a:t>
            </a:r>
            <a:r>
              <a:rPr lang="de-AT" sz="1600" dirty="0" err="1">
                <a:solidFill>
                  <a:srgbClr val="000000"/>
                </a:solidFill>
              </a:rPr>
              <a:t>Wissenplus</a:t>
            </a:r>
            <a:r>
              <a:rPr lang="de-AT" sz="1600" dirty="0">
                <a:solidFill>
                  <a:srgbClr val="000000"/>
                </a:solidFill>
              </a:rPr>
              <a:t> 3-09/10, S. 15)</a:t>
            </a:r>
          </a:p>
        </p:txBody>
      </p:sp>
      <p:sp>
        <p:nvSpPr>
          <p:cNvPr id="739330" name="Text Box 5"/>
          <p:cNvSpPr txBox="1">
            <a:spLocks noChangeArrowheads="1"/>
          </p:cNvSpPr>
          <p:nvPr/>
        </p:nvSpPr>
        <p:spPr bwMode="auto">
          <a:xfrm>
            <a:off x="539750" y="1484784"/>
            <a:ext cx="813593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858585"/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de-AT" sz="1800" dirty="0">
                <a:solidFill>
                  <a:srgbClr val="000000"/>
                </a:solidFill>
              </a:rPr>
              <a:t> </a:t>
            </a:r>
            <a:r>
              <a:rPr lang="de-AT" sz="1800" dirty="0" smtClean="0">
                <a:solidFill>
                  <a:srgbClr val="000000"/>
                </a:solidFill>
              </a:rPr>
              <a:t> Es </a:t>
            </a:r>
            <a:r>
              <a:rPr lang="de-AT" sz="1800" dirty="0">
                <a:solidFill>
                  <a:srgbClr val="000000"/>
                </a:solidFill>
              </a:rPr>
              <a:t>geht darum, im Unterricht die </a:t>
            </a:r>
            <a:r>
              <a:rPr lang="de-AT" sz="1800" b="1" dirty="0">
                <a:solidFill>
                  <a:srgbClr val="FF0000"/>
                </a:solidFill>
              </a:rPr>
              <a:t>Klarheit der Lernziele</a:t>
            </a:r>
            <a:r>
              <a:rPr lang="de-AT" sz="1800" dirty="0">
                <a:solidFill>
                  <a:srgbClr val="000000"/>
                </a:solidFill>
              </a:rPr>
              <a:t> herauszustellen.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AT" sz="1800" dirty="0">
                <a:solidFill>
                  <a:srgbClr val="000000"/>
                </a:solidFill>
              </a:rPr>
              <a:t> </a:t>
            </a:r>
            <a:r>
              <a:rPr lang="de-AT" sz="1800" dirty="0" smtClean="0">
                <a:solidFill>
                  <a:srgbClr val="000000"/>
                </a:solidFill>
              </a:rPr>
              <a:t> Die </a:t>
            </a:r>
            <a:r>
              <a:rPr lang="de-AT" sz="1800" b="1" dirty="0">
                <a:solidFill>
                  <a:srgbClr val="FF0000"/>
                </a:solidFill>
              </a:rPr>
              <a:t>Methodenvielfalt der Lern- und Arbeitsformen</a:t>
            </a:r>
            <a:r>
              <a:rPr lang="de-AT" sz="1800" dirty="0">
                <a:solidFill>
                  <a:srgbClr val="000000"/>
                </a:solidFill>
              </a:rPr>
              <a:t> wie selbstgesteuertes</a:t>
            </a:r>
            <a:br>
              <a:rPr lang="de-AT" sz="1800" dirty="0">
                <a:solidFill>
                  <a:srgbClr val="000000"/>
                </a:solidFill>
              </a:rPr>
            </a:br>
            <a:r>
              <a:rPr lang="de-AT" sz="1800" dirty="0">
                <a:solidFill>
                  <a:srgbClr val="000000"/>
                </a:solidFill>
              </a:rPr>
              <a:t>  </a:t>
            </a:r>
            <a:r>
              <a:rPr lang="de-AT" sz="1800" dirty="0" smtClean="0">
                <a:solidFill>
                  <a:srgbClr val="000000"/>
                </a:solidFill>
              </a:rPr>
              <a:t> Lernen</a:t>
            </a:r>
            <a:r>
              <a:rPr lang="de-AT" sz="1800" dirty="0">
                <a:solidFill>
                  <a:srgbClr val="000000"/>
                </a:solidFill>
              </a:rPr>
              <a:t>, Gruppenarbeiten, Produktivität im Unterricht und Verwendung</a:t>
            </a:r>
            <a:br>
              <a:rPr lang="de-AT" sz="1800" dirty="0">
                <a:solidFill>
                  <a:srgbClr val="000000"/>
                </a:solidFill>
              </a:rPr>
            </a:br>
            <a:r>
              <a:rPr lang="de-AT" sz="1800" dirty="0">
                <a:solidFill>
                  <a:srgbClr val="000000"/>
                </a:solidFill>
              </a:rPr>
              <a:t>  </a:t>
            </a:r>
            <a:r>
              <a:rPr lang="de-AT" sz="1800" dirty="0" smtClean="0">
                <a:solidFill>
                  <a:srgbClr val="000000"/>
                </a:solidFill>
              </a:rPr>
              <a:t> zeitgemäßer Informations- und Präsentationstechnologien </a:t>
            </a:r>
            <a:r>
              <a:rPr lang="de-AT" sz="1800" b="1" dirty="0">
                <a:solidFill>
                  <a:srgbClr val="000000"/>
                </a:solidFill>
              </a:rPr>
              <a:t>wird verbreitert</a:t>
            </a:r>
            <a:r>
              <a:rPr lang="de-AT" sz="1800" dirty="0" smtClean="0">
                <a:solidFill>
                  <a:srgbClr val="000000"/>
                </a:solidFill>
              </a:rPr>
              <a:t>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AT" sz="1800" dirty="0">
                <a:solidFill>
                  <a:srgbClr val="000000"/>
                </a:solidFill>
              </a:rPr>
              <a:t> </a:t>
            </a:r>
            <a:r>
              <a:rPr lang="de-AT" sz="1800" dirty="0" smtClean="0">
                <a:solidFill>
                  <a:srgbClr val="000000"/>
                </a:solidFill>
              </a:rPr>
              <a:t> Lernen </a:t>
            </a:r>
            <a:r>
              <a:rPr lang="de-AT" sz="1800" dirty="0">
                <a:solidFill>
                  <a:srgbClr val="000000"/>
                </a:solidFill>
              </a:rPr>
              <a:t>wird </a:t>
            </a:r>
            <a:r>
              <a:rPr lang="de-AT" sz="1800" dirty="0" smtClean="0">
                <a:solidFill>
                  <a:srgbClr val="000000"/>
                </a:solidFill>
              </a:rPr>
              <a:t>kontextbezogen; Schüler/innen </a:t>
            </a:r>
            <a:r>
              <a:rPr lang="de-AT" sz="1800" dirty="0">
                <a:solidFill>
                  <a:srgbClr val="000000"/>
                </a:solidFill>
              </a:rPr>
              <a:t>sind dann motiviert, wenn sie</a:t>
            </a:r>
            <a:br>
              <a:rPr lang="de-AT" sz="1800" dirty="0">
                <a:solidFill>
                  <a:srgbClr val="000000"/>
                </a:solidFill>
              </a:rPr>
            </a:br>
            <a:r>
              <a:rPr lang="de-AT" sz="1800" dirty="0">
                <a:solidFill>
                  <a:srgbClr val="000000"/>
                </a:solidFill>
              </a:rPr>
              <a:t>  </a:t>
            </a:r>
            <a:r>
              <a:rPr lang="de-AT" sz="1800" dirty="0" smtClean="0">
                <a:solidFill>
                  <a:srgbClr val="000000"/>
                </a:solidFill>
              </a:rPr>
              <a:t> sich </a:t>
            </a:r>
            <a:r>
              <a:rPr lang="de-AT" sz="1800" dirty="0">
                <a:solidFill>
                  <a:srgbClr val="000000"/>
                </a:solidFill>
              </a:rPr>
              <a:t>mit </a:t>
            </a:r>
            <a:r>
              <a:rPr lang="de-AT" sz="1800" b="1" dirty="0">
                <a:solidFill>
                  <a:srgbClr val="FF0000"/>
                </a:solidFill>
              </a:rPr>
              <a:t>persönlich bedeutungsvollen Lernaufgaben</a:t>
            </a:r>
            <a:r>
              <a:rPr lang="de-AT" sz="1800" dirty="0">
                <a:solidFill>
                  <a:srgbClr val="000000"/>
                </a:solidFill>
              </a:rPr>
              <a:t> beschäftigen.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AT" sz="1800" dirty="0">
                <a:solidFill>
                  <a:srgbClr val="000000"/>
                </a:solidFill>
              </a:rPr>
              <a:t> </a:t>
            </a:r>
            <a:r>
              <a:rPr lang="de-AT" sz="1800" dirty="0" smtClean="0">
                <a:solidFill>
                  <a:srgbClr val="000000"/>
                </a:solidFill>
              </a:rPr>
              <a:t> </a:t>
            </a:r>
            <a:r>
              <a:rPr lang="de-AT" sz="1800" b="1" dirty="0" smtClean="0">
                <a:solidFill>
                  <a:srgbClr val="FF0000"/>
                </a:solidFill>
              </a:rPr>
              <a:t>Realbegegnungen</a:t>
            </a:r>
            <a:r>
              <a:rPr lang="de-AT" sz="1800" dirty="0" smtClean="0">
                <a:solidFill>
                  <a:srgbClr val="000000"/>
                </a:solidFill>
              </a:rPr>
              <a:t> </a:t>
            </a:r>
            <a:r>
              <a:rPr lang="de-AT" sz="1800" dirty="0">
                <a:solidFill>
                  <a:srgbClr val="000000"/>
                </a:solidFill>
              </a:rPr>
              <a:t>in Betrieben und lebenspraktische Kontexte sind</a:t>
            </a:r>
            <a:br>
              <a:rPr lang="de-AT" sz="1800" dirty="0">
                <a:solidFill>
                  <a:srgbClr val="000000"/>
                </a:solidFill>
              </a:rPr>
            </a:br>
            <a:r>
              <a:rPr lang="de-AT" sz="1800" dirty="0">
                <a:solidFill>
                  <a:srgbClr val="000000"/>
                </a:solidFill>
              </a:rPr>
              <a:t>  </a:t>
            </a:r>
            <a:r>
              <a:rPr lang="de-AT" sz="1800" dirty="0" smtClean="0">
                <a:solidFill>
                  <a:srgbClr val="000000"/>
                </a:solidFill>
              </a:rPr>
              <a:t> einzubeziehen</a:t>
            </a:r>
            <a:r>
              <a:rPr lang="de-AT" sz="1800" dirty="0">
                <a:solidFill>
                  <a:srgbClr val="000000"/>
                </a:solidFill>
              </a:rPr>
              <a:t>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AT" sz="1800" dirty="0">
                <a:solidFill>
                  <a:srgbClr val="000000"/>
                </a:solidFill>
              </a:rPr>
              <a:t> </a:t>
            </a:r>
            <a:r>
              <a:rPr lang="de-AT" sz="1800" dirty="0" smtClean="0">
                <a:solidFill>
                  <a:srgbClr val="000000"/>
                </a:solidFill>
              </a:rPr>
              <a:t> Lernstoff </a:t>
            </a:r>
            <a:r>
              <a:rPr lang="de-AT" sz="1800" dirty="0">
                <a:solidFill>
                  <a:srgbClr val="000000"/>
                </a:solidFill>
              </a:rPr>
              <a:t>sollte gegenstandübergreifend, aber auch vertikal vernetzt werden.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AT" sz="1800" dirty="0">
                <a:solidFill>
                  <a:srgbClr val="000000"/>
                </a:solidFill>
              </a:rPr>
              <a:t> </a:t>
            </a:r>
            <a:r>
              <a:rPr lang="de-AT" sz="1800" dirty="0" smtClean="0">
                <a:solidFill>
                  <a:srgbClr val="000000"/>
                </a:solidFill>
              </a:rPr>
              <a:t> Lernen </a:t>
            </a:r>
            <a:r>
              <a:rPr lang="de-AT" sz="1800" dirty="0">
                <a:solidFill>
                  <a:srgbClr val="000000"/>
                </a:solidFill>
              </a:rPr>
              <a:t>und Arbeiten sollte in </a:t>
            </a:r>
            <a:r>
              <a:rPr lang="de-AT" sz="1800" b="1" dirty="0">
                <a:solidFill>
                  <a:srgbClr val="FF0000"/>
                </a:solidFill>
              </a:rPr>
              <a:t>verschiedenen Kontexten</a:t>
            </a:r>
            <a:r>
              <a:rPr lang="de-AT" sz="1800" dirty="0">
                <a:solidFill>
                  <a:srgbClr val="000000"/>
                </a:solidFill>
              </a:rPr>
              <a:t> reflektiert werden.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AT" sz="1800" dirty="0">
                <a:solidFill>
                  <a:srgbClr val="000000"/>
                </a:solidFill>
              </a:rPr>
              <a:t> </a:t>
            </a:r>
            <a:r>
              <a:rPr lang="de-AT" sz="1800" dirty="0" smtClean="0">
                <a:solidFill>
                  <a:srgbClr val="000000"/>
                </a:solidFill>
              </a:rPr>
              <a:t> Produkte </a:t>
            </a:r>
            <a:r>
              <a:rPr lang="de-AT" sz="1800" dirty="0">
                <a:solidFill>
                  <a:srgbClr val="000000"/>
                </a:solidFill>
              </a:rPr>
              <a:t>des Lernens und Arbeitens sollen weiterverwendet werden;</a:t>
            </a:r>
            <a:br>
              <a:rPr lang="de-AT" sz="1800" dirty="0">
                <a:solidFill>
                  <a:srgbClr val="000000"/>
                </a:solidFill>
              </a:rPr>
            </a:br>
            <a:r>
              <a:rPr lang="de-AT" sz="1800" dirty="0">
                <a:solidFill>
                  <a:srgbClr val="000000"/>
                </a:solidFill>
              </a:rPr>
              <a:t>  </a:t>
            </a:r>
            <a:r>
              <a:rPr lang="de-AT" sz="1800" dirty="0" smtClean="0">
                <a:solidFill>
                  <a:srgbClr val="000000"/>
                </a:solidFill>
              </a:rPr>
              <a:t> Lehrende </a:t>
            </a:r>
            <a:r>
              <a:rPr lang="de-AT" sz="1800" dirty="0">
                <a:solidFill>
                  <a:srgbClr val="000000"/>
                </a:solidFill>
              </a:rPr>
              <a:t>müssen inhaltliches Interesse an den Arbeiten ihrer Schüler/innen</a:t>
            </a:r>
            <a:br>
              <a:rPr lang="de-AT" sz="1800" dirty="0">
                <a:solidFill>
                  <a:srgbClr val="000000"/>
                </a:solidFill>
              </a:rPr>
            </a:br>
            <a:r>
              <a:rPr lang="de-AT" sz="1800" dirty="0">
                <a:solidFill>
                  <a:srgbClr val="000000"/>
                </a:solidFill>
              </a:rPr>
              <a:t>  </a:t>
            </a:r>
            <a:r>
              <a:rPr lang="de-AT" sz="1800" dirty="0" smtClean="0">
                <a:solidFill>
                  <a:srgbClr val="000000"/>
                </a:solidFill>
              </a:rPr>
              <a:t> haben </a:t>
            </a:r>
            <a:r>
              <a:rPr lang="de-AT" sz="1800" dirty="0">
                <a:solidFill>
                  <a:srgbClr val="000000"/>
                </a:solidFill>
              </a:rPr>
              <a:t>(und zeigen!).</a:t>
            </a:r>
          </a:p>
        </p:txBody>
      </p:sp>
    </p:spTree>
    <p:extLst>
      <p:ext uri="{BB962C8B-B14F-4D97-AF65-F5344CB8AC3E}">
        <p14:creationId xmlns:p14="http://schemas.microsoft.com/office/powerpoint/2010/main" val="21907263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AutoShape 14"/>
          <p:cNvSpPr>
            <a:spLocks noChangeArrowheads="1"/>
          </p:cNvSpPr>
          <p:nvPr/>
        </p:nvSpPr>
        <p:spPr bwMode="auto">
          <a:xfrm>
            <a:off x="149225" y="5445125"/>
            <a:ext cx="7127875" cy="1223963"/>
          </a:xfrm>
          <a:prstGeom prst="upArrowCallout">
            <a:avLst>
              <a:gd name="adj1" fmla="val 145590"/>
              <a:gd name="adj2" fmla="val 145590"/>
              <a:gd name="adj3" fmla="val 16667"/>
              <a:gd name="adj4" fmla="val 66667"/>
            </a:avLst>
          </a:prstGeom>
          <a:solidFill>
            <a:schemeClr val="bg1">
              <a:alpha val="45097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/>
          </a:p>
        </p:txBody>
      </p:sp>
      <p:sp>
        <p:nvSpPr>
          <p:cNvPr id="374787" name="Text Box 13"/>
          <p:cNvSpPr txBox="1">
            <a:spLocks noChangeArrowheads="1"/>
          </p:cNvSpPr>
          <p:nvPr/>
        </p:nvSpPr>
        <p:spPr bwMode="auto">
          <a:xfrm>
            <a:off x="427038" y="5927725"/>
            <a:ext cx="678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/>
              <a:t>Im Zentrum steht der </a:t>
            </a:r>
            <a:r>
              <a:rPr lang="de-DE" sz="2000" b="1">
                <a:solidFill>
                  <a:srgbClr val="CC3300"/>
                </a:solidFill>
              </a:rPr>
              <a:t>Lernprozess</a:t>
            </a:r>
            <a:r>
              <a:rPr lang="de-DE" sz="2000"/>
              <a:t> sowie der daraus</a:t>
            </a:r>
          </a:p>
          <a:p>
            <a:r>
              <a:rPr lang="de-DE" sz="2000"/>
              <a:t>resultierende </a:t>
            </a:r>
            <a:r>
              <a:rPr lang="de-DE" sz="2000" b="1">
                <a:solidFill>
                  <a:srgbClr val="CC3300"/>
                </a:solidFill>
              </a:rPr>
              <a:t>Lernerfolg</a:t>
            </a:r>
            <a:r>
              <a:rPr lang="de-DE" sz="2000">
                <a:solidFill>
                  <a:srgbClr val="CC3300"/>
                </a:solidFill>
              </a:rPr>
              <a:t> </a:t>
            </a:r>
            <a:r>
              <a:rPr lang="de-DE" sz="2000"/>
              <a:t>in </a:t>
            </a:r>
            <a:r>
              <a:rPr lang="de-DE" sz="2000">
                <a:solidFill>
                  <a:srgbClr val="CC3300"/>
                </a:solidFill>
              </a:rPr>
              <a:t>formal </a:t>
            </a:r>
            <a:r>
              <a:rPr lang="de-DE" sz="2000" b="1">
                <a:solidFill>
                  <a:srgbClr val="CC3300"/>
                </a:solidFill>
              </a:rPr>
              <a:t>geregelten Strukturen</a:t>
            </a:r>
          </a:p>
        </p:txBody>
      </p:sp>
      <p:sp>
        <p:nvSpPr>
          <p:cNvPr id="374788" name="Rectangle 12"/>
          <p:cNvSpPr>
            <a:spLocks noChangeArrowheads="1"/>
          </p:cNvSpPr>
          <p:nvPr/>
        </p:nvSpPr>
        <p:spPr bwMode="auto">
          <a:xfrm>
            <a:off x="5365750" y="2573338"/>
            <a:ext cx="1943100" cy="273526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/>
          </a:p>
        </p:txBody>
      </p:sp>
      <p:sp>
        <p:nvSpPr>
          <p:cNvPr id="374789" name="Rectangle 8"/>
          <p:cNvSpPr>
            <a:spLocks noChangeArrowheads="1"/>
          </p:cNvSpPr>
          <p:nvPr/>
        </p:nvSpPr>
        <p:spPr bwMode="auto">
          <a:xfrm>
            <a:off x="2844800" y="2573338"/>
            <a:ext cx="2303463" cy="2735262"/>
          </a:xfrm>
          <a:prstGeom prst="rect">
            <a:avLst/>
          </a:prstGeom>
          <a:solidFill>
            <a:srgbClr val="FF9966">
              <a:alpha val="3019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/>
          </a:p>
        </p:txBody>
      </p:sp>
      <p:sp>
        <p:nvSpPr>
          <p:cNvPr id="374790" name="Rectangle 34"/>
          <p:cNvSpPr>
            <a:spLocks noChangeArrowheads="1"/>
          </p:cNvSpPr>
          <p:nvPr/>
        </p:nvSpPr>
        <p:spPr bwMode="auto">
          <a:xfrm>
            <a:off x="71438" y="2428875"/>
            <a:ext cx="7308850" cy="3024188"/>
          </a:xfrm>
          <a:prstGeom prst="rect">
            <a:avLst/>
          </a:prstGeom>
          <a:solidFill>
            <a:schemeClr val="bg1">
              <a:alpha val="7568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/>
          </a:p>
        </p:txBody>
      </p:sp>
      <p:sp>
        <p:nvSpPr>
          <p:cNvPr id="374791" name="Rectangle 5"/>
          <p:cNvSpPr>
            <a:spLocks noChangeArrowheads="1"/>
          </p:cNvSpPr>
          <p:nvPr/>
        </p:nvSpPr>
        <p:spPr bwMode="auto">
          <a:xfrm>
            <a:off x="146050" y="2573338"/>
            <a:ext cx="2447925" cy="2735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/>
          </a:p>
        </p:txBody>
      </p:sp>
      <p:sp>
        <p:nvSpPr>
          <p:cNvPr id="374792" name="Text Box 3"/>
          <p:cNvSpPr txBox="1">
            <a:spLocks noChangeArrowheads="1"/>
          </p:cNvSpPr>
          <p:nvPr/>
        </p:nvSpPr>
        <p:spPr bwMode="auto">
          <a:xfrm>
            <a:off x="180975" y="3284538"/>
            <a:ext cx="244792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de-DE" sz="1800"/>
              <a:t>  Ausstattung der</a:t>
            </a:r>
          </a:p>
          <a:p>
            <a:r>
              <a:rPr lang="de-DE" sz="1800"/>
              <a:t>    Schule (z.B. BWZ)</a:t>
            </a:r>
          </a:p>
          <a:p>
            <a:pPr>
              <a:buFontTx/>
              <a:buChar char="•"/>
            </a:pPr>
            <a:r>
              <a:rPr lang="de-DE" sz="1800"/>
              <a:t>  Lehrpläne</a:t>
            </a:r>
          </a:p>
          <a:p>
            <a:pPr>
              <a:buFontTx/>
              <a:buChar char="•"/>
            </a:pPr>
            <a:r>
              <a:rPr lang="de-DE" sz="1800"/>
              <a:t>  Qualifizierte Lehrer</a:t>
            </a:r>
            <a:br>
              <a:rPr lang="de-DE" sz="1800"/>
            </a:br>
            <a:r>
              <a:rPr lang="de-DE" sz="1800"/>
              <a:t>   (staatlich geregelte </a:t>
            </a:r>
            <a:br>
              <a:rPr lang="de-DE" sz="1800"/>
            </a:br>
            <a:r>
              <a:rPr lang="de-DE" sz="1800"/>
              <a:t>   Ausbildung) etc. </a:t>
            </a:r>
          </a:p>
        </p:txBody>
      </p:sp>
      <p:sp>
        <p:nvSpPr>
          <p:cNvPr id="374793" name="Text Box 4"/>
          <p:cNvSpPr txBox="1">
            <a:spLocks noChangeArrowheads="1"/>
          </p:cNvSpPr>
          <p:nvPr/>
        </p:nvSpPr>
        <p:spPr bwMode="auto">
          <a:xfrm>
            <a:off x="858838" y="2789238"/>
            <a:ext cx="927100" cy="457200"/>
          </a:xfrm>
          <a:prstGeom prst="rect">
            <a:avLst/>
          </a:prstGeom>
          <a:solidFill>
            <a:srgbClr val="79D9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400" b="1"/>
              <a:t>Input</a:t>
            </a:r>
          </a:p>
        </p:txBody>
      </p:sp>
      <p:sp>
        <p:nvSpPr>
          <p:cNvPr id="374794" name="Text Box 6"/>
          <p:cNvSpPr txBox="1">
            <a:spLocks noChangeArrowheads="1"/>
          </p:cNvSpPr>
          <p:nvPr/>
        </p:nvSpPr>
        <p:spPr bwMode="auto">
          <a:xfrm>
            <a:off x="3214688" y="2711450"/>
            <a:ext cx="1565275" cy="70167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000" b="1"/>
              <a:t>Prozess</a:t>
            </a:r>
          </a:p>
          <a:p>
            <a:pPr algn="ctr"/>
            <a:r>
              <a:rPr lang="de-DE" sz="2000" b="1"/>
              <a:t>(Unterricht)</a:t>
            </a:r>
          </a:p>
        </p:txBody>
      </p:sp>
      <p:sp>
        <p:nvSpPr>
          <p:cNvPr id="374795" name="Text Box 7"/>
          <p:cNvSpPr txBox="1">
            <a:spLocks noChangeArrowheads="1"/>
          </p:cNvSpPr>
          <p:nvPr/>
        </p:nvSpPr>
        <p:spPr bwMode="auto">
          <a:xfrm>
            <a:off x="2844800" y="3581400"/>
            <a:ext cx="2376488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de-DE" sz="1800"/>
              <a:t> fachdidaktische</a:t>
            </a:r>
            <a:br>
              <a:rPr lang="de-DE" sz="1800"/>
            </a:br>
            <a:r>
              <a:rPr lang="de-DE" sz="1800"/>
              <a:t>  Kompetenz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z="1800"/>
              <a:t> Klassen- </a:t>
            </a:r>
            <a:br>
              <a:rPr lang="de-DE" sz="1800"/>
            </a:br>
            <a:r>
              <a:rPr lang="de-DE" sz="1800"/>
              <a:t>  management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z="1800"/>
              <a:t> Methodenvariation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de-DE" sz="1800"/>
              <a:t> etc.</a:t>
            </a:r>
          </a:p>
        </p:txBody>
      </p:sp>
      <p:sp>
        <p:nvSpPr>
          <p:cNvPr id="374796" name="Text Box 9"/>
          <p:cNvSpPr txBox="1">
            <a:spLocks noChangeArrowheads="1"/>
          </p:cNvSpPr>
          <p:nvPr/>
        </p:nvSpPr>
        <p:spPr bwMode="auto">
          <a:xfrm>
            <a:off x="5518150" y="2692400"/>
            <a:ext cx="1608138" cy="70167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000" b="1"/>
              <a:t>Output</a:t>
            </a:r>
          </a:p>
          <a:p>
            <a:pPr algn="ctr"/>
            <a:r>
              <a:rPr lang="de-DE" sz="2000" b="1"/>
              <a:t>(Lernerfolg)</a:t>
            </a:r>
          </a:p>
        </p:txBody>
      </p:sp>
      <p:sp>
        <p:nvSpPr>
          <p:cNvPr id="374797" name="Text Box 10"/>
          <p:cNvSpPr txBox="1">
            <a:spLocks noChangeArrowheads="1"/>
          </p:cNvSpPr>
          <p:nvPr/>
        </p:nvSpPr>
        <p:spPr bwMode="auto">
          <a:xfrm>
            <a:off x="5345113" y="3436938"/>
            <a:ext cx="2036762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  <a:buFontTx/>
              <a:buChar char="•"/>
            </a:pPr>
            <a:r>
              <a:rPr lang="de-DE" sz="1800"/>
              <a:t>  Leistungs- </a:t>
            </a:r>
            <a:br>
              <a:rPr lang="de-DE" sz="1800"/>
            </a:br>
            <a:r>
              <a:rPr lang="de-DE" sz="1800"/>
              <a:t>   beurteilung</a:t>
            </a:r>
          </a:p>
          <a:p>
            <a:pPr>
              <a:buFontTx/>
              <a:buChar char="•"/>
            </a:pPr>
            <a:r>
              <a:rPr lang="de-DE" sz="1800"/>
              <a:t>  Lehrplan</a:t>
            </a:r>
            <a:br>
              <a:rPr lang="de-DE" sz="1800"/>
            </a:br>
            <a:r>
              <a:rPr lang="de-DE" sz="1800"/>
              <a:t>   </a:t>
            </a:r>
            <a:r>
              <a:rPr lang="de-DE" sz="1600"/>
              <a:t>und/oder</a:t>
            </a:r>
          </a:p>
          <a:p>
            <a:r>
              <a:rPr lang="de-DE" sz="1800"/>
              <a:t>   Lernziel-</a:t>
            </a:r>
            <a:br>
              <a:rPr lang="de-DE" sz="1800"/>
            </a:br>
            <a:r>
              <a:rPr lang="de-DE" sz="1800"/>
              <a:t>   erreichung</a:t>
            </a:r>
          </a:p>
          <a:p>
            <a:pPr>
              <a:buFontTx/>
              <a:buChar char="•"/>
            </a:pPr>
            <a:r>
              <a:rPr lang="de-DE" sz="1800"/>
              <a:t>  Portfolio etc.</a:t>
            </a:r>
            <a:br>
              <a:rPr lang="de-DE" sz="1800"/>
            </a:br>
            <a:endParaRPr lang="de-DE" sz="1800"/>
          </a:p>
        </p:txBody>
      </p:sp>
      <p:sp>
        <p:nvSpPr>
          <p:cNvPr id="374798" name="AutoShape 16"/>
          <p:cNvSpPr>
            <a:spLocks noChangeArrowheads="1"/>
          </p:cNvSpPr>
          <p:nvPr/>
        </p:nvSpPr>
        <p:spPr bwMode="auto">
          <a:xfrm>
            <a:off x="2593975" y="3581400"/>
            <a:ext cx="215900" cy="719138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/>
          </a:p>
        </p:txBody>
      </p:sp>
      <p:sp>
        <p:nvSpPr>
          <p:cNvPr id="374799" name="AutoShape 17"/>
          <p:cNvSpPr>
            <a:spLocks noChangeArrowheads="1"/>
          </p:cNvSpPr>
          <p:nvPr/>
        </p:nvSpPr>
        <p:spPr bwMode="auto">
          <a:xfrm>
            <a:off x="5148263" y="3652838"/>
            <a:ext cx="215900" cy="6477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/>
          </a:p>
        </p:txBody>
      </p:sp>
      <p:sp>
        <p:nvSpPr>
          <p:cNvPr id="374801" name="WordArt 25"/>
          <p:cNvSpPr>
            <a:spLocks noChangeArrowheads="1" noChangeShapeType="1" noTextEdit="1"/>
          </p:cNvSpPr>
          <p:nvPr/>
        </p:nvSpPr>
        <p:spPr bwMode="auto">
          <a:xfrm>
            <a:off x="1042988" y="1484139"/>
            <a:ext cx="6192837" cy="72072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de-AT" sz="18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Paradigmenwechsel von der Input- und Prozess-Steuerung</a:t>
            </a:r>
          </a:p>
          <a:p>
            <a:pPr algn="ctr"/>
            <a:r>
              <a:rPr lang="de-AT" sz="18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zur </a:t>
            </a:r>
            <a:r>
              <a:rPr lang="de-AT" sz="1800" kern="10" dirty="0" err="1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Outcome</a:t>
            </a:r>
            <a:r>
              <a:rPr lang="de-AT" sz="18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-Steuerung</a:t>
            </a:r>
          </a:p>
        </p:txBody>
      </p:sp>
      <p:sp>
        <p:nvSpPr>
          <p:cNvPr id="374802" name="Line 30"/>
          <p:cNvSpPr>
            <a:spLocks noChangeShapeType="1"/>
          </p:cNvSpPr>
          <p:nvPr/>
        </p:nvSpPr>
        <p:spPr bwMode="auto">
          <a:xfrm flipV="1">
            <a:off x="468313" y="1844675"/>
            <a:ext cx="0" cy="576263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74803" name="Line 31"/>
          <p:cNvSpPr>
            <a:spLocks noChangeShapeType="1"/>
          </p:cNvSpPr>
          <p:nvPr/>
        </p:nvSpPr>
        <p:spPr bwMode="auto">
          <a:xfrm>
            <a:off x="468313" y="1882775"/>
            <a:ext cx="43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374804" name="Line 32"/>
          <p:cNvSpPr>
            <a:spLocks noChangeShapeType="1"/>
          </p:cNvSpPr>
          <p:nvPr/>
        </p:nvSpPr>
        <p:spPr bwMode="auto">
          <a:xfrm>
            <a:off x="7451725" y="1916113"/>
            <a:ext cx="865188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374805" name="Line 33"/>
          <p:cNvSpPr>
            <a:spLocks noChangeShapeType="1"/>
          </p:cNvSpPr>
          <p:nvPr/>
        </p:nvSpPr>
        <p:spPr bwMode="auto">
          <a:xfrm>
            <a:off x="8316913" y="1878013"/>
            <a:ext cx="0" cy="57785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AT"/>
          </a:p>
        </p:txBody>
      </p:sp>
      <p:sp>
        <p:nvSpPr>
          <p:cNvPr id="374806" name="Rectangle 24"/>
          <p:cNvSpPr>
            <a:spLocks noChangeArrowheads="1"/>
          </p:cNvSpPr>
          <p:nvPr/>
        </p:nvSpPr>
        <p:spPr bwMode="auto">
          <a:xfrm>
            <a:off x="7380288" y="5516563"/>
            <a:ext cx="1692275" cy="1152525"/>
          </a:xfrm>
          <a:prstGeom prst="rect">
            <a:avLst/>
          </a:prstGeom>
          <a:solidFill>
            <a:srgbClr val="99FF66">
              <a:alpha val="61176"/>
            </a:srgbClr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/>
          </a:p>
        </p:txBody>
      </p:sp>
      <p:sp>
        <p:nvSpPr>
          <p:cNvPr id="374807" name="Text Box 22"/>
          <p:cNvSpPr txBox="1">
            <a:spLocks noChangeArrowheads="1"/>
          </p:cNvSpPr>
          <p:nvPr/>
        </p:nvSpPr>
        <p:spPr bwMode="auto">
          <a:xfrm>
            <a:off x="7385050" y="5521325"/>
            <a:ext cx="1692275" cy="11874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1800" b="1" dirty="0">
                <a:solidFill>
                  <a:srgbClr val="CC3300"/>
                </a:solidFill>
              </a:rPr>
              <a:t>Kompetenzen</a:t>
            </a:r>
          </a:p>
          <a:p>
            <a:pPr algn="ctr">
              <a:lnSpc>
                <a:spcPct val="80000"/>
              </a:lnSpc>
            </a:pPr>
            <a:r>
              <a:rPr lang="de-DE" sz="1800" dirty="0"/>
              <a:t>(gleich </a:t>
            </a:r>
            <a:r>
              <a:rPr lang="de-DE" sz="1800" b="1" dirty="0">
                <a:solidFill>
                  <a:srgbClr val="CC3300"/>
                </a:solidFill>
              </a:rPr>
              <a:t>wie </a:t>
            </a:r>
            <a:r>
              <a:rPr lang="de-DE" sz="1800" dirty="0"/>
              <a:t>und</a:t>
            </a:r>
            <a:r>
              <a:rPr lang="de-DE" sz="1800" dirty="0">
                <a:solidFill>
                  <a:srgbClr val="CC3300"/>
                </a:solidFill>
              </a:rPr>
              <a:t> </a:t>
            </a:r>
            <a:r>
              <a:rPr lang="de-DE" sz="1800" b="1" dirty="0">
                <a:solidFill>
                  <a:srgbClr val="CC3300"/>
                </a:solidFill>
              </a:rPr>
              <a:t>wo</a:t>
            </a:r>
            <a:r>
              <a:rPr lang="de-DE" sz="1800" dirty="0"/>
              <a:t> sie erworben wurden)</a:t>
            </a:r>
          </a:p>
        </p:txBody>
      </p:sp>
      <p:sp>
        <p:nvSpPr>
          <p:cNvPr id="374808" name="AutoShape 35"/>
          <p:cNvSpPr>
            <a:spLocks noChangeArrowheads="1"/>
          </p:cNvSpPr>
          <p:nvPr/>
        </p:nvSpPr>
        <p:spPr bwMode="auto">
          <a:xfrm>
            <a:off x="7812088" y="5300663"/>
            <a:ext cx="720725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99FF66">
              <a:alpha val="5294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/>
          </a:p>
        </p:txBody>
      </p:sp>
      <p:sp>
        <p:nvSpPr>
          <p:cNvPr id="374809" name="Rectangle 21"/>
          <p:cNvSpPr>
            <a:spLocks noChangeArrowheads="1"/>
          </p:cNvSpPr>
          <p:nvPr/>
        </p:nvSpPr>
        <p:spPr bwMode="auto">
          <a:xfrm>
            <a:off x="7451725" y="2492375"/>
            <a:ext cx="1584325" cy="2808288"/>
          </a:xfrm>
          <a:prstGeom prst="rect">
            <a:avLst/>
          </a:prstGeom>
          <a:solidFill>
            <a:schemeClr val="bg1">
              <a:alpha val="43137"/>
            </a:schemeClr>
          </a:solidFill>
          <a:ln w="38100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AT" sz="2000"/>
          </a:p>
        </p:txBody>
      </p:sp>
      <p:sp>
        <p:nvSpPr>
          <p:cNvPr id="374810" name="Text Box 18"/>
          <p:cNvSpPr txBox="1">
            <a:spLocks noChangeArrowheads="1"/>
          </p:cNvSpPr>
          <p:nvPr/>
        </p:nvSpPr>
        <p:spPr bwMode="auto">
          <a:xfrm>
            <a:off x="7469188" y="2708275"/>
            <a:ext cx="1547812" cy="7620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400" b="1"/>
              <a:t>Outcome</a:t>
            </a:r>
          </a:p>
          <a:p>
            <a:pPr algn="ctr"/>
            <a:r>
              <a:rPr lang="de-DE" sz="2000"/>
              <a:t>(</a:t>
            </a:r>
            <a:r>
              <a:rPr lang="de-DE" sz="2000" b="1"/>
              <a:t>Können</a:t>
            </a:r>
            <a:r>
              <a:rPr lang="de-DE" sz="2000"/>
              <a:t>)</a:t>
            </a:r>
          </a:p>
        </p:txBody>
      </p:sp>
      <p:sp>
        <p:nvSpPr>
          <p:cNvPr id="46111" name="Text Box 31"/>
          <p:cNvSpPr txBox="1">
            <a:spLocks noChangeArrowheads="1"/>
          </p:cNvSpPr>
          <p:nvPr/>
        </p:nvSpPr>
        <p:spPr bwMode="auto">
          <a:xfrm>
            <a:off x="7504113" y="3521075"/>
            <a:ext cx="1460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defRPr/>
            </a:pPr>
            <a:endParaRPr lang="de-DE" sz="1800">
              <a:latin typeface="Arial" charset="0"/>
            </a:endParaRPr>
          </a:p>
        </p:txBody>
      </p:sp>
      <p:sp>
        <p:nvSpPr>
          <p:cNvPr id="46112" name="Text Box 32"/>
          <p:cNvSpPr txBox="1">
            <a:spLocks noChangeArrowheads="1"/>
          </p:cNvSpPr>
          <p:nvPr/>
        </p:nvSpPr>
        <p:spPr bwMode="auto">
          <a:xfrm>
            <a:off x="7524750" y="3716338"/>
            <a:ext cx="15113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de-AT" sz="1800">
                <a:latin typeface="Arial" charset="0"/>
              </a:rPr>
              <a:t>Anwendung in praxis-nahen</a:t>
            </a:r>
          </a:p>
          <a:p>
            <a:pPr>
              <a:lnSpc>
                <a:spcPct val="80000"/>
              </a:lnSpc>
              <a:defRPr/>
            </a:pPr>
            <a:r>
              <a:rPr lang="de-AT" sz="1800">
                <a:latin typeface="Arial" charset="0"/>
              </a:rPr>
              <a:t>(beruflichen) Kontexten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179388" y="260648"/>
            <a:ext cx="8785225" cy="523220"/>
          </a:xfrm>
          <a:prstGeom prst="rect">
            <a:avLst/>
          </a:prstGeom>
          <a:solidFill>
            <a:schemeClr val="bg1">
              <a:lumMod val="95000"/>
              <a:alpha val="5294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 dirty="0" err="1"/>
              <a:t>Outcome</a:t>
            </a:r>
            <a:r>
              <a:rPr lang="de-DE" sz="2800" b="1" dirty="0"/>
              <a:t>- und </a:t>
            </a:r>
            <a:r>
              <a:rPr lang="de-DE" sz="2800" b="1" dirty="0" err="1"/>
              <a:t>Outputsteuerung</a:t>
            </a:r>
            <a:r>
              <a:rPr lang="de-DE" sz="2800" b="1" dirty="0"/>
              <a:t>  </a:t>
            </a:r>
            <a:endParaRPr lang="de-DE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250825" y="620713"/>
            <a:ext cx="4752975" cy="59039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de-DE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900113" y="2924175"/>
            <a:ext cx="3527425" cy="15128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de-DE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468313" y="1325563"/>
            <a:ext cx="43195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AT" sz="2000" b="1">
                <a:solidFill>
                  <a:srgbClr val="000000"/>
                </a:solidFill>
              </a:rPr>
              <a:t>Output/Lernergebnisorientierung,</a:t>
            </a:r>
          </a:p>
          <a:p>
            <a:pPr algn="ctr">
              <a:spcBef>
                <a:spcPct val="50000"/>
              </a:spcBef>
            </a:pPr>
            <a:r>
              <a:rPr lang="de-AT" sz="2000" b="1">
                <a:solidFill>
                  <a:srgbClr val="000000"/>
                </a:solidFill>
              </a:rPr>
              <a:t>Kompetenzorientierung</a:t>
            </a:r>
          </a:p>
          <a:p>
            <a:pPr algn="ctr">
              <a:spcBef>
                <a:spcPct val="50000"/>
              </a:spcBef>
            </a:pPr>
            <a:endParaRPr lang="de-AT" sz="2000" b="1">
              <a:solidFill>
                <a:srgbClr val="000000"/>
              </a:solidFill>
            </a:endParaRPr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1908175" y="2276475"/>
            <a:ext cx="1368425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de-DE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27088" y="2997200"/>
            <a:ext cx="36195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1800">
                <a:solidFill>
                  <a:srgbClr val="000000"/>
                </a:solidFill>
                <a:latin typeface="Arial" charset="0"/>
              </a:rPr>
              <a:t>Philosophie: „Nicht so wichtig, WAS durchgenommen wurde, sondern WELCHE KOMPETENZEN erworben wurden“.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781050" y="4508500"/>
            <a:ext cx="395605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AT" sz="1800">
                <a:solidFill>
                  <a:srgbClr val="000000"/>
                </a:solidFill>
                <a:latin typeface="Arial" charset="0"/>
              </a:rPr>
              <a:t>Schulen müssen Wissen, Können </a:t>
            </a:r>
          </a:p>
          <a:p>
            <a:pPr algn="ctr">
              <a:defRPr/>
            </a:pPr>
            <a:r>
              <a:rPr lang="de-AT" sz="1800">
                <a:solidFill>
                  <a:srgbClr val="000000"/>
                </a:solidFill>
                <a:latin typeface="Arial" charset="0"/>
              </a:rPr>
              <a:t>und Wollen </a:t>
            </a:r>
          </a:p>
          <a:p>
            <a:pPr algn="ctr">
              <a:defRPr/>
            </a:pPr>
            <a:r>
              <a:rPr lang="de-AT" sz="1800">
                <a:solidFill>
                  <a:srgbClr val="000000"/>
                </a:solidFill>
                <a:latin typeface="Arial" charset="0"/>
              </a:rPr>
              <a:t>der Schüler/innen aktivieren, </a:t>
            </a:r>
          </a:p>
          <a:p>
            <a:pPr algn="ctr">
              <a:defRPr/>
            </a:pPr>
            <a:r>
              <a:rPr lang="de-AT" sz="1800">
                <a:solidFill>
                  <a:srgbClr val="000000"/>
                </a:solidFill>
                <a:latin typeface="Arial" charset="0"/>
              </a:rPr>
              <a:t>damit diese Anforderungssituationen </a:t>
            </a:r>
          </a:p>
          <a:p>
            <a:pPr algn="ctr">
              <a:defRPr/>
            </a:pPr>
            <a:r>
              <a:rPr lang="de-AT" sz="1800">
                <a:solidFill>
                  <a:srgbClr val="000000"/>
                </a:solidFill>
                <a:latin typeface="Arial" charset="0"/>
              </a:rPr>
              <a:t>selbständig und kreativ </a:t>
            </a:r>
          </a:p>
          <a:p>
            <a:pPr algn="ctr">
              <a:defRPr/>
            </a:pPr>
            <a:r>
              <a:rPr lang="de-AT" sz="1800">
                <a:solidFill>
                  <a:srgbClr val="000000"/>
                </a:solidFill>
                <a:latin typeface="Arial" charset="0"/>
              </a:rPr>
              <a:t>bearbeiten können:</a:t>
            </a:r>
          </a:p>
          <a:p>
            <a:pPr algn="ctr">
              <a:defRPr/>
            </a:pPr>
            <a:endParaRPr lang="de-AT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5003800" y="620713"/>
            <a:ext cx="3240088" cy="5903912"/>
          </a:xfrm>
          <a:prstGeom prst="rightArrowCallout">
            <a:avLst>
              <a:gd name="adj1" fmla="val 45554"/>
              <a:gd name="adj2" fmla="val 45554"/>
              <a:gd name="adj3" fmla="val 16667"/>
              <a:gd name="adj4" fmla="val 6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endParaRPr lang="de-DE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37288" name="Rectangle 10"/>
          <p:cNvSpPr>
            <a:spLocks noChangeArrowheads="1"/>
          </p:cNvSpPr>
          <p:nvPr/>
        </p:nvSpPr>
        <p:spPr bwMode="auto">
          <a:xfrm rot="5400000">
            <a:off x="3887788" y="2960688"/>
            <a:ext cx="4572000" cy="11874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858585"/>
            </a:prstShdw>
          </a:effectLst>
        </p:spPr>
        <p:txBody>
          <a:bodyPr>
            <a:spAutoFit/>
          </a:bodyPr>
          <a:lstStyle/>
          <a:p>
            <a:pPr algn="ctr"/>
            <a:r>
              <a:rPr lang="de-AT" sz="2400">
                <a:solidFill>
                  <a:srgbClr val="000000"/>
                </a:solidFill>
              </a:rPr>
              <a:t>Didaktische Kennzeichen von </a:t>
            </a:r>
          </a:p>
          <a:p>
            <a:pPr algn="ctr"/>
            <a:r>
              <a:rPr lang="de-AT" sz="2400">
                <a:solidFill>
                  <a:srgbClr val="000000"/>
                </a:solidFill>
              </a:rPr>
              <a:t>kompetenzorientiertem Unterrichten/Lernen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684213" y="765175"/>
            <a:ext cx="3816350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de-DE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0187" name="Text Box 11"/>
          <p:cNvSpPr txBox="1">
            <a:spLocks noChangeArrowheads="1"/>
          </p:cNvSpPr>
          <p:nvPr/>
        </p:nvSpPr>
        <p:spPr bwMode="auto">
          <a:xfrm>
            <a:off x="539750" y="728663"/>
            <a:ext cx="423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AT" sz="2000" b="1" dirty="0">
                <a:solidFill>
                  <a:srgbClr val="FF0000"/>
                </a:solidFill>
                <a:latin typeface="Arial" charset="0"/>
              </a:rPr>
              <a:t>Bildungspolitische </a:t>
            </a:r>
            <a:r>
              <a:rPr lang="de-AT" sz="2000" b="1" dirty="0" smtClean="0">
                <a:solidFill>
                  <a:srgbClr val="FF0000"/>
                </a:solidFill>
                <a:latin typeface="Arial" charset="0"/>
              </a:rPr>
              <a:t>Vorgaben</a:t>
            </a:r>
            <a:endParaRPr lang="de-AT" sz="20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47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9" name="Rectangle 15"/>
          <p:cNvSpPr>
            <a:spLocks noChangeArrowheads="1"/>
          </p:cNvSpPr>
          <p:nvPr/>
        </p:nvSpPr>
        <p:spPr bwMode="auto">
          <a:xfrm>
            <a:off x="179388" y="188913"/>
            <a:ext cx="8713787" cy="65532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de-DE" sz="18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738306" name="Gruppieren 14"/>
          <p:cNvGrpSpPr>
            <a:grpSpLocks/>
          </p:cNvGrpSpPr>
          <p:nvPr/>
        </p:nvGrpSpPr>
        <p:grpSpPr bwMode="auto">
          <a:xfrm>
            <a:off x="468313" y="333375"/>
            <a:ext cx="8154987" cy="915988"/>
            <a:chOff x="468313" y="333375"/>
            <a:chExt cx="8154988" cy="915988"/>
          </a:xfrm>
        </p:grpSpPr>
        <p:sp>
          <p:nvSpPr>
            <p:cNvPr id="88066" name="AutoShape 2"/>
            <p:cNvSpPr>
              <a:spLocks noChangeArrowheads="1"/>
            </p:cNvSpPr>
            <p:nvPr/>
          </p:nvSpPr>
          <p:spPr bwMode="auto">
            <a:xfrm>
              <a:off x="468313" y="576263"/>
              <a:ext cx="1368425" cy="430212"/>
            </a:xfrm>
            <a:prstGeom prst="rightArrow">
              <a:avLst>
                <a:gd name="adj1" fmla="val 50000"/>
                <a:gd name="adj2" fmla="val 79228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71" name="Text Box 7"/>
            <p:cNvSpPr txBox="1">
              <a:spLocks noChangeArrowheads="1"/>
            </p:cNvSpPr>
            <p:nvPr/>
          </p:nvSpPr>
          <p:spPr bwMode="auto">
            <a:xfrm>
              <a:off x="2195513" y="333375"/>
              <a:ext cx="6427788" cy="9159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1800" dirty="0">
                  <a:solidFill>
                    <a:srgbClr val="FF0000"/>
                  </a:solidFill>
                  <a:latin typeface="Arial" charset="0"/>
                </a:rPr>
                <a:t>Diagnose unterschiedlicher Kompetenzniveaus </a:t>
              </a:r>
              <a:r>
                <a:rPr lang="de-AT" sz="1800" dirty="0">
                  <a:solidFill>
                    <a:srgbClr val="000000"/>
                  </a:solidFill>
                  <a:latin typeface="Arial" charset="0"/>
                </a:rPr>
                <a:t>der Schüler/innen – Individualisierung durch individuell passende Lernangebote – Lehrer/in als „Personalentwickler/in“.</a:t>
              </a:r>
            </a:p>
          </p:txBody>
        </p:sp>
      </p:grpSp>
      <p:grpSp>
        <p:nvGrpSpPr>
          <p:cNvPr id="738307" name="Gruppieren 16"/>
          <p:cNvGrpSpPr>
            <a:grpSpLocks/>
          </p:cNvGrpSpPr>
          <p:nvPr/>
        </p:nvGrpSpPr>
        <p:grpSpPr bwMode="auto">
          <a:xfrm>
            <a:off x="468313" y="1414463"/>
            <a:ext cx="8154987" cy="915987"/>
            <a:chOff x="468313" y="1414463"/>
            <a:chExt cx="8154987" cy="915987"/>
          </a:xfrm>
        </p:grpSpPr>
        <p:sp>
          <p:nvSpPr>
            <p:cNvPr id="88067" name="AutoShape 3"/>
            <p:cNvSpPr>
              <a:spLocks noChangeArrowheads="1"/>
            </p:cNvSpPr>
            <p:nvPr/>
          </p:nvSpPr>
          <p:spPr bwMode="auto">
            <a:xfrm>
              <a:off x="468313" y="1655763"/>
              <a:ext cx="1368425" cy="431800"/>
            </a:xfrm>
            <a:prstGeom prst="rightArrow">
              <a:avLst>
                <a:gd name="adj1" fmla="val 50000"/>
                <a:gd name="adj2" fmla="val 79228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73" name="Text Box 9"/>
            <p:cNvSpPr txBox="1">
              <a:spLocks noChangeArrowheads="1"/>
            </p:cNvSpPr>
            <p:nvPr/>
          </p:nvSpPr>
          <p:spPr bwMode="auto">
            <a:xfrm>
              <a:off x="2195513" y="1414463"/>
              <a:ext cx="6427787" cy="9159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1800" dirty="0">
                  <a:solidFill>
                    <a:srgbClr val="FF0000"/>
                  </a:solidFill>
                  <a:latin typeface="Arial" charset="0"/>
                </a:rPr>
                <a:t>Kumulativer Kompetenzaufbau </a:t>
              </a:r>
              <a:r>
                <a:rPr lang="de-AT" sz="1800" dirty="0">
                  <a:solidFill>
                    <a:srgbClr val="000000"/>
                  </a:solidFill>
                  <a:latin typeface="Arial" charset="0"/>
                </a:rPr>
                <a:t>durch Üben und Überarbeiten, Strategie der kleinen Schritten zum Erwerb neuer Kompetenzniveaus.</a:t>
              </a:r>
            </a:p>
          </p:txBody>
        </p:sp>
      </p:grpSp>
      <p:grpSp>
        <p:nvGrpSpPr>
          <p:cNvPr id="738308" name="Gruppieren 17"/>
          <p:cNvGrpSpPr>
            <a:grpSpLocks/>
          </p:cNvGrpSpPr>
          <p:nvPr/>
        </p:nvGrpSpPr>
        <p:grpSpPr bwMode="auto">
          <a:xfrm>
            <a:off x="468313" y="2497138"/>
            <a:ext cx="8154987" cy="915987"/>
            <a:chOff x="468313" y="2493963"/>
            <a:chExt cx="8154988" cy="915987"/>
          </a:xfrm>
        </p:grpSpPr>
        <p:sp>
          <p:nvSpPr>
            <p:cNvPr id="88068" name="AutoShape 4"/>
            <p:cNvSpPr>
              <a:spLocks noChangeArrowheads="1"/>
            </p:cNvSpPr>
            <p:nvPr/>
          </p:nvSpPr>
          <p:spPr bwMode="auto">
            <a:xfrm>
              <a:off x="468313" y="2735263"/>
              <a:ext cx="1368425" cy="431800"/>
            </a:xfrm>
            <a:prstGeom prst="rightArrow">
              <a:avLst>
                <a:gd name="adj1" fmla="val 50000"/>
                <a:gd name="adj2" fmla="val 79228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74" name="Text Box 10"/>
            <p:cNvSpPr txBox="1">
              <a:spLocks noChangeArrowheads="1"/>
            </p:cNvSpPr>
            <p:nvPr/>
          </p:nvSpPr>
          <p:spPr bwMode="auto">
            <a:xfrm>
              <a:off x="2195513" y="2493963"/>
              <a:ext cx="6427788" cy="9159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1800" dirty="0">
                  <a:solidFill>
                    <a:srgbClr val="FF0000"/>
                  </a:solidFill>
                  <a:latin typeface="Arial" charset="0"/>
                </a:rPr>
                <a:t>Vertikale und horizontale Vernetzung </a:t>
              </a:r>
              <a:r>
                <a:rPr lang="de-AT" sz="1800" dirty="0">
                  <a:solidFill>
                    <a:srgbClr val="000000"/>
                  </a:solidFill>
                  <a:latin typeface="Arial" charset="0"/>
                </a:rPr>
                <a:t>von Wissen und Fertigkeiten – Schüler/innen müssen die „großen Linien“ eines Faches (</a:t>
              </a:r>
              <a:r>
                <a:rPr lang="de-AT" sz="1800" dirty="0" err="1">
                  <a:solidFill>
                    <a:srgbClr val="000000"/>
                  </a:solidFill>
                  <a:latin typeface="Arial" charset="0"/>
                </a:rPr>
                <a:t>Klieme</a:t>
              </a:r>
              <a:r>
                <a:rPr lang="de-AT" sz="1800" dirty="0">
                  <a:solidFill>
                    <a:srgbClr val="000000"/>
                  </a:solidFill>
                  <a:latin typeface="Arial" charset="0"/>
                </a:rPr>
                <a:t>) erkennen.</a:t>
              </a:r>
            </a:p>
          </p:txBody>
        </p:sp>
      </p:grpSp>
      <p:grpSp>
        <p:nvGrpSpPr>
          <p:cNvPr id="738309" name="Gruppieren 18"/>
          <p:cNvGrpSpPr>
            <a:grpSpLocks/>
          </p:cNvGrpSpPr>
          <p:nvPr/>
        </p:nvGrpSpPr>
        <p:grpSpPr bwMode="auto">
          <a:xfrm>
            <a:off x="468313" y="3578225"/>
            <a:ext cx="8154987" cy="641350"/>
            <a:chOff x="468313" y="3667125"/>
            <a:chExt cx="8154988" cy="641350"/>
          </a:xfrm>
        </p:grpSpPr>
        <p:sp>
          <p:nvSpPr>
            <p:cNvPr id="88069" name="AutoShape 5"/>
            <p:cNvSpPr>
              <a:spLocks noChangeArrowheads="1"/>
            </p:cNvSpPr>
            <p:nvPr/>
          </p:nvSpPr>
          <p:spPr bwMode="auto">
            <a:xfrm>
              <a:off x="468313" y="3771900"/>
              <a:ext cx="1368425" cy="431800"/>
            </a:xfrm>
            <a:prstGeom prst="rightArrow">
              <a:avLst>
                <a:gd name="adj1" fmla="val 50000"/>
                <a:gd name="adj2" fmla="val 79228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75" name="Text Box 11"/>
            <p:cNvSpPr txBox="1">
              <a:spLocks noChangeArrowheads="1"/>
            </p:cNvSpPr>
            <p:nvPr/>
          </p:nvSpPr>
          <p:spPr bwMode="auto">
            <a:xfrm>
              <a:off x="2195513" y="3667125"/>
              <a:ext cx="6427788" cy="6413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1800" dirty="0">
                  <a:solidFill>
                    <a:srgbClr val="FF0000"/>
                  </a:solidFill>
                  <a:latin typeface="Arial" charset="0"/>
                </a:rPr>
                <a:t>Einsatz anwendungsorientierter Aufgaben</a:t>
              </a:r>
              <a:r>
                <a:rPr lang="de-AT" sz="1800" dirty="0">
                  <a:solidFill>
                    <a:srgbClr val="000000"/>
                  </a:solidFill>
                  <a:latin typeface="Arial" charset="0"/>
                </a:rPr>
                <a:t>, um Aufschluss über Kompetenzen und ihre Niveaus zu bekommen.</a:t>
              </a:r>
            </a:p>
          </p:txBody>
        </p:sp>
      </p:grpSp>
      <p:grpSp>
        <p:nvGrpSpPr>
          <p:cNvPr id="738310" name="Gruppieren 19"/>
          <p:cNvGrpSpPr>
            <a:grpSpLocks/>
          </p:cNvGrpSpPr>
          <p:nvPr/>
        </p:nvGrpSpPr>
        <p:grpSpPr bwMode="auto">
          <a:xfrm>
            <a:off x="468313" y="4386263"/>
            <a:ext cx="8154987" cy="915987"/>
            <a:chOff x="468313" y="4437063"/>
            <a:chExt cx="8154988" cy="915987"/>
          </a:xfrm>
        </p:grpSpPr>
        <p:sp>
          <p:nvSpPr>
            <p:cNvPr id="88070" name="AutoShape 6"/>
            <p:cNvSpPr>
              <a:spLocks noChangeArrowheads="1"/>
            </p:cNvSpPr>
            <p:nvPr/>
          </p:nvSpPr>
          <p:spPr bwMode="auto">
            <a:xfrm>
              <a:off x="468313" y="4678363"/>
              <a:ext cx="1368425" cy="431800"/>
            </a:xfrm>
            <a:prstGeom prst="rightArrow">
              <a:avLst>
                <a:gd name="adj1" fmla="val 50000"/>
                <a:gd name="adj2" fmla="val 79228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76" name="Text Box 12"/>
            <p:cNvSpPr txBox="1">
              <a:spLocks noChangeArrowheads="1"/>
            </p:cNvSpPr>
            <p:nvPr/>
          </p:nvSpPr>
          <p:spPr bwMode="auto">
            <a:xfrm>
              <a:off x="2195513" y="4437063"/>
              <a:ext cx="6427788" cy="91598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1800" dirty="0">
                  <a:solidFill>
                    <a:srgbClr val="000000"/>
                  </a:solidFill>
                  <a:latin typeface="Arial" charset="0"/>
                </a:rPr>
                <a:t>Im Vordergrund steht der Lernende und nicht der Stoff, den es lt. Lehrplan durchzunehmen gilt. Kompetenzorientierung = konsequente </a:t>
              </a:r>
              <a:r>
                <a:rPr lang="de-AT" sz="1800" dirty="0">
                  <a:solidFill>
                    <a:srgbClr val="FF0000"/>
                  </a:solidFill>
                  <a:latin typeface="Arial" charset="0"/>
                </a:rPr>
                <a:t>Schülerorientierung</a:t>
              </a:r>
              <a:r>
                <a:rPr lang="de-AT" sz="1800" dirty="0">
                  <a:solidFill>
                    <a:srgbClr val="000000"/>
                  </a:solidFill>
                  <a:latin typeface="Arial" charset="0"/>
                </a:rPr>
                <a:t> (A. </a:t>
              </a:r>
              <a:r>
                <a:rPr lang="de-AT" sz="1800" dirty="0" err="1">
                  <a:solidFill>
                    <a:srgbClr val="000000"/>
                  </a:solidFill>
                  <a:latin typeface="Arial" charset="0"/>
                </a:rPr>
                <a:t>Feindt</a:t>
              </a:r>
              <a:r>
                <a:rPr lang="de-AT" sz="1800" dirty="0">
                  <a:solidFill>
                    <a:srgbClr val="000000"/>
                  </a:solidFill>
                  <a:latin typeface="Arial" charset="0"/>
                </a:rPr>
                <a:t>).</a:t>
              </a:r>
            </a:p>
          </p:txBody>
        </p:sp>
      </p:grpSp>
      <p:grpSp>
        <p:nvGrpSpPr>
          <p:cNvPr id="738311" name="Gruppieren 20"/>
          <p:cNvGrpSpPr>
            <a:grpSpLocks/>
          </p:cNvGrpSpPr>
          <p:nvPr/>
        </p:nvGrpSpPr>
        <p:grpSpPr bwMode="auto">
          <a:xfrm>
            <a:off x="468313" y="5467350"/>
            <a:ext cx="8154987" cy="1190625"/>
            <a:chOff x="468313" y="5467350"/>
            <a:chExt cx="8154988" cy="1190625"/>
          </a:xfrm>
        </p:grpSpPr>
        <p:sp>
          <p:nvSpPr>
            <p:cNvPr id="88077" name="AutoShape 13"/>
            <p:cNvSpPr>
              <a:spLocks noChangeArrowheads="1"/>
            </p:cNvSpPr>
            <p:nvPr/>
          </p:nvSpPr>
          <p:spPr bwMode="auto">
            <a:xfrm>
              <a:off x="468313" y="5846763"/>
              <a:ext cx="1368425" cy="431800"/>
            </a:xfrm>
            <a:prstGeom prst="rightArrow">
              <a:avLst>
                <a:gd name="adj1" fmla="val 50000"/>
                <a:gd name="adj2" fmla="val 79228"/>
              </a:avLst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de-DE" sz="18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8078" name="Text Box 14"/>
            <p:cNvSpPr txBox="1">
              <a:spLocks noChangeArrowheads="1"/>
            </p:cNvSpPr>
            <p:nvPr/>
          </p:nvSpPr>
          <p:spPr bwMode="auto">
            <a:xfrm>
              <a:off x="2195513" y="5467350"/>
              <a:ext cx="6427788" cy="119062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de-AT" sz="1800" dirty="0">
                  <a:solidFill>
                    <a:srgbClr val="000000"/>
                  </a:solidFill>
                  <a:latin typeface="Arial" charset="0"/>
                </a:rPr>
                <a:t>Die </a:t>
              </a:r>
              <a:r>
                <a:rPr lang="de-AT" sz="1800" dirty="0">
                  <a:solidFill>
                    <a:srgbClr val="FF0000"/>
                  </a:solidFill>
                  <a:latin typeface="Arial" charset="0"/>
                </a:rPr>
                <a:t>Konkretisierung</a:t>
              </a:r>
              <a:r>
                <a:rPr lang="de-AT" sz="1800" dirty="0">
                  <a:solidFill>
                    <a:srgbClr val="000000"/>
                  </a:solidFill>
                  <a:latin typeface="Arial" charset="0"/>
                </a:rPr>
                <a:t> der </a:t>
              </a:r>
              <a:r>
                <a:rPr lang="de-AT" sz="1800" dirty="0">
                  <a:solidFill>
                    <a:srgbClr val="FF0000"/>
                  </a:solidFill>
                  <a:latin typeface="Arial" charset="0"/>
                </a:rPr>
                <a:t>zu erwerbenden Kompetenzen </a:t>
              </a:r>
              <a:r>
                <a:rPr lang="de-AT" sz="1800" dirty="0">
                  <a:solidFill>
                    <a:srgbClr val="000000"/>
                  </a:solidFill>
                  <a:latin typeface="Arial" charset="0"/>
                </a:rPr>
                <a:t>erfolgt durch Bildungsstandards, Kompetenzmodelle, kompetenzorientierte Lehrpläne und prototypische Beispielsammlungen.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20735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323528" y="1772816"/>
            <a:ext cx="856932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de-AT" sz="2400" dirty="0">
                <a:solidFill>
                  <a:srgbClr val="000000"/>
                </a:solidFill>
              </a:rPr>
              <a:t>Kompetenzorientierte Unterrichtssituationen erfordern </a:t>
            </a:r>
            <a:r>
              <a:rPr lang="de-AT" sz="2400" dirty="0" smtClean="0">
                <a:solidFill>
                  <a:srgbClr val="000000"/>
                </a:solidFill>
              </a:rPr>
              <a:t>einen</a:t>
            </a:r>
          </a:p>
          <a:p>
            <a:pPr algn="ctr">
              <a:defRPr/>
            </a:pPr>
            <a:endParaRPr lang="de-AT" sz="2400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de-AT" sz="2400" dirty="0" smtClean="0">
                <a:solidFill>
                  <a:srgbClr val="000000"/>
                </a:solidFill>
              </a:rPr>
              <a:t> </a:t>
            </a:r>
            <a:r>
              <a:rPr lang="de-AT" sz="2400" u="sng" dirty="0">
                <a:solidFill>
                  <a:srgbClr val="FF3300"/>
                </a:solidFill>
              </a:rPr>
              <a:t>Rollenwechsel</a:t>
            </a:r>
            <a:r>
              <a:rPr lang="de-AT" sz="2400" dirty="0">
                <a:solidFill>
                  <a:srgbClr val="FF3300"/>
                </a:solidFill>
              </a:rPr>
              <a:t> der Lehrperson </a:t>
            </a:r>
            <a:endParaRPr lang="de-AT" sz="2400" dirty="0" smtClean="0">
              <a:solidFill>
                <a:srgbClr val="FF3300"/>
              </a:solidFill>
            </a:endParaRPr>
          </a:p>
          <a:p>
            <a:pPr algn="ctr">
              <a:defRPr/>
            </a:pPr>
            <a:r>
              <a:rPr lang="de-AT" sz="2400" dirty="0" smtClean="0">
                <a:solidFill>
                  <a:srgbClr val="FF3300"/>
                </a:solidFill>
              </a:rPr>
              <a:t>von der Wissensvermittlerin/dem </a:t>
            </a:r>
            <a:r>
              <a:rPr lang="de-AT" sz="2400" dirty="0">
                <a:solidFill>
                  <a:srgbClr val="FF3300"/>
                </a:solidFill>
              </a:rPr>
              <a:t>Wissensvermittler zur Lernbegleiterin/zum Lernbegleiter, </a:t>
            </a:r>
            <a:endParaRPr lang="de-AT" sz="2400" dirty="0" smtClean="0">
              <a:solidFill>
                <a:srgbClr val="FF3300"/>
              </a:solidFill>
            </a:endParaRPr>
          </a:p>
          <a:p>
            <a:pPr algn="ctr">
              <a:defRPr/>
            </a:pPr>
            <a:r>
              <a:rPr lang="de-AT" sz="2400" dirty="0" smtClean="0">
                <a:solidFill>
                  <a:srgbClr val="FF3300"/>
                </a:solidFill>
              </a:rPr>
              <a:t>zur </a:t>
            </a:r>
            <a:r>
              <a:rPr lang="de-AT" sz="2400" dirty="0">
                <a:solidFill>
                  <a:srgbClr val="FF3300"/>
                </a:solidFill>
              </a:rPr>
              <a:t>Moderatorin/zum Moderator bzw. zum Coach,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endParaRPr lang="de-AT" sz="2400" dirty="0" smtClean="0">
              <a:solidFill>
                <a:srgbClr val="000000"/>
              </a:solidFill>
            </a:endParaRPr>
          </a:p>
          <a:p>
            <a:pPr algn="ctr">
              <a:defRPr/>
            </a:pPr>
            <a:endParaRPr lang="de-AT" sz="2400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de-AT" sz="2400" dirty="0" smtClean="0">
                <a:solidFill>
                  <a:srgbClr val="000000"/>
                </a:solidFill>
              </a:rPr>
              <a:t>die/der </a:t>
            </a:r>
            <a:r>
              <a:rPr lang="de-AT" sz="2400" dirty="0">
                <a:solidFill>
                  <a:srgbClr val="000000"/>
                </a:solidFill>
              </a:rPr>
              <a:t>eine Unterstützungsfunktion für die selbstgesteuerten Lernprozesse hat und </a:t>
            </a:r>
            <a:endParaRPr lang="de-AT" sz="2400" dirty="0" smtClean="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de-AT" sz="2400" dirty="0" smtClean="0">
                <a:solidFill>
                  <a:srgbClr val="000000"/>
                </a:solidFill>
              </a:rPr>
              <a:t>für </a:t>
            </a:r>
            <a:r>
              <a:rPr lang="de-AT" sz="2400" dirty="0">
                <a:solidFill>
                  <a:srgbClr val="000000"/>
                </a:solidFill>
              </a:rPr>
              <a:t>die Gestaltung des Lernumfeldes verantwortlich ist.</a:t>
            </a:r>
          </a:p>
          <a:p>
            <a:pPr>
              <a:defRPr/>
            </a:pPr>
            <a:endParaRPr lang="de-AT" sz="1800" dirty="0" smtClean="0">
              <a:solidFill>
                <a:srgbClr val="000000"/>
              </a:solidFill>
            </a:endParaRP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251520" y="188640"/>
            <a:ext cx="8640960" cy="89255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>
            <a:prstShdw prst="shdw17" dist="17961" dir="2700000">
              <a:schemeClr val="bg2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AT" sz="2800" b="1" dirty="0">
                <a:solidFill>
                  <a:srgbClr val="000000"/>
                </a:solidFill>
              </a:rPr>
              <a:t>Lehrer/innen- Rolle</a:t>
            </a:r>
          </a:p>
          <a:p>
            <a:pPr algn="ctr">
              <a:defRPr/>
            </a:pPr>
            <a:r>
              <a:rPr lang="de-AT" sz="2400" b="1" dirty="0">
                <a:solidFill>
                  <a:srgbClr val="000000"/>
                </a:solidFill>
              </a:rPr>
              <a:t>Pendelschlag in eine neue Einseitigkeit</a:t>
            </a:r>
          </a:p>
        </p:txBody>
      </p:sp>
      <p:sp>
        <p:nvSpPr>
          <p:cNvPr id="5" name="Rechteck 4"/>
          <p:cNvSpPr/>
          <p:nvPr/>
        </p:nvSpPr>
        <p:spPr>
          <a:xfrm>
            <a:off x="467544" y="6002124"/>
            <a:ext cx="78123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AT" sz="1600" dirty="0" smtClean="0">
                <a:solidFill>
                  <a:srgbClr val="000000"/>
                </a:solidFill>
              </a:rPr>
              <a:t>Quelle: Kompetenzorientiertes Unterrichten, Grundlagenpapier, Jänner 2011, S. 7, </a:t>
            </a:r>
          </a:p>
          <a:p>
            <a:pPr>
              <a:defRPr/>
            </a:pPr>
            <a:r>
              <a:rPr lang="de-AT" sz="1600" dirty="0" smtClean="0">
                <a:solidFill>
                  <a:srgbClr val="000000"/>
                </a:solidFill>
              </a:rPr>
              <a:t>ebenso Fritz/Staudecker 2010, S. 86</a:t>
            </a:r>
            <a:endParaRPr lang="de-AT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3070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7" name="Text Box 2"/>
          <p:cNvSpPr txBox="1">
            <a:spLocks noChangeArrowheads="1"/>
          </p:cNvSpPr>
          <p:nvPr/>
        </p:nvSpPr>
        <p:spPr bwMode="auto">
          <a:xfrm>
            <a:off x="467544" y="1984226"/>
            <a:ext cx="8136904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4D4D4D"/>
            </a:prstShdw>
          </a:effectLst>
        </p:spPr>
        <p:txBody>
          <a:bodyPr wrap="square">
            <a:spAutoFit/>
          </a:bodyPr>
          <a:lstStyle/>
          <a:p>
            <a:pPr algn="ctr"/>
            <a:r>
              <a:rPr lang="de-AT" sz="2800" dirty="0">
                <a:solidFill>
                  <a:srgbClr val="000000"/>
                </a:solidFill>
              </a:rPr>
              <a:t>Die ohnehin schon </a:t>
            </a:r>
            <a:endParaRPr lang="de-AT" sz="2800" dirty="0" smtClean="0">
              <a:solidFill>
                <a:srgbClr val="000000"/>
              </a:solidFill>
            </a:endParaRPr>
          </a:p>
          <a:p>
            <a:pPr algn="ctr"/>
            <a:r>
              <a:rPr lang="de-AT" sz="2800" dirty="0" smtClean="0">
                <a:solidFill>
                  <a:srgbClr val="FF3300"/>
                </a:solidFill>
              </a:rPr>
              <a:t>zurückgehende </a:t>
            </a:r>
            <a:r>
              <a:rPr lang="de-AT" sz="2800" dirty="0">
                <a:solidFill>
                  <a:srgbClr val="FF3300"/>
                </a:solidFill>
              </a:rPr>
              <a:t>dominierende Ausrichtung </a:t>
            </a:r>
            <a:endParaRPr lang="de-AT" sz="2800" dirty="0" smtClean="0">
              <a:solidFill>
                <a:srgbClr val="FF3300"/>
              </a:solidFill>
            </a:endParaRPr>
          </a:p>
          <a:p>
            <a:pPr algn="ctr"/>
            <a:r>
              <a:rPr lang="de-AT" sz="2800" dirty="0" smtClean="0">
                <a:solidFill>
                  <a:srgbClr val="FF3300"/>
                </a:solidFill>
              </a:rPr>
              <a:t>auf </a:t>
            </a:r>
            <a:r>
              <a:rPr lang="de-AT" sz="2800" dirty="0">
                <a:solidFill>
                  <a:srgbClr val="FF3300"/>
                </a:solidFill>
              </a:rPr>
              <a:t>die Fachkompetenz </a:t>
            </a:r>
            <a:endParaRPr lang="de-AT" sz="2800" dirty="0" smtClean="0">
              <a:solidFill>
                <a:srgbClr val="FF3300"/>
              </a:solidFill>
            </a:endParaRPr>
          </a:p>
          <a:p>
            <a:pPr algn="ctr"/>
            <a:r>
              <a:rPr lang="de-AT" sz="2800" dirty="0" smtClean="0">
                <a:solidFill>
                  <a:srgbClr val="000000"/>
                </a:solidFill>
              </a:rPr>
              <a:t>muss </a:t>
            </a:r>
            <a:r>
              <a:rPr lang="de-AT" sz="2800" dirty="0">
                <a:solidFill>
                  <a:srgbClr val="000000"/>
                </a:solidFill>
              </a:rPr>
              <a:t>hinsichtlich einer Stärkung der anderen Kompetenzarten neu bewertet werden. </a:t>
            </a:r>
          </a:p>
          <a:p>
            <a:endParaRPr lang="de-AT" sz="2800" dirty="0">
              <a:solidFill>
                <a:srgbClr val="000000"/>
              </a:solidFill>
            </a:endParaRPr>
          </a:p>
          <a:p>
            <a:pPr algn="r"/>
            <a:r>
              <a:rPr lang="de-AT" sz="1600" dirty="0" smtClean="0">
                <a:solidFill>
                  <a:srgbClr val="000000"/>
                </a:solidFill>
              </a:rPr>
              <a:t>(Fritz/Staudecker 2010, S. 65)</a:t>
            </a:r>
            <a:endParaRPr lang="de-AT" sz="1600" dirty="0">
              <a:solidFill>
                <a:srgbClr val="000000"/>
              </a:solidFill>
            </a:endParaRPr>
          </a:p>
        </p:txBody>
      </p:sp>
      <p:sp>
        <p:nvSpPr>
          <p:cNvPr id="741378" name="Text Box 3"/>
          <p:cNvSpPr txBox="1">
            <a:spLocks noChangeArrowheads="1"/>
          </p:cNvSpPr>
          <p:nvPr/>
        </p:nvSpPr>
        <p:spPr bwMode="auto">
          <a:xfrm>
            <a:off x="467544" y="282575"/>
            <a:ext cx="8136903" cy="946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e-AT" sz="2800" b="1" dirty="0">
                <a:solidFill>
                  <a:srgbClr val="000000"/>
                </a:solidFill>
              </a:rPr>
              <a:t>Stellenwert der Fachkompetenz </a:t>
            </a:r>
          </a:p>
          <a:p>
            <a:pPr algn="ctr"/>
            <a:r>
              <a:rPr lang="de-AT" sz="2800" b="1" dirty="0">
                <a:solidFill>
                  <a:srgbClr val="000000"/>
                </a:solidFill>
              </a:rPr>
              <a:t>in der künftigen Berufsbildung</a:t>
            </a:r>
          </a:p>
        </p:txBody>
      </p:sp>
    </p:spTree>
    <p:extLst>
      <p:ext uri="{BB962C8B-B14F-4D97-AF65-F5344CB8AC3E}">
        <p14:creationId xmlns:p14="http://schemas.microsoft.com/office/powerpoint/2010/main" val="279374322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Text Box 2"/>
          <p:cNvSpPr txBox="1">
            <a:spLocks noChangeArrowheads="1"/>
          </p:cNvSpPr>
          <p:nvPr/>
        </p:nvSpPr>
        <p:spPr bwMode="auto">
          <a:xfrm>
            <a:off x="1339850" y="1471613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 eaLnBrk="0" hangingPunct="0"/>
            <a:endParaRPr lang="de-AT" sz="1600">
              <a:solidFill>
                <a:srgbClr val="000000"/>
              </a:solidFill>
            </a:endParaRPr>
          </a:p>
        </p:txBody>
      </p:sp>
      <p:sp>
        <p:nvSpPr>
          <p:cNvPr id="804868" name="Text Box 6"/>
          <p:cNvSpPr txBox="1">
            <a:spLocks noChangeArrowheads="1"/>
          </p:cNvSpPr>
          <p:nvPr/>
        </p:nvSpPr>
        <p:spPr bwMode="auto">
          <a:xfrm>
            <a:off x="827584" y="404664"/>
            <a:ext cx="7704856" cy="5232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de-DE" sz="2800" b="1" dirty="0">
                <a:solidFill>
                  <a:srgbClr val="000000"/>
                </a:solidFill>
                <a:latin typeface="Arial"/>
              </a:rPr>
              <a:t>THESE</a:t>
            </a: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827584" y="1556792"/>
            <a:ext cx="7632848" cy="3785652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de-AT" sz="2400" dirty="0" smtClean="0">
              <a:solidFill>
                <a:srgbClr val="000000"/>
              </a:solidFill>
            </a:endParaRPr>
          </a:p>
          <a:p>
            <a:pPr algn="ctr"/>
            <a:r>
              <a:rPr lang="de-AT" sz="2400" dirty="0" smtClean="0">
                <a:solidFill>
                  <a:srgbClr val="000000"/>
                </a:solidFill>
              </a:rPr>
              <a:t>Kompetenzorientierter </a:t>
            </a:r>
            <a:r>
              <a:rPr lang="de-AT" sz="2400" dirty="0">
                <a:solidFill>
                  <a:srgbClr val="000000"/>
                </a:solidFill>
              </a:rPr>
              <a:t>Unterricht, kompetenzorientiertes Lernen findet statt, </a:t>
            </a:r>
            <a:endParaRPr lang="de-AT" sz="2400" dirty="0" smtClean="0">
              <a:solidFill>
                <a:srgbClr val="000000"/>
              </a:solidFill>
            </a:endParaRPr>
          </a:p>
          <a:p>
            <a:pPr algn="ctr"/>
            <a:r>
              <a:rPr lang="de-AT" sz="2400" dirty="0" smtClean="0">
                <a:solidFill>
                  <a:srgbClr val="000000"/>
                </a:solidFill>
              </a:rPr>
              <a:t>wenn </a:t>
            </a:r>
            <a:r>
              <a:rPr lang="de-AT" sz="2400" dirty="0">
                <a:solidFill>
                  <a:srgbClr val="000000"/>
                </a:solidFill>
              </a:rPr>
              <a:t>die empirischen Befunde guten Unterrichts (vgl. exemplarisch H. Meyer, A. Helmke) berücksichtigt werden </a:t>
            </a:r>
            <a:r>
              <a:rPr lang="de-AT" sz="2400" dirty="0" smtClean="0">
                <a:solidFill>
                  <a:srgbClr val="000000"/>
                </a:solidFill>
              </a:rPr>
              <a:t>und </a:t>
            </a:r>
            <a:r>
              <a:rPr lang="de-AT" sz="2400" dirty="0">
                <a:solidFill>
                  <a:srgbClr val="000000"/>
                </a:solidFill>
              </a:rPr>
              <a:t>Lehrer/innen u. a. </a:t>
            </a:r>
            <a:endParaRPr lang="de-AT" sz="2400" dirty="0" smtClean="0">
              <a:solidFill>
                <a:srgbClr val="000000"/>
              </a:solidFill>
            </a:endParaRPr>
          </a:p>
          <a:p>
            <a:pPr algn="ctr"/>
            <a:r>
              <a:rPr lang="de-AT" sz="2400" dirty="0" smtClean="0">
                <a:solidFill>
                  <a:srgbClr val="000000"/>
                </a:solidFill>
              </a:rPr>
              <a:t>über </a:t>
            </a:r>
            <a:r>
              <a:rPr lang="de-AT" sz="2400" dirty="0">
                <a:solidFill>
                  <a:srgbClr val="000000"/>
                </a:solidFill>
              </a:rPr>
              <a:t>ein  fachwissenschaftliches und fachdidaktisches </a:t>
            </a:r>
            <a:r>
              <a:rPr lang="de-AT" sz="2400" dirty="0" err="1">
                <a:solidFill>
                  <a:srgbClr val="000000"/>
                </a:solidFill>
              </a:rPr>
              <a:t>Know</a:t>
            </a:r>
            <a:r>
              <a:rPr lang="de-AT" sz="2400" dirty="0">
                <a:solidFill>
                  <a:srgbClr val="000000"/>
                </a:solidFill>
              </a:rPr>
              <a:t> </a:t>
            </a:r>
            <a:r>
              <a:rPr lang="de-AT" sz="2400" dirty="0" err="1">
                <a:solidFill>
                  <a:srgbClr val="000000"/>
                </a:solidFill>
              </a:rPr>
              <a:t>How</a:t>
            </a:r>
            <a:r>
              <a:rPr lang="de-AT" sz="2400" dirty="0">
                <a:solidFill>
                  <a:srgbClr val="000000"/>
                </a:solidFill>
              </a:rPr>
              <a:t> verfügen. </a:t>
            </a:r>
          </a:p>
          <a:p>
            <a:endParaRPr lang="de-AT" sz="2400" dirty="0">
              <a:solidFill>
                <a:srgbClr val="000000"/>
              </a:solidFill>
            </a:endParaRPr>
          </a:p>
          <a:p>
            <a:endParaRPr lang="de-AT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51827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1" name="Text Box 2"/>
          <p:cNvSpPr txBox="1">
            <a:spLocks noChangeArrowheads="1"/>
          </p:cNvSpPr>
          <p:nvPr/>
        </p:nvSpPr>
        <p:spPr bwMode="auto">
          <a:xfrm>
            <a:off x="179388" y="260648"/>
            <a:ext cx="8785225" cy="523220"/>
          </a:xfrm>
          <a:prstGeom prst="rect">
            <a:avLst/>
          </a:prstGeom>
          <a:solidFill>
            <a:schemeClr val="bg1">
              <a:lumMod val="95000"/>
              <a:alpha val="52940"/>
            </a:schemeClr>
          </a:solidFill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2800" b="1" dirty="0"/>
              <a:t>Outcome- und </a:t>
            </a:r>
            <a:r>
              <a:rPr lang="de-DE" sz="2800" b="1" dirty="0" smtClean="0"/>
              <a:t>Output - Steuerung  </a:t>
            </a:r>
            <a:endParaRPr lang="de-DE" sz="2800" dirty="0"/>
          </a:p>
        </p:txBody>
      </p:sp>
      <p:grpSp>
        <p:nvGrpSpPr>
          <p:cNvPr id="2" name="Gruppieren 34"/>
          <p:cNvGrpSpPr>
            <a:grpSpLocks/>
          </p:cNvGrpSpPr>
          <p:nvPr/>
        </p:nvGrpSpPr>
        <p:grpSpPr bwMode="auto">
          <a:xfrm>
            <a:off x="149225" y="5229200"/>
            <a:ext cx="7127875" cy="1223963"/>
            <a:chOff x="149244" y="5445125"/>
            <a:chExt cx="7127875" cy="1223963"/>
          </a:xfrm>
        </p:grpSpPr>
        <p:sp>
          <p:nvSpPr>
            <p:cNvPr id="373793" name="AutoShape 14"/>
            <p:cNvSpPr>
              <a:spLocks noChangeArrowheads="1"/>
            </p:cNvSpPr>
            <p:nvPr/>
          </p:nvSpPr>
          <p:spPr bwMode="auto">
            <a:xfrm>
              <a:off x="149244" y="5445125"/>
              <a:ext cx="7127875" cy="1223963"/>
            </a:xfrm>
            <a:prstGeom prst="upArrowCallout">
              <a:avLst>
                <a:gd name="adj1" fmla="val 145590"/>
                <a:gd name="adj2" fmla="val 145590"/>
                <a:gd name="adj3" fmla="val 16667"/>
                <a:gd name="adj4" fmla="val 66667"/>
              </a:avLst>
            </a:prstGeom>
            <a:gradFill rotWithShape="1">
              <a:gsLst>
                <a:gs pos="0">
                  <a:schemeClr val="accent1">
                    <a:alpha val="45000"/>
                  </a:schemeClr>
                </a:gs>
                <a:gs pos="100000">
                  <a:srgbClr val="FFFF99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AT" sz="2000"/>
            </a:p>
          </p:txBody>
        </p:sp>
        <p:sp>
          <p:nvSpPr>
            <p:cNvPr id="373794" name="Text Box 13"/>
            <p:cNvSpPr txBox="1">
              <a:spLocks noChangeArrowheads="1"/>
            </p:cNvSpPr>
            <p:nvPr/>
          </p:nvSpPr>
          <p:spPr bwMode="auto">
            <a:xfrm>
              <a:off x="427056" y="5927725"/>
              <a:ext cx="678815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e-DE" sz="2000"/>
                <a:t>Im Zentrum steht der </a:t>
              </a:r>
              <a:r>
                <a:rPr lang="de-DE" sz="2000" b="1">
                  <a:solidFill>
                    <a:srgbClr val="CC3300"/>
                  </a:solidFill>
                </a:rPr>
                <a:t>Lernprozess</a:t>
              </a:r>
              <a:r>
                <a:rPr lang="de-DE" sz="2000"/>
                <a:t> sowie der daraus</a:t>
              </a:r>
            </a:p>
            <a:p>
              <a:r>
                <a:rPr lang="de-DE" sz="2000"/>
                <a:t>resultierende </a:t>
              </a:r>
              <a:r>
                <a:rPr lang="de-DE" sz="2000" b="1">
                  <a:solidFill>
                    <a:srgbClr val="CC3300"/>
                  </a:solidFill>
                </a:rPr>
                <a:t>Lernerfolg</a:t>
              </a:r>
              <a:r>
                <a:rPr lang="de-DE" sz="2000">
                  <a:solidFill>
                    <a:srgbClr val="CC3300"/>
                  </a:solidFill>
                </a:rPr>
                <a:t> </a:t>
              </a:r>
              <a:r>
                <a:rPr lang="de-DE" sz="2000"/>
                <a:t>in </a:t>
              </a:r>
              <a:r>
                <a:rPr lang="de-DE" sz="2000">
                  <a:solidFill>
                    <a:srgbClr val="CC3300"/>
                  </a:solidFill>
                </a:rPr>
                <a:t>formal </a:t>
              </a:r>
              <a:r>
                <a:rPr lang="de-DE" sz="2000" b="1">
                  <a:solidFill>
                    <a:srgbClr val="CC3300"/>
                  </a:solidFill>
                </a:rPr>
                <a:t>geregelten Strukturen</a:t>
              </a:r>
            </a:p>
          </p:txBody>
        </p:sp>
      </p:grpSp>
      <p:grpSp>
        <p:nvGrpSpPr>
          <p:cNvPr id="3" name="Gruppieren 31"/>
          <p:cNvGrpSpPr>
            <a:grpSpLocks/>
          </p:cNvGrpSpPr>
          <p:nvPr/>
        </p:nvGrpSpPr>
        <p:grpSpPr bwMode="auto">
          <a:xfrm>
            <a:off x="71438" y="2060848"/>
            <a:ext cx="7310437" cy="3214688"/>
            <a:chOff x="71406" y="2428892"/>
            <a:chExt cx="7310472" cy="3214688"/>
          </a:xfrm>
        </p:grpSpPr>
        <p:sp>
          <p:nvSpPr>
            <p:cNvPr id="373780" name="Rectangle 12"/>
            <p:cNvSpPr>
              <a:spLocks noChangeArrowheads="1"/>
            </p:cNvSpPr>
            <p:nvPr/>
          </p:nvSpPr>
          <p:spPr bwMode="auto">
            <a:xfrm>
              <a:off x="5365753" y="2573354"/>
              <a:ext cx="1943100" cy="273526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AT" sz="2000"/>
            </a:p>
          </p:txBody>
        </p:sp>
        <p:sp>
          <p:nvSpPr>
            <p:cNvPr id="373781" name="Rectangle 8"/>
            <p:cNvSpPr>
              <a:spLocks noChangeArrowheads="1"/>
            </p:cNvSpPr>
            <p:nvPr/>
          </p:nvSpPr>
          <p:spPr bwMode="auto">
            <a:xfrm>
              <a:off x="2844802" y="2573354"/>
              <a:ext cx="2303464" cy="2735264"/>
            </a:xfrm>
            <a:prstGeom prst="rect">
              <a:avLst/>
            </a:prstGeom>
            <a:solidFill>
              <a:srgbClr val="FF9966">
                <a:alpha val="30196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AT" sz="2000"/>
            </a:p>
          </p:txBody>
        </p:sp>
        <p:grpSp>
          <p:nvGrpSpPr>
            <p:cNvPr id="373782" name="Gruppieren 28"/>
            <p:cNvGrpSpPr>
              <a:grpSpLocks/>
            </p:cNvGrpSpPr>
            <p:nvPr/>
          </p:nvGrpSpPr>
          <p:grpSpPr bwMode="auto">
            <a:xfrm>
              <a:off x="71406" y="2428892"/>
              <a:ext cx="7308851" cy="3024188"/>
              <a:chOff x="71438" y="2420938"/>
              <a:chExt cx="7308851" cy="3024187"/>
            </a:xfrm>
          </p:grpSpPr>
          <p:sp>
            <p:nvSpPr>
              <p:cNvPr id="373791" name="Rectangle 34"/>
              <p:cNvSpPr>
                <a:spLocks noChangeArrowheads="1"/>
              </p:cNvSpPr>
              <p:nvPr/>
            </p:nvSpPr>
            <p:spPr bwMode="auto">
              <a:xfrm>
                <a:off x="71438" y="2420938"/>
                <a:ext cx="7308851" cy="3024187"/>
              </a:xfrm>
              <a:prstGeom prst="rect">
                <a:avLst/>
              </a:prstGeom>
              <a:solidFill>
                <a:srgbClr val="DDDDDD">
                  <a:alpha val="75685"/>
                </a:srgb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de-AT" sz="2000"/>
              </a:p>
            </p:txBody>
          </p:sp>
          <p:sp>
            <p:nvSpPr>
              <p:cNvPr id="373792" name="Rectangle 5"/>
              <p:cNvSpPr>
                <a:spLocks noChangeArrowheads="1"/>
              </p:cNvSpPr>
              <p:nvPr/>
            </p:nvSpPr>
            <p:spPr bwMode="auto">
              <a:xfrm>
                <a:off x="146050" y="2565400"/>
                <a:ext cx="2447925" cy="2735263"/>
              </a:xfrm>
              <a:prstGeom prst="rect">
                <a:avLst/>
              </a:prstGeom>
              <a:solidFill>
                <a:srgbClr val="79D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de-AT" sz="2000"/>
              </a:p>
            </p:txBody>
          </p:sp>
        </p:grpSp>
        <p:sp>
          <p:nvSpPr>
            <p:cNvPr id="373783" name="Text Box 3"/>
            <p:cNvSpPr txBox="1">
              <a:spLocks noChangeArrowheads="1"/>
            </p:cNvSpPr>
            <p:nvPr/>
          </p:nvSpPr>
          <p:spPr bwMode="auto">
            <a:xfrm>
              <a:off x="180976" y="3284539"/>
              <a:ext cx="2447925" cy="1739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Char char="•"/>
              </a:pPr>
              <a:r>
                <a:rPr lang="de-DE" sz="1800"/>
                <a:t>  Ausstattung der</a:t>
              </a:r>
            </a:p>
            <a:p>
              <a:r>
                <a:rPr lang="de-DE" sz="1800"/>
                <a:t>    Schule (z.B. BWZ)</a:t>
              </a:r>
            </a:p>
            <a:p>
              <a:pPr>
                <a:buFontTx/>
                <a:buChar char="•"/>
              </a:pPr>
              <a:r>
                <a:rPr lang="de-DE" sz="1800"/>
                <a:t>  Lehrpläne</a:t>
              </a:r>
            </a:p>
            <a:p>
              <a:pPr>
                <a:buFontTx/>
                <a:buChar char="•"/>
              </a:pPr>
              <a:r>
                <a:rPr lang="de-DE" sz="1800"/>
                <a:t>  Qualifizierte Lehrer</a:t>
              </a:r>
              <a:br>
                <a:rPr lang="de-DE" sz="1800"/>
              </a:br>
              <a:r>
                <a:rPr lang="de-DE" sz="1800"/>
                <a:t>   (staatlich geregelte </a:t>
              </a:r>
              <a:br>
                <a:rPr lang="de-DE" sz="1800"/>
              </a:br>
              <a:r>
                <a:rPr lang="de-DE" sz="1800"/>
                <a:t>   Ausbildung) etc. </a:t>
              </a:r>
            </a:p>
          </p:txBody>
        </p:sp>
        <p:sp>
          <p:nvSpPr>
            <p:cNvPr id="373784" name="Text Box 4"/>
            <p:cNvSpPr txBox="1">
              <a:spLocks noChangeArrowheads="1"/>
            </p:cNvSpPr>
            <p:nvPr/>
          </p:nvSpPr>
          <p:spPr bwMode="auto">
            <a:xfrm>
              <a:off x="858819" y="2789254"/>
              <a:ext cx="927100" cy="457200"/>
            </a:xfrm>
            <a:prstGeom prst="rect">
              <a:avLst/>
            </a:prstGeom>
            <a:solidFill>
              <a:srgbClr val="79D9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sz="2400" b="1"/>
                <a:t>Input</a:t>
              </a:r>
            </a:p>
          </p:txBody>
        </p:sp>
        <p:sp>
          <p:nvSpPr>
            <p:cNvPr id="373785" name="Text Box 6"/>
            <p:cNvSpPr txBox="1">
              <a:spLocks noChangeArrowheads="1"/>
            </p:cNvSpPr>
            <p:nvPr/>
          </p:nvSpPr>
          <p:spPr bwMode="auto">
            <a:xfrm>
              <a:off x="3214679" y="2711467"/>
              <a:ext cx="1565275" cy="701675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2000" b="1"/>
                <a:t>Prozess</a:t>
              </a:r>
            </a:p>
            <a:p>
              <a:pPr algn="ctr"/>
              <a:r>
                <a:rPr lang="de-DE" sz="2000" b="1"/>
                <a:t>(Unterricht)</a:t>
              </a:r>
            </a:p>
          </p:txBody>
        </p:sp>
        <p:sp>
          <p:nvSpPr>
            <p:cNvPr id="373786" name="Text Box 7"/>
            <p:cNvSpPr txBox="1">
              <a:spLocks noChangeArrowheads="1"/>
            </p:cNvSpPr>
            <p:nvPr/>
          </p:nvSpPr>
          <p:spPr bwMode="auto">
            <a:xfrm>
              <a:off x="2844801" y="3581417"/>
              <a:ext cx="2376489" cy="157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sz="1800"/>
                <a:t> fachdidaktische</a:t>
              </a:r>
              <a:br>
                <a:rPr lang="de-DE" sz="1800"/>
              </a:br>
              <a:r>
                <a:rPr lang="de-DE" sz="1800"/>
                <a:t>  Kompetenz</a:t>
              </a:r>
            </a:p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sz="1800"/>
                <a:t> Klassen- </a:t>
              </a:r>
              <a:br>
                <a:rPr lang="de-DE" sz="1800"/>
              </a:br>
              <a:r>
                <a:rPr lang="de-DE" sz="1800"/>
                <a:t>  management</a:t>
              </a:r>
            </a:p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sz="1800"/>
                <a:t> Methodenvariation</a:t>
              </a:r>
            </a:p>
            <a:p>
              <a:pPr>
                <a:lnSpc>
                  <a:spcPct val="90000"/>
                </a:lnSpc>
                <a:buFontTx/>
                <a:buChar char="•"/>
              </a:pPr>
              <a:r>
                <a:rPr lang="de-DE" sz="1800"/>
                <a:t> etc.</a:t>
              </a:r>
            </a:p>
          </p:txBody>
        </p:sp>
        <p:sp>
          <p:nvSpPr>
            <p:cNvPr id="373787" name="Text Box 9"/>
            <p:cNvSpPr txBox="1">
              <a:spLocks noChangeArrowheads="1"/>
            </p:cNvSpPr>
            <p:nvPr/>
          </p:nvSpPr>
          <p:spPr bwMode="auto">
            <a:xfrm>
              <a:off x="5518151" y="2692417"/>
              <a:ext cx="1608138" cy="701675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de-DE" sz="2000" b="1"/>
                <a:t>Output</a:t>
              </a:r>
            </a:p>
            <a:p>
              <a:pPr algn="ctr"/>
              <a:r>
                <a:rPr lang="de-DE" sz="2000" b="1"/>
                <a:t>(Lernerfolg)</a:t>
              </a:r>
            </a:p>
          </p:txBody>
        </p:sp>
        <p:sp>
          <p:nvSpPr>
            <p:cNvPr id="373788" name="Text Box 10"/>
            <p:cNvSpPr txBox="1">
              <a:spLocks noChangeArrowheads="1"/>
            </p:cNvSpPr>
            <p:nvPr/>
          </p:nvSpPr>
          <p:spPr bwMode="auto">
            <a:xfrm>
              <a:off x="5345115" y="3436954"/>
              <a:ext cx="2036763" cy="2206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5000"/>
                </a:lnSpc>
                <a:buFontTx/>
                <a:buChar char="•"/>
              </a:pPr>
              <a:r>
                <a:rPr lang="de-DE" sz="1800"/>
                <a:t>  Leistungs- </a:t>
              </a:r>
              <a:br>
                <a:rPr lang="de-DE" sz="1800"/>
              </a:br>
              <a:r>
                <a:rPr lang="de-DE" sz="1800"/>
                <a:t>   beurteilung</a:t>
              </a:r>
            </a:p>
            <a:p>
              <a:pPr>
                <a:buFontTx/>
                <a:buChar char="•"/>
              </a:pPr>
              <a:r>
                <a:rPr lang="de-DE" sz="1800"/>
                <a:t>  Lehrplan</a:t>
              </a:r>
              <a:br>
                <a:rPr lang="de-DE" sz="1800"/>
              </a:br>
              <a:r>
                <a:rPr lang="de-DE" sz="1800"/>
                <a:t>   </a:t>
              </a:r>
              <a:r>
                <a:rPr lang="de-DE" sz="1600"/>
                <a:t>und/oder</a:t>
              </a:r>
            </a:p>
            <a:p>
              <a:r>
                <a:rPr lang="de-DE" sz="1800"/>
                <a:t>   Lernziel-</a:t>
              </a:r>
              <a:br>
                <a:rPr lang="de-DE" sz="1800"/>
              </a:br>
              <a:r>
                <a:rPr lang="de-DE" sz="1800"/>
                <a:t>   erreichung</a:t>
              </a:r>
            </a:p>
            <a:p>
              <a:pPr>
                <a:buFontTx/>
                <a:buChar char="•"/>
              </a:pPr>
              <a:r>
                <a:rPr lang="de-DE" sz="1800"/>
                <a:t>  Portfolio etc.</a:t>
              </a:r>
              <a:br>
                <a:rPr lang="de-DE" sz="1800"/>
              </a:br>
              <a:endParaRPr lang="de-DE" sz="1800"/>
            </a:p>
          </p:txBody>
        </p:sp>
        <p:sp>
          <p:nvSpPr>
            <p:cNvPr id="373789" name="AutoShape 16"/>
            <p:cNvSpPr>
              <a:spLocks noChangeArrowheads="1"/>
            </p:cNvSpPr>
            <p:nvPr/>
          </p:nvSpPr>
          <p:spPr bwMode="auto">
            <a:xfrm>
              <a:off x="2593944" y="3581417"/>
              <a:ext cx="215900" cy="71913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AT" sz="2000"/>
            </a:p>
          </p:txBody>
        </p:sp>
        <p:sp>
          <p:nvSpPr>
            <p:cNvPr id="373790" name="AutoShape 17"/>
            <p:cNvSpPr>
              <a:spLocks noChangeArrowheads="1"/>
            </p:cNvSpPr>
            <p:nvPr/>
          </p:nvSpPr>
          <p:spPr bwMode="auto">
            <a:xfrm>
              <a:off x="5148263" y="3652853"/>
              <a:ext cx="215900" cy="647700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AT" sz="2000"/>
            </a:p>
          </p:txBody>
        </p:sp>
      </p:grpSp>
      <p:grpSp>
        <p:nvGrpSpPr>
          <p:cNvPr id="5" name="Gruppieren 33"/>
          <p:cNvGrpSpPr>
            <a:grpSpLocks/>
          </p:cNvGrpSpPr>
          <p:nvPr/>
        </p:nvGrpSpPr>
        <p:grpSpPr bwMode="auto">
          <a:xfrm>
            <a:off x="468313" y="1052736"/>
            <a:ext cx="7848600" cy="898525"/>
            <a:chOff x="468313" y="1557338"/>
            <a:chExt cx="7848600" cy="898525"/>
          </a:xfrm>
        </p:grpSpPr>
        <p:sp>
          <p:nvSpPr>
            <p:cNvPr id="373774" name="Rectangle 26"/>
            <p:cNvSpPr>
              <a:spLocks noChangeArrowheads="1"/>
            </p:cNvSpPr>
            <p:nvPr/>
          </p:nvSpPr>
          <p:spPr bwMode="auto">
            <a:xfrm>
              <a:off x="900113" y="1557338"/>
              <a:ext cx="6480175" cy="79216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AT" sz="2000"/>
            </a:p>
          </p:txBody>
        </p:sp>
        <p:sp>
          <p:nvSpPr>
            <p:cNvPr id="373775" name="WordArt 25"/>
            <p:cNvSpPr>
              <a:spLocks noChangeArrowheads="1" noChangeShapeType="1" noTextEdit="1"/>
            </p:cNvSpPr>
            <p:nvPr/>
          </p:nvSpPr>
          <p:spPr bwMode="auto">
            <a:xfrm>
              <a:off x="1042988" y="1628775"/>
              <a:ext cx="6192837" cy="72072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de-AT" sz="1800" kern="10" dirty="0"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Paradigmenwechsel von der Input- und Prozess-Steuerung</a:t>
              </a:r>
            </a:p>
            <a:p>
              <a:pPr algn="ctr"/>
              <a:r>
                <a:rPr lang="de-AT" sz="1800" kern="10" dirty="0"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zur </a:t>
              </a:r>
              <a:r>
                <a:rPr lang="de-AT" sz="1800" kern="10" dirty="0" smtClean="0">
                  <a:ln w="9525">
                    <a:solidFill>
                      <a:srgbClr val="8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Outcome - Steuerung</a:t>
              </a:r>
              <a:endParaRPr lang="de-AT" sz="1800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endParaRPr>
            </a:p>
          </p:txBody>
        </p:sp>
        <p:sp>
          <p:nvSpPr>
            <p:cNvPr id="373776" name="Line 30"/>
            <p:cNvSpPr>
              <a:spLocks noChangeShapeType="1"/>
            </p:cNvSpPr>
            <p:nvPr/>
          </p:nvSpPr>
          <p:spPr bwMode="auto">
            <a:xfrm flipV="1">
              <a:off x="468313" y="1844675"/>
              <a:ext cx="0" cy="576263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373777" name="Line 31"/>
            <p:cNvSpPr>
              <a:spLocks noChangeShapeType="1"/>
            </p:cNvSpPr>
            <p:nvPr/>
          </p:nvSpPr>
          <p:spPr bwMode="auto">
            <a:xfrm>
              <a:off x="468313" y="1882775"/>
              <a:ext cx="431800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373778" name="Line 32"/>
            <p:cNvSpPr>
              <a:spLocks noChangeShapeType="1"/>
            </p:cNvSpPr>
            <p:nvPr/>
          </p:nvSpPr>
          <p:spPr bwMode="auto">
            <a:xfrm>
              <a:off x="7451725" y="1916113"/>
              <a:ext cx="865188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373779" name="Line 33"/>
            <p:cNvSpPr>
              <a:spLocks noChangeShapeType="1"/>
            </p:cNvSpPr>
            <p:nvPr/>
          </p:nvSpPr>
          <p:spPr bwMode="auto">
            <a:xfrm>
              <a:off x="8316913" y="1878013"/>
              <a:ext cx="0" cy="57785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AT"/>
            </a:p>
          </p:txBody>
        </p:sp>
      </p:grpSp>
      <p:grpSp>
        <p:nvGrpSpPr>
          <p:cNvPr id="6" name="Gruppieren 35"/>
          <p:cNvGrpSpPr>
            <a:grpSpLocks/>
          </p:cNvGrpSpPr>
          <p:nvPr/>
        </p:nvGrpSpPr>
        <p:grpSpPr bwMode="auto">
          <a:xfrm>
            <a:off x="7380288" y="5085184"/>
            <a:ext cx="1697037" cy="1420812"/>
            <a:chOff x="7380288" y="5300663"/>
            <a:chExt cx="1697037" cy="1420991"/>
          </a:xfrm>
        </p:grpSpPr>
        <p:sp>
          <p:nvSpPr>
            <p:cNvPr id="373771" name="Rectangle 24"/>
            <p:cNvSpPr>
              <a:spLocks noChangeArrowheads="1"/>
            </p:cNvSpPr>
            <p:nvPr/>
          </p:nvSpPr>
          <p:spPr bwMode="auto">
            <a:xfrm>
              <a:off x="7380288" y="5516563"/>
              <a:ext cx="1692275" cy="1152525"/>
            </a:xfrm>
            <a:prstGeom prst="rect">
              <a:avLst/>
            </a:prstGeom>
            <a:solidFill>
              <a:srgbClr val="99FF66">
                <a:alpha val="61176"/>
              </a:srgbClr>
            </a:solidFill>
            <a:ln w="9525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AT" sz="2000"/>
            </a:p>
          </p:txBody>
        </p:sp>
        <p:sp>
          <p:nvSpPr>
            <p:cNvPr id="373772" name="Text Box 22"/>
            <p:cNvSpPr txBox="1">
              <a:spLocks noChangeArrowheads="1"/>
            </p:cNvSpPr>
            <p:nvPr/>
          </p:nvSpPr>
          <p:spPr bwMode="auto">
            <a:xfrm>
              <a:off x="7385050" y="5521325"/>
              <a:ext cx="1692275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de-DE" sz="1800" b="1">
                  <a:solidFill>
                    <a:srgbClr val="CC3300"/>
                  </a:solidFill>
                </a:rPr>
                <a:t>Kompetenzen</a:t>
              </a:r>
            </a:p>
            <a:p>
              <a:pPr algn="ctr">
                <a:lnSpc>
                  <a:spcPct val="80000"/>
                </a:lnSpc>
              </a:pPr>
              <a:r>
                <a:rPr lang="de-DE" sz="1800"/>
                <a:t>(gleich </a:t>
              </a:r>
              <a:r>
                <a:rPr lang="de-DE" sz="1800" b="1">
                  <a:solidFill>
                    <a:srgbClr val="CC3300"/>
                  </a:solidFill>
                </a:rPr>
                <a:t>wie </a:t>
              </a:r>
              <a:r>
                <a:rPr lang="de-DE" sz="1800"/>
                <a:t>und</a:t>
              </a:r>
              <a:r>
                <a:rPr lang="de-DE" sz="1800">
                  <a:solidFill>
                    <a:srgbClr val="CC3300"/>
                  </a:solidFill>
                </a:rPr>
                <a:t> </a:t>
              </a:r>
              <a:r>
                <a:rPr lang="de-DE" sz="1800" b="1">
                  <a:solidFill>
                    <a:srgbClr val="CC3300"/>
                  </a:solidFill>
                </a:rPr>
                <a:t>wo</a:t>
              </a:r>
              <a:r>
                <a:rPr lang="de-DE" sz="1800"/>
                <a:t> sie erworben wurden)</a:t>
              </a:r>
            </a:p>
          </p:txBody>
        </p:sp>
        <p:sp>
          <p:nvSpPr>
            <p:cNvPr id="373773" name="AutoShape 35"/>
            <p:cNvSpPr>
              <a:spLocks noChangeArrowheads="1"/>
            </p:cNvSpPr>
            <p:nvPr/>
          </p:nvSpPr>
          <p:spPr bwMode="auto">
            <a:xfrm>
              <a:off x="7812088" y="5300663"/>
              <a:ext cx="720725" cy="215900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rgbClr val="99FF66">
                <a:alpha val="5294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AT" sz="2000"/>
            </a:p>
          </p:txBody>
        </p:sp>
      </p:grpSp>
      <p:grpSp>
        <p:nvGrpSpPr>
          <p:cNvPr id="7" name="Gruppieren 32"/>
          <p:cNvGrpSpPr>
            <a:grpSpLocks/>
          </p:cNvGrpSpPr>
          <p:nvPr/>
        </p:nvGrpSpPr>
        <p:grpSpPr bwMode="auto">
          <a:xfrm>
            <a:off x="7451725" y="2060848"/>
            <a:ext cx="1584325" cy="2808288"/>
            <a:chOff x="7451725" y="2492375"/>
            <a:chExt cx="1584325" cy="2808288"/>
          </a:xfrm>
        </p:grpSpPr>
        <p:sp>
          <p:nvSpPr>
            <p:cNvPr id="373767" name="Rectangle 21"/>
            <p:cNvSpPr>
              <a:spLocks noChangeArrowheads="1"/>
            </p:cNvSpPr>
            <p:nvPr/>
          </p:nvSpPr>
          <p:spPr bwMode="auto">
            <a:xfrm>
              <a:off x="7451725" y="2492375"/>
              <a:ext cx="1584325" cy="2808288"/>
            </a:xfrm>
            <a:prstGeom prst="rect">
              <a:avLst/>
            </a:prstGeom>
            <a:solidFill>
              <a:srgbClr val="99FF66">
                <a:alpha val="43137"/>
              </a:srgbClr>
            </a:solidFill>
            <a:ln w="38100">
              <a:solidFill>
                <a:srgbClr val="CC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de-AT" sz="2000"/>
            </a:p>
          </p:txBody>
        </p:sp>
        <p:sp>
          <p:nvSpPr>
            <p:cNvPr id="373768" name="Text Box 18"/>
            <p:cNvSpPr txBox="1">
              <a:spLocks noChangeArrowheads="1"/>
            </p:cNvSpPr>
            <p:nvPr/>
          </p:nvSpPr>
          <p:spPr bwMode="auto">
            <a:xfrm>
              <a:off x="7469608" y="2708275"/>
              <a:ext cx="1548000" cy="762000"/>
            </a:xfrm>
            <a:prstGeom prst="rect">
              <a:avLst/>
            </a:prstGeom>
            <a:solidFill>
              <a:srgbClr val="FFC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de-DE" sz="2400" b="1"/>
                <a:t>Outcome</a:t>
              </a:r>
            </a:p>
            <a:p>
              <a:pPr algn="ctr"/>
              <a:r>
                <a:rPr lang="de-DE" sz="2000"/>
                <a:t>(</a:t>
              </a:r>
              <a:r>
                <a:rPr lang="de-DE" sz="2000" b="1"/>
                <a:t>Können</a:t>
              </a:r>
              <a:r>
                <a:rPr lang="de-DE" sz="2000"/>
                <a:t>)</a:t>
              </a:r>
            </a:p>
          </p:txBody>
        </p:sp>
        <p:sp>
          <p:nvSpPr>
            <p:cNvPr id="46111" name="Text Box 31"/>
            <p:cNvSpPr txBox="1">
              <a:spLocks noChangeArrowheads="1"/>
            </p:cNvSpPr>
            <p:nvPr/>
          </p:nvSpPr>
          <p:spPr bwMode="auto">
            <a:xfrm>
              <a:off x="7504113" y="3521075"/>
              <a:ext cx="14605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endParaRPr lang="de-DE" sz="1800">
                <a:latin typeface="Arial" charset="0"/>
              </a:endParaRPr>
            </a:p>
          </p:txBody>
        </p:sp>
        <p:sp>
          <p:nvSpPr>
            <p:cNvPr id="46112" name="Text Box 32"/>
            <p:cNvSpPr txBox="1">
              <a:spLocks noChangeArrowheads="1"/>
            </p:cNvSpPr>
            <p:nvPr/>
          </p:nvSpPr>
          <p:spPr bwMode="auto">
            <a:xfrm>
              <a:off x="7524750" y="3716338"/>
              <a:ext cx="1511300" cy="1187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defRPr/>
              </a:pPr>
              <a:r>
                <a:rPr lang="de-AT" sz="1800">
                  <a:latin typeface="Arial" charset="0"/>
                </a:rPr>
                <a:t>Anwendung in praxis-nahen</a:t>
              </a:r>
            </a:p>
            <a:p>
              <a:pPr>
                <a:lnSpc>
                  <a:spcPct val="80000"/>
                </a:lnSpc>
                <a:defRPr/>
              </a:pPr>
              <a:r>
                <a:rPr lang="de-AT" sz="1800">
                  <a:latin typeface="Arial" charset="0"/>
                </a:rPr>
                <a:t>(beruflichen) Kontexten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09" name="Text Box 2"/>
          <p:cNvSpPr txBox="1">
            <a:spLocks noChangeArrowheads="1"/>
          </p:cNvSpPr>
          <p:nvPr/>
        </p:nvSpPr>
        <p:spPr bwMode="auto">
          <a:xfrm>
            <a:off x="1339850" y="1471613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 eaLnBrk="0" hangingPunct="0"/>
            <a:endParaRPr lang="de-AT" sz="1600"/>
          </a:p>
        </p:txBody>
      </p:sp>
      <p:grpSp>
        <p:nvGrpSpPr>
          <p:cNvPr id="375810" name="Group 3"/>
          <p:cNvGrpSpPr>
            <a:grpSpLocks/>
          </p:cNvGrpSpPr>
          <p:nvPr/>
        </p:nvGrpSpPr>
        <p:grpSpPr bwMode="auto">
          <a:xfrm>
            <a:off x="0" y="620713"/>
            <a:ext cx="8686800" cy="6013450"/>
            <a:chOff x="0" y="480"/>
            <a:chExt cx="5472" cy="3788"/>
          </a:xfrm>
        </p:grpSpPr>
        <p:cxnSp>
          <p:nvCxnSpPr>
            <p:cNvPr id="375812" name="AutoShape 4"/>
            <p:cNvCxnSpPr>
              <a:cxnSpLocks noChangeShapeType="1"/>
              <a:stCxn id="375814" idx="3"/>
            </p:cNvCxnSpPr>
            <p:nvPr/>
          </p:nvCxnSpPr>
          <p:spPr bwMode="auto">
            <a:xfrm rot="-5400000">
              <a:off x="423" y="516"/>
              <a:ext cx="862" cy="884"/>
            </a:xfrm>
            <a:prstGeom prst="bentConnector2">
              <a:avLst/>
            </a:prstGeom>
            <a:noFill/>
            <a:ln w="76200">
              <a:solidFill>
                <a:srgbClr val="808080"/>
              </a:solidFill>
              <a:prstDash val="sysDot"/>
              <a:miter lim="800000"/>
              <a:headEnd/>
              <a:tailEnd/>
            </a:ln>
          </p:spPr>
        </p:cxnSp>
        <p:sp>
          <p:nvSpPr>
            <p:cNvPr id="375813" name="Text Box 5"/>
            <p:cNvSpPr txBox="1">
              <a:spLocks noChangeArrowheads="1"/>
            </p:cNvSpPr>
            <p:nvPr/>
          </p:nvSpPr>
          <p:spPr bwMode="auto">
            <a:xfrm>
              <a:off x="864" y="480"/>
              <a:ext cx="4608" cy="351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 eaLnBrk="0" hangingPunct="0">
                <a:spcAft>
                  <a:spcPts val="800"/>
                </a:spcAft>
              </a:pPr>
              <a:endParaRPr lang="de-AT" sz="2800" b="1">
                <a:solidFill>
                  <a:srgbClr val="808080"/>
                </a:solidFill>
              </a:endParaRPr>
            </a:p>
          </p:txBody>
        </p:sp>
        <p:sp>
          <p:nvSpPr>
            <p:cNvPr id="375814" name="Text Box 6"/>
            <p:cNvSpPr txBox="1">
              <a:spLocks noChangeArrowheads="1"/>
            </p:cNvSpPr>
            <p:nvPr/>
          </p:nvSpPr>
          <p:spPr bwMode="auto">
            <a:xfrm rot="-5400000">
              <a:off x="-1027" y="2415"/>
              <a:ext cx="2880" cy="8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de-DE" sz="8000">
                  <a:solidFill>
                    <a:srgbClr val="808080"/>
                  </a:solidFill>
                  <a:latin typeface="Impact" pitchFamily="34" charset="0"/>
                </a:rPr>
                <a:t>THESE eins</a:t>
              </a:r>
            </a:p>
          </p:txBody>
        </p:sp>
      </p:grpSp>
      <p:sp>
        <p:nvSpPr>
          <p:cNvPr id="169993" name="Text Box 9"/>
          <p:cNvSpPr txBox="1">
            <a:spLocks noChangeArrowheads="1"/>
          </p:cNvSpPr>
          <p:nvPr/>
        </p:nvSpPr>
        <p:spPr bwMode="auto">
          <a:xfrm>
            <a:off x="1403350" y="1700213"/>
            <a:ext cx="727233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de-AT" sz="2000" b="1" dirty="0">
                <a:latin typeface="Arial" charset="0"/>
              </a:rPr>
              <a:t>Die vielfach in der Bildungspolitik und in der Wissenschaft artikulierte Forderung, wonach ein </a:t>
            </a:r>
            <a:r>
              <a:rPr lang="de-AT" sz="2000" b="1" dirty="0">
                <a:solidFill>
                  <a:srgbClr val="CC3300"/>
                </a:solidFill>
                <a:latin typeface="Arial" charset="0"/>
              </a:rPr>
              <a:t>„Paradigmenwechsel von der Input- und Prozesssteuerung zur </a:t>
            </a:r>
            <a:r>
              <a:rPr lang="de-AT" sz="2000" b="1" dirty="0" smtClean="0">
                <a:solidFill>
                  <a:srgbClr val="CC3300"/>
                </a:solidFill>
                <a:latin typeface="Arial" charset="0"/>
              </a:rPr>
              <a:t>Output/Outcome - Orientierung </a:t>
            </a:r>
            <a:r>
              <a:rPr lang="de-AT" sz="2000" b="1" dirty="0">
                <a:solidFill>
                  <a:srgbClr val="CC3300"/>
                </a:solidFill>
                <a:latin typeface="Arial" charset="0"/>
              </a:rPr>
              <a:t>zu erfolgen habe“,</a:t>
            </a:r>
            <a:r>
              <a:rPr lang="de-AT" sz="2000" b="1" dirty="0">
                <a:latin typeface="Arial" charset="0"/>
              </a:rPr>
              <a:t> stellt aus der </a:t>
            </a:r>
            <a:r>
              <a:rPr lang="de-AT" sz="2000" b="1" dirty="0" smtClean="0">
                <a:latin typeface="Arial" charset="0"/>
              </a:rPr>
              <a:t>Sicht von Vollzeitschulen </a:t>
            </a:r>
            <a:r>
              <a:rPr lang="de-AT" sz="2000" b="1" dirty="0">
                <a:latin typeface="Arial" charset="0"/>
              </a:rPr>
              <a:t>eine gefährliche pädagogische Verkürzung dar, weil im schulischen Kontext</a:t>
            </a:r>
          </a:p>
          <a:p>
            <a:pPr>
              <a:defRPr/>
            </a:pPr>
            <a:r>
              <a:rPr lang="de-AT" sz="2000" b="1" dirty="0">
                <a:latin typeface="Arial" charset="0"/>
              </a:rPr>
              <a:t> </a:t>
            </a:r>
          </a:p>
          <a:p>
            <a:pPr>
              <a:buFontTx/>
              <a:buChar char="•"/>
              <a:defRPr/>
            </a:pPr>
            <a:r>
              <a:rPr lang="de-AT" sz="2000" b="1" dirty="0">
                <a:latin typeface="Arial" charset="0"/>
              </a:rPr>
              <a:t> Input- </a:t>
            </a:r>
          </a:p>
          <a:p>
            <a:pPr>
              <a:buFontTx/>
              <a:buChar char="•"/>
              <a:defRPr/>
            </a:pPr>
            <a:r>
              <a:rPr lang="de-AT" sz="2000" b="1" dirty="0">
                <a:latin typeface="Arial" charset="0"/>
              </a:rPr>
              <a:t> Prozess und </a:t>
            </a:r>
          </a:p>
          <a:p>
            <a:pPr>
              <a:buFontTx/>
              <a:buChar char="•"/>
              <a:defRPr/>
            </a:pPr>
            <a:r>
              <a:rPr lang="de-AT" sz="2000" b="1" dirty="0">
                <a:latin typeface="Arial" charset="0"/>
              </a:rPr>
              <a:t> </a:t>
            </a:r>
            <a:r>
              <a:rPr lang="de-AT" sz="2000" b="1" dirty="0" smtClean="0">
                <a:latin typeface="Arial" charset="0"/>
              </a:rPr>
              <a:t>Output-Steuerung</a:t>
            </a:r>
            <a:endParaRPr lang="de-AT" sz="2000" b="1" dirty="0">
              <a:latin typeface="Arial" charset="0"/>
            </a:endParaRPr>
          </a:p>
          <a:p>
            <a:pPr>
              <a:defRPr/>
            </a:pPr>
            <a:endParaRPr lang="de-AT" sz="2000" b="1" dirty="0">
              <a:latin typeface="Arial" charset="0"/>
            </a:endParaRPr>
          </a:p>
          <a:p>
            <a:pPr>
              <a:defRPr/>
            </a:pPr>
            <a:r>
              <a:rPr lang="de-AT" sz="2000" b="1" dirty="0">
                <a:latin typeface="Arial" charset="0"/>
              </a:rPr>
              <a:t>nur gemeinsam zu erfolgreichen Lernergebnissen führen. </a:t>
            </a:r>
          </a:p>
          <a:p>
            <a:pPr>
              <a:defRPr/>
            </a:pPr>
            <a:endParaRPr lang="de-AT" sz="2000" b="1" dirty="0">
              <a:latin typeface="Arial" charset="0"/>
            </a:endParaRPr>
          </a:p>
          <a:p>
            <a:pPr>
              <a:defRPr/>
            </a:pPr>
            <a:endParaRPr lang="de-AT" sz="2000" dirty="0">
              <a:latin typeface="Arial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7" name="Text Box 2"/>
          <p:cNvSpPr txBox="1">
            <a:spLocks noChangeArrowheads="1"/>
          </p:cNvSpPr>
          <p:nvPr/>
        </p:nvSpPr>
        <p:spPr bwMode="auto">
          <a:xfrm>
            <a:off x="1339850" y="1471613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 eaLnBrk="0" hangingPunct="0"/>
            <a:endParaRPr lang="de-AT" sz="1600"/>
          </a:p>
        </p:txBody>
      </p:sp>
      <p:sp>
        <p:nvSpPr>
          <p:cNvPr id="377858" name="Text Box 5"/>
          <p:cNvSpPr txBox="1">
            <a:spLocks noChangeArrowheads="1"/>
          </p:cNvSpPr>
          <p:nvPr/>
        </p:nvSpPr>
        <p:spPr bwMode="auto">
          <a:xfrm>
            <a:off x="1371600" y="404813"/>
            <a:ext cx="7315200" cy="557212"/>
          </a:xfrm>
          <a:prstGeom prst="rect">
            <a:avLst/>
          </a:prstGeom>
          <a:solidFill>
            <a:schemeClr val="bg2"/>
          </a:solidFill>
          <a:ln w="38100">
            <a:solidFill>
              <a:srgbClr val="808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 eaLnBrk="0" hangingPunct="0">
              <a:spcAft>
                <a:spcPts val="800"/>
              </a:spcAft>
            </a:pPr>
            <a:endParaRPr lang="de-AT" sz="2800" b="1">
              <a:solidFill>
                <a:srgbClr val="808080"/>
              </a:solidFill>
            </a:endParaRPr>
          </a:p>
        </p:txBody>
      </p:sp>
      <p:sp>
        <p:nvSpPr>
          <p:cNvPr id="377859" name="Text Box 6"/>
          <p:cNvSpPr txBox="1">
            <a:spLocks noChangeArrowheads="1"/>
          </p:cNvSpPr>
          <p:nvPr/>
        </p:nvSpPr>
        <p:spPr bwMode="auto">
          <a:xfrm rot="-5400000">
            <a:off x="-1884362" y="3513137"/>
            <a:ext cx="5080000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 eaLnBrk="0" hangingPunct="0">
              <a:spcBef>
                <a:spcPct val="50000"/>
              </a:spcBef>
            </a:pPr>
            <a:r>
              <a:rPr lang="de-DE" sz="8000">
                <a:solidFill>
                  <a:srgbClr val="808080"/>
                </a:solidFill>
                <a:latin typeface="Impact" pitchFamily="34" charset="0"/>
              </a:rPr>
              <a:t>THESE zwei</a:t>
            </a:r>
          </a:p>
        </p:txBody>
      </p:sp>
      <p:sp>
        <p:nvSpPr>
          <p:cNvPr id="138248" name="Rectangle 8"/>
          <p:cNvSpPr>
            <a:spLocks noChangeArrowheads="1"/>
          </p:cNvSpPr>
          <p:nvPr/>
        </p:nvSpPr>
        <p:spPr bwMode="auto">
          <a:xfrm>
            <a:off x="1339850" y="1557338"/>
            <a:ext cx="734695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de-AT" sz="2000" b="1" dirty="0">
                <a:latin typeface="Arial" charset="0"/>
              </a:rPr>
              <a:t>Die aktuelle Diskussion nach  mehr </a:t>
            </a:r>
            <a:r>
              <a:rPr lang="de-AT" sz="2000" b="1" dirty="0" smtClean="0">
                <a:latin typeface="Arial" charset="0"/>
              </a:rPr>
              <a:t>Output/Lernergebnis-orientierung </a:t>
            </a:r>
            <a:r>
              <a:rPr lang="de-AT" sz="2000" b="1" dirty="0">
                <a:latin typeface="Arial" charset="0"/>
              </a:rPr>
              <a:t>verdeutlicht die </a:t>
            </a:r>
            <a:r>
              <a:rPr lang="de-AT" sz="2000" b="1" dirty="0" smtClean="0">
                <a:latin typeface="Arial" charset="0"/>
              </a:rPr>
              <a:t>Notwendigkeit</a:t>
            </a:r>
            <a:r>
              <a:rPr lang="de-AT" sz="2000" b="1" dirty="0">
                <a:latin typeface="Arial" charset="0"/>
              </a:rPr>
              <a:t>, die bisherige Realität einer rein (internen) lehrer- bzw. schulbezogenen </a:t>
            </a:r>
            <a:r>
              <a:rPr lang="de-AT" sz="2000" b="1" dirty="0" smtClean="0">
                <a:latin typeface="Arial" charset="0"/>
              </a:rPr>
              <a:t>Lernergebniskontrolle </a:t>
            </a:r>
            <a:r>
              <a:rPr lang="de-AT" sz="2000" b="1" dirty="0">
                <a:latin typeface="Arial" charset="0"/>
              </a:rPr>
              <a:t>um eine pädagogisch sinnvolle externe Evaluierung – wie sie international üblich ist – zu ergänzen. </a:t>
            </a:r>
          </a:p>
          <a:p>
            <a:pPr algn="just">
              <a:defRPr/>
            </a:pPr>
            <a:endParaRPr lang="de-AT" sz="2000" b="1" dirty="0">
              <a:latin typeface="Arial" charset="0"/>
            </a:endParaRPr>
          </a:p>
          <a:p>
            <a:pPr algn="just">
              <a:defRPr/>
            </a:pPr>
            <a:r>
              <a:rPr lang="de-AT" sz="2000" dirty="0">
                <a:latin typeface="Arial" charset="0"/>
              </a:rPr>
              <a:t>Dadurch wird mehr Transparenz der </a:t>
            </a:r>
            <a:r>
              <a:rPr lang="de-AT" sz="2000" dirty="0" smtClean="0">
                <a:latin typeface="Arial" charset="0"/>
              </a:rPr>
              <a:t>Bewertung und eine </a:t>
            </a:r>
            <a:endParaRPr lang="de-AT" sz="2000" dirty="0">
              <a:latin typeface="Arial" charset="0"/>
            </a:endParaRPr>
          </a:p>
          <a:p>
            <a:pPr algn="just">
              <a:defRPr/>
            </a:pPr>
            <a:r>
              <a:rPr lang="de-AT" sz="2000" dirty="0" smtClean="0">
                <a:latin typeface="Arial" charset="0"/>
              </a:rPr>
              <a:t>ergänzende </a:t>
            </a:r>
            <a:r>
              <a:rPr lang="de-AT" sz="2000" dirty="0">
                <a:latin typeface="Arial" charset="0"/>
              </a:rPr>
              <a:t>Steuerung des Bildungssystems durch eine evidenzbasierte Evaluation möglich.</a:t>
            </a:r>
          </a:p>
        </p:txBody>
      </p:sp>
      <p:cxnSp>
        <p:nvCxnSpPr>
          <p:cNvPr id="6" name="AutoShape 4"/>
          <p:cNvCxnSpPr>
            <a:cxnSpLocks noChangeShapeType="1"/>
            <a:endCxn id="377858" idx="1"/>
          </p:cNvCxnSpPr>
          <p:nvPr/>
        </p:nvCxnSpPr>
        <p:spPr bwMode="auto">
          <a:xfrm rot="5400000" flipH="1" flipV="1">
            <a:off x="322659" y="1014811"/>
            <a:ext cx="1380332" cy="717549"/>
          </a:xfrm>
          <a:prstGeom prst="bentConnector2">
            <a:avLst/>
          </a:prstGeom>
          <a:noFill/>
          <a:ln w="76200">
            <a:solidFill>
              <a:srgbClr val="808080"/>
            </a:solidFill>
            <a:prstDash val="sysDot"/>
            <a:miter lim="800000"/>
            <a:headEnd/>
            <a:tailEnd/>
          </a:ln>
        </p:spPr>
      </p:cxn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5" name="Text Box 2"/>
          <p:cNvSpPr txBox="1">
            <a:spLocks noChangeArrowheads="1"/>
          </p:cNvSpPr>
          <p:nvPr/>
        </p:nvSpPr>
        <p:spPr bwMode="auto">
          <a:xfrm>
            <a:off x="1339850" y="1471613"/>
            <a:ext cx="1841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762000" eaLnBrk="0" hangingPunct="0"/>
            <a:endParaRPr lang="de-AT" sz="1600"/>
          </a:p>
        </p:txBody>
      </p:sp>
      <p:grpSp>
        <p:nvGrpSpPr>
          <p:cNvPr id="379906" name="Group 3"/>
          <p:cNvGrpSpPr>
            <a:grpSpLocks/>
          </p:cNvGrpSpPr>
          <p:nvPr/>
        </p:nvGrpSpPr>
        <p:grpSpPr bwMode="auto">
          <a:xfrm>
            <a:off x="0" y="620713"/>
            <a:ext cx="8686800" cy="6013450"/>
            <a:chOff x="0" y="480"/>
            <a:chExt cx="5472" cy="3788"/>
          </a:xfrm>
        </p:grpSpPr>
        <p:cxnSp>
          <p:nvCxnSpPr>
            <p:cNvPr id="379908" name="AutoShape 4"/>
            <p:cNvCxnSpPr>
              <a:cxnSpLocks noChangeShapeType="1"/>
              <a:stCxn id="379910" idx="3"/>
            </p:cNvCxnSpPr>
            <p:nvPr/>
          </p:nvCxnSpPr>
          <p:spPr bwMode="auto">
            <a:xfrm rot="-5400000">
              <a:off x="423" y="516"/>
              <a:ext cx="862" cy="884"/>
            </a:xfrm>
            <a:prstGeom prst="bentConnector2">
              <a:avLst/>
            </a:prstGeom>
            <a:noFill/>
            <a:ln w="76200">
              <a:solidFill>
                <a:srgbClr val="808080"/>
              </a:solidFill>
              <a:prstDash val="sysDot"/>
              <a:miter lim="800000"/>
              <a:headEnd/>
              <a:tailEnd/>
            </a:ln>
          </p:spPr>
        </p:cxnSp>
        <p:sp>
          <p:nvSpPr>
            <p:cNvPr id="379909" name="Text Box 5"/>
            <p:cNvSpPr txBox="1">
              <a:spLocks noChangeArrowheads="1"/>
            </p:cNvSpPr>
            <p:nvPr/>
          </p:nvSpPr>
          <p:spPr bwMode="auto">
            <a:xfrm>
              <a:off x="864" y="480"/>
              <a:ext cx="4608" cy="351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808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 eaLnBrk="0" hangingPunct="0">
                <a:spcAft>
                  <a:spcPts val="800"/>
                </a:spcAft>
              </a:pPr>
              <a:endParaRPr lang="de-AT" sz="2800" b="1">
                <a:solidFill>
                  <a:srgbClr val="808080"/>
                </a:solidFill>
              </a:endParaRPr>
            </a:p>
          </p:txBody>
        </p:sp>
        <p:sp>
          <p:nvSpPr>
            <p:cNvPr id="379910" name="Text Box 6"/>
            <p:cNvSpPr txBox="1">
              <a:spLocks noChangeArrowheads="1"/>
            </p:cNvSpPr>
            <p:nvPr/>
          </p:nvSpPr>
          <p:spPr bwMode="auto">
            <a:xfrm rot="-5400000">
              <a:off x="-1027" y="2415"/>
              <a:ext cx="2880" cy="8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762000" eaLnBrk="0" hangingPunct="0">
                <a:spcBef>
                  <a:spcPct val="50000"/>
                </a:spcBef>
              </a:pPr>
              <a:r>
                <a:rPr lang="de-DE" sz="8000">
                  <a:solidFill>
                    <a:srgbClr val="808080"/>
                  </a:solidFill>
                  <a:latin typeface="Impact" pitchFamily="34" charset="0"/>
                </a:rPr>
                <a:t>THESE drei</a:t>
              </a:r>
            </a:p>
          </p:txBody>
        </p:sp>
      </p:grp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1455738" y="1647825"/>
            <a:ext cx="721995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de-AT" sz="2000" b="1" dirty="0">
                <a:latin typeface="Arial" charset="0"/>
              </a:rPr>
              <a:t>Eine externe Evaluation </a:t>
            </a:r>
            <a:r>
              <a:rPr lang="de-AT" sz="2000" b="1" dirty="0" smtClean="0">
                <a:latin typeface="Arial" charset="0"/>
              </a:rPr>
              <a:t>- z.B. im Rahmen der Zentral-Matura - </a:t>
            </a:r>
            <a:r>
              <a:rPr lang="de-AT" sz="2000" b="1" dirty="0">
                <a:latin typeface="Arial" charset="0"/>
              </a:rPr>
              <a:t>hat aus der Perspektive der Schul- und </a:t>
            </a:r>
            <a:r>
              <a:rPr lang="de-AT" sz="2000" b="1" dirty="0" smtClean="0">
                <a:latin typeface="Arial" charset="0"/>
              </a:rPr>
              <a:t>Unter-</a:t>
            </a:r>
            <a:r>
              <a:rPr lang="de-AT" sz="2000" b="1" dirty="0" err="1" smtClean="0">
                <a:latin typeface="Arial" charset="0"/>
              </a:rPr>
              <a:t>richtsentwicklung</a:t>
            </a:r>
            <a:r>
              <a:rPr lang="de-AT" sz="2000" b="1" dirty="0" smtClean="0">
                <a:latin typeface="Arial" charset="0"/>
              </a:rPr>
              <a:t> </a:t>
            </a:r>
            <a:r>
              <a:rPr lang="de-AT" sz="2000" b="1" dirty="0">
                <a:latin typeface="Arial" charset="0"/>
              </a:rPr>
              <a:t>den großen Nachteil, dass </a:t>
            </a:r>
            <a:r>
              <a:rPr lang="de-AT" sz="2000" b="1" dirty="0" smtClean="0">
                <a:latin typeface="Arial" charset="0"/>
              </a:rPr>
              <a:t>am </a:t>
            </a:r>
            <a:r>
              <a:rPr lang="de-AT" sz="2000" b="1" dirty="0">
                <a:latin typeface="Arial" charset="0"/>
              </a:rPr>
              <a:t>Ende des V. Jahrganges keine pädagogischen </a:t>
            </a:r>
            <a:r>
              <a:rPr lang="de-AT" sz="2000" b="1" dirty="0" smtClean="0">
                <a:latin typeface="Arial" charset="0"/>
              </a:rPr>
              <a:t>Korrekturmaß-nahmen mehr möglich </a:t>
            </a:r>
            <a:r>
              <a:rPr lang="de-AT" sz="2000" b="1" dirty="0">
                <a:latin typeface="Arial" charset="0"/>
              </a:rPr>
              <a:t>sind.</a:t>
            </a:r>
          </a:p>
          <a:p>
            <a:pPr>
              <a:defRPr/>
            </a:pPr>
            <a:endParaRPr lang="de-AT" sz="2400" b="1" dirty="0">
              <a:latin typeface="Arial" charset="0"/>
            </a:endParaRPr>
          </a:p>
          <a:p>
            <a:pPr algn="just">
              <a:defRPr/>
            </a:pPr>
            <a:r>
              <a:rPr lang="de-AT" sz="2000" b="1" dirty="0">
                <a:latin typeface="Arial" charset="0"/>
              </a:rPr>
              <a:t>Lernstandserhebungen</a:t>
            </a:r>
            <a:r>
              <a:rPr lang="de-AT" sz="2000" dirty="0">
                <a:latin typeface="Arial" charset="0"/>
              </a:rPr>
              <a:t> in </a:t>
            </a:r>
            <a:r>
              <a:rPr lang="de-AT" sz="2000" dirty="0" smtClean="0">
                <a:latin typeface="Arial" charset="0"/>
              </a:rPr>
              <a:t>z.B. Schlüsselfächern </a:t>
            </a:r>
            <a:r>
              <a:rPr lang="de-AT" sz="2000" dirty="0">
                <a:latin typeface="Arial" charset="0"/>
              </a:rPr>
              <a:t>(BW, RW, WINF) im II und/oder IV. Jahrgang haben den Vorteil, dass die Befunde für eine Schul- und Unterrichtsentwicklung genutzt werden </a:t>
            </a:r>
            <a:r>
              <a:rPr lang="de-AT" sz="2000" dirty="0" smtClean="0">
                <a:latin typeface="Arial" charset="0"/>
              </a:rPr>
              <a:t>können.</a:t>
            </a:r>
            <a:endParaRPr lang="de-AT" sz="2000" dirty="0">
              <a:latin typeface="Arial" charset="0"/>
            </a:endParaRPr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U Design">
  <a:themeElements>
    <a:clrScheme name="WU Wien neu2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532481"/>
      </a:accent3>
      <a:accent4>
        <a:srgbClr val="457AA0"/>
      </a:accent4>
      <a:accent5>
        <a:srgbClr val="A991C0"/>
      </a:accent5>
      <a:accent6>
        <a:srgbClr val="7FCAE9"/>
      </a:accent6>
      <a:hlink>
        <a:srgbClr val="406288"/>
      </a:hlink>
      <a:folHlink>
        <a:srgbClr val="008FA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WU Präs.vorlage neu">
  <a:themeElements>
    <a:clrScheme name="WU Wien neu2">
      <a:dk1>
        <a:srgbClr val="000000"/>
      </a:dk1>
      <a:lt1>
        <a:sysClr val="window" lastClr="FFFFFF"/>
      </a:lt1>
      <a:dk2>
        <a:srgbClr val="002E60"/>
      </a:dk2>
      <a:lt2>
        <a:srgbClr val="E5F5FA"/>
      </a:lt2>
      <a:accent1>
        <a:srgbClr val="0096D3"/>
      </a:accent1>
      <a:accent2>
        <a:srgbClr val="002E60"/>
      </a:accent2>
      <a:accent3>
        <a:srgbClr val="532481"/>
      </a:accent3>
      <a:accent4>
        <a:srgbClr val="457AA0"/>
      </a:accent4>
      <a:accent5>
        <a:srgbClr val="A991C0"/>
      </a:accent5>
      <a:accent6>
        <a:srgbClr val="7FCAE9"/>
      </a:accent6>
      <a:hlink>
        <a:srgbClr val="406288"/>
      </a:hlink>
      <a:folHlink>
        <a:srgbClr val="008FAA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WU Design</Template>
  <TotalTime>0</TotalTime>
  <Words>2890</Words>
  <Application>Microsoft Office PowerPoint</Application>
  <PresentationFormat>Bildschirmpräsentation (4:3)</PresentationFormat>
  <Paragraphs>564</Paragraphs>
  <Slides>54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54</vt:i4>
      </vt:variant>
    </vt:vector>
  </HeadingPairs>
  <TitlesOfParts>
    <vt:vector size="66" baseType="lpstr">
      <vt:lpstr>Arial</vt:lpstr>
      <vt:lpstr>Arial Black</vt:lpstr>
      <vt:lpstr>Impact</vt:lpstr>
      <vt:lpstr>Symbol</vt:lpstr>
      <vt:lpstr>Tahoma</vt:lpstr>
      <vt:lpstr>Times New Roman</vt:lpstr>
      <vt:lpstr>TimesNewRoman</vt:lpstr>
      <vt:lpstr>Trebuchet MS</vt:lpstr>
      <vt:lpstr>Verdana</vt:lpstr>
      <vt:lpstr>Wingdings</vt:lpstr>
      <vt:lpstr>WU Design</vt:lpstr>
      <vt:lpstr>2_WU Präs.vorlage neu</vt:lpstr>
      <vt:lpstr>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Bildungsstandards aus der Sicht von Karikaturisten</vt:lpstr>
      <vt:lpstr>PowerPoint-Präsentation</vt:lpstr>
      <vt:lpstr>PowerPoint-Präsentation</vt:lpstr>
      <vt:lpstr>PowerPoint-Präsentation</vt:lpstr>
      <vt:lpstr>Definition von Bildungsstandards   (lt. Klieme)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Kompetenzverständnis  (lt. Weinert)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WU-Wien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ZID</dc:creator>
  <cp:lastModifiedBy>Gottfried Koegler</cp:lastModifiedBy>
  <cp:revision>1117</cp:revision>
  <cp:lastPrinted>2018-11-28T16:22:10Z</cp:lastPrinted>
  <dcterms:created xsi:type="dcterms:W3CDTF">2007-10-19T12:23:14Z</dcterms:created>
  <dcterms:modified xsi:type="dcterms:W3CDTF">2021-03-19T13:38:07Z</dcterms:modified>
</cp:coreProperties>
</file>