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344" r:id="rId5"/>
    <p:sldId id="369" r:id="rId6"/>
    <p:sldId id="370" r:id="rId7"/>
    <p:sldId id="371" r:id="rId8"/>
    <p:sldId id="377" r:id="rId9"/>
    <p:sldId id="379" r:id="rId10"/>
    <p:sldId id="378" r:id="rId11"/>
    <p:sldId id="380" r:id="rId12"/>
    <p:sldId id="364" r:id="rId13"/>
    <p:sldId id="363" r:id="rId14"/>
    <p:sldId id="372" r:id="rId15"/>
    <p:sldId id="373" r:id="rId16"/>
    <p:sldId id="374" r:id="rId17"/>
    <p:sldId id="382" r:id="rId18"/>
    <p:sldId id="375" r:id="rId19"/>
    <p:sldId id="376" r:id="rId20"/>
    <p:sldId id="381" r:id="rId21"/>
  </p:sldIdLst>
  <p:sldSz cx="9144000" cy="5715000" type="screen16x10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5465">
          <p15:clr>
            <a:srgbClr val="A4A3A4"/>
          </p15:clr>
        </p15:guide>
        <p15:guide id="3" pos="4241">
          <p15:clr>
            <a:srgbClr val="A4A3A4"/>
          </p15:clr>
        </p15:guide>
        <p15:guide id="4" pos="4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8" userDrawn="1">
          <p15:clr>
            <a:srgbClr val="A4A3A4"/>
          </p15:clr>
        </p15:guide>
        <p15:guide id="2" pos="3224" userDrawn="1">
          <p15:clr>
            <a:srgbClr val="A4A3A4"/>
          </p15:clr>
        </p15:guide>
        <p15:guide id="3" orient="horz" pos="2141">
          <p15:clr>
            <a:srgbClr val="A4A3A4"/>
          </p15:clr>
        </p15:guide>
        <p15:guide id="4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DEEBF7"/>
    <a:srgbClr val="61D2FF"/>
    <a:srgbClr val="58C1E2"/>
    <a:srgbClr val="9680B6"/>
    <a:srgbClr val="BDE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86347" autoAdjust="0"/>
  </p:normalViewPr>
  <p:slideViewPr>
    <p:cSldViewPr showGuides="1">
      <p:cViewPr varScale="1">
        <p:scale>
          <a:sx n="115" d="100"/>
          <a:sy n="115" d="100"/>
        </p:scale>
        <p:origin x="1452" y="108"/>
      </p:cViewPr>
      <p:guideLst>
        <p:guide orient="horz" pos="1800"/>
        <p:guide pos="5465"/>
        <p:guide pos="4241"/>
        <p:guide pos="46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-3222" y="-90"/>
      </p:cViewPr>
      <p:guideLst>
        <p:guide orient="horz" pos="2238"/>
        <p:guide pos="3224"/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sz="10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3699" y="1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17FD-8155-4502-AF78-DBC2EA4B168F}" type="datetimeFigureOut">
              <a:rPr lang="de-AT" sz="1000">
                <a:latin typeface="Verdana" pitchFamily="34" charset="0"/>
                <a:ea typeface="Verdana" pitchFamily="34" charset="0"/>
                <a:cs typeface="Verdana" pitchFamily="34" charset="0"/>
              </a:rPr>
              <a:t>21.03.2021</a:t>
            </a:fld>
            <a:endParaRPr lang="de-AT" sz="10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sz="10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3699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F6F62-1C91-45E7-BAED-FBFBF67C82BC}" type="slidenum">
              <a:rPr lang="de-AT" sz="1000">
                <a:latin typeface="Verdana" pitchFamily="34" charset="0"/>
                <a:ea typeface="Verdana" pitchFamily="34" charset="0"/>
                <a:cs typeface="Verdana" pitchFamily="34" charset="0"/>
              </a:rPr>
              <a:t>‹Nr.›</a:t>
            </a:fld>
            <a:endParaRPr lang="de-AT" sz="10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4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3699" y="1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0A972FC-F5E0-4F80-B169-F0B5EFC71333}" type="datetimeFigureOut">
              <a:rPr lang="de-AT" smtClean="0"/>
              <a:pPr/>
              <a:t>21.03.2021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511175"/>
            <a:ext cx="4076700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823" y="3228897"/>
            <a:ext cx="7942580" cy="30589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3699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19CC2FD-B32F-4992-A15B-F95E2E35C81B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1513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b="0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24C62-D5D0-44C0-A385-089B8C58120F}" type="slidenum">
              <a:rPr lang="de-AT" smtClean="0"/>
              <a:pPr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23825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b="0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24C62-D5D0-44C0-A385-089B8C58120F}" type="slidenum">
              <a:rPr lang="de-AT" smtClean="0"/>
              <a:pPr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84820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2663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>
            <a:off x="0" y="149225"/>
            <a:ext cx="8993188" cy="5416550"/>
            <a:chOff x="0" y="149225"/>
            <a:chExt cx="8993188" cy="5416550"/>
          </a:xfrm>
        </p:grpSpPr>
        <p:sp>
          <p:nvSpPr>
            <p:cNvPr id="4" name="Rechteck 3"/>
            <p:cNvSpPr/>
            <p:nvPr userDrawn="1"/>
          </p:nvSpPr>
          <p:spPr bwMode="blackWhite">
            <a:xfrm>
              <a:off x="0" y="149225"/>
              <a:ext cx="8993188" cy="26092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Rechteck 6"/>
            <p:cNvSpPr/>
            <p:nvPr userDrawn="1"/>
          </p:nvSpPr>
          <p:spPr bwMode="blackWhite">
            <a:xfrm>
              <a:off x="0" y="2953384"/>
              <a:ext cx="8993188" cy="26123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5" name="Grafik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black">
            <a:xfrm>
              <a:off x="6363227" y="380682"/>
              <a:ext cx="2311050" cy="1222030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462407" y="3045041"/>
            <a:ext cx="7475051" cy="1036595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Hier Titel der Präsentation eingeben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462407" y="4175917"/>
            <a:ext cx="7475051" cy="1027907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chemeClr val="bg1"/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Hier Untertitel der Präsentation eingeben</a:t>
            </a:r>
            <a:endParaRPr lang="de-AT" dirty="0"/>
          </a:p>
        </p:txBody>
      </p:sp>
      <p:pic>
        <p:nvPicPr>
          <p:cNvPr id="9" name="Bild 8" descr="Akkreditieruns-Logos-2015-neg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523736" y="2137420"/>
            <a:ext cx="2151952" cy="486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67544" y="1964530"/>
            <a:ext cx="4319712" cy="2716954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1" tIns="45715" rIns="91431" bIns="45715" rtlCol="0" anchor="ctr"/>
          <a:lstStyle/>
          <a:p>
            <a:pPr algn="ctr"/>
            <a:endParaRPr lang="de-AT"/>
          </a:p>
        </p:txBody>
      </p:sp>
      <p:pic>
        <p:nvPicPr>
          <p:cNvPr id="7" name="Grafik 6" descr="Logo-für-V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127250"/>
            <a:ext cx="492443" cy="2252663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87624" y="2559843"/>
            <a:ext cx="3260322" cy="1811291"/>
          </a:xfrm>
        </p:spPr>
        <p:txBody>
          <a:bodyPr>
            <a:normAutofit/>
          </a:bodyPr>
          <a:lstStyle>
            <a:lvl1pPr marL="0" marR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 Adressdaten eingeben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60B22D8-19A8-4750-AD83-286C35A4BCEC}" type="datetime1">
              <a:rPr lang="de-AT" smtClean="0"/>
              <a:t>21.03.2021</a:t>
            </a:fld>
            <a:endParaRPr lang="de-AT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AT" smtClean="0"/>
              <a:t>Fusszeile</a:t>
            </a:r>
            <a:endParaRPr lang="de-AT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AT" dirty="0" smtClean="0"/>
              <a:t>SEITE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 userDrawn="1"/>
        </p:nvGrpSpPr>
        <p:grpSpPr>
          <a:xfrm>
            <a:off x="0" y="149225"/>
            <a:ext cx="8993188" cy="5416550"/>
            <a:chOff x="0" y="149225"/>
            <a:chExt cx="8993188" cy="5416550"/>
          </a:xfrm>
        </p:grpSpPr>
        <p:sp>
          <p:nvSpPr>
            <p:cNvPr id="15" name="Rechteck 14"/>
            <p:cNvSpPr/>
            <p:nvPr userDrawn="1"/>
          </p:nvSpPr>
          <p:spPr bwMode="blackWhite">
            <a:xfrm>
              <a:off x="0" y="149225"/>
              <a:ext cx="8993188" cy="26092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8" name="Rechteck 17"/>
            <p:cNvSpPr/>
            <p:nvPr userDrawn="1"/>
          </p:nvSpPr>
          <p:spPr bwMode="blackWhite">
            <a:xfrm>
              <a:off x="0" y="2953384"/>
              <a:ext cx="8993188" cy="26123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9" name="Grafik 1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black">
            <a:xfrm>
              <a:off x="6363227" y="380682"/>
              <a:ext cx="2311050" cy="1222030"/>
            </a:xfrm>
            <a:prstGeom prst="rect">
              <a:avLst/>
            </a:prstGeom>
          </p:spPr>
        </p:pic>
      </p:grp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465550" y="3059027"/>
            <a:ext cx="8210141" cy="690000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Titelfolie kurzer Titel</a:t>
            </a:r>
            <a:endParaRPr lang="de-AT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465550" y="3845986"/>
            <a:ext cx="8210141" cy="69000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</a:t>
            </a:r>
            <a:endParaRPr lang="de-AT" dirty="0"/>
          </a:p>
        </p:txBody>
      </p:sp>
      <p:pic>
        <p:nvPicPr>
          <p:cNvPr id="9" name="Bild 8" descr="Akkreditieruns-Logos-2015-neg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523736" y="2137420"/>
            <a:ext cx="2151952" cy="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9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022" y="320824"/>
            <a:ext cx="6282000" cy="952500"/>
          </a:xfrm>
          <a:prstGeom prst="rect">
            <a:avLst/>
          </a:prstGeom>
        </p:spPr>
        <p:txBody>
          <a:bodyPr lIns="0" rIns="0"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2019" y="1541861"/>
            <a:ext cx="7759644" cy="3656657"/>
          </a:xfrm>
        </p:spPr>
        <p:txBody>
          <a:bodyPr lIns="0" r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B0F6-B814-432F-A5EF-779CD4E3E58E}" type="datetime1">
              <a:rPr lang="de-AT" smtClean="0"/>
              <a:t>21.03.2021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Fusszeile</a:t>
            </a:r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/>
              <a:t>SEITE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 userDrawn="1"/>
        </p:nvGrpSpPr>
        <p:grpSpPr>
          <a:xfrm>
            <a:off x="0" y="149225"/>
            <a:ext cx="8993188" cy="1252538"/>
            <a:chOff x="0" y="149225"/>
            <a:chExt cx="8993188" cy="1252538"/>
          </a:xfrm>
        </p:grpSpPr>
        <p:sp>
          <p:nvSpPr>
            <p:cNvPr id="6" name="Rechteck 5"/>
            <p:cNvSpPr/>
            <p:nvPr userDrawn="1"/>
          </p:nvSpPr>
          <p:spPr bwMode="blackWhite">
            <a:xfrm>
              <a:off x="0" y="149225"/>
              <a:ext cx="8993188" cy="12525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8" name="Grafik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black">
            <a:xfrm>
              <a:off x="7308304" y="384501"/>
              <a:ext cx="1363735" cy="720079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76" y="320824"/>
            <a:ext cx="6280165" cy="9525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6" y="1547816"/>
            <a:ext cx="8524872" cy="399785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 smtClean="0"/>
              <a:t>Platzhalter für Objekte</a:t>
            </a:r>
            <a:endParaRPr lang="de-A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 userDrawn="1"/>
        </p:nvGrpSpPr>
        <p:grpSpPr>
          <a:xfrm>
            <a:off x="0" y="149225"/>
            <a:ext cx="8993188" cy="5416550"/>
            <a:chOff x="0" y="149225"/>
            <a:chExt cx="8993188" cy="5416550"/>
          </a:xfrm>
        </p:grpSpPr>
        <p:grpSp>
          <p:nvGrpSpPr>
            <p:cNvPr id="8" name="Gruppieren 7"/>
            <p:cNvGrpSpPr/>
            <p:nvPr userDrawn="1"/>
          </p:nvGrpSpPr>
          <p:grpSpPr>
            <a:xfrm>
              <a:off x="0" y="149225"/>
              <a:ext cx="8993188" cy="1245235"/>
              <a:chOff x="0" y="149225"/>
              <a:chExt cx="8993188" cy="1245235"/>
            </a:xfrm>
          </p:grpSpPr>
          <p:sp>
            <p:nvSpPr>
              <p:cNvPr id="7" name="Rechteck 6"/>
              <p:cNvSpPr/>
              <p:nvPr userDrawn="1"/>
            </p:nvSpPr>
            <p:spPr bwMode="blackWhite">
              <a:xfrm>
                <a:off x="0" y="149225"/>
                <a:ext cx="8993188" cy="12452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pic>
            <p:nvPicPr>
              <p:cNvPr id="4" name="Grafik 3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black">
              <a:xfrm>
                <a:off x="7308304" y="380681"/>
                <a:ext cx="1356453" cy="715136"/>
              </a:xfrm>
              <a:prstGeom prst="rect">
                <a:avLst/>
              </a:prstGeom>
            </p:spPr>
          </p:pic>
        </p:grpSp>
        <p:sp>
          <p:nvSpPr>
            <p:cNvPr id="6" name="Rechteck 5"/>
            <p:cNvSpPr/>
            <p:nvPr userDrawn="1"/>
          </p:nvSpPr>
          <p:spPr bwMode="blackWhite">
            <a:xfrm>
              <a:off x="0" y="1546861"/>
              <a:ext cx="8993188" cy="40189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 bwMode="black">
          <a:xfrm>
            <a:off x="462408" y="1674489"/>
            <a:ext cx="7759255" cy="1038995"/>
          </a:xfrm>
          <a:prstGeom prst="rect">
            <a:avLst/>
          </a:prstGeom>
        </p:spPr>
        <p:txBody>
          <a:bodyPr tIns="0" anchor="b" anchorCtr="0">
            <a:normAutofit/>
          </a:bodyPr>
          <a:lstStyle>
            <a:lvl1pPr algn="l">
              <a:lnSpc>
                <a:spcPct val="100000"/>
              </a:lnSpc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cap="none" baseline="0" dirty="0" smtClean="0"/>
              <a:t>Hier längere Kapitelüberschrift eingeben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 hasCustomPrompt="1"/>
          </p:nvPr>
        </p:nvSpPr>
        <p:spPr bwMode="black">
          <a:xfrm>
            <a:off x="462408" y="2816929"/>
            <a:ext cx="7759255" cy="1200133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10000"/>
              </a:lnSpc>
              <a:buNone/>
              <a:defRPr sz="2400" baseline="0">
                <a:solidFill>
                  <a:schemeClr val="bg1"/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Hier optional Untertitel für Kapitel eingeben </a:t>
            </a:r>
          </a:p>
        </p:txBody>
      </p:sp>
      <p:pic>
        <p:nvPicPr>
          <p:cNvPr id="11" name="Bild 10" descr="Akkreditieruns-Logos-2015-neg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400460" y="5161788"/>
            <a:ext cx="1275228" cy="28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überschrift kurz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1"/>
        </p:nvGrpSpPr>
        <p:grpSpPr>
          <a:xfrm>
            <a:off x="0" y="149225"/>
            <a:ext cx="8993188" cy="5416550"/>
            <a:chOff x="0" y="149225"/>
            <a:chExt cx="8993188" cy="5416550"/>
          </a:xfrm>
        </p:grpSpPr>
        <p:grpSp>
          <p:nvGrpSpPr>
            <p:cNvPr id="6" name="Gruppieren 5"/>
            <p:cNvGrpSpPr/>
            <p:nvPr userDrawn="1"/>
          </p:nvGrpSpPr>
          <p:grpSpPr>
            <a:xfrm>
              <a:off x="0" y="149225"/>
              <a:ext cx="8993188" cy="1245235"/>
              <a:chOff x="0" y="149225"/>
              <a:chExt cx="8993188" cy="1245235"/>
            </a:xfrm>
          </p:grpSpPr>
          <p:sp>
            <p:nvSpPr>
              <p:cNvPr id="16" name="Rechteck 15"/>
              <p:cNvSpPr/>
              <p:nvPr userDrawn="1"/>
            </p:nvSpPr>
            <p:spPr bwMode="blackWhite">
              <a:xfrm>
                <a:off x="0" y="149225"/>
                <a:ext cx="8993188" cy="12452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pic>
            <p:nvPicPr>
              <p:cNvPr id="17" name="Grafik 16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black">
              <a:xfrm>
                <a:off x="7308304" y="380681"/>
                <a:ext cx="1356453" cy="715136"/>
              </a:xfrm>
              <a:prstGeom prst="rect">
                <a:avLst/>
              </a:prstGeom>
            </p:spPr>
          </p:pic>
        </p:grpSp>
        <p:sp>
          <p:nvSpPr>
            <p:cNvPr id="15" name="Rechteck 14"/>
            <p:cNvSpPr/>
            <p:nvPr userDrawn="1"/>
          </p:nvSpPr>
          <p:spPr bwMode="blackWhite">
            <a:xfrm>
              <a:off x="0" y="1546861"/>
              <a:ext cx="8993188" cy="40189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 bwMode="black">
          <a:xfrm>
            <a:off x="462407" y="1683706"/>
            <a:ext cx="8213282" cy="704770"/>
          </a:xfrm>
          <a:prstGeom prst="rect">
            <a:avLst/>
          </a:prstGeom>
        </p:spPr>
        <p:txBody>
          <a:bodyPr tIns="0" anchor="b" anchorCtr="0">
            <a:normAutofit/>
          </a:bodyPr>
          <a:lstStyle>
            <a:lvl1pPr algn="l">
              <a:lnSpc>
                <a:spcPct val="110000"/>
              </a:lnSpc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cap="none" baseline="0" dirty="0" smtClean="0"/>
              <a:t>Kapitel kurzer Titel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 hasCustomPrompt="1"/>
          </p:nvPr>
        </p:nvSpPr>
        <p:spPr bwMode="black">
          <a:xfrm>
            <a:off x="462407" y="2472120"/>
            <a:ext cx="8213282" cy="69000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10000"/>
              </a:lnSpc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Untertitel</a:t>
            </a:r>
          </a:p>
        </p:txBody>
      </p:sp>
      <p:pic>
        <p:nvPicPr>
          <p:cNvPr id="10" name="Bild 9" descr="Akkreditieruns-Logos-2015-neg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400460" y="5161788"/>
            <a:ext cx="1275228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9981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411" y="320824"/>
            <a:ext cx="6281339" cy="952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5" y="1538551"/>
            <a:ext cx="3960000" cy="36652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5688" y="1538551"/>
            <a:ext cx="3960000" cy="36652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0548-BB61-4975-B080-1B6E0D52ECC3}" type="datetime1">
              <a:rPr lang="de-AT" smtClean="0"/>
              <a:t>21.03.2021</a:t>
            </a:fld>
            <a:endParaRPr lang="de-AT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Fusszeile</a:t>
            </a:r>
            <a:endParaRPr lang="de-AT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/>
              <a:t>SEITE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grayWhite">
          <a:xfrm>
            <a:off x="462405" y="1551745"/>
            <a:ext cx="3966720" cy="533136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Rechteck 12"/>
          <p:cNvSpPr/>
          <p:nvPr userDrawn="1"/>
        </p:nvSpPr>
        <p:spPr bwMode="grayWhite">
          <a:xfrm>
            <a:off x="4712284" y="1551745"/>
            <a:ext cx="3966720" cy="533136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411" y="320824"/>
            <a:ext cx="6281339" cy="952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5" y="2143123"/>
            <a:ext cx="3960000" cy="306070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5688" y="2143123"/>
            <a:ext cx="3960000" cy="306070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468314" y="1551745"/>
            <a:ext cx="3960811" cy="533136"/>
          </a:xfr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DE" dirty="0" smtClean="0"/>
              <a:t>Text hier einfügen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12284" y="1551745"/>
            <a:ext cx="3960000" cy="533136"/>
          </a:xfr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DE" dirty="0" smtClean="0"/>
              <a:t>Text hier einfügen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08B580-4914-472C-873D-0ABC3D2F1944}" type="datetime1">
              <a:rPr lang="de-AT" smtClean="0"/>
              <a:t>21.03.2021</a:t>
            </a:fld>
            <a:endParaRPr lang="de-AT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AT" smtClean="0"/>
              <a:t>Fusszeile</a:t>
            </a:r>
            <a:endParaRPr lang="de-AT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AT" dirty="0" smtClean="0"/>
              <a:t>SEITE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-1" y="149225"/>
            <a:ext cx="8990013" cy="1252538"/>
            <a:chOff x="-1" y="149225"/>
            <a:chExt cx="8990013" cy="1252538"/>
          </a:xfrm>
        </p:grpSpPr>
        <p:sp>
          <p:nvSpPr>
            <p:cNvPr id="2" name="Rechteck 1"/>
            <p:cNvSpPr/>
            <p:nvPr userDrawn="1"/>
          </p:nvSpPr>
          <p:spPr bwMode="blackWhite">
            <a:xfrm>
              <a:off x="-1" y="149225"/>
              <a:ext cx="8990013" cy="12525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9" name="Grafik 8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black">
            <a:xfrm>
              <a:off x="7308304" y="384501"/>
              <a:ext cx="1363735" cy="720079"/>
            </a:xfrm>
            <a:prstGeom prst="rect">
              <a:avLst/>
            </a:prstGeom>
          </p:spPr>
        </p:pic>
      </p:grp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2407" y="1547806"/>
            <a:ext cx="7767193" cy="3649037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54561" y="5365873"/>
            <a:ext cx="3217443" cy="304271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l">
              <a:defRPr sz="9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smtClean="0"/>
              <a:t>Fusszeile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2407" y="5365873"/>
            <a:ext cx="892150" cy="304271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l">
              <a:defRPr sz="9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 smtClean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5" name="Titelplatzhalter 14"/>
          <p:cNvSpPr>
            <a:spLocks noGrp="1"/>
          </p:cNvSpPr>
          <p:nvPr>
            <p:ph type="title"/>
          </p:nvPr>
        </p:nvSpPr>
        <p:spPr bwMode="black">
          <a:xfrm>
            <a:off x="462408" y="320286"/>
            <a:ext cx="6280165" cy="952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5745181" y="5365873"/>
            <a:ext cx="987407" cy="304271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F16FBD4-A1A0-4C0D-8ECA-591A550A295A}" type="datetime1">
              <a:rPr lang="de-AT" smtClean="0"/>
              <a:t>21.03.2021</a:t>
            </a:fld>
            <a:endParaRPr lang="de-AT"/>
          </a:p>
        </p:txBody>
      </p:sp>
      <p:pic>
        <p:nvPicPr>
          <p:cNvPr id="12" name="Bild 11" descr="Akkreditieruns-Logos-2015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318" y="5305772"/>
            <a:ext cx="1275370" cy="2880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306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5086" indent="-265086" algn="l" defTabSz="91430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1283" indent="-285721" algn="l" defTabSz="91430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10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4781" indent="-274610" algn="l" defTabSz="91430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390" indent="-274610" algn="l" defTabSz="91430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4476" indent="-265086" algn="l" defTabSz="91430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0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179" userDrawn="1">
          <p15:clr>
            <a:srgbClr val="F26B43"/>
          </p15:clr>
        </p15:guide>
        <p15:guide id="5" pos="5467" userDrawn="1">
          <p15:clr>
            <a:srgbClr val="F26B43"/>
          </p15:clr>
        </p15:guide>
        <p15:guide id="6" orient="horz" pos="974" userDrawn="1">
          <p15:clr>
            <a:srgbClr val="F26B43"/>
          </p15:clr>
        </p15:guide>
        <p15:guide id="7" orient="horz" pos="32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tvthek.orf.at/profile/Eco/11523082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51520" y="409228"/>
            <a:ext cx="8568952" cy="5400600"/>
          </a:xfrm>
        </p:spPr>
        <p:txBody>
          <a:bodyPr anchor="ctr"/>
          <a:lstStyle/>
          <a:p>
            <a:r>
              <a:rPr lang="de-AT" sz="3200" dirty="0" smtClean="0"/>
              <a:t>Videos </a:t>
            </a:r>
            <a:r>
              <a:rPr lang="de-AT" sz="3200" dirty="0"/>
              <a:t>im </a:t>
            </a:r>
            <a:r>
              <a:rPr lang="de-AT" sz="3200" dirty="0" smtClean="0"/>
              <a:t/>
            </a:r>
            <a:br>
              <a:rPr lang="de-AT" sz="3200" dirty="0" smtClean="0"/>
            </a:br>
            <a:r>
              <a:rPr lang="de-AT" sz="3200" dirty="0" smtClean="0"/>
              <a:t>volkswirtschaftlichen Unterrichtsgeschehen</a:t>
            </a:r>
            <a:br>
              <a:rPr lang="de-AT" sz="3200" dirty="0" smtClean="0"/>
            </a:br>
            <a:r>
              <a:rPr lang="de-AT" sz="3200" dirty="0" smtClean="0"/>
              <a:t/>
            </a:r>
            <a:br>
              <a:rPr lang="de-AT" sz="3200" dirty="0" smtClean="0"/>
            </a:br>
            <a:r>
              <a:rPr lang="de-AT" sz="3200" dirty="0" smtClean="0"/>
              <a:t/>
            </a:r>
            <a:br>
              <a:rPr lang="de-AT" sz="3200" dirty="0" smtClean="0"/>
            </a:br>
            <a:r>
              <a:rPr lang="de-AT" sz="2000" dirty="0" smtClean="0"/>
              <a:t>Kögler/</a:t>
            </a:r>
            <a:r>
              <a:rPr lang="de-AT" sz="2000" dirty="0" err="1" smtClean="0"/>
              <a:t>Müllauer</a:t>
            </a:r>
            <a:r>
              <a:rPr lang="de-AT" sz="2000" dirty="0" smtClean="0"/>
              <a:t>-Hager</a:t>
            </a:r>
            <a:r>
              <a:rPr lang="de-AT" sz="1600" dirty="0" smtClean="0"/>
              <a:t/>
            </a:r>
            <a:br>
              <a:rPr lang="de-AT" sz="1600" dirty="0" smtClean="0"/>
            </a:br>
            <a:r>
              <a:rPr lang="de-AT" sz="3200" dirty="0" smtClean="0"/>
              <a:t/>
            </a:r>
            <a:br>
              <a:rPr lang="de-AT" sz="3200" dirty="0" smtClean="0"/>
            </a:br>
            <a:r>
              <a:rPr lang="de-AT" sz="1500" b="0" dirty="0" smtClean="0"/>
              <a:t>Quellen: Grohs, S. (2013): Der Einsatz von Medien im volkswirtschaftlichen Unterricht, Masterarbeit, WU Wien</a:t>
            </a:r>
            <a:br>
              <a:rPr lang="de-AT" sz="1500" b="0" dirty="0" smtClean="0"/>
            </a:br>
            <a:r>
              <a:rPr lang="de-AT" sz="1500" b="0" dirty="0" smtClean="0"/>
              <a:t>Gugel, G. (2007): 1000 neue Methoden, Weinheim/Basel: Beltz</a:t>
            </a:r>
            <a:br>
              <a:rPr lang="de-AT" sz="1500" b="0" dirty="0" smtClean="0"/>
            </a:br>
            <a:r>
              <a:rPr lang="de-AT" sz="1500" b="0" dirty="0" smtClean="0"/>
              <a:t>Kittelberger, R. / </a:t>
            </a:r>
            <a:r>
              <a:rPr lang="de-AT" sz="1500" b="0" dirty="0" err="1" smtClean="0"/>
              <a:t>Freisleben</a:t>
            </a:r>
            <a:r>
              <a:rPr lang="de-AT" sz="1500" b="0" dirty="0" smtClean="0"/>
              <a:t>, I. (1994): Lernen mit Video und Film, Weinheim/Basel: Beltz</a:t>
            </a:r>
            <a:endParaRPr lang="de-AT" sz="1500" b="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17340"/>
            <a:ext cx="1108466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08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Lehrplanbezug „Geographie und Wirtschaftskunde“ (AHS 2016)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2018" y="1541861"/>
            <a:ext cx="8214437" cy="36566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b="1" dirty="0" smtClean="0"/>
              <a:t>Bildungs- </a:t>
            </a:r>
            <a:r>
              <a:rPr lang="de-DE" b="1" dirty="0"/>
              <a:t>und Lehraufgabe: </a:t>
            </a:r>
            <a:endParaRPr lang="de-DE" b="1" dirty="0" smtClean="0"/>
          </a:p>
          <a:p>
            <a:pPr marL="0" indent="0">
              <a:buNone/>
            </a:pPr>
            <a:r>
              <a:rPr lang="de-DE" sz="1600" b="1" dirty="0" smtClean="0"/>
              <a:t>5. Klasse – Die soziale, ökonomisch und ökologisch begrenzte Welt</a:t>
            </a:r>
          </a:p>
          <a:p>
            <a:pPr marL="0" indent="0">
              <a:buNone/>
            </a:pPr>
            <a:r>
              <a:rPr lang="de-DE" sz="1600" dirty="0" smtClean="0"/>
              <a:t>Pkt. „Die wirtschaftlichen Bedürfnisse der Menschen bewerten“</a:t>
            </a:r>
          </a:p>
          <a:p>
            <a:pPr marL="0" indent="0">
              <a:buNone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Global 5 → Anlageformen benennen und deren Vor- und Nachteile erklären</a:t>
            </a:r>
          </a:p>
          <a:p>
            <a:pPr marL="0" indent="0">
              <a:buNone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Global 5 → Woher kommt das Kapital? (Sparen, immer nur sparen – warum eigentlich?)</a:t>
            </a:r>
          </a:p>
          <a:p>
            <a:pPr marL="0" indent="0">
              <a:buNone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Global 5 → Welche Möglichkeiten der Geldanlage gibt es? </a:t>
            </a:r>
          </a:p>
          <a:p>
            <a:pPr marL="0" indent="0">
              <a:buNone/>
            </a:pPr>
            <a:r>
              <a:rPr lang="de-DE" sz="1600" b="1" dirty="0" smtClean="0"/>
              <a:t>8. </a:t>
            </a:r>
            <a:r>
              <a:rPr lang="de-DE" sz="1600" b="1" dirty="0"/>
              <a:t>Klasse </a:t>
            </a:r>
            <a:r>
              <a:rPr lang="de-DE" sz="1600" b="1" dirty="0" smtClean="0"/>
              <a:t>(WIKU) – Geld und Währung analysieren</a:t>
            </a:r>
          </a:p>
          <a:p>
            <a:pPr marL="0" indent="0">
              <a:buNone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Pkt. „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Anlageformen nach Risiko und Chance bewerten“</a:t>
            </a:r>
          </a:p>
          <a:p>
            <a:pPr marL="0" indent="0">
              <a:buNone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Global 8 → Möglichkeiten der Geldanlage – Die Qual der Wahl</a:t>
            </a:r>
          </a:p>
          <a:p>
            <a:pPr marL="0" indent="0">
              <a:buNone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Global 8 → Die beliebtesten Formen der Geldanlage</a:t>
            </a:r>
          </a:p>
          <a:p>
            <a:pPr marL="0" indent="0">
              <a:buNone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Global 8 → Geldanlage in Aktien und Anleihen</a:t>
            </a:r>
          </a:p>
          <a:p>
            <a:pPr marL="0" indent="0">
              <a:buNone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Global 8 → Geldanlage in Investmentzertifikate und in Sachwerte</a:t>
            </a:r>
          </a:p>
          <a:p>
            <a:pPr marL="0" indent="0"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Fusszeile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314539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Eingangsvoraussetzungen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3341" y="1489349"/>
            <a:ext cx="8430461" cy="35283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 smtClean="0"/>
              <a:t>Die Schüler/innen sind bereits in der Lage …</a:t>
            </a:r>
          </a:p>
          <a:p>
            <a:pPr>
              <a:buFontTx/>
              <a:buChar char="-"/>
            </a:pPr>
            <a:r>
              <a:rPr lang="de-DE" dirty="0"/>
              <a:t>d</a:t>
            </a:r>
            <a:r>
              <a:rPr lang="de-DE" dirty="0" smtClean="0"/>
              <a:t>ie Aufgabenbereich von Banken zu beschreiben</a:t>
            </a:r>
            <a:r>
              <a:rPr lang="de-DE" dirty="0" smtClean="0"/>
              <a:t>.</a:t>
            </a: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Kriterien </a:t>
            </a:r>
            <a:r>
              <a:rPr lang="de-DE" dirty="0" smtClean="0"/>
              <a:t>der Vermögensveranlagung zu beschreiben</a:t>
            </a:r>
            <a:r>
              <a:rPr lang="de-DE" dirty="0" smtClean="0"/>
              <a:t>.</a:t>
            </a:r>
            <a:endParaRPr lang="de-DE" dirty="0" smtClean="0"/>
          </a:p>
          <a:p>
            <a:pPr>
              <a:buFontTx/>
              <a:buChar char="-"/>
            </a:pPr>
            <a:r>
              <a:rPr lang="de-DE" dirty="0"/>
              <a:t>d</a:t>
            </a:r>
            <a:r>
              <a:rPr lang="de-DE" dirty="0" smtClean="0"/>
              <a:t>en Begriff Zinsen zu definieren und den Aufbau des Zinssystems zu erklären. </a:t>
            </a:r>
          </a:p>
          <a:p>
            <a:pPr>
              <a:buFontTx/>
              <a:buChar char="-"/>
            </a:pPr>
            <a:r>
              <a:rPr lang="de-DE" dirty="0"/>
              <a:t>d</a:t>
            </a:r>
            <a:r>
              <a:rPr lang="de-DE" dirty="0" smtClean="0"/>
              <a:t>ie Stufen </a:t>
            </a:r>
            <a:r>
              <a:rPr lang="de-DE" dirty="0"/>
              <a:t>der </a:t>
            </a:r>
            <a:r>
              <a:rPr lang="de-DE" dirty="0" smtClean="0"/>
              <a:t>Geldentwicklung zu beschreiben.</a:t>
            </a:r>
          </a:p>
          <a:p>
            <a:pPr>
              <a:buFontTx/>
              <a:buChar char="-"/>
            </a:pPr>
            <a:r>
              <a:rPr lang="de-DE" dirty="0" smtClean="0"/>
              <a:t>die Erscheinungsformen des Geldes zu nennen und diesen konkrete Beispiele zuzuordnen.</a:t>
            </a:r>
          </a:p>
          <a:p>
            <a:pPr>
              <a:buFontTx/>
              <a:buChar char="-"/>
            </a:pPr>
            <a:r>
              <a:rPr lang="de-DE" dirty="0" smtClean="0"/>
              <a:t>die Funktionen und </a:t>
            </a:r>
            <a:r>
              <a:rPr lang="de-DE" dirty="0"/>
              <a:t>die Eigenschaften des </a:t>
            </a:r>
            <a:r>
              <a:rPr lang="de-DE" dirty="0" smtClean="0"/>
              <a:t>Geldes zu erläutern und diese in konkreten Beispielen zu identifizieren.</a:t>
            </a:r>
          </a:p>
          <a:p>
            <a:pPr>
              <a:buFontTx/>
              <a:buChar char="-"/>
            </a:pPr>
            <a:r>
              <a:rPr lang="de-DE" dirty="0"/>
              <a:t>d</a:t>
            </a:r>
            <a:r>
              <a:rPr lang="de-DE" dirty="0" smtClean="0"/>
              <a:t>en Begriff Inflation zu definieren.</a:t>
            </a:r>
          </a:p>
          <a:p>
            <a:pPr>
              <a:buFontTx/>
              <a:buChar char="-"/>
            </a:pPr>
            <a:r>
              <a:rPr lang="de-DE" dirty="0" smtClean="0"/>
              <a:t>die Vorgehensweise zur Messung der Inflation zu erläutern.</a:t>
            </a:r>
          </a:p>
          <a:p>
            <a:pPr>
              <a:buFontTx/>
              <a:buChar char="-"/>
            </a:pPr>
            <a:r>
              <a:rPr lang="de-DE" dirty="0"/>
              <a:t>d</a:t>
            </a:r>
            <a:r>
              <a:rPr lang="de-DE" dirty="0" smtClean="0"/>
              <a:t>ie Ursachen der Inflation zu erläutern und diese in konkreten Beispielen zu identifizieren.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err="1" smtClean="0"/>
              <a:t>Fusszeile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11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911950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Lehrziele (die mithilfe des Videos erreicht werden sollen)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541861"/>
            <a:ext cx="8496943" cy="3907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 smtClean="0"/>
              <a:t>Nach Auseinandersetzung mit dem Videobeitrag „Die riskanten Alternativen zum Sparbuch“ sind die Schüler/innen in der Lage …</a:t>
            </a:r>
          </a:p>
          <a:p>
            <a:pPr>
              <a:buFontTx/>
              <a:buChar char="-"/>
            </a:pPr>
            <a:r>
              <a:rPr lang="de-DE" sz="1800" dirty="0" smtClean="0"/>
              <a:t>die Auswirkungen von Inflation auf das Vermögen zu erläutern.</a:t>
            </a:r>
          </a:p>
          <a:p>
            <a:pPr>
              <a:buFontTx/>
              <a:buChar char="-"/>
            </a:pPr>
            <a:r>
              <a:rPr lang="de-DE" sz="1800" dirty="0"/>
              <a:t>d</a:t>
            </a:r>
            <a:r>
              <a:rPr lang="de-DE" sz="1800" dirty="0" smtClean="0"/>
              <a:t>en Zusammenhang zwischen Inflation und Sparbuchzinsen sowie zwischen Leitzins und Sparbuchzinsen zu erklären und die aktuelle Situation im Euroraum zu beschreiben.</a:t>
            </a:r>
          </a:p>
          <a:p>
            <a:pPr>
              <a:buFontTx/>
              <a:buChar char="-"/>
            </a:pPr>
            <a:r>
              <a:rPr lang="de-DE" sz="1800" dirty="0" smtClean="0"/>
              <a:t>alternative Anlageformen zum Sparbuch zu nennen und deren Funktionsweise kurz zu erläutern.</a:t>
            </a:r>
          </a:p>
          <a:p>
            <a:pPr>
              <a:buFontTx/>
              <a:buChar char="-"/>
            </a:pPr>
            <a:r>
              <a:rPr lang="de-DE" sz="1800" dirty="0"/>
              <a:t>d</a:t>
            </a:r>
            <a:r>
              <a:rPr lang="de-DE" sz="1800" dirty="0" smtClean="0"/>
              <a:t>ie Ertragsaussichten </a:t>
            </a:r>
            <a:r>
              <a:rPr lang="de-DE" sz="1800" dirty="0"/>
              <a:t>der </a:t>
            </a:r>
            <a:r>
              <a:rPr lang="de-DE" sz="1800" dirty="0" smtClean="0"/>
              <a:t>Anlageformen sowie das </a:t>
            </a:r>
            <a:r>
              <a:rPr lang="de-DE" sz="1800" dirty="0"/>
              <a:t>damit verbundene Risiko </a:t>
            </a:r>
            <a:r>
              <a:rPr lang="de-DE" sz="1800" dirty="0" smtClean="0"/>
              <a:t>einzuschätzen.</a:t>
            </a:r>
          </a:p>
          <a:p>
            <a:pPr>
              <a:buFontTx/>
              <a:buChar char="-"/>
            </a:pPr>
            <a:r>
              <a:rPr lang="de-DE" sz="1800" dirty="0"/>
              <a:t>e</a:t>
            </a:r>
            <a:r>
              <a:rPr lang="de-DE" sz="1800" dirty="0" smtClean="0"/>
              <a:t>ine persönliche Entscheidung für eine Anlageform zu treffen und diese mit Argumenten zu untermauern.</a:t>
            </a:r>
            <a:endParaRPr lang="de-DE" sz="1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Fusszeile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12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02230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Einbettung im Unterricht – Stundenthema: Auswirkungen der Inflation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3891047"/>
              </p:ext>
            </p:extLst>
          </p:nvPr>
        </p:nvGraphicFramePr>
        <p:xfrm>
          <a:off x="461960" y="1541463"/>
          <a:ext cx="8214495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648"/>
                <a:gridCol w="4104456"/>
                <a:gridCol w="1224136"/>
                <a:gridCol w="1296144"/>
                <a:gridCol w="1008111"/>
              </a:tblGrid>
              <a:tr h="617041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Nr.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Aktivität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Sozial-form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Medium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Zeit</a:t>
                      </a:r>
                      <a:endParaRPr lang="de-DE" dirty="0"/>
                    </a:p>
                  </a:txBody>
                  <a:tcPr/>
                </a:tc>
              </a:tr>
              <a:tr h="617041">
                <a:tc>
                  <a:txBody>
                    <a:bodyPr/>
                    <a:lstStyle/>
                    <a:p>
                      <a:r>
                        <a:rPr lang="de-DE" dirty="0" smtClean="0"/>
                        <a:t>...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Einstieg Auswirkungen</a:t>
                      </a:r>
                      <a:r>
                        <a:rPr lang="de-DE" baseline="0" dirty="0" smtClean="0"/>
                        <a:t> der Inflation – z.B. Karikatur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L – KL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PP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…</a:t>
                      </a:r>
                      <a:endParaRPr lang="de-DE" dirty="0"/>
                    </a:p>
                  </a:txBody>
                  <a:tcPr/>
                </a:tc>
              </a:tr>
              <a:tr h="617041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Infovermittlung - Auswirkungen der Inflation – Teil 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L – KL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PP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…</a:t>
                      </a:r>
                      <a:endParaRPr lang="de-DE" dirty="0"/>
                    </a:p>
                  </a:txBody>
                  <a:tcPr/>
                </a:tc>
              </a:tr>
              <a:tr h="617041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dirty="0" smtClean="0"/>
                        <a:t>Vertiefung Punkt „Auswirkungen auf Vermögen“ – Videobeitrag ECO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EA</a:t>
                      </a:r>
                    </a:p>
                    <a:p>
                      <a:r>
                        <a:rPr lang="de-DE" dirty="0" smtClean="0"/>
                        <a:t>PA</a:t>
                      </a:r>
                    </a:p>
                    <a:p>
                      <a:r>
                        <a:rPr lang="de-DE" dirty="0" smtClean="0"/>
                        <a:t>L - KL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Video</a:t>
                      </a:r>
                    </a:p>
                    <a:p>
                      <a:r>
                        <a:rPr lang="de-DE" dirty="0" smtClean="0"/>
                        <a:t>PP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20 – 25 min</a:t>
                      </a:r>
                      <a:endParaRPr lang="de-DE" dirty="0"/>
                    </a:p>
                  </a:txBody>
                  <a:tcPr/>
                </a:tc>
              </a:tr>
              <a:tr h="617041">
                <a:tc>
                  <a:txBody>
                    <a:bodyPr/>
                    <a:lstStyle/>
                    <a:p>
                      <a:r>
                        <a:rPr lang="de-DE" dirty="0" smtClean="0"/>
                        <a:t>…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Infovermittlung – Auswirkungen der Inflation – Teil 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L – KL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PP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…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Fusszeile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13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793107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Auswirkungen der Inflation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Fusszeile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14</a:t>
            </a:fld>
            <a:endParaRPr lang="de-AT" dirty="0"/>
          </a:p>
        </p:txBody>
      </p:sp>
      <p:sp>
        <p:nvSpPr>
          <p:cNvPr id="6" name="Oval 27"/>
          <p:cNvSpPr>
            <a:spLocks noChangeArrowheads="1"/>
          </p:cNvSpPr>
          <p:nvPr/>
        </p:nvSpPr>
        <p:spPr bwMode="auto">
          <a:xfrm>
            <a:off x="3492500" y="2611714"/>
            <a:ext cx="2221178" cy="1561042"/>
          </a:xfrm>
          <a:prstGeom prst="ellipse">
            <a:avLst/>
          </a:prstGeom>
          <a:solidFill>
            <a:srgbClr val="FFFFCC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500"/>
              <a:t>Die </a:t>
            </a:r>
            <a:r>
              <a:rPr lang="de-AT" altLang="de-DE" sz="1500" b="1"/>
              <a:t>vielschichtigen</a:t>
            </a:r>
            <a:r>
              <a:rPr lang="de-AT" altLang="de-DE" sz="1500"/>
              <a:t> </a:t>
            </a:r>
            <a:br>
              <a:rPr lang="de-AT" altLang="de-DE" sz="1500"/>
            </a:br>
            <a:r>
              <a:rPr lang="de-AT" altLang="de-DE" sz="1500"/>
              <a:t>und </a:t>
            </a:r>
            <a:r>
              <a:rPr lang="de-AT" altLang="de-DE" sz="1500" b="1"/>
              <a:t>unterschiedlichen</a:t>
            </a:r>
            <a:r>
              <a:rPr lang="de-AT" altLang="de-DE" sz="1500"/>
              <a:t> </a:t>
            </a:r>
            <a:br>
              <a:rPr lang="de-AT" altLang="de-DE" sz="1500"/>
            </a:br>
            <a:r>
              <a:rPr lang="de-AT" altLang="de-DE" sz="1500" b="1"/>
              <a:t>Auswirkungen</a:t>
            </a:r>
            <a:r>
              <a:rPr lang="de-AT" altLang="de-DE" sz="1500"/>
              <a:t> von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500" b="1"/>
              <a:t>Inflation</a:t>
            </a: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2051844" y="1411828"/>
            <a:ext cx="2100792" cy="855619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AT" altLang="de-DE" sz="1417"/>
              <a:t>Gefährdet Inflation die Geldfunktionen?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AT" altLang="de-DE" sz="1417">
                <a:sym typeface="Wingdings" panose="05000000000000000000" pitchFamily="2" charset="2"/>
              </a:rPr>
              <a:t> </a:t>
            </a:r>
            <a:r>
              <a:rPr lang="de-AT" altLang="de-DE" sz="1417" b="1">
                <a:sym typeface="Wingdings" panose="05000000000000000000" pitchFamily="2" charset="2"/>
              </a:rPr>
              <a:t>GELDWIRTSCHAFT</a:t>
            </a:r>
            <a:r>
              <a:rPr lang="de-AT" altLang="de-DE" sz="1417"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3731948" y="4592120"/>
            <a:ext cx="1919552" cy="1073692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AT" altLang="de-DE" sz="1417"/>
              <a:t>Ist der Staat Inflationsgewinner/ </a:t>
            </a:r>
            <a:br>
              <a:rPr lang="de-AT" altLang="de-DE" sz="1417"/>
            </a:br>
            <a:r>
              <a:rPr lang="de-AT" altLang="de-DE" sz="1417"/>
              <a:t>–verlierer?</a:t>
            </a:r>
            <a:endParaRPr lang="de-AT" altLang="de-DE" sz="1417">
              <a:sym typeface="Wingdings" panose="05000000000000000000" pitchFamily="2" charset="2"/>
            </a:endParaRPr>
          </a:p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Char char="à"/>
            </a:pPr>
            <a:r>
              <a:rPr lang="de-AT" altLang="de-DE" sz="1417">
                <a:sym typeface="Wingdings" panose="05000000000000000000" pitchFamily="2" charset="2"/>
              </a:rPr>
              <a:t> </a:t>
            </a:r>
            <a:r>
              <a:rPr lang="de-AT" altLang="de-DE" sz="1417" b="1">
                <a:sym typeface="Wingdings" panose="05000000000000000000" pitchFamily="2" charset="2"/>
              </a:rPr>
              <a:t>STAAT</a:t>
            </a:r>
            <a:r>
              <a:rPr lang="de-AT" altLang="de-DE" sz="1417"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1091407" y="3451766"/>
            <a:ext cx="2099468" cy="855619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AT" altLang="de-DE" sz="1417"/>
              <a:t>Fördert Inflation die Beschäftigung?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AT" altLang="de-DE" sz="1417">
                <a:sym typeface="Wingdings" panose="05000000000000000000" pitchFamily="2" charset="2"/>
              </a:rPr>
              <a:t> </a:t>
            </a:r>
            <a:r>
              <a:rPr lang="de-AT" altLang="de-DE" sz="1417" b="1">
                <a:sym typeface="Wingdings" panose="05000000000000000000" pitchFamily="2" charset="2"/>
              </a:rPr>
              <a:t>BESCHÄFTIGUNG</a:t>
            </a:r>
            <a:r>
              <a:rPr lang="de-AT" altLang="de-DE" sz="1417"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1091407" y="2431797"/>
            <a:ext cx="2099468" cy="759310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417"/>
              <a:t>Gibt es Auswirkungen auf den Außenhandel?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500">
                <a:sym typeface="Wingdings" panose="05000000000000000000" pitchFamily="2" charset="2"/>
              </a:rPr>
              <a:t> </a:t>
            </a:r>
            <a:r>
              <a:rPr lang="de-AT" altLang="de-DE" sz="1500" b="1">
                <a:sym typeface="Wingdings" panose="05000000000000000000" pitchFamily="2" charset="2"/>
              </a:rPr>
              <a:t>AUSSENHANDEL</a:t>
            </a:r>
            <a:endParaRPr lang="de-AT" altLang="de-DE" sz="1417">
              <a:sym typeface="Wingdings" panose="05000000000000000000" pitchFamily="2" charset="2"/>
            </a:endParaRPr>
          </a:p>
        </p:txBody>
      </p:sp>
      <p:sp>
        <p:nvSpPr>
          <p:cNvPr id="11" name="Text Box 34"/>
          <p:cNvSpPr txBox="1">
            <a:spLocks noChangeArrowheads="1"/>
          </p:cNvSpPr>
          <p:nvPr/>
        </p:nvSpPr>
        <p:spPr bwMode="auto">
          <a:xfrm>
            <a:off x="5893595" y="3991515"/>
            <a:ext cx="2219854" cy="1310872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AT" altLang="de-DE" sz="1417"/>
              <a:t>Sach- und Geldvermögensbesitzer – wer ist begünstigt/ benachteiligt?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AT" altLang="de-DE" sz="1500">
                <a:sym typeface="Wingdings" panose="05000000000000000000" pitchFamily="2" charset="2"/>
              </a:rPr>
              <a:t> </a:t>
            </a:r>
            <a:r>
              <a:rPr lang="de-AT" altLang="de-DE" sz="1417">
                <a:sym typeface="Wingdings" panose="05000000000000000000" pitchFamily="2" charset="2"/>
              </a:rPr>
              <a:t> </a:t>
            </a:r>
            <a:r>
              <a:rPr lang="de-AT" altLang="de-DE" sz="1417" b="1">
                <a:sym typeface="Wingdings" panose="05000000000000000000" pitchFamily="2" charset="2"/>
              </a:rPr>
              <a:t>VERMÖGEN</a:t>
            </a:r>
          </a:p>
        </p:txBody>
      </p:sp>
      <p:sp>
        <p:nvSpPr>
          <p:cNvPr id="12" name="Text Box 35"/>
          <p:cNvSpPr txBox="1">
            <a:spLocks noChangeArrowheads="1"/>
          </p:cNvSpPr>
          <p:nvPr/>
        </p:nvSpPr>
        <p:spPr bwMode="auto">
          <a:xfrm>
            <a:off x="4931834" y="1411828"/>
            <a:ext cx="2700073" cy="874727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AT" altLang="de-DE" sz="1417"/>
              <a:t>Wie wirkt sich Inflation auf Einkommensbezieher aus?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AT" altLang="de-DE" sz="1417">
                <a:sym typeface="Wingdings" panose="05000000000000000000" pitchFamily="2" charset="2"/>
              </a:rPr>
              <a:t> </a:t>
            </a:r>
            <a:r>
              <a:rPr lang="de-AT" altLang="de-DE" sz="1500">
                <a:sym typeface="Wingdings" panose="05000000000000000000" pitchFamily="2" charset="2"/>
              </a:rPr>
              <a:t> </a:t>
            </a:r>
            <a:r>
              <a:rPr lang="de-AT" altLang="de-DE" sz="1500" b="1">
                <a:sym typeface="Wingdings" panose="05000000000000000000" pitchFamily="2" charset="2"/>
              </a:rPr>
              <a:t>EINKOMMEN</a:t>
            </a:r>
            <a:r>
              <a:rPr lang="de-AT" altLang="de-DE" sz="1500">
                <a:sym typeface="Wingdings" panose="05000000000000000000" pitchFamily="2" charset="2"/>
              </a:rPr>
              <a:t> </a:t>
            </a:r>
            <a:r>
              <a:rPr lang="de-DE" altLang="de-DE" sz="1500"/>
              <a:t> </a:t>
            </a:r>
            <a:endParaRPr lang="de-AT" altLang="de-DE" sz="1500"/>
          </a:p>
        </p:txBody>
      </p:sp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6012657" y="2491328"/>
            <a:ext cx="2099468" cy="1323632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AT" altLang="de-DE" sz="1417">
                <a:sym typeface="Wingdings" panose="05000000000000000000" pitchFamily="2" charset="2"/>
              </a:rPr>
              <a:t>Schuldner und Gläubiger – wer gewinnt / verliert?</a:t>
            </a:r>
            <a:r>
              <a:rPr lang="de-AT" altLang="de-DE" sz="1500">
                <a:sym typeface="Wingdings" panose="05000000000000000000" pitchFamily="2" charset="2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AT" altLang="de-DE" sz="1500">
                <a:sym typeface="Wingdings" panose="05000000000000000000" pitchFamily="2" charset="2"/>
              </a:rPr>
              <a:t> </a:t>
            </a:r>
            <a:r>
              <a:rPr lang="de-AT" altLang="de-DE" sz="1417">
                <a:sym typeface="Wingdings" panose="05000000000000000000" pitchFamily="2" charset="2"/>
              </a:rPr>
              <a:t></a:t>
            </a:r>
            <a:r>
              <a:rPr lang="de-AT" altLang="de-DE" sz="1417" b="1">
                <a:sym typeface="Wingdings" panose="05000000000000000000" pitchFamily="2" charset="2"/>
              </a:rPr>
              <a:t> VERMÖGEN bzw. SCHULDEN</a:t>
            </a:r>
          </a:p>
        </p:txBody>
      </p:sp>
      <p:sp>
        <p:nvSpPr>
          <p:cNvPr id="14" name="Rectangle 46"/>
          <p:cNvSpPr>
            <a:spLocks noChangeArrowheads="1"/>
          </p:cNvSpPr>
          <p:nvPr/>
        </p:nvSpPr>
        <p:spPr bwMode="auto">
          <a:xfrm>
            <a:off x="1751542" y="4471735"/>
            <a:ext cx="1800490" cy="977383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417"/>
              <a:t>Fördert/hemmt Inflation das Wachstum?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417" b="1">
                <a:sym typeface="Wingdings" panose="05000000000000000000" pitchFamily="2" charset="2"/>
              </a:rPr>
              <a:t> WACHSTUM</a:t>
            </a:r>
            <a:r>
              <a:rPr lang="de-AT" altLang="de-DE" sz="1500">
                <a:sym typeface="Wingdings" panose="05000000000000000000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27681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ECO-Beitrag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Fusszeile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15</a:t>
            </a:fld>
            <a:endParaRPr lang="de-AT" dirty="0"/>
          </a:p>
        </p:txBody>
      </p:sp>
      <p:pic>
        <p:nvPicPr>
          <p:cNvPr id="7" name="Grafik 6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899" t="39388" r="63917" b="19580"/>
          <a:stretch/>
        </p:blipFill>
        <p:spPr>
          <a:xfrm>
            <a:off x="1547664" y="1561356"/>
            <a:ext cx="5196358" cy="350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034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Fragen zum Video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2018" y="1417341"/>
            <a:ext cx="8430461" cy="3781178"/>
          </a:xfrm>
        </p:spPr>
        <p:txBody>
          <a:bodyPr>
            <a:normAutofit/>
          </a:bodyPr>
          <a:lstStyle/>
          <a:p>
            <a:r>
              <a:rPr lang="de-DE" dirty="0" smtClean="0"/>
              <a:t>Erklären Sie, wie es sein kann, dass ein Spar-Guthaben von Euro 1.000,- in Bezug auf die Verzinsung einen „Verlust“ von Euro 14,- ergibt!</a:t>
            </a:r>
          </a:p>
          <a:p>
            <a:r>
              <a:rPr lang="de-DE" dirty="0" smtClean="0"/>
              <a:t>Ergänzen Sie den nachfolgenden Raster über Alternativen zum Sparbuch: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Fusszeile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/>
              <a:t>SEITE </a:t>
            </a:r>
            <a:fld id="{BE3DC40E-DBBE-4E2D-9EEC-FBF0DA0E9179}" type="slidenum">
              <a:rPr lang="de-AT" smtClean="0"/>
              <a:t>16</a:t>
            </a:fld>
            <a:endParaRPr lang="de-AT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466104"/>
              </p:ext>
            </p:extLst>
          </p:nvPr>
        </p:nvGraphicFramePr>
        <p:xfrm>
          <a:off x="719576" y="3166136"/>
          <a:ext cx="7704855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285"/>
                <a:gridCol w="2568285"/>
                <a:gridCol w="2568285"/>
              </a:tblGrid>
              <a:tr h="226824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Anlageform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Ertragsaussichten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Risiko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945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Weiterführende Fragen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2018" y="1541861"/>
            <a:ext cx="8502469" cy="38240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b="1" dirty="0" smtClean="0"/>
              <a:t>Einzelarbeit</a:t>
            </a:r>
            <a:r>
              <a:rPr lang="de-DE" dirty="0" smtClean="0"/>
              <a:t>:</a:t>
            </a:r>
          </a:p>
          <a:p>
            <a:r>
              <a:rPr lang="de-DE" dirty="0" smtClean="0"/>
              <a:t>Wie hoch sind derzeit die Sparzinsen in Österreich? (ggf. bitte recherchieren)</a:t>
            </a:r>
          </a:p>
          <a:p>
            <a:r>
              <a:rPr lang="de-DE" dirty="0" smtClean="0"/>
              <a:t>Welcher Zusammenhang besteht zwischen Sparzinsen und Leitzinssatz in der Eurozone? (ggf. bitte recherchieren)</a:t>
            </a:r>
          </a:p>
          <a:p>
            <a:r>
              <a:rPr lang="de-DE" dirty="0" smtClean="0"/>
              <a:t>Welche weiteren, im Video nicht genannten Möglichkeiten zur Veranlagung von Vermögen sind Ihnen bekannt?</a:t>
            </a:r>
          </a:p>
          <a:p>
            <a:r>
              <a:rPr lang="de-DE" dirty="0" smtClean="0"/>
              <a:t>Welche Anlageform würden Sie persönlich wählen, um Ihr Vermögen gegen die Inflation abzusichern? Begründen Sie Ihre Entscheidung!</a:t>
            </a:r>
          </a:p>
          <a:p>
            <a:pPr marL="0" indent="0">
              <a:buNone/>
            </a:pPr>
            <a:r>
              <a:rPr lang="de-DE" b="1" dirty="0" smtClean="0"/>
              <a:t>Partnerarbeit</a:t>
            </a:r>
            <a:r>
              <a:rPr lang="de-DE" dirty="0" smtClean="0"/>
              <a:t>:</a:t>
            </a:r>
          </a:p>
          <a:p>
            <a:r>
              <a:rPr lang="de-DE" dirty="0" smtClean="0"/>
              <a:t>Vergleichen Sie Ihre Wahl mit der Ihres Sitznachbarn/Ihrer Sitznachbarin!</a:t>
            </a:r>
          </a:p>
          <a:p>
            <a:r>
              <a:rPr lang="de-DE" dirty="0" smtClean="0"/>
              <a:t>Diskutieren Sie, welche weiteren Kriterien für die Wahl einer Veranlagungsform entscheidend sein könnten!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Fusszeile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17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861806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Arten von Videobeiträgen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2019" y="1541861"/>
            <a:ext cx="7759644" cy="3824012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Reportagen und Berichterstattung</a:t>
            </a:r>
          </a:p>
          <a:p>
            <a:pPr marL="255562" lvl="1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z.B. ECO, Weltjournal, ZIB 2, Report, am Schauplatz…</a:t>
            </a:r>
          </a:p>
          <a:p>
            <a:pPr marL="255562" lvl="1" indent="0">
              <a:buNone/>
            </a:pPr>
            <a:endParaRPr lang="de-DE" sz="1000" dirty="0" smtClean="0"/>
          </a:p>
          <a:p>
            <a:r>
              <a:rPr lang="de-DE" dirty="0" smtClean="0"/>
              <a:t>Gezielte Lernbeiträge</a:t>
            </a:r>
            <a:endParaRPr lang="de-DE" dirty="0"/>
          </a:p>
          <a:p>
            <a:pPr marL="255562" lvl="1" indent="0">
              <a:buNone/>
            </a:pPr>
            <a:r>
              <a:rPr lang="de-DE" dirty="0">
                <a:solidFill>
                  <a:schemeClr val="accent1"/>
                </a:solidFill>
              </a:rPr>
              <a:t>z.B. </a:t>
            </a:r>
            <a:r>
              <a:rPr lang="de-DE" dirty="0" err="1">
                <a:solidFill>
                  <a:schemeClr val="accent1"/>
                </a:solidFill>
              </a:rPr>
              <a:t>Iconomix</a:t>
            </a:r>
            <a:r>
              <a:rPr lang="de-DE" dirty="0">
                <a:solidFill>
                  <a:schemeClr val="accent1"/>
                </a:solidFill>
              </a:rPr>
              <a:t>, Planet Wissen, EZB, </a:t>
            </a:r>
            <a:r>
              <a:rPr lang="de-DE" dirty="0" err="1" smtClean="0">
                <a:solidFill>
                  <a:schemeClr val="accent1"/>
                </a:solidFill>
              </a:rPr>
              <a:t>Simpleshow</a:t>
            </a:r>
            <a:r>
              <a:rPr lang="de-DE" dirty="0" smtClean="0">
                <a:solidFill>
                  <a:schemeClr val="accent1"/>
                </a:solidFill>
              </a:rPr>
              <a:t>…</a:t>
            </a:r>
            <a:endParaRPr lang="de-DE" dirty="0">
              <a:solidFill>
                <a:schemeClr val="accent1"/>
              </a:solidFill>
            </a:endParaRPr>
          </a:p>
          <a:p>
            <a:pPr marL="255562" lvl="1" indent="0">
              <a:buNone/>
            </a:pPr>
            <a:endParaRPr lang="de-DE" sz="1000" dirty="0" smtClean="0"/>
          </a:p>
          <a:p>
            <a:r>
              <a:rPr lang="de-DE" dirty="0" smtClean="0"/>
              <a:t>Kabarettistische und satirische Beiträge</a:t>
            </a:r>
            <a:endParaRPr lang="de-DE" dirty="0"/>
          </a:p>
          <a:p>
            <a:pPr marL="255562" lvl="1" indent="0">
              <a:buNone/>
            </a:pPr>
            <a:r>
              <a:rPr lang="de-DE" dirty="0">
                <a:solidFill>
                  <a:schemeClr val="accent1"/>
                </a:solidFill>
              </a:rPr>
              <a:t>z.B. </a:t>
            </a:r>
            <a:r>
              <a:rPr lang="de-DE" dirty="0" smtClean="0">
                <a:solidFill>
                  <a:schemeClr val="accent1"/>
                </a:solidFill>
              </a:rPr>
              <a:t>Finanz-Kabarettist Chin Meyer, </a:t>
            </a:r>
            <a:r>
              <a:rPr lang="de-DE" dirty="0" err="1">
                <a:solidFill>
                  <a:schemeClr val="accent1"/>
                </a:solidFill>
              </a:rPr>
              <a:t>Maschek</a:t>
            </a:r>
            <a:r>
              <a:rPr lang="de-DE" dirty="0">
                <a:solidFill>
                  <a:schemeClr val="accent1"/>
                </a:solidFill>
              </a:rPr>
              <a:t> …</a:t>
            </a:r>
          </a:p>
          <a:p>
            <a:pPr marL="255562" lvl="1" indent="0">
              <a:buNone/>
            </a:pPr>
            <a:endParaRPr lang="de-DE" sz="1000" dirty="0" smtClean="0"/>
          </a:p>
          <a:p>
            <a:r>
              <a:rPr lang="de-DE" dirty="0" smtClean="0"/>
              <a:t>Spiel- und Dokumentarfilme</a:t>
            </a:r>
            <a:endParaRPr lang="de-DE" dirty="0"/>
          </a:p>
          <a:p>
            <a:pPr marL="255562" lvl="1" indent="0">
              <a:buNone/>
            </a:pPr>
            <a:r>
              <a:rPr lang="de-DE" dirty="0">
                <a:solidFill>
                  <a:schemeClr val="accent1"/>
                </a:solidFill>
              </a:rPr>
              <a:t>z.B. Wall Street</a:t>
            </a:r>
            <a:r>
              <a:rPr lang="de-DE" dirty="0" smtClean="0">
                <a:solidFill>
                  <a:schemeClr val="accent1"/>
                </a:solidFill>
              </a:rPr>
              <a:t>, Suffragette, Das Leben ist keine Generalprobe, </a:t>
            </a:r>
            <a:r>
              <a:rPr lang="de-DE" dirty="0" err="1" smtClean="0">
                <a:solidFill>
                  <a:schemeClr val="accent1"/>
                </a:solidFill>
              </a:rPr>
              <a:t>Let‘s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make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money</a:t>
            </a:r>
            <a:r>
              <a:rPr lang="de-DE" dirty="0" smtClean="0">
                <a:solidFill>
                  <a:schemeClr val="accent1"/>
                </a:solidFill>
              </a:rPr>
              <a:t>, </a:t>
            </a:r>
            <a:r>
              <a:rPr lang="de-DE" dirty="0" err="1" smtClean="0">
                <a:solidFill>
                  <a:schemeClr val="accent1"/>
                </a:solidFill>
              </a:rPr>
              <a:t>We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feed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the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world</a:t>
            </a:r>
            <a:r>
              <a:rPr lang="de-DE" dirty="0" smtClean="0">
                <a:solidFill>
                  <a:schemeClr val="accent1"/>
                </a:solidFill>
              </a:rPr>
              <a:t>, </a:t>
            </a:r>
            <a:r>
              <a:rPr lang="de-DE" dirty="0" err="1" smtClean="0">
                <a:solidFill>
                  <a:schemeClr val="accent1"/>
                </a:solidFill>
              </a:rPr>
              <a:t>Plastic</a:t>
            </a:r>
            <a:r>
              <a:rPr lang="de-DE" dirty="0" smtClean="0">
                <a:solidFill>
                  <a:schemeClr val="accent1"/>
                </a:solidFill>
              </a:rPr>
              <a:t> Planet, The </a:t>
            </a:r>
            <a:r>
              <a:rPr lang="de-DE" dirty="0" err="1" smtClean="0">
                <a:solidFill>
                  <a:schemeClr val="accent1"/>
                </a:solidFill>
              </a:rPr>
              <a:t>green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lie</a:t>
            </a:r>
            <a:r>
              <a:rPr lang="de-DE" dirty="0" smtClean="0">
                <a:solidFill>
                  <a:schemeClr val="accent1"/>
                </a:solidFill>
              </a:rPr>
              <a:t> …</a:t>
            </a:r>
            <a:endParaRPr lang="de-DE" dirty="0">
              <a:solidFill>
                <a:schemeClr val="accent1"/>
              </a:solidFill>
            </a:endParaRPr>
          </a:p>
          <a:p>
            <a:pPr marL="255562" lvl="1" indent="0">
              <a:buNone/>
            </a:pPr>
            <a:endParaRPr lang="de-DE" dirty="0"/>
          </a:p>
          <a:p>
            <a:pPr marL="255562" lvl="1" indent="0">
              <a:buNone/>
            </a:pPr>
            <a:endParaRPr lang="de-DE" dirty="0"/>
          </a:p>
          <a:p>
            <a:pPr marL="255562" lvl="1" indent="0"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Fusszeile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780103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Stärken von Videos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de-DE" dirty="0" smtClean="0"/>
              <a:t>Praxisbezug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Ansprechen mehrerer Sinne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Reduktion auf das Wesentliche</a:t>
            </a:r>
          </a:p>
          <a:p>
            <a:pPr>
              <a:spcBef>
                <a:spcPts val="600"/>
              </a:spcBef>
            </a:pPr>
            <a:r>
              <a:rPr lang="de-DE" dirty="0"/>
              <a:t>m</a:t>
            </a:r>
            <a:r>
              <a:rPr lang="de-DE" dirty="0" smtClean="0"/>
              <a:t>otivierend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zielgruppenadäquat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Informationsdichte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Emotionalität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Fusszeile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193634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Grenzen und Reichweiten von Videos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de-DE" dirty="0" smtClean="0"/>
              <a:t>Vor- und Nachbereitungsaufwand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Unter-/Überforderung (hohe Informationsdichte, Geschwindigkeit der Infovermittlung, unpassendes Niveau)</a:t>
            </a:r>
          </a:p>
          <a:p>
            <a:pPr>
              <a:spcBef>
                <a:spcPts val="600"/>
              </a:spcBef>
            </a:pPr>
            <a:r>
              <a:rPr lang="de-DE" dirty="0"/>
              <a:t>m</a:t>
            </a:r>
            <a:r>
              <a:rPr lang="de-DE" dirty="0" smtClean="0"/>
              <a:t>anipulative Wirkung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Motivationsverlust (Vorerfahrungen </a:t>
            </a:r>
            <a:r>
              <a:rPr lang="de-DE" dirty="0"/>
              <a:t>der </a:t>
            </a:r>
            <a:r>
              <a:rPr lang="de-DE" dirty="0" smtClean="0"/>
              <a:t>Lernenden, zu häufiger Einsatz)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Fusszeile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866361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Einsatzfelder des Videos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de-DE" dirty="0" smtClean="0"/>
              <a:t>Einleitung / Einführung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Vertiefung / Untermauerung von bereits Erarbeitetem</a:t>
            </a:r>
          </a:p>
          <a:p>
            <a:pPr>
              <a:spcBef>
                <a:spcPts val="600"/>
              </a:spcBef>
            </a:pPr>
            <a:r>
              <a:rPr lang="de-DE" dirty="0"/>
              <a:t>n</a:t>
            </a:r>
            <a:r>
              <a:rPr lang="de-DE" dirty="0" smtClean="0"/>
              <a:t>eue Aspekte / Sichtweisen vermitteln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Zusammenfassung / Ausblick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Fusszeile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570398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Auswahlkriterien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de-DE" dirty="0" smtClean="0"/>
              <a:t>Lernziele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Einsatz im Unterrichtsverlauf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Filmlänge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Verständlichkeit und Adressatenbezug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Dramaturgie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Fusszeile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049874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Überlegungen zum Einsatz im Unterricht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de-DE" dirty="0" smtClean="0"/>
              <a:t>Planung (Eingangsvoraussetzungen, Lehrziele, Zeitpunkt)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Vorabinformation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Arbeits- und Beobachtungsaufgaben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Video sequenzieren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Nachbearbeitung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Fusszeile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320970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Kreative Ideen zur Arbeit mit Videos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2019" y="1541861"/>
            <a:ext cx="7759644" cy="3907927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Methode 66 (Gruppen à 6 Personen, 6 min Zeit für erste Aussagen und Fragen)</a:t>
            </a:r>
          </a:p>
          <a:p>
            <a:r>
              <a:rPr lang="de-DE" dirty="0" smtClean="0"/>
              <a:t>Assoziationsmethode</a:t>
            </a:r>
          </a:p>
          <a:p>
            <a:r>
              <a:rPr lang="de-DE" dirty="0" smtClean="0"/>
              <a:t>635-Methode</a:t>
            </a:r>
          </a:p>
          <a:p>
            <a:r>
              <a:rPr lang="de-DE" dirty="0" smtClean="0"/>
              <a:t>Nacherzählen, weitererzählen</a:t>
            </a:r>
          </a:p>
          <a:p>
            <a:r>
              <a:rPr lang="de-DE" dirty="0" smtClean="0"/>
              <a:t>Rollenspiele</a:t>
            </a:r>
          </a:p>
          <a:p>
            <a:r>
              <a:rPr lang="de-DE" dirty="0" smtClean="0"/>
              <a:t>Filme bewerten</a:t>
            </a:r>
          </a:p>
          <a:p>
            <a:r>
              <a:rPr lang="de-DE" dirty="0" smtClean="0"/>
              <a:t>Titel erfinden</a:t>
            </a:r>
          </a:p>
          <a:p>
            <a:r>
              <a:rPr lang="de-DE" dirty="0" smtClean="0"/>
              <a:t>Verfassen eines Werbetextes für das Video, einer Kritik, Brief an den Regisseur oder an einzelne Personen</a:t>
            </a:r>
          </a:p>
          <a:p>
            <a:r>
              <a:rPr lang="de-DE" dirty="0" smtClean="0"/>
              <a:t>Szenarien entwickeln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Fusszeile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901610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65550" y="337220"/>
            <a:ext cx="8210141" cy="5040560"/>
          </a:xfrm>
        </p:spPr>
        <p:txBody>
          <a:bodyPr anchor="ctr"/>
          <a:lstStyle/>
          <a:p>
            <a:r>
              <a:rPr lang="de-AT" sz="3600" dirty="0" smtClean="0"/>
              <a:t>Einsatz von Videos im </a:t>
            </a:r>
            <a:br>
              <a:rPr lang="de-AT" sz="3600" dirty="0" smtClean="0"/>
            </a:br>
            <a:r>
              <a:rPr lang="de-AT" sz="3600" dirty="0" smtClean="0"/>
              <a:t>VW-Unterricht</a:t>
            </a:r>
            <a:br>
              <a:rPr lang="de-AT" sz="3600" dirty="0" smtClean="0"/>
            </a:br>
            <a:r>
              <a:rPr lang="de-AT" sz="3600" dirty="0"/>
              <a:t/>
            </a:r>
            <a:br>
              <a:rPr lang="de-AT" sz="3600" dirty="0"/>
            </a:br>
            <a:r>
              <a:rPr lang="de-AT" sz="3600" dirty="0" smtClean="0"/>
              <a:t/>
            </a:r>
            <a:br>
              <a:rPr lang="de-AT" sz="3600" dirty="0" smtClean="0"/>
            </a:br>
            <a:r>
              <a:rPr lang="de-AT" sz="3600" dirty="0"/>
              <a:t/>
            </a:r>
            <a:br>
              <a:rPr lang="de-AT" sz="3600" dirty="0"/>
            </a:br>
            <a:r>
              <a:rPr lang="de-AT" sz="3600" dirty="0" smtClean="0"/>
              <a:t>am Beispiel ECO </a:t>
            </a:r>
            <a:br>
              <a:rPr lang="de-AT" sz="3600" dirty="0" smtClean="0"/>
            </a:br>
            <a:r>
              <a:rPr lang="de-AT" sz="2600" dirty="0" smtClean="0"/>
              <a:t>(</a:t>
            </a:r>
            <a:r>
              <a:rPr lang="de-DE" sz="2800" dirty="0"/>
              <a:t>Die riskanten Alternativen zum Sparbuch</a:t>
            </a:r>
            <a:r>
              <a:rPr lang="de-AT" sz="2600" dirty="0" smtClean="0"/>
              <a:t>, 9.3.2017)</a:t>
            </a:r>
            <a:endParaRPr lang="de-AT" sz="2600" dirty="0"/>
          </a:p>
        </p:txBody>
      </p:sp>
    </p:spTree>
    <p:extLst>
      <p:ext uri="{BB962C8B-B14F-4D97-AF65-F5344CB8AC3E}">
        <p14:creationId xmlns:p14="http://schemas.microsoft.com/office/powerpoint/2010/main" val="3981715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U Musterpräsentation 16zu10_2015">
  <a:themeElements>
    <a:clrScheme name="WU Basisfarben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WU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U Präsentationsvorlage 16zu10.potx" id="{26DDADFC-9BB8-4B32-904C-745423C8424A}" vid="{920DAB6F-DBD1-49DC-A955-D7BC5538EA47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F651A35DF3154DB01328AF51148DAE" ma:contentTypeVersion="0" ma:contentTypeDescription="Ein neues Dokument erstellen." ma:contentTypeScope="" ma:versionID="d3e4c2a2c8eb27d51afc5f2b89c2d0f7">
  <xsd:schema xmlns:xsd="http://www.w3.org/2001/XMLSchema" xmlns:xs="http://www.w3.org/2001/XMLSchema" xmlns:p="http://schemas.microsoft.com/office/2006/metadata/properties" xmlns:ns2="1a8d9a65-8471-4209-a900-f8e11db75e0a" xmlns:ns3="08b0a3ee-3d2a-451c-9a1a-7e5d5b0c9c77" xmlns:ns4="dde413db-0745-4f3a-8dca-564dc7ff6f7d" targetNamespace="http://schemas.microsoft.com/office/2006/metadata/properties" ma:root="true" ma:fieldsID="6e1822d916fe321090dffa8ffe9fb58e" ns2:_="" ns3:_="" ns4:_="">
    <xsd:import namespace="1a8d9a65-8471-4209-a900-f8e11db75e0a"/>
    <xsd:import namespace="08b0a3ee-3d2a-451c-9a1a-7e5d5b0c9c77"/>
    <xsd:import namespace="dde413db-0745-4f3a-8dca-564dc7ff6f7d"/>
    <xsd:element name="properties">
      <xsd:complexType>
        <xsd:sequence>
          <xsd:element name="documentManagement">
            <xsd:complexType>
              <xsd:all>
                <xsd:element ref="ns2:WU_x0020_ThemaTaxHTField0" minOccurs="0"/>
                <xsd:element ref="ns3:TaxCatchAll" minOccurs="0"/>
                <xsd:element ref="ns2:DokumentenartTaxHTField0" minOccurs="0"/>
                <xsd:element ref="ns4:Beschreibung" minOccurs="0"/>
                <xsd:element ref="ns4:Format" minOccurs="0"/>
                <xsd:element ref="ns4:Kategori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d9a65-8471-4209-a900-f8e11db75e0a" elementFormDefault="qualified">
    <xsd:import namespace="http://schemas.microsoft.com/office/2006/documentManagement/types"/>
    <xsd:import namespace="http://schemas.microsoft.com/office/infopath/2007/PartnerControls"/>
    <xsd:element name="WU_x0020_ThemaTaxHTField0" ma:index="9" nillable="true" ma:taxonomy="true" ma:internalName="WU_x0020_ThemaTaxHTField0" ma:taxonomyFieldName="WU_x0020_Thema" ma:displayName="Schlagwort" ma:default="" ma:fieldId="{a2eb3201-e251-4055-97e9-466604fc777f}" ma:taxonomyMulti="true" ma:sspId="59da4ae5-1217-4de6-bd64-b7a740f353bb" ma:termSetId="c1edca97-812b-4584-b6b5-1e5cade81ca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okumentenartTaxHTField0" ma:index="12" nillable="true" ma:taxonomy="true" ma:internalName="DokumentenartTaxHTField0" ma:taxonomyFieldName="Dokumentenart" ma:displayName="Dokumentenart" ma:default="" ma:fieldId="{0f2e647f-32b7-4850-b6be-ae358ed71e70}" ma:taxonomyMulti="true" ma:sspId="59da4ae5-1217-4de6-bd64-b7a740f353bb" ma:termSetId="325756d7-e24e-4b6f-ba71-3f779d34c1e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0a3ee-3d2a-451c-9a1a-7e5d5b0c9c7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6a103bb8-3913-4e3b-a229-080a76572464}" ma:internalName="TaxCatchAll" ma:showField="CatchAllData" ma:web="08b0a3ee-3d2a-451c-9a1a-7e5d5b0c9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413db-0745-4f3a-8dca-564dc7ff6f7d" elementFormDefault="qualified">
    <xsd:import namespace="http://schemas.microsoft.com/office/2006/documentManagement/types"/>
    <xsd:import namespace="http://schemas.microsoft.com/office/infopath/2007/PartnerControls"/>
    <xsd:element name="Beschreibung" ma:index="13" nillable="true" ma:displayName="Beschreibung" ma:internalName="Beschreibung">
      <xsd:simpleType>
        <xsd:restriction base="dms:Note">
          <xsd:maxLength value="255"/>
        </xsd:restriction>
      </xsd:simpleType>
    </xsd:element>
    <xsd:element name="Format" ma:index="14" nillable="true" ma:displayName="Format" ma:format="Dropdown" ma:internalName="Format">
      <xsd:simpleType>
        <xsd:union memberTypes="dms:Text">
          <xsd:simpleType>
            <xsd:restriction base="dms:Choice">
              <xsd:enumeration value="LaTeX"/>
              <xsd:enumeration value="Office 2003"/>
              <xsd:enumeration value="Office 2007-2013"/>
              <xsd:enumeration value="OpenOffice 3.0"/>
            </xsd:restriction>
          </xsd:simpleType>
        </xsd:union>
      </xsd:simpleType>
    </xsd:element>
    <xsd:element name="Kategorie" ma:index="15" nillable="true" ma:displayName="Kategorie" ma:default="Anleitungen" ma:format="Dropdown" ma:internalName="Kategorie">
      <xsd:simpleType>
        <xsd:union memberTypes="dms:Text">
          <xsd:simpleType>
            <xsd:restriction base="dms:Choice">
              <xsd:enumeration value="Anleitungen"/>
              <xsd:enumeration value="Aushänge für Lift und Tür"/>
              <xsd:enumeration value="Basisvorlagen"/>
              <xsd:enumeration value="Brief-/Faxvorlagen"/>
              <xsd:enumeration value="Einladungen"/>
              <xsd:enumeration value="Etiketten"/>
              <xsd:enumeration value="Musterdateien"/>
              <xsd:enumeration value="Namensschilder"/>
              <xsd:enumeration value="Präsentationen"/>
              <xsd:enumeration value="Skripten-Cover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dde413db-0745-4f3a-8dca-564dc7ff6f7d">Präsentationen</Kategorie>
    <Beschreibung xmlns="dde413db-0745-4f3a-8dca-564dc7ff6f7d">Optimierte Präsentationsvorlage im Format 16:10 im Basis-Farbschema Blau</Beschreibung>
    <TaxCatchAll xmlns="08b0a3ee-3d2a-451c-9a1a-7e5d5b0c9c77">
      <Value>1028</Value>
      <Value>403</Value>
      <Value>266</Value>
    </TaxCatchAll>
    <Dokumentenart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Vorlagen</TermName>
          <TermId xmlns="http://schemas.microsoft.com/office/infopath/2007/PartnerControls">17fc50ed-8ad1-47be-ab12-04243fd74ddb</TermId>
        </TermInfo>
      </Terms>
    </DokumentenartTaxHTField0>
    <WU_x0020_Thema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Design</TermName>
          <TermId xmlns="http://schemas.microsoft.com/office/infopath/2007/PartnerControls">19895bcd-b158-45ae-ab7b-f5ca217dfcec</TermId>
        </TermInfo>
        <TermInfo xmlns="http://schemas.microsoft.com/office/infopath/2007/PartnerControls">
          <TermName xmlns="http://schemas.microsoft.com/office/infopath/2007/PartnerControls">WU Vorlagen</TermName>
          <TermId xmlns="http://schemas.microsoft.com/office/infopath/2007/PartnerControls">e1b88cb0-f013-4860-af99-230b47ac7aa3</TermId>
        </TermInfo>
      </Terms>
    </WU_x0020_ThemaTaxHTField0>
    <Format xmlns="dde413db-0745-4f3a-8dca-564dc7ff6f7d">Office 2007-2013</Format>
  </documentManagement>
</p:properties>
</file>

<file path=customXml/itemProps1.xml><?xml version="1.0" encoding="utf-8"?>
<ds:datastoreItem xmlns:ds="http://schemas.openxmlformats.org/officeDocument/2006/customXml" ds:itemID="{99755269-B666-4C56-BCEA-1E05D2A457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C49B4B-3122-4886-8B10-51A5AE359A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d9a65-8471-4209-a900-f8e11db75e0a"/>
    <ds:schemaRef ds:uri="08b0a3ee-3d2a-451c-9a1a-7e5d5b0c9c77"/>
    <ds:schemaRef ds:uri="dde413db-0745-4f3a-8dca-564dc7ff6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040201-7C00-489E-868E-3D666533D6A6}">
  <ds:schemaRefs>
    <ds:schemaRef ds:uri="http://schemas.microsoft.com/office/2006/metadata/properties"/>
    <ds:schemaRef ds:uri="1a8d9a65-8471-4209-a900-f8e11db75e0a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dde413db-0745-4f3a-8dca-564dc7ff6f7d"/>
    <ds:schemaRef ds:uri="http://purl.org/dc/terms/"/>
    <ds:schemaRef ds:uri="http://schemas.microsoft.com/office/infopath/2007/PartnerControls"/>
    <ds:schemaRef ds:uri="08b0a3ee-3d2a-451c-9a1a-7e5d5b0c9c7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917</Words>
  <Application>Microsoft Office PowerPoint</Application>
  <PresentationFormat>Bildschirmpräsentation (16:10)</PresentationFormat>
  <Paragraphs>193</Paragraphs>
  <Slides>17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Calibri</vt:lpstr>
      <vt:lpstr>Verdana</vt:lpstr>
      <vt:lpstr>Wingdings</vt:lpstr>
      <vt:lpstr>WU Musterpräsentation 16zu10_2015</vt:lpstr>
      <vt:lpstr>Videos im  volkswirtschaftlichen Unterrichtsgeschehen   Kögler/Müllauer-Hager  Quellen: Grohs, S. (2013): Der Einsatz von Medien im volkswirtschaftlichen Unterricht, Masterarbeit, WU Wien Gugel, G. (2007): 1000 neue Methoden, Weinheim/Basel: Beltz Kittelberger, R. / Freisleben, I. (1994): Lernen mit Video und Film, Weinheim/Basel: Beltz</vt:lpstr>
      <vt:lpstr>Arten von Videobeiträgen</vt:lpstr>
      <vt:lpstr>Stärken von Videos</vt:lpstr>
      <vt:lpstr>Grenzen und Reichweiten von Videos</vt:lpstr>
      <vt:lpstr>Einsatzfelder des Videos</vt:lpstr>
      <vt:lpstr>Auswahlkriterien</vt:lpstr>
      <vt:lpstr>Überlegungen zum Einsatz im Unterricht</vt:lpstr>
      <vt:lpstr>Kreative Ideen zur Arbeit mit Videos</vt:lpstr>
      <vt:lpstr>Einsatz von Videos im  VW-Unterricht    am Beispiel ECO  (Die riskanten Alternativen zum Sparbuch, 9.3.2017)</vt:lpstr>
      <vt:lpstr>Lehrplanbezug „Geographie und Wirtschaftskunde“ (AHS 2016)</vt:lpstr>
      <vt:lpstr>Eingangsvoraussetzungen</vt:lpstr>
      <vt:lpstr>Lehrziele (die mithilfe des Videos erreicht werden sollen)</vt:lpstr>
      <vt:lpstr>Einbettung im Unterricht – Stundenthema: Auswirkungen der Inflation</vt:lpstr>
      <vt:lpstr>Auswirkungen der Inflation</vt:lpstr>
      <vt:lpstr>ECO-Beitrag</vt:lpstr>
      <vt:lpstr>Fragen zum Video</vt:lpstr>
      <vt:lpstr>Weiterführende Fragen</vt:lpstr>
    </vt:vector>
  </TitlesOfParts>
  <Company>WU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WU Musterpräsentation  im Format 16:10</dc:title>
  <dc:creator>WU</dc:creator>
  <cp:lastModifiedBy>Gottfried Koegler</cp:lastModifiedBy>
  <cp:revision>255</cp:revision>
  <cp:lastPrinted>2016-02-17T09:49:18Z</cp:lastPrinted>
  <dcterms:created xsi:type="dcterms:W3CDTF">2015-09-28T08:55:02Z</dcterms:created>
  <dcterms:modified xsi:type="dcterms:W3CDTF">2021-03-21T15:17:33Z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0x010100BCF651A35DF3154DB01328AF51148DAE</vt:lpwstr>
  </property>
  <property fmtid="{D5CDD505-2E9C-101B-9397-08002B2CF9AE}" pid="3" name="Order">
    <vt:r8>24400</vt:r8>
  </property>
  <property fmtid="{D5CDD505-2E9C-101B-9397-08002B2CF9AE}" pid="4" name="WU Thema">
    <vt:lpwstr>403;#Corporate Design|19895bcd-b158-45ae-ab7b-f5ca217dfcec;#1028;#WU Vorlagen|e1b88cb0-f013-4860-af99-230b47ac7aa3</vt:lpwstr>
  </property>
  <property fmtid="{D5CDD505-2E9C-101B-9397-08002B2CF9AE}" pid="5" name="Dokumentenart">
    <vt:lpwstr>266;#Vorlagen|17fc50ed-8ad1-47be-ab12-04243fd74ddb</vt:lpwstr>
  </property>
</Properties>
</file>