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9"/>
  </p:notesMasterIdLst>
  <p:sldIdLst>
    <p:sldId id="256" r:id="rId2"/>
    <p:sldId id="257" r:id="rId3"/>
    <p:sldId id="262" r:id="rId4"/>
    <p:sldId id="263" r:id="rId5"/>
    <p:sldId id="258" r:id="rId6"/>
    <p:sldId id="259" r:id="rId7"/>
    <p:sldId id="260" r:id="rId8"/>
  </p:sldIdLst>
  <p:sldSz cx="12192000" cy="6858000"/>
  <p:notesSz cx="6858000" cy="99456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31" autoAdjust="0"/>
    <p:restoredTop sz="94660"/>
  </p:normalViewPr>
  <p:slideViewPr>
    <p:cSldViewPr snapToGrid="0">
      <p:cViewPr varScale="1">
        <p:scale>
          <a:sx n="74" d="100"/>
          <a:sy n="74" d="100"/>
        </p:scale>
        <p:origin x="260" y="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D7D5D465-68B5-4C48-86A7-84EEE16EA217}" type="datetimeFigureOut">
              <a:rPr lang="de-AT" smtClean="0"/>
              <a:t>21.10.2026</a:t>
            </a:fld>
            <a:endParaRPr lang="de-AT"/>
          </a:p>
        </p:txBody>
      </p:sp>
      <p:sp>
        <p:nvSpPr>
          <p:cNvPr id="4" name="Folienbildplatzhalt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A65A8399-15A1-4ADA-A7F7-E1817DDFCD27}" type="slidenum">
              <a:rPr lang="de-AT" smtClean="0"/>
              <a:t>‹Nr.›</a:t>
            </a:fld>
            <a:endParaRPr lang="de-AT"/>
          </a:p>
        </p:txBody>
      </p:sp>
    </p:spTree>
    <p:extLst>
      <p:ext uri="{BB962C8B-B14F-4D97-AF65-F5344CB8AC3E}">
        <p14:creationId xmlns:p14="http://schemas.microsoft.com/office/powerpoint/2010/main" val="3004603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AT"/>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AT"/>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AT"/>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AT"/>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AT"/>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AT"/>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AT"/>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AT"/>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de-DE"/>
              <a:t>Mastertitelformat bearbeiten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6803BC75-48BB-49C4-8251-40AA3AD47785}" type="datetime1">
              <a:rPr lang="en-US" smtClean="0"/>
              <a:t>10/21/2026</a:t>
            </a:fld>
            <a:endParaRPr lang="en-US" dirty="0"/>
          </a:p>
        </p:txBody>
      </p:sp>
      <p:sp>
        <p:nvSpPr>
          <p:cNvPr id="5" name="Footer Placeholder 4"/>
          <p:cNvSpPr>
            <a:spLocks noGrp="1"/>
          </p:cNvSpPr>
          <p:nvPr>
            <p:ph type="ftr" sz="quarter" idx="11"/>
          </p:nvPr>
        </p:nvSpPr>
        <p:spPr/>
        <p:txBody>
          <a:bodyPr/>
          <a:lstStyle/>
          <a:p>
            <a:r>
              <a:rPr lang="de-AT"/>
              <a:t>hebein_reinhild@hotmail.com (Tel. 06606692636)  PH Diözese Linz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E515804-1F54-45C3-A1D8-C9137A19890C}" type="datetime1">
              <a:rPr lang="en-US" smtClean="0"/>
              <a:t>10/21/2026</a:t>
            </a:fld>
            <a:endParaRPr lang="en-US" dirty="0"/>
          </a:p>
        </p:txBody>
      </p:sp>
      <p:sp>
        <p:nvSpPr>
          <p:cNvPr id="5" name="Footer Placeholder 4"/>
          <p:cNvSpPr>
            <a:spLocks noGrp="1"/>
          </p:cNvSpPr>
          <p:nvPr>
            <p:ph type="ftr" sz="quarter" idx="11"/>
          </p:nvPr>
        </p:nvSpPr>
        <p:spPr/>
        <p:txBody>
          <a:bodyPr/>
          <a:lstStyle/>
          <a:p>
            <a:r>
              <a:rPr lang="de-AT"/>
              <a:t>hebein_reinhild@hotmail.com (Tel. 06606692636)  PH Diözese Linz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8031AB4B-FC19-4581-9FD8-F95CF3D9D4D4}" type="datetime1">
              <a:rPr lang="en-US" smtClean="0"/>
              <a:t>10/21/2026</a:t>
            </a:fld>
            <a:endParaRPr lang="en-US" dirty="0"/>
          </a:p>
        </p:txBody>
      </p:sp>
      <p:sp>
        <p:nvSpPr>
          <p:cNvPr id="5" name="Footer Placeholder 4"/>
          <p:cNvSpPr>
            <a:spLocks noGrp="1"/>
          </p:cNvSpPr>
          <p:nvPr>
            <p:ph type="ftr" sz="quarter" idx="11"/>
          </p:nvPr>
        </p:nvSpPr>
        <p:spPr/>
        <p:txBody>
          <a:bodyPr/>
          <a:lstStyle/>
          <a:p>
            <a:r>
              <a:rPr lang="de-AT"/>
              <a:t>hebein_reinhild@hotmail.com (Tel. 06606692636)  PH Diözese Linz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10125B01-9A7B-4ACD-99B3-58CCB94E569B}" type="datetime1">
              <a:rPr lang="en-US" smtClean="0"/>
              <a:t>10/21/2026</a:t>
            </a:fld>
            <a:endParaRPr lang="en-US" dirty="0"/>
          </a:p>
        </p:txBody>
      </p:sp>
      <p:sp>
        <p:nvSpPr>
          <p:cNvPr id="6" name="Footer Placeholder 5"/>
          <p:cNvSpPr>
            <a:spLocks noGrp="1"/>
          </p:cNvSpPr>
          <p:nvPr>
            <p:ph type="ftr" sz="quarter" idx="11"/>
          </p:nvPr>
        </p:nvSpPr>
        <p:spPr/>
        <p:txBody>
          <a:bodyPr/>
          <a:lstStyle/>
          <a:p>
            <a:r>
              <a:rPr lang="de-AT"/>
              <a:t>hebein_reinhild@hotmail.com (Tel. 06606692636)  PH Diözese Linz  </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12B2390E-8CA5-4B3A-8692-DA9CBFEE5F52}" type="datetime1">
              <a:rPr lang="en-US" smtClean="0"/>
              <a:t>10/21/2026</a:t>
            </a:fld>
            <a:endParaRPr lang="en-US" dirty="0"/>
          </a:p>
        </p:txBody>
      </p:sp>
      <p:sp>
        <p:nvSpPr>
          <p:cNvPr id="8" name="Footer Placeholder 7"/>
          <p:cNvSpPr>
            <a:spLocks noGrp="1"/>
          </p:cNvSpPr>
          <p:nvPr>
            <p:ph type="ftr" sz="quarter" idx="11"/>
          </p:nvPr>
        </p:nvSpPr>
        <p:spPr/>
        <p:txBody>
          <a:bodyPr/>
          <a:lstStyle/>
          <a:p>
            <a:r>
              <a:rPr lang="de-AT"/>
              <a:t>hebein_reinhild@hotmail.com (Tel. 06606692636)  PH Diözese Linz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478F041F-DD08-4E96-B5C2-253489C1C81D}" type="datetime1">
              <a:rPr lang="en-US" smtClean="0"/>
              <a:t>10/21/2026</a:t>
            </a:fld>
            <a:endParaRPr lang="en-US" dirty="0"/>
          </a:p>
        </p:txBody>
      </p:sp>
      <p:sp>
        <p:nvSpPr>
          <p:cNvPr id="4" name="Footer Placeholder 3"/>
          <p:cNvSpPr>
            <a:spLocks noGrp="1"/>
          </p:cNvSpPr>
          <p:nvPr>
            <p:ph type="ftr" sz="quarter" idx="11"/>
          </p:nvPr>
        </p:nvSpPr>
        <p:spPr/>
        <p:txBody>
          <a:bodyPr/>
          <a:lstStyle/>
          <a:p>
            <a:r>
              <a:rPr lang="de-AT"/>
              <a:t>hebein_reinhild@hotmail.com (Tel. 06606692636)  PH Diözese Linz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50A3F4-1CEB-4C98-ACF6-490ABF23F354}" type="datetime1">
              <a:rPr lang="en-US" smtClean="0"/>
              <a:t>10/21/2026</a:t>
            </a:fld>
            <a:endParaRPr lang="en-US" dirty="0"/>
          </a:p>
        </p:txBody>
      </p:sp>
      <p:sp>
        <p:nvSpPr>
          <p:cNvPr id="3" name="Footer Placeholder 2"/>
          <p:cNvSpPr>
            <a:spLocks noGrp="1"/>
          </p:cNvSpPr>
          <p:nvPr>
            <p:ph type="ftr" sz="quarter" idx="11"/>
          </p:nvPr>
        </p:nvSpPr>
        <p:spPr/>
        <p:txBody>
          <a:bodyPr/>
          <a:lstStyle/>
          <a:p>
            <a:r>
              <a:rPr lang="de-AT"/>
              <a:t>hebein_reinhild@hotmail.com (Tel. 06606692636)  PH Diözese Linz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de-DE"/>
              <a:t>Mastertitelformat bearbeiten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D806AE2F-14ED-4CCF-B872-81AB8702A135}" type="datetime1">
              <a:rPr lang="en-US" smtClean="0"/>
              <a:t>10/21/2026</a:t>
            </a:fld>
            <a:endParaRPr lang="en-US" dirty="0"/>
          </a:p>
        </p:txBody>
      </p:sp>
      <p:sp>
        <p:nvSpPr>
          <p:cNvPr id="6" name="Footer Placeholder 5"/>
          <p:cNvSpPr>
            <a:spLocks noGrp="1"/>
          </p:cNvSpPr>
          <p:nvPr>
            <p:ph type="ftr" sz="quarter" idx="11"/>
          </p:nvPr>
        </p:nvSpPr>
        <p:spPr/>
        <p:txBody>
          <a:bodyPr/>
          <a:lstStyle/>
          <a:p>
            <a:r>
              <a:rPr lang="de-AT"/>
              <a:t>hebein_reinhild@hotmail.com (Tel. 06606692636)  PH Diözese Linz  </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3CC1741E-0621-466C-9711-BB7113161000}" type="datetime1">
              <a:rPr lang="en-US" smtClean="0"/>
              <a:t>10/21/2026</a:t>
            </a:fld>
            <a:endParaRPr lang="en-US" dirty="0"/>
          </a:p>
        </p:txBody>
      </p:sp>
      <p:sp>
        <p:nvSpPr>
          <p:cNvPr id="6" name="Footer Placeholder 5"/>
          <p:cNvSpPr>
            <a:spLocks noGrp="1"/>
          </p:cNvSpPr>
          <p:nvPr>
            <p:ph type="ftr" sz="quarter" idx="11"/>
          </p:nvPr>
        </p:nvSpPr>
        <p:spPr/>
        <p:txBody>
          <a:bodyPr/>
          <a:lstStyle/>
          <a:p>
            <a:r>
              <a:rPr lang="de-AT"/>
              <a:t>hebein_reinhild@hotmail.com (Tel. 06606692636)  PH Diözese Linz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ED01DC9B-9B81-483B-8377-A7858D967316}" type="datetime1">
              <a:rPr lang="en-US" smtClean="0"/>
              <a:t>10/21/2026</a:t>
            </a:fld>
            <a:endParaRPr lang="en-US" dirty="0"/>
          </a:p>
        </p:txBody>
      </p:sp>
      <p:sp>
        <p:nvSpPr>
          <p:cNvPr id="5" name="Footer Placeholder 4"/>
          <p:cNvSpPr>
            <a:spLocks noGrp="1"/>
          </p:cNvSpPr>
          <p:nvPr>
            <p:ph type="ftr" sz="quarter" idx="11"/>
          </p:nvPr>
        </p:nvSpPr>
        <p:spPr/>
        <p:txBody>
          <a:bodyPr/>
          <a:lstStyle/>
          <a:p>
            <a:r>
              <a:rPr lang="de-AT"/>
              <a:t>hebein_reinhild@hotmail.com (Tel. 06606692636)  PH Diözese Linz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2A22A73D-3CC7-4384-BCEB-3DD71A8F2A1F}" type="datetime1">
              <a:rPr lang="en-US" smtClean="0"/>
              <a:t>10/21/2026</a:t>
            </a:fld>
            <a:endParaRPr lang="en-US" dirty="0"/>
          </a:p>
        </p:txBody>
      </p:sp>
      <p:sp>
        <p:nvSpPr>
          <p:cNvPr id="5" name="Footer Placeholder 4"/>
          <p:cNvSpPr>
            <a:spLocks noGrp="1"/>
          </p:cNvSpPr>
          <p:nvPr>
            <p:ph type="ftr" sz="quarter" idx="11"/>
          </p:nvPr>
        </p:nvSpPr>
        <p:spPr/>
        <p:txBody>
          <a:bodyPr/>
          <a:lstStyle/>
          <a:p>
            <a:r>
              <a:rPr lang="de-AT"/>
              <a:t>hebein_reinhild@hotmail.com (Tel. 06606692636)  PH Diözese Linz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F47DB755-9447-4500-8679-AA202847A418}" type="datetime1">
              <a:rPr lang="en-US" smtClean="0"/>
              <a:t>10/21/2026</a:t>
            </a:fld>
            <a:endParaRPr lang="en-US" dirty="0"/>
          </a:p>
        </p:txBody>
      </p:sp>
      <p:sp>
        <p:nvSpPr>
          <p:cNvPr id="5" name="Footer Placeholder 4"/>
          <p:cNvSpPr>
            <a:spLocks noGrp="1"/>
          </p:cNvSpPr>
          <p:nvPr>
            <p:ph type="ftr" sz="quarter" idx="11"/>
          </p:nvPr>
        </p:nvSpPr>
        <p:spPr/>
        <p:txBody>
          <a:bodyPr/>
          <a:lstStyle/>
          <a:p>
            <a:r>
              <a:rPr lang="de-AT"/>
              <a:t>hebein_reinhild@hotmail.com (Tel. 06606692636)  PH Diözese Linz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4F6034CC-E0EA-479A-8F55-DFA8B534218A}" type="datetime1">
              <a:rPr lang="en-US" smtClean="0"/>
              <a:t>10/21/2026</a:t>
            </a:fld>
            <a:endParaRPr lang="en-US" dirty="0"/>
          </a:p>
        </p:txBody>
      </p:sp>
      <p:sp>
        <p:nvSpPr>
          <p:cNvPr id="5" name="Footer Placeholder 4"/>
          <p:cNvSpPr>
            <a:spLocks noGrp="1"/>
          </p:cNvSpPr>
          <p:nvPr>
            <p:ph type="ftr" sz="quarter" idx="11"/>
          </p:nvPr>
        </p:nvSpPr>
        <p:spPr/>
        <p:txBody>
          <a:bodyPr/>
          <a:lstStyle/>
          <a:p>
            <a:r>
              <a:rPr lang="de-AT"/>
              <a:t>hebein_reinhild@hotmail.com (Tel. 06606692636)  PH Diözese Linz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81EDF61F-1475-408F-BA5F-C7B0A698541A}" type="datetime1">
              <a:rPr lang="en-US" smtClean="0"/>
              <a:t>10/21/2026</a:t>
            </a:fld>
            <a:endParaRPr lang="en-US" dirty="0"/>
          </a:p>
        </p:txBody>
      </p:sp>
      <p:sp>
        <p:nvSpPr>
          <p:cNvPr id="5" name="Footer Placeholder 4"/>
          <p:cNvSpPr>
            <a:spLocks noGrp="1"/>
          </p:cNvSpPr>
          <p:nvPr>
            <p:ph type="ftr" sz="quarter" idx="11"/>
          </p:nvPr>
        </p:nvSpPr>
        <p:spPr/>
        <p:txBody>
          <a:bodyPr/>
          <a:lstStyle/>
          <a:p>
            <a:r>
              <a:rPr lang="de-AT"/>
              <a:t>hebein_reinhild@hotmail.com (Tel. 06606692636)  PH Diözese Linz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2C536CC7-B832-43C1-A2B1-5C2555A2AA05}" type="datetime1">
              <a:rPr lang="en-US" smtClean="0"/>
              <a:t>10/21/2026</a:t>
            </a:fld>
            <a:endParaRPr lang="en-US" dirty="0"/>
          </a:p>
        </p:txBody>
      </p:sp>
      <p:sp>
        <p:nvSpPr>
          <p:cNvPr id="5" name="Footer Placeholder 4"/>
          <p:cNvSpPr>
            <a:spLocks noGrp="1"/>
          </p:cNvSpPr>
          <p:nvPr>
            <p:ph type="ftr" sz="quarter" idx="11"/>
          </p:nvPr>
        </p:nvSpPr>
        <p:spPr/>
        <p:txBody>
          <a:bodyPr/>
          <a:lstStyle/>
          <a:p>
            <a:r>
              <a:rPr lang="de-AT"/>
              <a:t>hebein_reinhild@hotmail.com (Tel. 06606692636)  PH Diözese Linz  </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de-DE"/>
              <a:t>Mastertitelformat bearbeiten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E7B4D60C-C3BF-499E-8959-95506DF03214}" type="datetime1">
              <a:rPr lang="en-US" smtClean="0"/>
              <a:t>10/21/2026</a:t>
            </a:fld>
            <a:endParaRPr lang="en-US" dirty="0"/>
          </a:p>
        </p:txBody>
      </p:sp>
      <p:sp>
        <p:nvSpPr>
          <p:cNvPr id="5" name="Footer Placeholder 4"/>
          <p:cNvSpPr>
            <a:spLocks noGrp="1"/>
          </p:cNvSpPr>
          <p:nvPr>
            <p:ph type="ftr" sz="quarter" idx="11"/>
          </p:nvPr>
        </p:nvSpPr>
        <p:spPr/>
        <p:txBody>
          <a:bodyPr/>
          <a:lstStyle/>
          <a:p>
            <a:r>
              <a:rPr lang="de-AT"/>
              <a:t>hebein_reinhild@hotmail.com (Tel. 06606692636)  PH Diözese Linz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AT"/>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AT"/>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AT"/>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AT"/>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AT"/>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AT"/>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AT"/>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AT"/>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de-DE"/>
              <a:t>Mastertitelformat bearbeiten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B5189AF-E266-409D-BCB5-186A4F817992}" type="datetime1">
              <a:rPr lang="en-US" smtClean="0"/>
              <a:t>10/21/2026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AT"/>
              <a:t>hebein_reinhild@hotmail.com (Tel. 06606692636)  PH Diözese Linz  </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hebein_reinhild@hot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mailto:Reinhild.hebein@ph-linz.a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A8809A-B736-4698-B24A-7A342825C82F}"/>
              </a:ext>
            </a:extLst>
          </p:cNvPr>
          <p:cNvSpPr>
            <a:spLocks noGrp="1"/>
          </p:cNvSpPr>
          <p:nvPr>
            <p:ph type="ctrTitle"/>
          </p:nvPr>
        </p:nvSpPr>
        <p:spPr>
          <a:xfrm>
            <a:off x="555172" y="1690008"/>
            <a:ext cx="9650185" cy="2184098"/>
          </a:xfrm>
        </p:spPr>
        <p:txBody>
          <a:bodyPr/>
          <a:lstStyle/>
          <a:p>
            <a:pPr algn="ctr"/>
            <a:r>
              <a:rPr lang="de-AT" sz="2600" dirty="0"/>
              <a:t>Rahmenbedingungen</a:t>
            </a:r>
            <a:br>
              <a:rPr lang="de-AT" sz="2600" dirty="0"/>
            </a:br>
            <a:r>
              <a:rPr lang="de-AT" sz="2600" dirty="0"/>
              <a:t>Fachdidaktisches Begleitseminar Fachpraktikum Projektorientiert</a:t>
            </a:r>
            <a:br>
              <a:rPr lang="de-AT" sz="2600" dirty="0"/>
            </a:br>
            <a:r>
              <a:rPr lang="de-AT" sz="1800" dirty="0"/>
              <a:t>Schwerpunkt projektorientiertes Lernen </a:t>
            </a:r>
            <a:br>
              <a:rPr lang="de-AT" sz="1800" dirty="0"/>
            </a:br>
            <a:r>
              <a:rPr lang="de-AT" sz="1800" dirty="0"/>
              <a:t>&amp; Lernen an außerschulischen Standorten </a:t>
            </a:r>
            <a:br>
              <a:rPr lang="de-AT" sz="1800" dirty="0"/>
            </a:br>
            <a:br>
              <a:rPr lang="de-AT" sz="1800" dirty="0"/>
            </a:br>
            <a:endParaRPr lang="de-AT" sz="1800" dirty="0"/>
          </a:p>
        </p:txBody>
      </p:sp>
      <p:sp>
        <p:nvSpPr>
          <p:cNvPr id="3" name="Untertitel 2">
            <a:extLst>
              <a:ext uri="{FF2B5EF4-FFF2-40B4-BE49-F238E27FC236}">
                <a16:creationId xmlns:a16="http://schemas.microsoft.com/office/drawing/2014/main" id="{D96CA6DE-9821-426F-A452-34F88FD375F4}"/>
              </a:ext>
            </a:extLst>
          </p:cNvPr>
          <p:cNvSpPr>
            <a:spLocks noGrp="1"/>
          </p:cNvSpPr>
          <p:nvPr>
            <p:ph type="subTitle" idx="1"/>
          </p:nvPr>
        </p:nvSpPr>
        <p:spPr>
          <a:xfrm>
            <a:off x="1255297" y="3874105"/>
            <a:ext cx="7766936" cy="1096899"/>
          </a:xfrm>
        </p:spPr>
        <p:txBody>
          <a:bodyPr>
            <a:normAutofit fontScale="92500" lnSpcReduction="20000"/>
          </a:bodyPr>
          <a:lstStyle/>
          <a:p>
            <a:pPr algn="ctr"/>
            <a:r>
              <a:rPr lang="de-AT" sz="2000" dirty="0"/>
              <a:t>Veranstaltungsleiterin: Mag. Mairinger–</a:t>
            </a:r>
            <a:r>
              <a:rPr lang="de-AT" sz="2000" dirty="0" err="1"/>
              <a:t>Hebein</a:t>
            </a:r>
            <a:r>
              <a:rPr lang="de-AT" sz="2000" dirty="0"/>
              <a:t> Reinhild</a:t>
            </a:r>
          </a:p>
          <a:p>
            <a:pPr algn="ctr"/>
            <a:r>
              <a:rPr lang="de-AT" sz="2000" dirty="0"/>
              <a:t>Tel: 06606692636</a:t>
            </a:r>
          </a:p>
          <a:p>
            <a:pPr algn="ctr"/>
            <a:r>
              <a:rPr lang="de-AT" sz="2000" dirty="0"/>
              <a:t>reinhild.hebein@ph-linz.at</a:t>
            </a:r>
          </a:p>
          <a:p>
            <a:endParaRPr lang="de-AT" dirty="0">
              <a:hlinkClick r:id="rId2"/>
            </a:endParaRPr>
          </a:p>
        </p:txBody>
      </p:sp>
    </p:spTree>
    <p:extLst>
      <p:ext uri="{BB962C8B-B14F-4D97-AF65-F5344CB8AC3E}">
        <p14:creationId xmlns:p14="http://schemas.microsoft.com/office/powerpoint/2010/main" val="1760337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B76122-26E2-4A19-8053-5C20D809F8E5}"/>
              </a:ext>
            </a:extLst>
          </p:cNvPr>
          <p:cNvSpPr>
            <a:spLocks noGrp="1"/>
          </p:cNvSpPr>
          <p:nvPr>
            <p:ph type="title"/>
          </p:nvPr>
        </p:nvSpPr>
        <p:spPr>
          <a:xfrm>
            <a:off x="677334" y="282643"/>
            <a:ext cx="8596668" cy="1113671"/>
          </a:xfrm>
        </p:spPr>
        <p:txBody>
          <a:bodyPr>
            <a:normAutofit/>
          </a:bodyPr>
          <a:lstStyle/>
          <a:p>
            <a:r>
              <a:rPr lang="de-AT" sz="3200" dirty="0"/>
              <a:t>Voraussetzungen für einen erfolgreichen Abschluss</a:t>
            </a:r>
          </a:p>
        </p:txBody>
      </p:sp>
      <p:sp>
        <p:nvSpPr>
          <p:cNvPr id="3" name="Inhaltsplatzhalter 2">
            <a:extLst>
              <a:ext uri="{FF2B5EF4-FFF2-40B4-BE49-F238E27FC236}">
                <a16:creationId xmlns:a16="http://schemas.microsoft.com/office/drawing/2014/main" id="{020C9C36-338C-47E5-A6FC-ABAB1077CC2E}"/>
              </a:ext>
            </a:extLst>
          </p:cNvPr>
          <p:cNvSpPr>
            <a:spLocks noGrp="1"/>
          </p:cNvSpPr>
          <p:nvPr>
            <p:ph idx="1"/>
          </p:nvPr>
        </p:nvSpPr>
        <p:spPr>
          <a:xfrm>
            <a:off x="553767" y="1603443"/>
            <a:ext cx="8627303" cy="5254557"/>
          </a:xfrm>
        </p:spPr>
        <p:txBody>
          <a:bodyPr>
            <a:normAutofit/>
          </a:bodyPr>
          <a:lstStyle/>
          <a:p>
            <a:pPr>
              <a:buFont typeface="Wingdings" panose="05000000000000000000" pitchFamily="2" charset="2"/>
              <a:buChar char="v"/>
            </a:pPr>
            <a:r>
              <a:rPr lang="de-AT" b="1" dirty="0"/>
              <a:t>Anwesenheit: geblockte Veranstaltung  (Termine und Ankündigungen s. </a:t>
            </a:r>
            <a:r>
              <a:rPr lang="de-AT" b="1" dirty="0" err="1"/>
              <a:t>moodle</a:t>
            </a:r>
            <a:r>
              <a:rPr lang="de-AT" b="1" dirty="0"/>
              <a:t>)</a:t>
            </a:r>
            <a:r>
              <a:rPr lang="de-AT" b="1" dirty="0">
                <a:sym typeface="Wingdings" panose="05000000000000000000" pitchFamily="2" charset="2"/>
              </a:rPr>
              <a:t></a:t>
            </a:r>
            <a:r>
              <a:rPr lang="de-AT" b="1" dirty="0"/>
              <a:t> 6 Std Fehlen außerhalb der Projektwoche und den beiden Terminen zur Einführung ist möglich (muss im Entschuldigungsforum oder via mail im Vorfeld entschuldigt werden)</a:t>
            </a:r>
          </a:p>
          <a:p>
            <a:pPr>
              <a:buFont typeface="Wingdings" panose="05000000000000000000" pitchFamily="2" charset="2"/>
              <a:buChar char="v"/>
            </a:pPr>
            <a:r>
              <a:rPr lang="de-DE" b="1" dirty="0"/>
              <a:t>PRAXIS: Anwesenheit und Engagement während der Projekttage  (absolut verpflichtend)</a:t>
            </a:r>
            <a:endParaRPr lang="de-AT" sz="1600" dirty="0"/>
          </a:p>
          <a:p>
            <a:pPr>
              <a:buFont typeface="Wingdings" panose="05000000000000000000" pitchFamily="2" charset="2"/>
              <a:buChar char="v"/>
            </a:pPr>
            <a:r>
              <a:rPr lang="de-AT" b="1" dirty="0"/>
              <a:t>Diskussionsbeiträge und Praktische Aufgaben während des Seminars und HÜ (</a:t>
            </a:r>
            <a:r>
              <a:rPr lang="de-AT" b="1" dirty="0" err="1"/>
              <a:t>zB</a:t>
            </a:r>
            <a:r>
              <a:rPr lang="de-AT" b="1" dirty="0"/>
              <a:t>. Reader)</a:t>
            </a:r>
          </a:p>
          <a:p>
            <a:pPr>
              <a:buFont typeface="Wingdings" panose="05000000000000000000" pitchFamily="2" charset="2"/>
              <a:buChar char="v"/>
            </a:pPr>
            <a:r>
              <a:rPr lang="de-AT" b="1" dirty="0"/>
              <a:t>Seminararbeit (Unterrichtsplanungen inkl. Materialien und Reflexion des Praktikums (min. </a:t>
            </a:r>
            <a:r>
              <a:rPr lang="de-AT" b="1" dirty="0" err="1"/>
              <a:t>ca</a:t>
            </a:r>
            <a:r>
              <a:rPr lang="de-AT" b="1" dirty="0"/>
              <a:t> 25 Seiten)</a:t>
            </a:r>
          </a:p>
          <a:p>
            <a:pPr>
              <a:buFont typeface="Wingdings" panose="05000000000000000000" pitchFamily="2" charset="2"/>
              <a:buChar char="v"/>
            </a:pPr>
            <a:r>
              <a:rPr lang="de-AT" b="1" dirty="0">
                <a:latin typeface="Calibri" panose="020F0502020204030204" pitchFamily="34" charset="0"/>
                <a:ea typeface="Calibri" panose="020F0502020204030204" pitchFamily="34" charset="0"/>
                <a:cs typeface="Times New Roman" panose="02020603050405020304" pitchFamily="18" charset="0"/>
              </a:rPr>
              <a:t>Reingard Rohr organisiert schulintern das Blockpraktikum. Die Teilnahme wird im Rahmen dieser Projektwoche als „Unterrichtstätigkeit im Fach“ von der Klassenlehrperson (mit Schulstempel) am PPS Beurteilungsbogen online bestätigt.</a:t>
            </a:r>
          </a:p>
          <a:p>
            <a:pPr marL="0" indent="0">
              <a:buNone/>
            </a:pPr>
            <a:r>
              <a:rPr lang="de-AT" dirty="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ACHTUNG: In der Projektwoche können keine weiteren Lehrveranstaltungen besucht werden. Auch eine (neben-) berufliche Tätigkeit ist zurückzustellen.</a:t>
            </a:r>
          </a:p>
          <a:p>
            <a:pPr marL="0" indent="0">
              <a:buNone/>
            </a:pPr>
            <a:endParaRPr lang="de-AT" dirty="0"/>
          </a:p>
        </p:txBody>
      </p:sp>
      <p:sp>
        <p:nvSpPr>
          <p:cNvPr id="4" name="Fußzeilenplatzhalter 3">
            <a:extLst>
              <a:ext uri="{FF2B5EF4-FFF2-40B4-BE49-F238E27FC236}">
                <a16:creationId xmlns:a16="http://schemas.microsoft.com/office/drawing/2014/main" id="{F5CB295A-FA3A-4897-BDA9-C6B2D678173B}"/>
              </a:ext>
            </a:extLst>
          </p:cNvPr>
          <p:cNvSpPr>
            <a:spLocks noGrp="1"/>
          </p:cNvSpPr>
          <p:nvPr>
            <p:ph type="ftr" sz="quarter" idx="11"/>
          </p:nvPr>
        </p:nvSpPr>
        <p:spPr>
          <a:xfrm>
            <a:off x="677334" y="6492875"/>
            <a:ext cx="6297612" cy="365125"/>
          </a:xfrm>
        </p:spPr>
        <p:txBody>
          <a:bodyPr/>
          <a:lstStyle/>
          <a:p>
            <a:r>
              <a:rPr lang="de-AT" dirty="0"/>
              <a:t>Mag. Mairinger – Hebein Reinhild 								PH Diözese Linz  </a:t>
            </a:r>
            <a:endParaRPr lang="en-US" dirty="0"/>
          </a:p>
        </p:txBody>
      </p:sp>
    </p:spTree>
    <p:extLst>
      <p:ext uri="{BB962C8B-B14F-4D97-AF65-F5344CB8AC3E}">
        <p14:creationId xmlns:p14="http://schemas.microsoft.com/office/powerpoint/2010/main" val="402796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Beurteilungskriterien</a:t>
            </a:r>
          </a:p>
        </p:txBody>
      </p:sp>
      <p:sp>
        <p:nvSpPr>
          <p:cNvPr id="3" name="Inhaltsplatzhalter 2"/>
          <p:cNvSpPr>
            <a:spLocks noGrp="1"/>
          </p:cNvSpPr>
          <p:nvPr>
            <p:ph idx="1"/>
          </p:nvPr>
        </p:nvSpPr>
        <p:spPr>
          <a:xfrm>
            <a:off x="677334" y="1443789"/>
            <a:ext cx="8596668" cy="4597573"/>
          </a:xfrm>
        </p:spPr>
        <p:txBody>
          <a:bodyPr/>
          <a:lstStyle/>
          <a:p>
            <a:pPr marL="0" indent="0">
              <a:buNone/>
            </a:pPr>
            <a:r>
              <a:rPr lang="de-DE" dirty="0"/>
              <a:t> 1) </a:t>
            </a:r>
            <a:r>
              <a:rPr lang="de-DE" b="1" dirty="0"/>
              <a:t> Seminararbeit </a:t>
            </a:r>
            <a:r>
              <a:rPr lang="de-DE" b="1" dirty="0" err="1"/>
              <a:t>ca</a:t>
            </a:r>
            <a:r>
              <a:rPr lang="de-DE" b="1" dirty="0"/>
              <a:t> 2/3</a:t>
            </a:r>
            <a:r>
              <a:rPr lang="de-DE" dirty="0"/>
              <a:t>(Details siehe Word Dokument)</a:t>
            </a:r>
          </a:p>
          <a:p>
            <a:pPr>
              <a:buFont typeface="Wingdings" panose="05000000000000000000" pitchFamily="2" charset="2"/>
              <a:buChar char="§"/>
            </a:pPr>
            <a:r>
              <a:rPr lang="de-DE" sz="1600" dirty="0"/>
              <a:t>Unterrichtsplanungen(Lehrplanbezug, Zielsetzung, Anforderungsbereiche, Inhalte, Materialien, Methoden) </a:t>
            </a:r>
          </a:p>
          <a:p>
            <a:pPr>
              <a:buFont typeface="Wingdings" panose="05000000000000000000" pitchFamily="2" charset="2"/>
              <a:buChar char="§"/>
            </a:pPr>
            <a:r>
              <a:rPr lang="de-DE" sz="1600" dirty="0"/>
              <a:t>Reflexion ( Unterrichtsverlauf, persönliche Erfahrungen, Umsetzung der Ziele, Ausblick in die Zukunft, der Rolle als künftige Lehrerin, Begleitseminar) </a:t>
            </a:r>
          </a:p>
          <a:p>
            <a:pPr>
              <a:buFont typeface="Wingdings" panose="05000000000000000000" pitchFamily="2" charset="2"/>
              <a:buChar char="§"/>
            </a:pPr>
            <a:r>
              <a:rPr lang="de-DE" sz="1600" dirty="0"/>
              <a:t>Theoriebezug (Gegenüberstellung von theoretischen Inhalten aus dem Seminar oder vorhergehender Veranstaltungen und persönlicher Zielsetzungen  und Erfahrungen aus der Schulpraxis)</a:t>
            </a:r>
          </a:p>
          <a:p>
            <a:pPr>
              <a:buFont typeface="Wingdings" panose="05000000000000000000" pitchFamily="2" charset="2"/>
              <a:buChar char="§"/>
            </a:pPr>
            <a:r>
              <a:rPr lang="de-DE" sz="1600" dirty="0"/>
              <a:t>Formale Kriterien ( Inhaltsverzeichnis, Abbildungsverzeichnis…, korrektes Zitieren von Literatur…..)</a:t>
            </a:r>
          </a:p>
          <a:p>
            <a:pPr>
              <a:buFont typeface="Wingdings" panose="05000000000000000000" pitchFamily="2" charset="2"/>
              <a:buChar char="§"/>
            </a:pPr>
            <a:r>
              <a:rPr lang="de-DE" dirty="0"/>
              <a:t>2)</a:t>
            </a:r>
            <a:r>
              <a:rPr lang="de-DE" b="1" dirty="0"/>
              <a:t> Mitarbeit </a:t>
            </a:r>
            <a:r>
              <a:rPr lang="de-DE" b="1" dirty="0" err="1"/>
              <a:t>ca</a:t>
            </a:r>
            <a:r>
              <a:rPr lang="de-DE" b="1" dirty="0"/>
              <a:t> 1/3</a:t>
            </a:r>
            <a:r>
              <a:rPr lang="de-DE" dirty="0"/>
              <a:t>: </a:t>
            </a:r>
            <a:r>
              <a:rPr lang="de-DE" sz="1600" dirty="0"/>
              <a:t>Aufträge die während des Seminars ausgeführt werden, HÜ ( Reader, Kommentare), Diskussionsbeiträge</a:t>
            </a:r>
          </a:p>
        </p:txBody>
      </p:sp>
      <p:sp>
        <p:nvSpPr>
          <p:cNvPr id="4" name="Fußzeilenplatzhalter 3"/>
          <p:cNvSpPr>
            <a:spLocks noGrp="1"/>
          </p:cNvSpPr>
          <p:nvPr>
            <p:ph type="ftr" sz="quarter" idx="11"/>
          </p:nvPr>
        </p:nvSpPr>
        <p:spPr/>
        <p:txBody>
          <a:bodyPr/>
          <a:lstStyle/>
          <a:p>
            <a:r>
              <a:rPr lang="de-AT" dirty="0"/>
              <a:t>reinhild.hebein@ph-linz.at (Tel. 06606692636)  PH Diözese Linz  </a:t>
            </a:r>
            <a:endParaRPr lang="en-US" dirty="0"/>
          </a:p>
        </p:txBody>
      </p:sp>
    </p:spTree>
    <p:extLst>
      <p:ext uri="{BB962C8B-B14F-4D97-AF65-F5344CB8AC3E}">
        <p14:creationId xmlns:p14="http://schemas.microsoft.com/office/powerpoint/2010/main" val="3284612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56973-2D60-B4E7-5416-B2C107D001AD}"/>
              </a:ext>
            </a:extLst>
          </p:cNvPr>
          <p:cNvSpPr>
            <a:spLocks noGrp="1"/>
          </p:cNvSpPr>
          <p:nvPr>
            <p:ph type="title"/>
          </p:nvPr>
        </p:nvSpPr>
        <p:spPr>
          <a:xfrm>
            <a:off x="415776" y="595993"/>
            <a:ext cx="8596668" cy="555171"/>
          </a:xfrm>
        </p:spPr>
        <p:txBody>
          <a:bodyPr>
            <a:normAutofit fontScale="90000"/>
          </a:bodyPr>
          <a:lstStyle/>
          <a:p>
            <a:r>
              <a:rPr lang="de-DE" dirty="0"/>
              <a:t>Arbeitsschritte für Studierende</a:t>
            </a:r>
            <a:endParaRPr lang="de-AT" dirty="0"/>
          </a:p>
        </p:txBody>
      </p:sp>
      <p:sp>
        <p:nvSpPr>
          <p:cNvPr id="3" name="Text Placeholder 2">
            <a:extLst>
              <a:ext uri="{FF2B5EF4-FFF2-40B4-BE49-F238E27FC236}">
                <a16:creationId xmlns:a16="http://schemas.microsoft.com/office/drawing/2014/main" id="{B3D6C67E-1B90-084E-DF47-897C0806D1DF}"/>
              </a:ext>
            </a:extLst>
          </p:cNvPr>
          <p:cNvSpPr>
            <a:spLocks noGrp="1"/>
          </p:cNvSpPr>
          <p:nvPr>
            <p:ph type="body" idx="1"/>
          </p:nvPr>
        </p:nvSpPr>
        <p:spPr>
          <a:xfrm>
            <a:off x="391585" y="1347107"/>
            <a:ext cx="8882418" cy="4914900"/>
          </a:xfrm>
        </p:spPr>
        <p:txBody>
          <a:bodyPr>
            <a:normAutofit fontScale="70000" lnSpcReduction="20000"/>
          </a:bodyPr>
          <a:lstStyle/>
          <a:p>
            <a:pPr marL="342900" lvl="0" indent="-342900">
              <a:lnSpc>
                <a:spcPct val="107000"/>
              </a:lnSpc>
              <a:buFont typeface="+mj-lt"/>
              <a:buAutoNum type="arabicPeriod"/>
            </a:pPr>
            <a:r>
              <a:rPr lang="de-AT" sz="2000" dirty="0">
                <a:effectLst/>
                <a:latin typeface="Calibri" panose="020F0502020204030204" pitchFamily="34" charset="0"/>
                <a:ea typeface="Calibri" panose="020F0502020204030204" pitchFamily="34" charset="0"/>
                <a:cs typeface="Times New Roman" panose="02020603050405020304" pitchFamily="18" charset="0"/>
              </a:rPr>
              <a:t>Am Beginn der fachdidaktischen Lehrveranstaltung erfolgt eine </a:t>
            </a:r>
            <a:r>
              <a:rPr lang="de-AT" sz="2000" b="1" dirty="0">
                <a:effectLst/>
                <a:latin typeface="Calibri" panose="020F0502020204030204" pitchFamily="34" charset="0"/>
                <a:ea typeface="Calibri" panose="020F0502020204030204" pitchFamily="34" charset="0"/>
                <a:cs typeface="Times New Roman" panose="02020603050405020304" pitchFamily="18" charset="0"/>
              </a:rPr>
              <a:t>generelle Information</a:t>
            </a:r>
            <a:r>
              <a:rPr lang="de-AT" sz="2000" dirty="0">
                <a:effectLst/>
                <a:latin typeface="Calibri" panose="020F0502020204030204" pitchFamily="34" charset="0"/>
                <a:ea typeface="Calibri" panose="020F0502020204030204" pitchFamily="34" charset="0"/>
                <a:cs typeface="Times New Roman" panose="02020603050405020304" pitchFamily="18" charset="0"/>
              </a:rPr>
              <a:t> zu </a:t>
            </a:r>
            <a:r>
              <a:rPr lang="de-AT" sz="2000" b="1" dirty="0">
                <a:effectLst/>
                <a:latin typeface="Calibri" panose="020F0502020204030204" pitchFamily="34" charset="0"/>
                <a:ea typeface="Calibri" panose="020F0502020204030204" pitchFamily="34" charset="0"/>
                <a:cs typeface="Times New Roman" panose="02020603050405020304" pitchFamily="18" charset="0"/>
              </a:rPr>
              <a:t>Projektgestaltung nach konstruktivistischem Design und organisatorische Festlegungen</a:t>
            </a:r>
            <a:r>
              <a:rPr lang="de-AT" sz="2000" dirty="0">
                <a:effectLst/>
                <a:latin typeface="Calibri" panose="020F0502020204030204" pitchFamily="34" charset="0"/>
                <a:ea typeface="Calibri" panose="020F0502020204030204" pitchFamily="34" charset="0"/>
                <a:cs typeface="Times New Roman" panose="02020603050405020304" pitchFamily="18" charset="0"/>
              </a:rPr>
              <a:t>.</a:t>
            </a:r>
          </a:p>
          <a:p>
            <a:pPr marL="342900" indent="-342900">
              <a:lnSpc>
                <a:spcPct val="107000"/>
              </a:lnSpc>
              <a:buFont typeface="+mj-lt"/>
              <a:buAutoNum type="arabicPeriod"/>
            </a:pPr>
            <a:r>
              <a:rPr lang="de-AT" sz="2000" dirty="0">
                <a:effectLst/>
                <a:latin typeface="Calibri" panose="020F0502020204030204" pitchFamily="34" charset="0"/>
                <a:ea typeface="Calibri" panose="020F0502020204030204" pitchFamily="34" charset="0"/>
                <a:cs typeface="Times New Roman" panose="02020603050405020304" pitchFamily="18" charset="0"/>
              </a:rPr>
              <a:t>In </a:t>
            </a:r>
            <a:r>
              <a:rPr lang="de-AT" sz="2000" b="1" dirty="0">
                <a:latin typeface="Calibri" panose="020F0502020204030204" pitchFamily="34" charset="0"/>
                <a:ea typeface="Calibri" panose="020F0502020204030204" pitchFamily="34" charset="0"/>
                <a:cs typeface="Times New Roman" panose="02020603050405020304" pitchFamily="18" charset="0"/>
              </a:rPr>
              <a:t>den einzelnen Lehrveranstaltungen</a:t>
            </a:r>
            <a:r>
              <a:rPr lang="de-AT" sz="2000" b="1" dirty="0">
                <a:effectLst/>
                <a:latin typeface="Calibri" panose="020F0502020204030204" pitchFamily="34" charset="0"/>
                <a:ea typeface="Calibri" panose="020F0502020204030204" pitchFamily="34" charset="0"/>
                <a:cs typeface="Times New Roman" panose="02020603050405020304" pitchFamily="18" charset="0"/>
              </a:rPr>
              <a:t> und einem möglichen kurzen </a:t>
            </a:r>
            <a:r>
              <a:rPr lang="de-AT" sz="2000" b="1" dirty="0">
                <a:latin typeface="Calibri" panose="020F0502020204030204" pitchFamily="34" charset="0"/>
                <a:ea typeface="Calibri" panose="020F0502020204030204" pitchFamily="34" charset="0"/>
                <a:cs typeface="Times New Roman" panose="02020603050405020304" pitchFamily="18" charset="0"/>
              </a:rPr>
              <a:t>online Abendtermin oder Präsenztermin an der Schule kurz vor Projektstart </a:t>
            </a:r>
            <a:r>
              <a:rPr lang="de-AT" sz="2000" dirty="0">
                <a:effectLst/>
                <a:latin typeface="Calibri" panose="020F0502020204030204" pitchFamily="34" charset="0"/>
                <a:ea typeface="Calibri" panose="020F0502020204030204" pitchFamily="34" charset="0"/>
                <a:cs typeface="Times New Roman" panose="02020603050405020304" pitchFamily="18" charset="0"/>
              </a:rPr>
              <a:t>werden die Studierenden an diese </a:t>
            </a:r>
            <a:r>
              <a:rPr lang="de-AT" sz="2000" b="1" dirty="0">
                <a:effectLst/>
                <a:latin typeface="Calibri" panose="020F0502020204030204" pitchFamily="34" charset="0"/>
                <a:ea typeface="Calibri" panose="020F0502020204030204" pitchFamily="34" charset="0"/>
                <a:cs typeface="Times New Roman" panose="02020603050405020304" pitchFamily="18" charset="0"/>
              </a:rPr>
              <a:t>Arbeitsweise </a:t>
            </a:r>
            <a:r>
              <a:rPr lang="de-AT" sz="2000" dirty="0">
                <a:effectLst/>
                <a:latin typeface="Calibri" panose="020F0502020204030204" pitchFamily="34" charset="0"/>
                <a:ea typeface="Calibri" panose="020F0502020204030204" pitchFamily="34" charset="0"/>
                <a:cs typeface="Times New Roman" panose="02020603050405020304" pitchFamily="18" charset="0"/>
              </a:rPr>
              <a:t>herangeführt und die </a:t>
            </a:r>
            <a:r>
              <a:rPr lang="de-AT" sz="2000" b="1" dirty="0">
                <a:effectLst/>
                <a:latin typeface="Calibri" panose="020F0502020204030204" pitchFamily="34" charset="0"/>
                <a:ea typeface="Calibri" panose="020F0502020204030204" pitchFamily="34" charset="0"/>
                <a:cs typeface="Times New Roman" panose="02020603050405020304" pitchFamily="18" charset="0"/>
              </a:rPr>
              <a:t>Planung</a:t>
            </a:r>
            <a:r>
              <a:rPr lang="de-AT" sz="2000" dirty="0">
                <a:effectLst/>
                <a:latin typeface="Calibri" panose="020F0502020204030204" pitchFamily="34" charset="0"/>
                <a:ea typeface="Calibri" panose="020F0502020204030204" pitchFamily="34" charset="0"/>
                <a:cs typeface="Times New Roman" panose="02020603050405020304" pitchFamily="18" charset="0"/>
              </a:rPr>
              <a:t> fixiert. Dabei lernen die Studierenden erste Arbeitsschritte des Konstruktivistischen Lerndesigns kennen und lernen diese im Regel- un</a:t>
            </a:r>
            <a:r>
              <a:rPr lang="de-AT" dirty="0">
                <a:latin typeface="Calibri" panose="020F0502020204030204" pitchFamily="34" charset="0"/>
                <a:ea typeface="Calibri" panose="020F0502020204030204" pitchFamily="34" charset="0"/>
                <a:cs typeface="Times New Roman" panose="02020603050405020304" pitchFamily="18" charset="0"/>
              </a:rPr>
              <a:t>d Projektunterricht einzusetzen. Forschendes Lernen an außerschulischen Standorten wie Organisation und Durchführung von Betriebserkundungen, Planspielen  und Workshops (</a:t>
            </a:r>
            <a:r>
              <a:rPr lang="de-AT" dirty="0" err="1">
                <a:latin typeface="Calibri" panose="020F0502020204030204" pitchFamily="34" charset="0"/>
                <a:ea typeface="Calibri" panose="020F0502020204030204" pitchFamily="34" charset="0"/>
                <a:cs typeface="Times New Roman" panose="02020603050405020304" pitchFamily="18" charset="0"/>
              </a:rPr>
              <a:t>zB.VWGÖ</a:t>
            </a:r>
            <a:r>
              <a:rPr lang="de-AT" dirty="0">
                <a:latin typeface="Calibri" panose="020F0502020204030204" pitchFamily="34" charset="0"/>
                <a:ea typeface="Calibri" panose="020F0502020204030204" pitchFamily="34" charset="0"/>
                <a:cs typeface="Times New Roman" panose="02020603050405020304" pitchFamily="18" charset="0"/>
              </a:rPr>
              <a:t>) stehen im Mittelpunkt.</a:t>
            </a:r>
          </a:p>
          <a:p>
            <a:pPr marL="342900" lvl="0" indent="-342900">
              <a:lnSpc>
                <a:spcPct val="107000"/>
              </a:lnSpc>
              <a:buFont typeface="+mj-lt"/>
              <a:buAutoNum type="arabicPeriod"/>
            </a:pPr>
            <a:r>
              <a:rPr lang="de-AT" sz="2000" dirty="0">
                <a:effectLst/>
                <a:latin typeface="Calibri" panose="020F0502020204030204" pitchFamily="34" charset="0"/>
                <a:ea typeface="Calibri" panose="020F0502020204030204" pitchFamily="34" charset="0"/>
                <a:cs typeface="Times New Roman" panose="02020603050405020304" pitchFamily="18" charset="0"/>
              </a:rPr>
              <a:t>Im Rahmen eines </a:t>
            </a:r>
            <a:r>
              <a:rPr lang="de-AT" sz="2000" b="1" dirty="0">
                <a:effectLst/>
                <a:latin typeface="Calibri" panose="020F0502020204030204" pitchFamily="34" charset="0"/>
                <a:ea typeface="Calibri" panose="020F0502020204030204" pitchFamily="34" charset="0"/>
                <a:cs typeface="Times New Roman" panose="02020603050405020304" pitchFamily="18" charset="0"/>
              </a:rPr>
              <a:t>Schulbesuches könnte auch  eine erste</a:t>
            </a:r>
            <a:r>
              <a:rPr lang="de-AT" sz="2000" dirty="0">
                <a:effectLst/>
                <a:latin typeface="Calibri" panose="020F0502020204030204" pitchFamily="34" charset="0"/>
                <a:ea typeface="Calibri" panose="020F0502020204030204" pitchFamily="34" charset="0"/>
                <a:cs typeface="Times New Roman" panose="02020603050405020304" pitchFamily="18" charset="0"/>
              </a:rPr>
              <a:t> </a:t>
            </a:r>
            <a:r>
              <a:rPr lang="de-AT" sz="2000" b="1" dirty="0">
                <a:effectLst/>
                <a:latin typeface="Calibri" panose="020F0502020204030204" pitchFamily="34" charset="0"/>
                <a:ea typeface="Calibri" panose="020F0502020204030204" pitchFamily="34" charset="0"/>
                <a:cs typeface="Times New Roman" panose="02020603050405020304" pitchFamily="18" charset="0"/>
              </a:rPr>
              <a:t>Kontaktaufnahme </a:t>
            </a:r>
            <a:r>
              <a:rPr lang="de-AT" sz="2000" dirty="0">
                <a:effectLst/>
                <a:latin typeface="Calibri" panose="020F0502020204030204" pitchFamily="34" charset="0"/>
                <a:ea typeface="Calibri" panose="020F0502020204030204" pitchFamily="34" charset="0"/>
                <a:cs typeface="Times New Roman" panose="02020603050405020304" pitchFamily="18" charset="0"/>
              </a:rPr>
              <a:t>mit den Lernenden und eine Erstinformation über das Vorhaben  zusätzlich stattfinden. Dabei / Im Anschluss werden erste </a:t>
            </a:r>
            <a:r>
              <a:rPr lang="de-AT" sz="2000" b="1" dirty="0">
                <a:effectLst/>
                <a:latin typeface="Calibri" panose="020F0502020204030204" pitchFamily="34" charset="0"/>
                <a:ea typeface="Calibri" panose="020F0502020204030204" pitchFamily="34" charset="0"/>
                <a:cs typeface="Times New Roman" panose="02020603050405020304" pitchFamily="18" charset="0"/>
              </a:rPr>
              <a:t>thematische Inhalte und die Forschungsfragen </a:t>
            </a:r>
            <a:r>
              <a:rPr lang="de-AT" sz="2000" dirty="0">
                <a:effectLst/>
                <a:latin typeface="Calibri" panose="020F0502020204030204" pitchFamily="34" charset="0"/>
                <a:ea typeface="Calibri" panose="020F0502020204030204" pitchFamily="34" charset="0"/>
                <a:cs typeface="Times New Roman" panose="02020603050405020304" pitchFamily="18" charset="0"/>
              </a:rPr>
              <a:t>der S/S festgelegt. Hier schließt eine individuelle inhaltliche Vorbereitungsphase der Studierenden an.</a:t>
            </a:r>
          </a:p>
          <a:p>
            <a:pPr marL="342900" lvl="0" indent="-342900">
              <a:lnSpc>
                <a:spcPct val="107000"/>
              </a:lnSpc>
              <a:buFont typeface="+mj-lt"/>
              <a:buAutoNum type="arabicPeriod"/>
            </a:pPr>
            <a:r>
              <a:rPr lang="de-AT" sz="2000" dirty="0">
                <a:effectLst/>
                <a:latin typeface="Calibri" panose="020F0502020204030204" pitchFamily="34" charset="0"/>
                <a:ea typeface="Calibri" panose="020F0502020204030204" pitchFamily="34" charset="0"/>
                <a:cs typeface="Times New Roman" panose="02020603050405020304" pitchFamily="18" charset="0"/>
              </a:rPr>
              <a:t>Während der Projektwoche </a:t>
            </a:r>
            <a:r>
              <a:rPr lang="de-AT" sz="2000" b="1" dirty="0">
                <a:effectLst/>
                <a:latin typeface="Calibri" panose="020F0502020204030204" pitchFamily="34" charset="0"/>
                <a:ea typeface="Calibri" panose="020F0502020204030204" pitchFamily="34" charset="0"/>
                <a:cs typeface="Times New Roman" panose="02020603050405020304" pitchFamily="18" charset="0"/>
              </a:rPr>
              <a:t>begleitet jede/-r Studierende eine </a:t>
            </a:r>
            <a:r>
              <a:rPr lang="de-AT" sz="2000" b="1" dirty="0" err="1">
                <a:effectLst/>
                <a:latin typeface="Calibri" panose="020F0502020204030204" pitchFamily="34" charset="0"/>
                <a:ea typeface="Calibri" panose="020F0502020204030204" pitchFamily="34" charset="0"/>
                <a:cs typeface="Times New Roman" panose="02020603050405020304" pitchFamily="18" charset="0"/>
              </a:rPr>
              <a:t>Lernendengruppe</a:t>
            </a:r>
            <a:r>
              <a:rPr lang="de-AT" sz="2000" b="1" dirty="0">
                <a:effectLst/>
                <a:latin typeface="Calibri" panose="020F0502020204030204" pitchFamily="34" charset="0"/>
                <a:ea typeface="Calibri" panose="020F0502020204030204" pitchFamily="34" charset="0"/>
                <a:cs typeface="Times New Roman" panose="02020603050405020304" pitchFamily="18" charset="0"/>
              </a:rPr>
              <a:t> </a:t>
            </a:r>
            <a:r>
              <a:rPr lang="de-AT" sz="2000" dirty="0">
                <a:effectLst/>
                <a:latin typeface="Calibri" panose="020F0502020204030204" pitchFamily="34" charset="0"/>
                <a:ea typeface="Calibri" panose="020F0502020204030204" pitchFamily="34" charset="0"/>
                <a:cs typeface="Times New Roman" panose="02020603050405020304" pitchFamily="18" charset="0"/>
              </a:rPr>
              <a:t>während der Unterrichtszeit. Eine </a:t>
            </a:r>
            <a:r>
              <a:rPr lang="de-AT" sz="2000" b="1" dirty="0">
                <a:effectLst/>
                <a:latin typeface="Calibri" panose="020F0502020204030204" pitchFamily="34" charset="0"/>
                <a:ea typeface="Calibri" panose="020F0502020204030204" pitchFamily="34" charset="0"/>
                <a:cs typeface="Times New Roman" panose="02020603050405020304" pitchFamily="18" charset="0"/>
              </a:rPr>
              <a:t>gemeinsame Reflexion aller Studierenden gemeinsam mit der LV-Leitung und den GW-Lehrpersonen vor Ort </a:t>
            </a:r>
            <a:r>
              <a:rPr lang="de-AT" sz="2000" dirty="0">
                <a:effectLst/>
                <a:latin typeface="Calibri" panose="020F0502020204030204" pitchFamily="34" charset="0"/>
                <a:ea typeface="Calibri" panose="020F0502020204030204" pitchFamily="34" charset="0"/>
                <a:cs typeface="Times New Roman" panose="02020603050405020304" pitchFamily="18" charset="0"/>
              </a:rPr>
              <a:t>schließt nachmittags an den Unterricht an.</a:t>
            </a:r>
            <a:br>
              <a:rPr lang="de-AT" sz="2000" dirty="0">
                <a:effectLst/>
                <a:latin typeface="Calibri" panose="020F0502020204030204" pitchFamily="34" charset="0"/>
                <a:ea typeface="Calibri" panose="020F0502020204030204" pitchFamily="34" charset="0"/>
                <a:cs typeface="Times New Roman" panose="02020603050405020304" pitchFamily="18" charset="0"/>
              </a:rPr>
            </a:br>
            <a:r>
              <a:rPr lang="de-AT" sz="2000" dirty="0">
                <a:effectLst/>
                <a:latin typeface="Calibri" panose="020F0502020204030204" pitchFamily="34" charset="0"/>
                <a:ea typeface="Calibri" panose="020F0502020204030204" pitchFamily="34" charset="0"/>
                <a:cs typeface="Times New Roman" panose="02020603050405020304" pitchFamily="18" charset="0"/>
              </a:rPr>
              <a:t>Sollte eine </a:t>
            </a:r>
            <a:r>
              <a:rPr lang="de-AT" sz="2000" b="1" dirty="0">
                <a:effectLst/>
                <a:latin typeface="Calibri" panose="020F0502020204030204" pitchFamily="34" charset="0"/>
                <a:ea typeface="Calibri" panose="020F0502020204030204" pitchFamily="34" charset="0"/>
                <a:cs typeface="Times New Roman" panose="02020603050405020304" pitchFamily="18" charset="0"/>
              </a:rPr>
              <a:t>öffentliche Präsentation stattfinden so ist diese für alle Studierenden  Pflicht</a:t>
            </a:r>
            <a:r>
              <a:rPr lang="de-AT" sz="20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07000"/>
              </a:lnSpc>
              <a:spcAft>
                <a:spcPts val="800"/>
              </a:spcAft>
              <a:buFont typeface="+mj-lt"/>
              <a:buAutoNum type="arabicPeriod"/>
            </a:pPr>
            <a:r>
              <a:rPr lang="de-AT" sz="2000" dirty="0">
                <a:effectLst/>
                <a:latin typeface="Calibri" panose="020F0502020204030204" pitchFamily="34" charset="0"/>
                <a:ea typeface="Calibri" panose="020F0502020204030204" pitchFamily="34" charset="0"/>
                <a:cs typeface="Times New Roman" panose="02020603050405020304" pitchFamily="18" charset="0"/>
              </a:rPr>
              <a:t>Im Anschluss setzt die </a:t>
            </a:r>
            <a:r>
              <a:rPr lang="de-AT" sz="2000" b="1" dirty="0">
                <a:effectLst/>
                <a:latin typeface="Calibri" panose="020F0502020204030204" pitchFamily="34" charset="0"/>
                <a:ea typeface="Calibri" panose="020F0502020204030204" pitchFamily="34" charset="0"/>
                <a:cs typeface="Times New Roman" panose="02020603050405020304" pitchFamily="18" charset="0"/>
              </a:rPr>
              <a:t>Phase der Dokumentation und schriftlichen Reflexion </a:t>
            </a:r>
            <a:r>
              <a:rPr lang="de-AT" sz="2000" dirty="0">
                <a:effectLst/>
                <a:latin typeface="Calibri" panose="020F0502020204030204" pitchFamily="34" charset="0"/>
                <a:ea typeface="Calibri" panose="020F0502020204030204" pitchFamily="34" charset="0"/>
                <a:cs typeface="Times New Roman" panose="02020603050405020304" pitchFamily="18" charset="0"/>
              </a:rPr>
              <a:t>an, die zu einem Austausch innerhalb der fachdidaktischen Lehrveranstaltung führen kann und mit einem </a:t>
            </a:r>
            <a:r>
              <a:rPr lang="de-AT" sz="2000" b="1" dirty="0">
                <a:effectLst/>
                <a:latin typeface="Calibri" panose="020F0502020204030204" pitchFamily="34" charset="0"/>
                <a:ea typeface="Calibri" panose="020F0502020204030204" pitchFamily="34" charset="0"/>
                <a:cs typeface="Times New Roman" panose="02020603050405020304" pitchFamily="18" charset="0"/>
              </a:rPr>
              <a:t>Projektbericht oder einer Einreichung einer Publikation im fachdidaktischen Umfeld </a:t>
            </a:r>
            <a:r>
              <a:rPr lang="de-AT" sz="2000" dirty="0">
                <a:effectLst/>
                <a:latin typeface="Calibri" panose="020F0502020204030204" pitchFamily="34" charset="0"/>
                <a:ea typeface="Calibri" panose="020F0502020204030204" pitchFamily="34" charset="0"/>
                <a:cs typeface="Times New Roman" panose="02020603050405020304" pitchFamily="18" charset="0"/>
              </a:rPr>
              <a:t>(z. B. Posterpräsentation auf der Tagung „Zukunft Fachdidaktik GW“, Unterrichtsbeispiel in der Zeitschrift „GW-Unterricht etc.).</a:t>
            </a:r>
            <a:endParaRPr lang="de-AT" dirty="0"/>
          </a:p>
        </p:txBody>
      </p:sp>
      <p:sp>
        <p:nvSpPr>
          <p:cNvPr id="4" name="Footer Placeholder 3">
            <a:extLst>
              <a:ext uri="{FF2B5EF4-FFF2-40B4-BE49-F238E27FC236}">
                <a16:creationId xmlns:a16="http://schemas.microsoft.com/office/drawing/2014/main" id="{AEFFE365-1FDF-6A43-6213-FFFCB94C9078}"/>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434504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89041B-3B35-49B6-B598-6AB3B4B37C9B}"/>
              </a:ext>
            </a:extLst>
          </p:cNvPr>
          <p:cNvSpPr>
            <a:spLocks noGrp="1"/>
          </p:cNvSpPr>
          <p:nvPr>
            <p:ph type="title"/>
          </p:nvPr>
        </p:nvSpPr>
        <p:spPr>
          <a:xfrm>
            <a:off x="590837" y="124942"/>
            <a:ext cx="8596668" cy="801815"/>
          </a:xfrm>
        </p:spPr>
        <p:txBody>
          <a:bodyPr>
            <a:normAutofit/>
          </a:bodyPr>
          <a:lstStyle/>
          <a:p>
            <a:r>
              <a:rPr lang="de-AT" sz="2800" dirty="0"/>
              <a:t>Schriftliche Unterrichtsplanung </a:t>
            </a:r>
            <a:br>
              <a:rPr lang="de-AT" sz="2000" dirty="0"/>
            </a:br>
            <a:r>
              <a:rPr lang="de-AT" sz="1800" dirty="0"/>
              <a:t>(s. auch allgemeine Anforderungen der PH)</a:t>
            </a:r>
          </a:p>
        </p:txBody>
      </p:sp>
      <p:sp>
        <p:nvSpPr>
          <p:cNvPr id="3" name="Inhaltsplatzhalter 2">
            <a:extLst>
              <a:ext uri="{FF2B5EF4-FFF2-40B4-BE49-F238E27FC236}">
                <a16:creationId xmlns:a16="http://schemas.microsoft.com/office/drawing/2014/main" id="{1DFF3B36-59D3-4D0E-A460-C319FD05ACD5}"/>
              </a:ext>
            </a:extLst>
          </p:cNvPr>
          <p:cNvSpPr>
            <a:spLocks noGrp="1"/>
          </p:cNvSpPr>
          <p:nvPr>
            <p:ph idx="1"/>
          </p:nvPr>
        </p:nvSpPr>
        <p:spPr>
          <a:xfrm>
            <a:off x="308919" y="1112108"/>
            <a:ext cx="9984259" cy="4929254"/>
          </a:xfrm>
        </p:spPr>
        <p:txBody>
          <a:bodyPr>
            <a:normAutofit fontScale="77500" lnSpcReduction="20000"/>
          </a:bodyPr>
          <a:lstStyle/>
          <a:p>
            <a:pPr marL="0" indent="0">
              <a:buNone/>
            </a:pPr>
            <a:r>
              <a:rPr lang="de-AT" sz="2100" b="1" dirty="0">
                <a:solidFill>
                  <a:schemeClr val="accent1"/>
                </a:solidFill>
              </a:rPr>
              <a:t>Unterrichtsskizze </a:t>
            </a:r>
          </a:p>
          <a:p>
            <a:r>
              <a:rPr lang="de-AT" sz="2100" b="1" dirty="0"/>
              <a:t>A) Einleitung:</a:t>
            </a:r>
            <a:r>
              <a:rPr lang="de-AT" sz="2100" dirty="0"/>
              <a:t> allgemeine Angaben zur Praktikant/In, Lehrplanbezug, Lernziele, Quellen</a:t>
            </a:r>
          </a:p>
          <a:p>
            <a:r>
              <a:rPr lang="de-AT" sz="2100" dirty="0"/>
              <a:t>B) </a:t>
            </a:r>
            <a:r>
              <a:rPr lang="de-AT" sz="2100" b="1" dirty="0"/>
              <a:t>Der Stunden- </a:t>
            </a:r>
            <a:r>
              <a:rPr lang="de-AT" sz="2100" b="1" dirty="0" err="1"/>
              <a:t>bzw</a:t>
            </a:r>
            <a:r>
              <a:rPr lang="de-AT" sz="2100" b="1" dirty="0"/>
              <a:t> Projektablauf </a:t>
            </a:r>
            <a:r>
              <a:rPr lang="de-AT" sz="2100" dirty="0"/>
              <a:t>soll </a:t>
            </a:r>
            <a:r>
              <a:rPr lang="de-AT" sz="2100" b="1" dirty="0"/>
              <a:t>inkl. Lernzielen</a:t>
            </a:r>
            <a:r>
              <a:rPr lang="de-AT" sz="2100" dirty="0"/>
              <a:t>, samt Anforderungsbereichen, Auflistung der Materialien, Zeitangaben </a:t>
            </a:r>
            <a:r>
              <a:rPr lang="de-AT" sz="2100" dirty="0">
                <a:solidFill>
                  <a:schemeClr val="accent1"/>
                </a:solidFill>
              </a:rPr>
              <a:t>tabellarisch</a:t>
            </a:r>
            <a:r>
              <a:rPr lang="de-AT" sz="2100" dirty="0">
                <a:solidFill>
                  <a:srgbClr val="FF0000"/>
                </a:solidFill>
              </a:rPr>
              <a:t> </a:t>
            </a:r>
            <a:r>
              <a:rPr lang="de-AT" sz="2100" dirty="0"/>
              <a:t>erfolgen. Siehe Vorlage </a:t>
            </a:r>
            <a:r>
              <a:rPr lang="de-AT" sz="2100" dirty="0" err="1"/>
              <a:t>moodle</a:t>
            </a:r>
            <a:r>
              <a:rPr lang="de-AT" sz="2100" dirty="0"/>
              <a:t>!</a:t>
            </a:r>
          </a:p>
          <a:p>
            <a:r>
              <a:rPr lang="de-AT" sz="2100" dirty="0">
                <a:solidFill>
                  <a:schemeClr val="accent1"/>
                </a:solidFill>
              </a:rPr>
              <a:t>C) Kurze Begründung der methodischen und inhaltlichen Schwerpunkte </a:t>
            </a:r>
            <a:r>
              <a:rPr lang="de-AT" sz="2100" dirty="0">
                <a:solidFill>
                  <a:schemeClr val="tx1"/>
                </a:solidFill>
              </a:rPr>
              <a:t>(abgesehen vom Lehrplan) ca. 150 Wörter oder auch mehr (pro Unterrichtssequenz (mehrere ineinander fließende Unterrichtsstunden).Hier sollte auch zu einer didaktischen Theorie Bezug genommen werden (</a:t>
            </a:r>
            <a:r>
              <a:rPr lang="de-AT" sz="2100" dirty="0" err="1">
                <a:solidFill>
                  <a:schemeClr val="tx1"/>
                </a:solidFill>
              </a:rPr>
              <a:t>zB</a:t>
            </a:r>
            <a:r>
              <a:rPr lang="de-AT" sz="2100" dirty="0">
                <a:solidFill>
                  <a:schemeClr val="tx1"/>
                </a:solidFill>
              </a:rPr>
              <a:t>. Lernzielorientierte, kritisch pragmatisch oder konstruktivistische Didaktik</a:t>
            </a:r>
            <a:r>
              <a:rPr lang="de-AT" sz="2100" i="1" dirty="0"/>
              <a:t>. Was möchte ich bei SUS erreichen? Was soll gelernt werden und warum? Wo liegt der Nutzen des Erlernten?</a:t>
            </a:r>
          </a:p>
          <a:p>
            <a:r>
              <a:rPr lang="de-AT" sz="2100" dirty="0"/>
              <a:t>D) </a:t>
            </a:r>
            <a:r>
              <a:rPr lang="de-AT" sz="2100" dirty="0">
                <a:solidFill>
                  <a:schemeClr val="tx1"/>
                </a:solidFill>
              </a:rPr>
              <a:t>Die Unterrichtssequenzen sollten die Anforderungsbereiche </a:t>
            </a:r>
            <a:r>
              <a:rPr lang="de-AT" sz="2100" b="1" dirty="0">
                <a:solidFill>
                  <a:schemeClr val="accent1"/>
                </a:solidFill>
              </a:rPr>
              <a:t>Reproduktion, Reorganisation (Transfer) und kritische Reflexion </a:t>
            </a:r>
            <a:r>
              <a:rPr lang="de-AT" sz="2100" dirty="0">
                <a:solidFill>
                  <a:schemeClr val="tx1"/>
                </a:solidFill>
              </a:rPr>
              <a:t>von Wissen (</a:t>
            </a:r>
            <a:r>
              <a:rPr lang="de-AT" sz="2100" dirty="0" err="1">
                <a:solidFill>
                  <a:schemeClr val="tx1"/>
                </a:solidFill>
              </a:rPr>
              <a:t>s.Sitte</a:t>
            </a:r>
            <a:r>
              <a:rPr lang="de-AT" sz="2100" dirty="0">
                <a:solidFill>
                  <a:schemeClr val="tx1"/>
                </a:solidFill>
              </a:rPr>
              <a:t>, 2001) aufweisen, </a:t>
            </a:r>
            <a:r>
              <a:rPr lang="de-AT" sz="2100" dirty="0" err="1">
                <a:solidFill>
                  <a:schemeClr val="tx1"/>
                </a:solidFill>
              </a:rPr>
              <a:t>dh</a:t>
            </a:r>
            <a:r>
              <a:rPr lang="de-AT" sz="2100" dirty="0">
                <a:solidFill>
                  <a:schemeClr val="tx1"/>
                </a:solidFill>
              </a:rPr>
              <a:t>. gemäß eines </a:t>
            </a:r>
            <a:r>
              <a:rPr lang="de-AT" sz="2100" b="1" dirty="0">
                <a:solidFill>
                  <a:schemeClr val="accent1"/>
                </a:solidFill>
              </a:rPr>
              <a:t>problemorientierten Unterrichts </a:t>
            </a:r>
            <a:r>
              <a:rPr lang="de-AT" sz="2100" dirty="0">
                <a:solidFill>
                  <a:schemeClr val="accent1"/>
                </a:solidFill>
              </a:rPr>
              <a:t>nach Vielhaber </a:t>
            </a:r>
            <a:r>
              <a:rPr lang="de-AT" sz="2100" dirty="0">
                <a:solidFill>
                  <a:schemeClr val="tx1"/>
                </a:solidFill>
              </a:rPr>
              <a:t>theoretisches, praktisches und kritisches </a:t>
            </a:r>
            <a:r>
              <a:rPr lang="de-AT" sz="2100" dirty="0" err="1">
                <a:solidFill>
                  <a:schemeClr val="tx1"/>
                </a:solidFill>
              </a:rPr>
              <a:t>Know</a:t>
            </a:r>
            <a:r>
              <a:rPr lang="de-AT" sz="2100" dirty="0">
                <a:solidFill>
                  <a:schemeClr val="tx1"/>
                </a:solidFill>
              </a:rPr>
              <a:t> </a:t>
            </a:r>
            <a:r>
              <a:rPr lang="de-AT" sz="2100" dirty="0" err="1">
                <a:solidFill>
                  <a:schemeClr val="tx1"/>
                </a:solidFill>
              </a:rPr>
              <a:t>How</a:t>
            </a:r>
            <a:r>
              <a:rPr lang="de-AT" sz="2100" dirty="0">
                <a:solidFill>
                  <a:schemeClr val="tx1"/>
                </a:solidFill>
              </a:rPr>
              <a:t> vermitteln.</a:t>
            </a:r>
            <a:r>
              <a:rPr lang="de-AT" sz="2100" dirty="0">
                <a:solidFill>
                  <a:schemeClr val="tx1"/>
                </a:solidFill>
                <a:sym typeface="Wingdings" panose="05000000000000000000" pitchFamily="2" charset="2"/>
              </a:rPr>
              <a:t> diese sind bei der der Formulierung der Lernziele hinzuzufügen! Darüber hinaus gilt es ein hohes Ausmaß an </a:t>
            </a:r>
            <a:r>
              <a:rPr lang="de-AT" sz="2100" dirty="0">
                <a:solidFill>
                  <a:schemeClr val="accent1"/>
                </a:solidFill>
                <a:sym typeface="Wingdings" panose="05000000000000000000" pitchFamily="2" charset="2"/>
              </a:rPr>
              <a:t>selbstorganisierten, selbstreflektierten, praxisnahen und aktiven Unterrichtssequenzen gemäß der Leitlinien zu gutem Unterricht nach Weinert </a:t>
            </a:r>
            <a:r>
              <a:rPr lang="de-AT" sz="2100" dirty="0">
                <a:solidFill>
                  <a:schemeClr val="tx1"/>
                </a:solidFill>
                <a:sym typeface="Wingdings" panose="05000000000000000000" pitchFamily="2" charset="2"/>
              </a:rPr>
              <a:t>zu planen.</a:t>
            </a:r>
          </a:p>
          <a:p>
            <a:r>
              <a:rPr lang="de-AT" sz="2100" dirty="0"/>
              <a:t>E) Bei der Planung der Unterrichtseinstiege sollte auf </a:t>
            </a:r>
            <a:r>
              <a:rPr lang="de-AT" sz="2100" b="1" dirty="0">
                <a:solidFill>
                  <a:schemeClr val="accent1"/>
                </a:solidFill>
              </a:rPr>
              <a:t>motivationsfördernde Maßnahmen </a:t>
            </a:r>
            <a:r>
              <a:rPr lang="de-AT" sz="2100" dirty="0"/>
              <a:t>geachtet werden. Wie erwecke ich die Neugier oder sogar den Forscherdrang des Schülers/in ? </a:t>
            </a:r>
            <a:r>
              <a:rPr lang="de-AT" sz="2100" i="1" dirty="0"/>
              <a:t>„Wie kann ich ihn/sie leichter an der Stange halten?“ (</a:t>
            </a:r>
            <a:r>
              <a:rPr lang="de-AT" sz="2100" i="1" dirty="0">
                <a:solidFill>
                  <a:schemeClr val="accent1"/>
                </a:solidFill>
              </a:rPr>
              <a:t>entdeckendes, forschendes Lernen</a:t>
            </a:r>
            <a:r>
              <a:rPr lang="de-AT" sz="2100" i="1" dirty="0"/>
              <a:t>)</a:t>
            </a:r>
          </a:p>
          <a:p>
            <a:endParaRPr lang="de-AT" dirty="0"/>
          </a:p>
          <a:p>
            <a:endParaRPr lang="de-AT" dirty="0"/>
          </a:p>
        </p:txBody>
      </p:sp>
    </p:spTree>
    <p:extLst>
      <p:ext uri="{BB962C8B-B14F-4D97-AF65-F5344CB8AC3E}">
        <p14:creationId xmlns:p14="http://schemas.microsoft.com/office/powerpoint/2010/main" val="851145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0050EC-DE1E-4F78-8817-AF64EEE14962}"/>
              </a:ext>
            </a:extLst>
          </p:cNvPr>
          <p:cNvSpPr>
            <a:spLocks noGrp="1"/>
          </p:cNvSpPr>
          <p:nvPr>
            <p:ph type="title"/>
          </p:nvPr>
        </p:nvSpPr>
        <p:spPr/>
        <p:txBody>
          <a:bodyPr>
            <a:normAutofit/>
          </a:bodyPr>
          <a:lstStyle/>
          <a:p>
            <a:r>
              <a:rPr lang="de-AT" dirty="0"/>
              <a:t>Gestaltung von Unterrichtsmaterialien</a:t>
            </a:r>
            <a:br>
              <a:rPr lang="de-AT" dirty="0"/>
            </a:br>
            <a:r>
              <a:rPr lang="de-AT" sz="2700" dirty="0"/>
              <a:t>(siehe auch allgemeine Anforderungen der PH)</a:t>
            </a:r>
          </a:p>
        </p:txBody>
      </p:sp>
      <p:sp>
        <p:nvSpPr>
          <p:cNvPr id="3" name="Inhaltsplatzhalter 2">
            <a:extLst>
              <a:ext uri="{FF2B5EF4-FFF2-40B4-BE49-F238E27FC236}">
                <a16:creationId xmlns:a16="http://schemas.microsoft.com/office/drawing/2014/main" id="{69D8AE75-7E40-4A87-9C43-9A71C39B3FA1}"/>
              </a:ext>
            </a:extLst>
          </p:cNvPr>
          <p:cNvSpPr>
            <a:spLocks noGrp="1"/>
          </p:cNvSpPr>
          <p:nvPr>
            <p:ph idx="1"/>
          </p:nvPr>
        </p:nvSpPr>
        <p:spPr>
          <a:xfrm>
            <a:off x="677334" y="1930400"/>
            <a:ext cx="8596668" cy="3517838"/>
          </a:xfrm>
        </p:spPr>
        <p:txBody>
          <a:bodyPr>
            <a:normAutofit fontScale="92500" lnSpcReduction="10000"/>
          </a:bodyPr>
          <a:lstStyle/>
          <a:p>
            <a:r>
              <a:rPr lang="de-AT" sz="2000" dirty="0"/>
              <a:t>Foto von Tafelbild </a:t>
            </a:r>
          </a:p>
          <a:p>
            <a:r>
              <a:rPr lang="de-AT" sz="2000" dirty="0"/>
              <a:t>Eigenständig angefertigte Arbeitsblätter  bzw. Aufträge inkl. Begründung der einzelnen Arbeitsschritte (mit Symbolen kennzeichnen R Reproduktion T Transfer KR kritische Reflexion)</a:t>
            </a:r>
          </a:p>
          <a:p>
            <a:r>
              <a:rPr lang="de-AT" sz="2000" dirty="0"/>
              <a:t>Grafiken, Bilder etc. mit Quellenangaben , durchnummerieren mit M1,M2..</a:t>
            </a:r>
          </a:p>
          <a:p>
            <a:r>
              <a:rPr lang="de-AT" sz="2000" dirty="0"/>
              <a:t>Multimediales Material mit Titel und Quellenangaben (Verlinkung)</a:t>
            </a:r>
          </a:p>
          <a:p>
            <a:r>
              <a:rPr lang="de-AT" sz="2000" dirty="0"/>
              <a:t>Die Unterrichtsplanung samt Materialien der einzelnen Stunden bzw. Sequenzen oder Projektplanung ist im Vorhinein auf der Lernplattform im dazu passenden Forum hochzuladen. Kopien müssen in Absprache mit der Lehrperson vor Ort erstellt werden.</a:t>
            </a:r>
          </a:p>
          <a:p>
            <a:pPr marL="0" indent="0">
              <a:buNone/>
            </a:pPr>
            <a:endParaRPr lang="de-AT" dirty="0"/>
          </a:p>
          <a:p>
            <a:pPr marL="0" indent="0">
              <a:buNone/>
            </a:pPr>
            <a:endParaRPr lang="de-AT" dirty="0"/>
          </a:p>
          <a:p>
            <a:endParaRPr lang="de-AT" dirty="0"/>
          </a:p>
          <a:p>
            <a:endParaRPr lang="de-AT" dirty="0"/>
          </a:p>
        </p:txBody>
      </p:sp>
      <p:sp>
        <p:nvSpPr>
          <p:cNvPr id="4" name="Fußzeilenplatzhalter 3">
            <a:extLst>
              <a:ext uri="{FF2B5EF4-FFF2-40B4-BE49-F238E27FC236}">
                <a16:creationId xmlns:a16="http://schemas.microsoft.com/office/drawing/2014/main" id="{FA601D59-8AE9-437E-BD7B-E289524D17C9}"/>
              </a:ext>
            </a:extLst>
          </p:cNvPr>
          <p:cNvSpPr>
            <a:spLocks noGrp="1"/>
          </p:cNvSpPr>
          <p:nvPr>
            <p:ph type="ftr" sz="quarter" idx="11"/>
          </p:nvPr>
        </p:nvSpPr>
        <p:spPr/>
        <p:txBody>
          <a:bodyPr/>
          <a:lstStyle/>
          <a:p>
            <a:r>
              <a:rPr lang="de-AT" dirty="0"/>
              <a:t>Reinhild.hebein@ph-linz.at (Tel. 06606692636)  PH Diözese Linz  </a:t>
            </a:r>
            <a:endParaRPr lang="en-US" dirty="0"/>
          </a:p>
        </p:txBody>
      </p:sp>
    </p:spTree>
    <p:extLst>
      <p:ext uri="{BB962C8B-B14F-4D97-AF65-F5344CB8AC3E}">
        <p14:creationId xmlns:p14="http://schemas.microsoft.com/office/powerpoint/2010/main" val="1944328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72CE7C-7158-4DA0-A65D-5EA5FBDDAD41}"/>
              </a:ext>
            </a:extLst>
          </p:cNvPr>
          <p:cNvSpPr>
            <a:spLocks noGrp="1"/>
          </p:cNvSpPr>
          <p:nvPr>
            <p:ph type="title"/>
          </p:nvPr>
        </p:nvSpPr>
        <p:spPr/>
        <p:txBody>
          <a:bodyPr/>
          <a:lstStyle/>
          <a:p>
            <a:r>
              <a:rPr lang="de-AT" dirty="0"/>
              <a:t>Seminararbeit</a:t>
            </a:r>
          </a:p>
        </p:txBody>
      </p:sp>
      <p:sp>
        <p:nvSpPr>
          <p:cNvPr id="3" name="Inhaltsplatzhalter 2">
            <a:extLst>
              <a:ext uri="{FF2B5EF4-FFF2-40B4-BE49-F238E27FC236}">
                <a16:creationId xmlns:a16="http://schemas.microsoft.com/office/drawing/2014/main" id="{179C87B3-0029-471E-9E57-EEC39DFA6F8B}"/>
              </a:ext>
            </a:extLst>
          </p:cNvPr>
          <p:cNvSpPr>
            <a:spLocks noGrp="1"/>
          </p:cNvSpPr>
          <p:nvPr>
            <p:ph idx="1"/>
          </p:nvPr>
        </p:nvSpPr>
        <p:spPr>
          <a:xfrm>
            <a:off x="529053" y="1419184"/>
            <a:ext cx="8596668" cy="4622178"/>
          </a:xfrm>
        </p:spPr>
        <p:txBody>
          <a:bodyPr>
            <a:normAutofit fontScale="85000" lnSpcReduction="20000"/>
          </a:bodyPr>
          <a:lstStyle/>
          <a:p>
            <a:r>
              <a:rPr lang="de-AT" b="1" dirty="0"/>
              <a:t>Inhaltsverzeichnis</a:t>
            </a:r>
          </a:p>
          <a:p>
            <a:r>
              <a:rPr lang="de-AT" b="1" dirty="0"/>
              <a:t>Allgemeine Angaben zur Praktikant/In, Schule, Betreuungslehrer/In</a:t>
            </a:r>
          </a:p>
          <a:p>
            <a:r>
              <a:rPr lang="de-AT" b="1" dirty="0"/>
              <a:t>Sammlung der Unterrichtsplanungen </a:t>
            </a:r>
            <a:r>
              <a:rPr lang="de-AT" b="1" dirty="0" err="1"/>
              <a:t>bzw</a:t>
            </a:r>
            <a:r>
              <a:rPr lang="de-AT" b="1" dirty="0"/>
              <a:t> Projektablaufplanung samt Lernzielen inkl. Anforderungsbereiche und </a:t>
            </a:r>
            <a:r>
              <a:rPr lang="de-AT" b="1"/>
              <a:t>Materialien (als </a:t>
            </a:r>
            <a:r>
              <a:rPr lang="de-AT" b="1" dirty="0"/>
              <a:t>Gruppe)</a:t>
            </a:r>
          </a:p>
          <a:p>
            <a:r>
              <a:rPr lang="de-AT" b="1" dirty="0"/>
              <a:t>Reflexion des Praktikums (Reflexion der einzelnen Sequenzen oder gesamter Sequenz samt Verbesserungsvorschlägen und passender Begründung) Was ist mir gut gelungen, was weniger und warum? Worauf haben die Schüler/innen sehr positiv reagiert, wo weniger? Habe ich meine Ziele erreicht? Was könnte ich das nächste Mal optimieren? Inwieweit lässt sich meine Planung einer didaktischen Theorie oder theoretischen Inhalten des Seminars zuordnen? Haben sie sich im Unterricht bewährt, wenn ja warum, wenn nein warum nicht? (jeder einzeln)</a:t>
            </a:r>
          </a:p>
          <a:p>
            <a:r>
              <a:rPr lang="de-AT" b="1" dirty="0">
                <a:sym typeface="Wingdings" panose="05000000000000000000" pitchFamily="2" charset="2"/>
              </a:rPr>
              <a:t>Reflexion der Zusammenarbeit mit den Schüler/Innen und Praxislehrer/Innen und des gesamten Praktikums, sowie der persönlichen Rolle als Lehrer/In. Was war für mich neu? Was habe ich daraus profitiert? Was merke ich mir für die Zukunft? Was brauche ich noch, um noch besser im Unterricht zurecht zu kommen? </a:t>
            </a:r>
            <a:r>
              <a:rPr lang="de-AT" b="1" dirty="0" err="1">
                <a:sym typeface="Wingdings" panose="05000000000000000000" pitchFamily="2" charset="2"/>
              </a:rPr>
              <a:t>u.ä</a:t>
            </a:r>
            <a:r>
              <a:rPr lang="de-AT" b="1" dirty="0">
                <a:sym typeface="Wingdings" panose="05000000000000000000" pitchFamily="2" charset="2"/>
              </a:rPr>
              <a:t> (jeder einzeln)</a:t>
            </a:r>
            <a:endParaRPr lang="de-AT" b="1" dirty="0">
              <a:highlight>
                <a:srgbClr val="FFFF00"/>
              </a:highlight>
              <a:sym typeface="Wingdings" panose="05000000000000000000" pitchFamily="2" charset="2"/>
            </a:endParaRPr>
          </a:p>
          <a:p>
            <a:r>
              <a:rPr lang="de-AT" b="1" dirty="0"/>
              <a:t>Literaturverzeichnis (Quellenverzeichnis)</a:t>
            </a:r>
          </a:p>
          <a:p>
            <a:pPr marL="0" indent="0">
              <a:buNone/>
            </a:pPr>
            <a:r>
              <a:rPr lang="de-AT" sz="1600" b="1" dirty="0">
                <a:solidFill>
                  <a:schemeClr val="tx1"/>
                </a:solidFill>
              </a:rPr>
              <a:t>min. ca. 25 Seiten , Termin s. </a:t>
            </a:r>
            <a:r>
              <a:rPr lang="de-AT" sz="1600" b="1" dirty="0" err="1">
                <a:solidFill>
                  <a:schemeClr val="tx1"/>
                </a:solidFill>
              </a:rPr>
              <a:t>moodle</a:t>
            </a:r>
            <a:r>
              <a:rPr lang="de-AT" sz="1600" b="1" dirty="0">
                <a:solidFill>
                  <a:schemeClr val="tx1"/>
                </a:solidFill>
              </a:rPr>
              <a:t>)</a:t>
            </a:r>
          </a:p>
          <a:p>
            <a:r>
              <a:rPr lang="de-AT" dirty="0">
                <a:solidFill>
                  <a:schemeClr val="tx1"/>
                </a:solidFill>
              </a:rPr>
              <a:t>Genaue Beschreibung siehe </a:t>
            </a:r>
            <a:r>
              <a:rPr lang="de-AT" dirty="0" err="1">
                <a:solidFill>
                  <a:schemeClr val="tx1"/>
                </a:solidFill>
              </a:rPr>
              <a:t>moodle</a:t>
            </a:r>
            <a:r>
              <a:rPr lang="de-AT" dirty="0">
                <a:solidFill>
                  <a:schemeClr val="tx1"/>
                </a:solidFill>
              </a:rPr>
              <a:t> auch Zusammenfassung </a:t>
            </a:r>
            <a:r>
              <a:rPr lang="de-AT" dirty="0"/>
              <a:t>(Word Dokument)</a:t>
            </a:r>
          </a:p>
        </p:txBody>
      </p:sp>
      <p:sp>
        <p:nvSpPr>
          <p:cNvPr id="4" name="Fußzeilenplatzhalter 3">
            <a:extLst>
              <a:ext uri="{FF2B5EF4-FFF2-40B4-BE49-F238E27FC236}">
                <a16:creationId xmlns:a16="http://schemas.microsoft.com/office/drawing/2014/main" id="{B092B614-8081-4B37-9BB3-321EA86FAE62}"/>
              </a:ext>
            </a:extLst>
          </p:cNvPr>
          <p:cNvSpPr>
            <a:spLocks noGrp="1"/>
          </p:cNvSpPr>
          <p:nvPr>
            <p:ph type="ftr" sz="quarter" idx="11"/>
          </p:nvPr>
        </p:nvSpPr>
        <p:spPr/>
        <p:txBody>
          <a:bodyPr/>
          <a:lstStyle/>
          <a:p>
            <a:r>
              <a:rPr lang="de-AT" dirty="0">
                <a:hlinkClick r:id="rId2"/>
              </a:rPr>
              <a:t>Reinhild.hebein@ph-linz.at</a:t>
            </a:r>
            <a:r>
              <a:rPr lang="de-AT" dirty="0"/>
              <a:t>  (Tel. 06606692636)  PH Diözese Linz  </a:t>
            </a:r>
            <a:endParaRPr lang="en-US" dirty="0"/>
          </a:p>
        </p:txBody>
      </p:sp>
    </p:spTree>
    <p:extLst>
      <p:ext uri="{BB962C8B-B14F-4D97-AF65-F5344CB8AC3E}">
        <p14:creationId xmlns:p14="http://schemas.microsoft.com/office/powerpoint/2010/main" val="3014097284"/>
      </p:ext>
    </p:extLst>
  </p:cSld>
  <p:clrMapOvr>
    <a:masterClrMapping/>
  </p:clrMapOvr>
</p:sld>
</file>

<file path=ppt/theme/theme1.xml><?xml version="1.0" encoding="utf-8"?>
<a:theme xmlns:a="http://schemas.openxmlformats.org/drawingml/2006/main" name="Facette">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1159</Words>
  <Application>Microsoft Office PowerPoint</Application>
  <PresentationFormat>Breitbild</PresentationFormat>
  <Paragraphs>52</Paragraphs>
  <Slides>7</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7</vt:i4>
      </vt:variant>
    </vt:vector>
  </HeadingPairs>
  <TitlesOfParts>
    <vt:vector size="13" baseType="lpstr">
      <vt:lpstr>Arial</vt:lpstr>
      <vt:lpstr>Calibri</vt:lpstr>
      <vt:lpstr>Trebuchet MS</vt:lpstr>
      <vt:lpstr>Wingdings</vt:lpstr>
      <vt:lpstr>Wingdings 3</vt:lpstr>
      <vt:lpstr>Facette</vt:lpstr>
      <vt:lpstr>Rahmenbedingungen Fachdidaktisches Begleitseminar Fachpraktikum Projektorientiert Schwerpunkt projektorientiertes Lernen  &amp; Lernen an außerschulischen Standorten   </vt:lpstr>
      <vt:lpstr>Voraussetzungen für einen erfolgreichen Abschluss</vt:lpstr>
      <vt:lpstr>Beurteilungskriterien</vt:lpstr>
      <vt:lpstr>Arbeitsschritte für Studierende</vt:lpstr>
      <vt:lpstr>Schriftliche Unterrichtsplanung  (s. auch allgemeine Anforderungen der PH)</vt:lpstr>
      <vt:lpstr>Gestaltung von Unterrichtsmaterialien (siehe auch allgemeine Anforderungen der PH)</vt:lpstr>
      <vt:lpstr>Seminararbeit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Fachdidaktisches Begleitseminar für Fachpraktikum GW</dc:title>
  <dc:creator>Reinhild Hebein</dc:creator>
  <cp:lastModifiedBy>Mairinger-Hebein Reinhild</cp:lastModifiedBy>
  <cp:revision>48</cp:revision>
  <cp:lastPrinted>2018-03-14T08:04:43Z</cp:lastPrinted>
  <dcterms:created xsi:type="dcterms:W3CDTF">2018-03-06T08:11:53Z</dcterms:created>
  <dcterms:modified xsi:type="dcterms:W3CDTF">2026-10-21T16:47:38Z</dcterms:modified>
</cp:coreProperties>
</file>