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2547"/>
  </p:normalViewPr>
  <p:slideViewPr>
    <p:cSldViewPr snapToGrid="0" snapToObjects="1">
      <p:cViewPr>
        <p:scale>
          <a:sx n="92" d="100"/>
          <a:sy n="92" d="100"/>
        </p:scale>
        <p:origin x="58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47A00-6324-E64E-9ACF-AF26A4AECD1C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22645-D9CA-924D-99C1-53C7E3FF3F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86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ACE6D-0493-FE46-BBA4-994110885A24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DF5-75E5-BA4F-AD91-87CF2634D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5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Dauer: 45 min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1CDF5-75E5-BA4F-AD91-87CF2634D37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96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Eine </a:t>
            </a:r>
            <a:r>
              <a:rPr lang="de-DE" b="1" dirty="0" smtClean="0"/>
              <a:t>prüfungsimmanente</a:t>
            </a:r>
            <a:r>
              <a:rPr lang="de-DE" dirty="0" smtClean="0"/>
              <a:t> LV stellt einen Prüfungsvorgang dar, der sich über die gesamte Dauer der </a:t>
            </a:r>
            <a:r>
              <a:rPr lang="de-DE" b="1" dirty="0" smtClean="0"/>
              <a:t>Lehrveranstaltung</a:t>
            </a:r>
            <a:r>
              <a:rPr lang="de-DE" dirty="0" smtClean="0"/>
              <a:t> erstreckt und mindestens zwei mündlich oder schriftlich zu erbringende Teilleistungen beinhaltet (beispielsweise Stundenreflexionen, Referat, Abschlussarbeit etc.).</a:t>
            </a:r>
            <a:r>
              <a:rPr lang="de-DE" b="1" dirty="0" smtClean="0"/>
              <a:t> Prüfungsimmanente</a:t>
            </a:r>
            <a:r>
              <a:rPr lang="de-DE" dirty="0" smtClean="0"/>
              <a:t> Lehrveranstaltungen sind Lehrveranstaltungen, in denen Anwesenheitspflicht gilt. Das </a:t>
            </a:r>
            <a:r>
              <a:rPr lang="de-DE" b="1" dirty="0" smtClean="0"/>
              <a:t>bedeutet</a:t>
            </a:r>
            <a:r>
              <a:rPr lang="de-DE" dirty="0" smtClean="0"/>
              <a:t>, dass </a:t>
            </a:r>
            <a:r>
              <a:rPr lang="de-DE" b="1" dirty="0" smtClean="0"/>
              <a:t>prüfungsimmanente</a:t>
            </a:r>
            <a:r>
              <a:rPr lang="de-DE" dirty="0" smtClean="0"/>
              <a:t> Lehrveranstaltungen als Ganzes benotet werden und neben der Anwesenheit auch Mitarbeit, Hausübungen und Tests zur Leistungsbeurteilung dienen.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1CDF5-75E5-BA4F-AD91-87CF2634D37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75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84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98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27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75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9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4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15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60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24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95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44C7-12CE-6C40-93FE-938256307150}" type="datetimeFigureOut">
              <a:rPr lang="de-DE" smtClean="0"/>
              <a:t>05.10.21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67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raphie.ruhr-uni-bochum.de/" TargetMode="External"/><Relationship Id="rId4" Type="http://schemas.openxmlformats.org/officeDocument/2006/relationships/hyperlink" Target="http://nble.org/wp-content/uploads/" TargetMode="External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5428" y="392158"/>
            <a:ext cx="11652069" cy="1998617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de-DE" b="1" dirty="0" smtClean="0"/>
              <a:t>Fachdidaktik der sozialwissenschaftlichen Geographie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68832" y="5120639"/>
            <a:ext cx="2284542" cy="398816"/>
          </a:xfrm>
        </p:spPr>
        <p:txBody>
          <a:bodyPr>
            <a:normAutofit fontScale="92500" lnSpcReduction="10000"/>
          </a:bodyPr>
          <a:lstStyle/>
          <a:p>
            <a:r>
              <a:rPr lang="de-DE" sz="1300" dirty="0" smtClean="0"/>
              <a:t>https://</a:t>
            </a:r>
            <a:r>
              <a:rPr lang="de-DE" sz="1300" dirty="0" err="1" smtClean="0"/>
              <a:t>www.uni-salzburg.at</a:t>
            </a:r>
            <a:r>
              <a:rPr lang="de-DE" sz="1300" dirty="0" smtClean="0"/>
              <a:t>/</a:t>
            </a:r>
            <a:r>
              <a:rPr lang="de-DE" sz="1300" dirty="0" err="1" smtClean="0"/>
              <a:t>index.php?id</a:t>
            </a:r>
            <a:r>
              <a:rPr lang="de-DE" sz="1300" dirty="0" smtClean="0"/>
              <a:t>=22760</a:t>
            </a:r>
            <a:endParaRPr lang="de-DE" sz="1300" dirty="0"/>
          </a:p>
        </p:txBody>
      </p:sp>
      <p:pic>
        <p:nvPicPr>
          <p:cNvPr id="1026" name="Picture 2" descr="ildergebnis für fachdidaktik geograph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4656">
            <a:off x="223774" y="3623128"/>
            <a:ext cx="4015631" cy="268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554570" y="6352681"/>
            <a:ext cx="28568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hlinkClick r:id="rId3"/>
              </a:rPr>
              <a:t>https://www.geographie.ruhr-uni-bochum.de/</a:t>
            </a:r>
            <a:endParaRPr lang="de-DE" sz="1100" dirty="0" smtClean="0"/>
          </a:p>
          <a:p>
            <a:r>
              <a:rPr lang="de-DE" sz="1100" dirty="0" err="1" smtClean="0"/>
              <a:t>forschung</a:t>
            </a:r>
            <a:r>
              <a:rPr lang="de-DE" sz="1100" dirty="0" smtClean="0"/>
              <a:t>/</a:t>
            </a:r>
            <a:r>
              <a:rPr lang="de-DE" sz="1100" dirty="0" err="1" smtClean="0"/>
              <a:t>geographiedidaktik</a:t>
            </a:r>
            <a:r>
              <a:rPr lang="de-DE" sz="1100" dirty="0" smtClean="0"/>
              <a:t>/</a:t>
            </a:r>
            <a:r>
              <a:rPr lang="de-DE" sz="1100" dirty="0" err="1" smtClean="0"/>
              <a:t>home</a:t>
            </a:r>
            <a:r>
              <a:rPr lang="de-DE" sz="1100" dirty="0" smtClean="0"/>
              <a:t>/</a:t>
            </a:r>
            <a:endParaRPr lang="de-DE" sz="1100" dirty="0"/>
          </a:p>
        </p:txBody>
      </p:sp>
      <p:sp>
        <p:nvSpPr>
          <p:cNvPr id="6" name="Textfeld 5"/>
          <p:cNvSpPr txBox="1"/>
          <p:nvPr/>
        </p:nvSpPr>
        <p:spPr>
          <a:xfrm>
            <a:off x="9410764" y="6396335"/>
            <a:ext cx="2514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hlinkClick r:id="rId4"/>
              </a:rPr>
              <a:t>http://nble.org/wp-content/uploads/</a:t>
            </a:r>
            <a:endParaRPr lang="de-DE" sz="1200" dirty="0" smtClean="0"/>
          </a:p>
          <a:p>
            <a:r>
              <a:rPr lang="de-DE" sz="1200" dirty="0" smtClean="0"/>
              <a:t>2014/11/interdisciplinary2.jpg</a:t>
            </a:r>
            <a:endParaRPr lang="de-DE" sz="1200" dirty="0"/>
          </a:p>
        </p:txBody>
      </p:sp>
      <p:pic>
        <p:nvPicPr>
          <p:cNvPr id="13" name="Bild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1235" y="3602335"/>
            <a:ext cx="2794000" cy="2794000"/>
          </a:xfrm>
          <a:prstGeom prst="rect">
            <a:avLst/>
          </a:prstGeom>
        </p:spPr>
      </p:pic>
      <p:pic>
        <p:nvPicPr>
          <p:cNvPr id="1027" name="Picture 3" descr="ID Bann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847" y="3255441"/>
            <a:ext cx="4676983" cy="171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11442" y="25930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732" y="0"/>
            <a:ext cx="5120268" cy="81814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de-DE" dirty="0" smtClean="0"/>
              <a:t>Vorschau </a:t>
            </a:r>
            <a:r>
              <a:rPr lang="de-DE" dirty="0" smtClean="0"/>
              <a:t>WS </a:t>
            </a:r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0632" y="818147"/>
            <a:ext cx="11598442" cy="603985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v"/>
            </a:pPr>
            <a:r>
              <a:rPr lang="de-DE" dirty="0" smtClean="0"/>
              <a:t>  06.10.: </a:t>
            </a:r>
            <a:r>
              <a:rPr lang="de-DE" b="1" dirty="0" smtClean="0"/>
              <a:t>Organisatorisches, Anforderungen, Erwartungen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  Präkonzepte - </a:t>
            </a:r>
            <a:r>
              <a:rPr lang="de-DE" dirty="0" err="1" smtClean="0"/>
              <a:t>Conceptual</a:t>
            </a:r>
            <a:r>
              <a:rPr lang="de-DE" dirty="0" smtClean="0"/>
              <a:t> </a:t>
            </a:r>
            <a:r>
              <a:rPr lang="de-DE" dirty="0" smtClean="0"/>
              <a:t>Change, „Neuer Lehrplan“ </a:t>
            </a:r>
            <a:r>
              <a:rPr lang="de-DE" dirty="0" smtClean="0"/>
              <a:t>Sekundarstufe I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  Eckpunkte einer modernen Geographiedidaktik </a:t>
            </a:r>
            <a:r>
              <a:rPr lang="de-DE" dirty="0" smtClean="0"/>
              <a:t>- </a:t>
            </a:r>
            <a:r>
              <a:rPr lang="de-DE" dirty="0"/>
              <a:t>Modell der Didaktischen Rekonstruktion 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Wahrnehmungsgeographische </a:t>
            </a:r>
            <a:r>
              <a:rPr lang="de-DE" dirty="0" smtClean="0"/>
              <a:t>Konzepte </a:t>
            </a:r>
            <a:r>
              <a:rPr lang="de-DE" dirty="0"/>
              <a:t>-</a:t>
            </a:r>
            <a:r>
              <a:rPr lang="de-DE" dirty="0" smtClean="0"/>
              <a:t> </a:t>
            </a:r>
            <a:r>
              <a:rPr lang="de-DE" dirty="0" smtClean="0"/>
              <a:t>Sozialgeographische Ansätze und Modelle</a:t>
            </a:r>
          </a:p>
          <a:p>
            <a:pPr>
              <a:buFont typeface="Wingdings" charset="2"/>
              <a:buChar char="v"/>
              <a:tabLst>
                <a:tab pos="4922838" algn="l"/>
              </a:tabLst>
            </a:pPr>
            <a:r>
              <a:rPr lang="de-DE" dirty="0" smtClean="0"/>
              <a:t>   Vorbereitung </a:t>
            </a:r>
            <a:r>
              <a:rPr lang="de-DE" dirty="0"/>
              <a:t>und Durchführung </a:t>
            </a:r>
            <a:r>
              <a:rPr lang="de-DE" dirty="0" smtClean="0"/>
              <a:t>einer Exkursion mit Forschungsaufgaben    </a:t>
            </a:r>
          </a:p>
          <a:p>
            <a:pPr marL="0" indent="0">
              <a:buNone/>
              <a:tabLst>
                <a:tab pos="4527550" algn="l"/>
                <a:tab pos="4922838" algn="l"/>
              </a:tabLst>
            </a:pPr>
            <a:r>
              <a:rPr lang="de-DE" dirty="0"/>
              <a:t> </a:t>
            </a:r>
            <a:r>
              <a:rPr lang="de-DE" dirty="0" smtClean="0"/>
              <a:t>      (</a:t>
            </a:r>
            <a:r>
              <a:rPr lang="de-DE" dirty="0" err="1" smtClean="0"/>
              <a:t>Gmundnerberg</a:t>
            </a:r>
            <a:r>
              <a:rPr lang="de-DE" dirty="0" smtClean="0"/>
              <a:t>)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Themenerarbeitung:</a:t>
            </a:r>
            <a:endParaRPr lang="de-DE" dirty="0"/>
          </a:p>
          <a:p>
            <a:pPr marL="577850" indent="-266700">
              <a:buFont typeface="Wingdings" charset="2"/>
              <a:buChar char="§"/>
            </a:pPr>
            <a:r>
              <a:rPr lang="de-DE" dirty="0" smtClean="0"/>
              <a:t>Bevölkerungsgeographie aus sozialgeographischer Perspektive</a:t>
            </a:r>
          </a:p>
          <a:p>
            <a:pPr marL="577850" indent="-266700">
              <a:buFont typeface="Wingdings" charset="2"/>
              <a:buChar char="§"/>
            </a:pPr>
            <a:r>
              <a:rPr lang="de-DE" dirty="0" smtClean="0"/>
              <a:t>Klimawandel</a:t>
            </a:r>
          </a:p>
          <a:p>
            <a:pPr marL="577850" indent="-266700">
              <a:buFont typeface="Wingdings" charset="2"/>
              <a:buChar char="§"/>
            </a:pPr>
            <a:r>
              <a:rPr lang="de-DE" dirty="0" smtClean="0"/>
              <a:t>Stadtentwicklung und Stadtpolitik, Urbanisierung – </a:t>
            </a:r>
            <a:r>
              <a:rPr lang="de-DE" dirty="0" err="1" smtClean="0"/>
              <a:t>Gentrifikation</a:t>
            </a:r>
            <a:endParaRPr lang="de-DE" dirty="0"/>
          </a:p>
          <a:p>
            <a:pPr marL="577850" indent="-266700">
              <a:buFont typeface="Wingdings" charset="2"/>
              <a:buChar char="§"/>
            </a:pPr>
            <a:r>
              <a:rPr lang="de-DE" dirty="0" smtClean="0"/>
              <a:t>Standortfaktoren nach Schamp, Industriestandortlehre nach </a:t>
            </a:r>
            <a:r>
              <a:rPr lang="de-DE" dirty="0" err="1" smtClean="0"/>
              <a:t>Thünen</a:t>
            </a:r>
            <a:r>
              <a:rPr lang="de-DE" dirty="0" smtClean="0"/>
              <a:t>, Theorie der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Zentralen Orte nach Christaller, Probleme der optimalen Standortwahl</a:t>
            </a:r>
          </a:p>
          <a:p>
            <a:pPr marL="579438" indent="-261938">
              <a:buFont typeface="Wingdings" charset="2"/>
              <a:buChar char="§"/>
            </a:pPr>
            <a:r>
              <a:rPr lang="de-DE" dirty="0"/>
              <a:t> </a:t>
            </a:r>
            <a:r>
              <a:rPr lang="de-DE" dirty="0" smtClean="0"/>
              <a:t>Methoden im GW-Unterricht – Formen innerer Differenzierung – vernetztes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Denken – interkulturelles Denken (Anforderungsstufen an die Feinzielformulierungen)</a:t>
            </a:r>
          </a:p>
          <a:p>
            <a:pPr marL="317500" indent="0">
              <a:buFont typeface="Wingdings" charset="2"/>
              <a:buChar char="§"/>
            </a:pPr>
            <a:r>
              <a:rPr lang="de-DE" dirty="0" smtClean="0"/>
              <a:t>  Globalisierung</a:t>
            </a:r>
          </a:p>
          <a:p>
            <a:pPr marL="358775" indent="-41275">
              <a:buFont typeface="Wingdings" charset="2"/>
              <a:buChar char="§"/>
            </a:pPr>
            <a:r>
              <a:rPr lang="de-DE" dirty="0"/>
              <a:t> </a:t>
            </a:r>
            <a:r>
              <a:rPr lang="de-DE" dirty="0" smtClean="0"/>
              <a:t> .....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28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732" y="0"/>
            <a:ext cx="5120268" cy="81814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de-DE" dirty="0" smtClean="0"/>
              <a:t>Anforderungen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0632" y="1130968"/>
            <a:ext cx="11951368" cy="572703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v"/>
            </a:pPr>
            <a:r>
              <a:rPr lang="de-DE" dirty="0"/>
              <a:t> </a:t>
            </a:r>
            <a:r>
              <a:rPr lang="de-DE" dirty="0" smtClean="0"/>
              <a:t>75% Präsenz bei den Lehrveranstaltungen</a:t>
            </a:r>
          </a:p>
          <a:p>
            <a:pPr>
              <a:buFont typeface="Wingdings" charset="2"/>
              <a:buChar char="v"/>
            </a:pPr>
            <a:r>
              <a:rPr lang="de-DE" dirty="0"/>
              <a:t> I</a:t>
            </a:r>
            <a:r>
              <a:rPr lang="de-DE" dirty="0" smtClean="0"/>
              <a:t>mmanenter Prüfungscharakter - aktive Diskussionsteilhabe</a:t>
            </a:r>
          </a:p>
          <a:p>
            <a:pPr>
              <a:buFont typeface="Wingdings" charset="2"/>
              <a:buChar char="v"/>
            </a:pPr>
            <a:r>
              <a:rPr lang="de-DE" dirty="0"/>
              <a:t> </a:t>
            </a:r>
            <a:r>
              <a:rPr lang="de-DE" dirty="0" smtClean="0"/>
              <a:t>Arbeitsaufträge: Lösungen verschriftlichen und abgeben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Praktische Umsetzung der Themen für die Unterrichtspraxis in den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Lehrveranstaltungen</a:t>
            </a:r>
          </a:p>
          <a:p>
            <a:pPr>
              <a:buFont typeface="Wingdings" charset="2"/>
              <a:buChar char="v"/>
            </a:pPr>
            <a:endParaRPr lang="de-DE" dirty="0" smtClean="0"/>
          </a:p>
          <a:p>
            <a:pPr>
              <a:buFont typeface="Wingdings" charset="2"/>
              <a:buChar char="v"/>
            </a:pPr>
            <a:r>
              <a:rPr lang="de-DE" dirty="0"/>
              <a:t> </a:t>
            </a:r>
            <a:r>
              <a:rPr lang="de-DE" dirty="0" smtClean="0"/>
              <a:t>Mündliche Prüfung </a:t>
            </a:r>
            <a:r>
              <a:rPr lang="de-DE" dirty="0" smtClean="0"/>
              <a:t>(voraussichtliche Termine: 15.12.21/13.01.22/28.02.22): </a:t>
            </a:r>
            <a:endParaRPr lang="de-DE" dirty="0" smtClean="0"/>
          </a:p>
          <a:p>
            <a:pPr marL="2719388" indent="-2719388">
              <a:buNone/>
            </a:pPr>
            <a:r>
              <a:rPr lang="de-DE" b="1" dirty="0"/>
              <a:t> </a:t>
            </a:r>
            <a:r>
              <a:rPr lang="de-DE" b="1" dirty="0" smtClean="0"/>
              <a:t>    </a:t>
            </a:r>
            <a:r>
              <a:rPr lang="de-DE" b="1" dirty="0" smtClean="0"/>
              <a:t>a) Theorieanteil </a:t>
            </a:r>
            <a:r>
              <a:rPr lang="de-DE" b="1" dirty="0" smtClean="0"/>
              <a:t>+ </a:t>
            </a:r>
            <a:endParaRPr lang="de-DE" b="1" dirty="0" smtClean="0"/>
          </a:p>
          <a:p>
            <a:pPr marL="2719388" indent="-2719388">
              <a:buNone/>
            </a:pPr>
            <a:r>
              <a:rPr lang="de-DE" b="1" smtClean="0"/>
              <a:t>     b) praktische </a:t>
            </a:r>
            <a:r>
              <a:rPr lang="de-DE" b="1" dirty="0" smtClean="0"/>
              <a:t>Umsetzung: </a:t>
            </a:r>
          </a:p>
          <a:p>
            <a:pPr marL="3022600" indent="-303213">
              <a:buFont typeface="Wingdings" charset="2"/>
              <a:buChar char="§"/>
            </a:pPr>
            <a:r>
              <a:rPr lang="de-DE" dirty="0" smtClean="0"/>
              <a:t>Unterrichtsthema </a:t>
            </a:r>
            <a:r>
              <a:rPr lang="de-DE" dirty="0" smtClean="0"/>
              <a:t>wählen</a:t>
            </a:r>
          </a:p>
          <a:p>
            <a:pPr marL="2676525" indent="0">
              <a:buFont typeface="Wingdings" charset="2"/>
              <a:buChar char="§"/>
            </a:pPr>
            <a:r>
              <a:rPr lang="de-DE" dirty="0" smtClean="0"/>
              <a:t>  Lernzielformulierung gemäß den </a:t>
            </a:r>
            <a:r>
              <a:rPr lang="de-DE" dirty="0" smtClean="0"/>
              <a:t>drei</a:t>
            </a:r>
            <a:r>
              <a:rPr lang="de-DE" dirty="0" smtClean="0"/>
              <a:t> Anforderungsbereichen</a:t>
            </a:r>
            <a:endParaRPr lang="de-DE" dirty="0" smtClean="0"/>
          </a:p>
          <a:p>
            <a:pPr marL="2676525" indent="0">
              <a:buFont typeface="Wingdings" charset="2"/>
              <a:buChar char="§"/>
            </a:pPr>
            <a:r>
              <a:rPr lang="de-DE" dirty="0"/>
              <a:t> </a:t>
            </a:r>
            <a:r>
              <a:rPr lang="de-DE" dirty="0" smtClean="0"/>
              <a:t> Unterrichtseinstieg der Inklusion entsprechend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charset="2"/>
              <a:buChar char="v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17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5564" y="249383"/>
            <a:ext cx="10515600" cy="946264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de-DE" b="1" dirty="0" smtClean="0">
                <a:latin typeface="Arial" charset="0"/>
                <a:ea typeface="Arial" charset="0"/>
                <a:cs typeface="Arial" charset="0"/>
              </a:rPr>
              <a:t>Fachdidaktik  </a:t>
            </a:r>
            <a:endParaRPr lang="de-DE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3728" y="1195647"/>
            <a:ext cx="10515600" cy="5720574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Wo liegt Ihrer Meinung nach noch Aufholbedarf?</a:t>
            </a:r>
          </a:p>
          <a:p>
            <a:endParaRPr lang="de-DE" dirty="0" smtClean="0"/>
          </a:p>
          <a:p>
            <a:r>
              <a:rPr lang="de-DE" dirty="0" smtClean="0"/>
              <a:t>Wovon haben Sie schon ausgiebig gehört?</a:t>
            </a:r>
          </a:p>
          <a:p>
            <a:endParaRPr lang="de-DE" dirty="0" smtClean="0"/>
          </a:p>
          <a:p>
            <a:r>
              <a:rPr lang="de-DE" dirty="0" smtClean="0"/>
              <a:t>Welche Themen sollten Ihrer Meinung nach in diesem Semester angesprochen werden?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a) Setzen Sie Prioritäten!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b) Wie steht es mit Ihrer Einsatzbereitschaft?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Arial" charset="0"/>
              <a:buChar char="•"/>
            </a:pPr>
            <a:r>
              <a:rPr lang="de-DE" dirty="0" smtClean="0"/>
              <a:t>Weitere Vorschläge!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4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Macintosh PowerPoint</Application>
  <PresentationFormat>Breitbild</PresentationFormat>
  <Paragraphs>52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Wingdings</vt:lpstr>
      <vt:lpstr>Arial</vt:lpstr>
      <vt:lpstr>Office-Design</vt:lpstr>
      <vt:lpstr>Fachdidaktik der sozialwissenschaftlichen Geographie</vt:lpstr>
      <vt:lpstr>Vorschau WS 2021</vt:lpstr>
      <vt:lpstr>Anforderungen</vt:lpstr>
      <vt:lpstr>Fachdidaktik  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Fachdidaktik der sozialwissenschaftlichen Geographie</dc:title>
  <dc:creator>Microsoft Office-Anwender</dc:creator>
  <cp:lastModifiedBy>Microsoft Office-Anwender</cp:lastModifiedBy>
  <cp:revision>36</cp:revision>
  <cp:lastPrinted>2018-03-05T15:22:31Z</cp:lastPrinted>
  <dcterms:created xsi:type="dcterms:W3CDTF">2018-03-02T12:20:00Z</dcterms:created>
  <dcterms:modified xsi:type="dcterms:W3CDTF">2021-10-05T09:41:57Z</dcterms:modified>
</cp:coreProperties>
</file>