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881" r:id="rId2"/>
    <p:sldMasterId id="2147483918" r:id="rId3"/>
    <p:sldMasterId id="2147483955" r:id="rId4"/>
    <p:sldMasterId id="2147483968" r:id="rId5"/>
    <p:sldMasterId id="2147484028" r:id="rId6"/>
    <p:sldMasterId id="2147484041" r:id="rId7"/>
    <p:sldMasterId id="2147484093" r:id="rId8"/>
    <p:sldMasterId id="2147484098" r:id="rId9"/>
    <p:sldMasterId id="2147484110" r:id="rId10"/>
    <p:sldMasterId id="2147484132" r:id="rId11"/>
  </p:sldMasterIdLst>
  <p:notesMasterIdLst>
    <p:notesMasterId r:id="rId56"/>
  </p:notesMasterIdLst>
  <p:handoutMasterIdLst>
    <p:handoutMasterId r:id="rId57"/>
  </p:handoutMasterIdLst>
  <p:sldIdLst>
    <p:sldId id="1284" r:id="rId12"/>
    <p:sldId id="1730" r:id="rId13"/>
    <p:sldId id="1742" r:id="rId14"/>
    <p:sldId id="1743" r:id="rId15"/>
    <p:sldId id="1744" r:id="rId16"/>
    <p:sldId id="1745" r:id="rId17"/>
    <p:sldId id="1746" r:id="rId18"/>
    <p:sldId id="1747" r:id="rId19"/>
    <p:sldId id="1750" r:id="rId20"/>
    <p:sldId id="1751" r:id="rId21"/>
    <p:sldId id="1753" r:id="rId22"/>
    <p:sldId id="1755" r:id="rId23"/>
    <p:sldId id="1756" r:id="rId24"/>
    <p:sldId id="1757" r:id="rId25"/>
    <p:sldId id="1758" r:id="rId26"/>
    <p:sldId id="1759" r:id="rId27"/>
    <p:sldId id="1761" r:id="rId28"/>
    <p:sldId id="1772" r:id="rId29"/>
    <p:sldId id="1781" r:id="rId30"/>
    <p:sldId id="1782" r:id="rId31"/>
    <p:sldId id="1783" r:id="rId32"/>
    <p:sldId id="1787" r:id="rId33"/>
    <p:sldId id="1788" r:id="rId34"/>
    <p:sldId id="1789" r:id="rId35"/>
    <p:sldId id="1790" r:id="rId36"/>
    <p:sldId id="1731" r:id="rId37"/>
    <p:sldId id="1732" r:id="rId38"/>
    <p:sldId id="1733" r:id="rId39"/>
    <p:sldId id="1734" r:id="rId40"/>
    <p:sldId id="1735" r:id="rId41"/>
    <p:sldId id="1736" r:id="rId42"/>
    <p:sldId id="1737" r:id="rId43"/>
    <p:sldId id="1738" r:id="rId44"/>
    <p:sldId id="1739" r:id="rId45"/>
    <p:sldId id="1815" r:id="rId46"/>
    <p:sldId id="1807" r:id="rId47"/>
    <p:sldId id="1808" r:id="rId48"/>
    <p:sldId id="1809" r:id="rId49"/>
    <p:sldId id="1810" r:id="rId50"/>
    <p:sldId id="1811" r:id="rId51"/>
    <p:sldId id="1812" r:id="rId52"/>
    <p:sldId id="1813" r:id="rId53"/>
    <p:sldId id="1814" r:id="rId54"/>
    <p:sldId id="1729" r:id="rId55"/>
  </p:sldIdLst>
  <p:sldSz cx="9144000" cy="6858000" type="screen4x3"/>
  <p:notesSz cx="6797675" cy="9926638"/>
  <p:defaultTextStyle>
    <a:defPPr>
      <a:defRPr lang="de-DE"/>
    </a:defPPr>
    <a:lvl1pPr algn="l" rtl="0" fontAlgn="base">
      <a:spcBef>
        <a:spcPct val="0"/>
      </a:spcBef>
      <a:spcAft>
        <a:spcPct val="0"/>
      </a:spcAft>
      <a:defRPr sz="4000" kern="1200">
        <a:solidFill>
          <a:schemeClr val="tx1"/>
        </a:solidFill>
        <a:latin typeface="Arial" pitchFamily="34" charset="0"/>
        <a:ea typeface="+mn-ea"/>
        <a:cs typeface="+mn-cs"/>
      </a:defRPr>
    </a:lvl1pPr>
    <a:lvl2pPr marL="457200" algn="l" rtl="0" fontAlgn="base">
      <a:spcBef>
        <a:spcPct val="0"/>
      </a:spcBef>
      <a:spcAft>
        <a:spcPct val="0"/>
      </a:spcAft>
      <a:defRPr sz="4000" kern="1200">
        <a:solidFill>
          <a:schemeClr val="tx1"/>
        </a:solidFill>
        <a:latin typeface="Arial" pitchFamily="34" charset="0"/>
        <a:ea typeface="+mn-ea"/>
        <a:cs typeface="+mn-cs"/>
      </a:defRPr>
    </a:lvl2pPr>
    <a:lvl3pPr marL="914400" algn="l" rtl="0" fontAlgn="base">
      <a:spcBef>
        <a:spcPct val="0"/>
      </a:spcBef>
      <a:spcAft>
        <a:spcPct val="0"/>
      </a:spcAft>
      <a:defRPr sz="4000" kern="1200">
        <a:solidFill>
          <a:schemeClr val="tx1"/>
        </a:solidFill>
        <a:latin typeface="Arial" pitchFamily="34" charset="0"/>
        <a:ea typeface="+mn-ea"/>
        <a:cs typeface="+mn-cs"/>
      </a:defRPr>
    </a:lvl3pPr>
    <a:lvl4pPr marL="1371600" algn="l" rtl="0" fontAlgn="base">
      <a:spcBef>
        <a:spcPct val="0"/>
      </a:spcBef>
      <a:spcAft>
        <a:spcPct val="0"/>
      </a:spcAft>
      <a:defRPr sz="4000" kern="1200">
        <a:solidFill>
          <a:schemeClr val="tx1"/>
        </a:solidFill>
        <a:latin typeface="Arial" pitchFamily="34" charset="0"/>
        <a:ea typeface="+mn-ea"/>
        <a:cs typeface="+mn-cs"/>
      </a:defRPr>
    </a:lvl4pPr>
    <a:lvl5pPr marL="1828800" algn="l" rtl="0" fontAlgn="base">
      <a:spcBef>
        <a:spcPct val="0"/>
      </a:spcBef>
      <a:spcAft>
        <a:spcPct val="0"/>
      </a:spcAft>
      <a:defRPr sz="4000" kern="1200">
        <a:solidFill>
          <a:schemeClr val="tx1"/>
        </a:solidFill>
        <a:latin typeface="Arial" pitchFamily="34" charset="0"/>
        <a:ea typeface="+mn-ea"/>
        <a:cs typeface="+mn-cs"/>
      </a:defRPr>
    </a:lvl5pPr>
    <a:lvl6pPr marL="2286000" algn="l" defTabSz="914400" rtl="0" eaLnBrk="1" latinLnBrk="0" hangingPunct="1">
      <a:defRPr sz="4000" kern="1200">
        <a:solidFill>
          <a:schemeClr val="tx1"/>
        </a:solidFill>
        <a:latin typeface="Arial" pitchFamily="34" charset="0"/>
        <a:ea typeface="+mn-ea"/>
        <a:cs typeface="+mn-cs"/>
      </a:defRPr>
    </a:lvl6pPr>
    <a:lvl7pPr marL="2743200" algn="l" defTabSz="914400" rtl="0" eaLnBrk="1" latinLnBrk="0" hangingPunct="1">
      <a:defRPr sz="4000" kern="1200">
        <a:solidFill>
          <a:schemeClr val="tx1"/>
        </a:solidFill>
        <a:latin typeface="Arial" pitchFamily="34" charset="0"/>
        <a:ea typeface="+mn-ea"/>
        <a:cs typeface="+mn-cs"/>
      </a:defRPr>
    </a:lvl7pPr>
    <a:lvl8pPr marL="3200400" algn="l" defTabSz="914400" rtl="0" eaLnBrk="1" latinLnBrk="0" hangingPunct="1">
      <a:defRPr sz="4000" kern="1200">
        <a:solidFill>
          <a:schemeClr val="tx1"/>
        </a:solidFill>
        <a:latin typeface="Arial" pitchFamily="34" charset="0"/>
        <a:ea typeface="+mn-ea"/>
        <a:cs typeface="+mn-cs"/>
      </a:defRPr>
    </a:lvl8pPr>
    <a:lvl9pPr marL="3657600" algn="l" defTabSz="914400" rtl="0" eaLnBrk="1" latinLnBrk="0" hangingPunct="1">
      <a:defRPr sz="4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CCFF"/>
    <a:srgbClr val="FFFFCC"/>
    <a:srgbClr val="FFFF99"/>
    <a:srgbClr val="FFFF00"/>
    <a:srgbClr val="FF99FF"/>
    <a:srgbClr val="CCFF99"/>
    <a:srgbClr val="FFFF66"/>
    <a:srgbClr val="B2B2B2"/>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449" autoAdjust="0"/>
    <p:restoredTop sz="94700" autoAdjust="0"/>
  </p:normalViewPr>
  <p:slideViewPr>
    <p:cSldViewPr>
      <p:cViewPr varScale="1">
        <p:scale>
          <a:sx n="113" d="100"/>
          <a:sy n="113" d="100"/>
        </p:scale>
        <p:origin x="2142" y="96"/>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2" d="100"/>
          <a:sy n="92" d="100"/>
        </p:scale>
        <p:origin x="-3756" y="-11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FF6BE-67BA-466C-B2DE-E7ABEB8C7CF9}" type="doc">
      <dgm:prSet loTypeId="urn:microsoft.com/office/officeart/2005/8/layout/venn2" loCatId="relationship" qsTypeId="urn:microsoft.com/office/officeart/2005/8/quickstyle/3d2" qsCatId="3D" csTypeId="urn:microsoft.com/office/officeart/2005/8/colors/colorful5" csCatId="colorful" phldr="1"/>
      <dgm:spPr/>
    </dgm:pt>
    <dgm:pt modelId="{5E59AF82-0CDD-4269-8BDC-B482D21E5A9A}">
      <dgm:prSet phldrT="[Text]" custT="1"/>
      <dgm:spPr/>
      <dgm:t>
        <a:bodyPr/>
        <a:lstStyle/>
        <a:p>
          <a:pPr algn="ctr"/>
          <a:r>
            <a:rPr lang="de-AT" sz="2000" b="1" dirty="0">
              <a:solidFill>
                <a:sysClr val="windowText" lastClr="000000"/>
              </a:solidFill>
            </a:rPr>
            <a:t>Wirtschafts-ethik</a:t>
          </a:r>
          <a:endParaRPr lang="de-AT" sz="1400" b="1" dirty="0">
            <a:solidFill>
              <a:sysClr val="windowText" lastClr="000000"/>
            </a:solidFill>
          </a:endParaRPr>
        </a:p>
      </dgm:t>
    </dgm:pt>
    <dgm:pt modelId="{C95B9905-8FDF-4804-8825-0DEB43F006AE}" type="parTrans" cxnId="{0A02D298-3C5E-4FF8-97F2-0EB4C1E8C1E5}">
      <dgm:prSet/>
      <dgm:spPr/>
      <dgm:t>
        <a:bodyPr/>
        <a:lstStyle/>
        <a:p>
          <a:pPr algn="ctr"/>
          <a:endParaRPr lang="de-AT">
            <a:solidFill>
              <a:sysClr val="windowText" lastClr="000000"/>
            </a:solidFill>
          </a:endParaRPr>
        </a:p>
      </dgm:t>
    </dgm:pt>
    <dgm:pt modelId="{9D253F67-53C0-499C-9A8E-D00A660A0081}" type="sibTrans" cxnId="{0A02D298-3C5E-4FF8-97F2-0EB4C1E8C1E5}">
      <dgm:prSet/>
      <dgm:spPr/>
      <dgm:t>
        <a:bodyPr/>
        <a:lstStyle/>
        <a:p>
          <a:pPr algn="ctr"/>
          <a:endParaRPr lang="de-AT">
            <a:solidFill>
              <a:sysClr val="windowText" lastClr="000000"/>
            </a:solidFill>
          </a:endParaRPr>
        </a:p>
      </dgm:t>
    </dgm:pt>
    <dgm:pt modelId="{BF534486-7FE5-4E24-920C-EB4187F5F7CF}">
      <dgm:prSet phldrT="[Text]" custT="1"/>
      <dgm:spPr>
        <a:solidFill>
          <a:schemeClr val="bg1"/>
        </a:solidFill>
      </dgm:spPr>
      <dgm:t>
        <a:bodyPr/>
        <a:lstStyle/>
        <a:p>
          <a:pPr algn="ctr"/>
          <a:r>
            <a:rPr lang="de-AT" sz="2000" b="1" dirty="0">
              <a:solidFill>
                <a:sysClr val="windowText" lastClr="000000"/>
              </a:solidFill>
            </a:rPr>
            <a:t>Unternehmens-ethik</a:t>
          </a:r>
        </a:p>
      </dgm:t>
    </dgm:pt>
    <dgm:pt modelId="{A8239759-31E7-4767-A20B-7D171E3DE3B4}" type="parTrans" cxnId="{B971EB42-07AD-4152-8AFE-F786B0B81098}">
      <dgm:prSet/>
      <dgm:spPr/>
      <dgm:t>
        <a:bodyPr/>
        <a:lstStyle/>
        <a:p>
          <a:pPr algn="ctr"/>
          <a:endParaRPr lang="de-AT">
            <a:solidFill>
              <a:sysClr val="windowText" lastClr="000000"/>
            </a:solidFill>
          </a:endParaRPr>
        </a:p>
      </dgm:t>
    </dgm:pt>
    <dgm:pt modelId="{EFCD37E7-D8D5-4453-8645-97335A9DB426}" type="sibTrans" cxnId="{B971EB42-07AD-4152-8AFE-F786B0B81098}">
      <dgm:prSet/>
      <dgm:spPr/>
      <dgm:t>
        <a:bodyPr/>
        <a:lstStyle/>
        <a:p>
          <a:pPr algn="ctr"/>
          <a:endParaRPr lang="de-AT">
            <a:solidFill>
              <a:sysClr val="windowText" lastClr="000000"/>
            </a:solidFill>
          </a:endParaRPr>
        </a:p>
      </dgm:t>
    </dgm:pt>
    <dgm:pt modelId="{9700347B-4B1E-4CD8-B2B9-8DCA8A0CA0D7}">
      <dgm:prSet phldrT="[Text]" custT="1"/>
      <dgm:spPr>
        <a:solidFill>
          <a:srgbClr val="FFFFCC"/>
        </a:solidFill>
      </dgm:spPr>
      <dgm:t>
        <a:bodyPr/>
        <a:lstStyle/>
        <a:p>
          <a:pPr algn="ctr"/>
          <a:r>
            <a:rPr lang="de-AT" sz="2000" b="1" dirty="0">
              <a:solidFill>
                <a:sysClr val="windowText" lastClr="000000"/>
              </a:solidFill>
            </a:rPr>
            <a:t>Individualethik</a:t>
          </a:r>
          <a:endParaRPr lang="de-AT" sz="1600" b="1" dirty="0">
            <a:solidFill>
              <a:sysClr val="windowText" lastClr="000000"/>
            </a:solidFill>
          </a:endParaRPr>
        </a:p>
      </dgm:t>
    </dgm:pt>
    <dgm:pt modelId="{25A21CDD-6346-4906-B615-610CB2432A71}" type="parTrans" cxnId="{802E1306-2609-48F4-B92F-5DC99C9D1771}">
      <dgm:prSet/>
      <dgm:spPr/>
      <dgm:t>
        <a:bodyPr/>
        <a:lstStyle/>
        <a:p>
          <a:pPr algn="ctr"/>
          <a:endParaRPr lang="de-AT">
            <a:solidFill>
              <a:sysClr val="windowText" lastClr="000000"/>
            </a:solidFill>
          </a:endParaRPr>
        </a:p>
      </dgm:t>
    </dgm:pt>
    <dgm:pt modelId="{C1512ED7-EE3E-4AF5-828F-B261E0F55E04}" type="sibTrans" cxnId="{802E1306-2609-48F4-B92F-5DC99C9D1771}">
      <dgm:prSet/>
      <dgm:spPr/>
      <dgm:t>
        <a:bodyPr/>
        <a:lstStyle/>
        <a:p>
          <a:pPr algn="ctr"/>
          <a:endParaRPr lang="de-AT">
            <a:solidFill>
              <a:sysClr val="windowText" lastClr="000000"/>
            </a:solidFill>
          </a:endParaRPr>
        </a:p>
      </dgm:t>
    </dgm:pt>
    <dgm:pt modelId="{56E22519-7FCB-47BE-852E-52C6DE071654}" type="pres">
      <dgm:prSet presAssocID="{2D8FF6BE-67BA-466C-B2DE-E7ABEB8C7CF9}" presName="Name0" presStyleCnt="0">
        <dgm:presLayoutVars>
          <dgm:chMax val="7"/>
          <dgm:resizeHandles val="exact"/>
        </dgm:presLayoutVars>
      </dgm:prSet>
      <dgm:spPr/>
    </dgm:pt>
    <dgm:pt modelId="{A8AD6F83-5136-49D6-952B-F6FF13CF0708}" type="pres">
      <dgm:prSet presAssocID="{2D8FF6BE-67BA-466C-B2DE-E7ABEB8C7CF9}" presName="comp1" presStyleCnt="0"/>
      <dgm:spPr/>
    </dgm:pt>
    <dgm:pt modelId="{92BB5930-692F-46F6-A72B-65D8643114BC}" type="pres">
      <dgm:prSet presAssocID="{2D8FF6BE-67BA-466C-B2DE-E7ABEB8C7CF9}" presName="circle1" presStyleLbl="node1" presStyleIdx="0" presStyleCnt="3" custScaleX="124894" custScaleY="95519" custLinFactNeighborX="1293" custLinFactNeighborY="-525"/>
      <dgm:spPr/>
      <dgm:t>
        <a:bodyPr/>
        <a:lstStyle/>
        <a:p>
          <a:endParaRPr lang="de-AT"/>
        </a:p>
      </dgm:t>
    </dgm:pt>
    <dgm:pt modelId="{77639C7C-8E15-4155-9A75-84044FF61223}" type="pres">
      <dgm:prSet presAssocID="{2D8FF6BE-67BA-466C-B2DE-E7ABEB8C7CF9}" presName="c1text" presStyleLbl="node1" presStyleIdx="0" presStyleCnt="3">
        <dgm:presLayoutVars>
          <dgm:bulletEnabled val="1"/>
        </dgm:presLayoutVars>
      </dgm:prSet>
      <dgm:spPr/>
      <dgm:t>
        <a:bodyPr/>
        <a:lstStyle/>
        <a:p>
          <a:endParaRPr lang="de-AT"/>
        </a:p>
      </dgm:t>
    </dgm:pt>
    <dgm:pt modelId="{36C125B6-5630-402A-B4C4-40702CF9AE85}" type="pres">
      <dgm:prSet presAssocID="{2D8FF6BE-67BA-466C-B2DE-E7ABEB8C7CF9}" presName="comp2" presStyleCnt="0"/>
      <dgm:spPr/>
    </dgm:pt>
    <dgm:pt modelId="{C2052490-3A66-49DA-879F-12598649C76A}" type="pres">
      <dgm:prSet presAssocID="{2D8FF6BE-67BA-466C-B2DE-E7ABEB8C7CF9}" presName="circle2" presStyleLbl="node1" presStyleIdx="1" presStyleCnt="3" custScaleX="161714" custScaleY="88889" custLinFactNeighborX="-682" custLinFactNeighborY="-5649"/>
      <dgm:spPr/>
      <dgm:t>
        <a:bodyPr/>
        <a:lstStyle/>
        <a:p>
          <a:endParaRPr lang="de-AT"/>
        </a:p>
      </dgm:t>
    </dgm:pt>
    <dgm:pt modelId="{C35951CD-33FF-4C25-882A-82A5EDE612DE}" type="pres">
      <dgm:prSet presAssocID="{2D8FF6BE-67BA-466C-B2DE-E7ABEB8C7CF9}" presName="c2text" presStyleLbl="node1" presStyleIdx="1" presStyleCnt="3">
        <dgm:presLayoutVars>
          <dgm:bulletEnabled val="1"/>
        </dgm:presLayoutVars>
      </dgm:prSet>
      <dgm:spPr/>
      <dgm:t>
        <a:bodyPr/>
        <a:lstStyle/>
        <a:p>
          <a:endParaRPr lang="de-AT"/>
        </a:p>
      </dgm:t>
    </dgm:pt>
    <dgm:pt modelId="{E2FE71D7-7174-4368-9751-CE4F78EB2F9C}" type="pres">
      <dgm:prSet presAssocID="{2D8FF6BE-67BA-466C-B2DE-E7ABEB8C7CF9}" presName="comp3" presStyleCnt="0"/>
      <dgm:spPr/>
    </dgm:pt>
    <dgm:pt modelId="{6AA9E98F-BFB4-4C68-8EF9-2D7B4C241138}" type="pres">
      <dgm:prSet presAssocID="{2D8FF6BE-67BA-466C-B2DE-E7ABEB8C7CF9}" presName="circle3" presStyleLbl="node1" presStyleIdx="2" presStyleCnt="3" custScaleX="172690" custScaleY="71429" custLinFactNeighborX="1511" custLinFactNeighborY="-19188"/>
      <dgm:spPr/>
      <dgm:t>
        <a:bodyPr/>
        <a:lstStyle/>
        <a:p>
          <a:endParaRPr lang="de-AT"/>
        </a:p>
      </dgm:t>
    </dgm:pt>
    <dgm:pt modelId="{A7BF9C95-B471-4BF2-979D-8E232FDC73EE}" type="pres">
      <dgm:prSet presAssocID="{2D8FF6BE-67BA-466C-B2DE-E7ABEB8C7CF9}" presName="c3text" presStyleLbl="node1" presStyleIdx="2" presStyleCnt="3">
        <dgm:presLayoutVars>
          <dgm:bulletEnabled val="1"/>
        </dgm:presLayoutVars>
      </dgm:prSet>
      <dgm:spPr/>
      <dgm:t>
        <a:bodyPr/>
        <a:lstStyle/>
        <a:p>
          <a:endParaRPr lang="de-AT"/>
        </a:p>
      </dgm:t>
    </dgm:pt>
  </dgm:ptLst>
  <dgm:cxnLst>
    <dgm:cxn modelId="{0A02D298-3C5E-4FF8-97F2-0EB4C1E8C1E5}" srcId="{2D8FF6BE-67BA-466C-B2DE-E7ABEB8C7CF9}" destId="{5E59AF82-0CDD-4269-8BDC-B482D21E5A9A}" srcOrd="0" destOrd="0" parTransId="{C95B9905-8FDF-4804-8825-0DEB43F006AE}" sibTransId="{9D253F67-53C0-499C-9A8E-D00A660A0081}"/>
    <dgm:cxn modelId="{7D4AD924-92CC-4B39-9390-2E50E8A2FE94}" type="presOf" srcId="{9700347B-4B1E-4CD8-B2B9-8DCA8A0CA0D7}" destId="{6AA9E98F-BFB4-4C68-8EF9-2D7B4C241138}" srcOrd="0" destOrd="0" presId="urn:microsoft.com/office/officeart/2005/8/layout/venn2"/>
    <dgm:cxn modelId="{A19DB003-55A9-49B2-8ABF-C87187DB1F5C}" type="presOf" srcId="{9700347B-4B1E-4CD8-B2B9-8DCA8A0CA0D7}" destId="{A7BF9C95-B471-4BF2-979D-8E232FDC73EE}" srcOrd="1" destOrd="0" presId="urn:microsoft.com/office/officeart/2005/8/layout/venn2"/>
    <dgm:cxn modelId="{E534BA56-8681-4B30-8C19-6F486244A2D9}" type="presOf" srcId="{5E59AF82-0CDD-4269-8BDC-B482D21E5A9A}" destId="{77639C7C-8E15-4155-9A75-84044FF61223}" srcOrd="1" destOrd="0" presId="urn:microsoft.com/office/officeart/2005/8/layout/venn2"/>
    <dgm:cxn modelId="{3849E279-6357-418C-885B-3B4553AC63F9}" type="presOf" srcId="{BF534486-7FE5-4E24-920C-EB4187F5F7CF}" destId="{C2052490-3A66-49DA-879F-12598649C76A}" srcOrd="0" destOrd="0" presId="urn:microsoft.com/office/officeart/2005/8/layout/venn2"/>
    <dgm:cxn modelId="{9CE12699-B99E-4B4C-8405-8914F7D77A6E}" type="presOf" srcId="{BF534486-7FE5-4E24-920C-EB4187F5F7CF}" destId="{C35951CD-33FF-4C25-882A-82A5EDE612DE}" srcOrd="1" destOrd="0" presId="urn:microsoft.com/office/officeart/2005/8/layout/venn2"/>
    <dgm:cxn modelId="{B971EB42-07AD-4152-8AFE-F786B0B81098}" srcId="{2D8FF6BE-67BA-466C-B2DE-E7ABEB8C7CF9}" destId="{BF534486-7FE5-4E24-920C-EB4187F5F7CF}" srcOrd="1" destOrd="0" parTransId="{A8239759-31E7-4767-A20B-7D171E3DE3B4}" sibTransId="{EFCD37E7-D8D5-4453-8645-97335A9DB426}"/>
    <dgm:cxn modelId="{802E1306-2609-48F4-B92F-5DC99C9D1771}" srcId="{2D8FF6BE-67BA-466C-B2DE-E7ABEB8C7CF9}" destId="{9700347B-4B1E-4CD8-B2B9-8DCA8A0CA0D7}" srcOrd="2" destOrd="0" parTransId="{25A21CDD-6346-4906-B615-610CB2432A71}" sibTransId="{C1512ED7-EE3E-4AF5-828F-B261E0F55E04}"/>
    <dgm:cxn modelId="{EC5CCBA0-C80A-4A60-B9A1-A70B790514DE}" type="presOf" srcId="{2D8FF6BE-67BA-466C-B2DE-E7ABEB8C7CF9}" destId="{56E22519-7FCB-47BE-852E-52C6DE071654}" srcOrd="0" destOrd="0" presId="urn:microsoft.com/office/officeart/2005/8/layout/venn2"/>
    <dgm:cxn modelId="{E139044A-0A7F-4649-8EE9-3536CF5313DE}" type="presOf" srcId="{5E59AF82-0CDD-4269-8BDC-B482D21E5A9A}" destId="{92BB5930-692F-46F6-A72B-65D8643114BC}" srcOrd="0" destOrd="0" presId="urn:microsoft.com/office/officeart/2005/8/layout/venn2"/>
    <dgm:cxn modelId="{845195D9-37DA-4D96-A3B3-EC631C3DA9E7}" type="presParOf" srcId="{56E22519-7FCB-47BE-852E-52C6DE071654}" destId="{A8AD6F83-5136-49D6-952B-F6FF13CF0708}" srcOrd="0" destOrd="0" presId="urn:microsoft.com/office/officeart/2005/8/layout/venn2"/>
    <dgm:cxn modelId="{B62F4E09-7D5E-407E-8E8B-B119E50BF605}" type="presParOf" srcId="{A8AD6F83-5136-49D6-952B-F6FF13CF0708}" destId="{92BB5930-692F-46F6-A72B-65D8643114BC}" srcOrd="0" destOrd="0" presId="urn:microsoft.com/office/officeart/2005/8/layout/venn2"/>
    <dgm:cxn modelId="{986642AB-A2A8-49A9-944F-0CA42659CE2C}" type="presParOf" srcId="{A8AD6F83-5136-49D6-952B-F6FF13CF0708}" destId="{77639C7C-8E15-4155-9A75-84044FF61223}" srcOrd="1" destOrd="0" presId="urn:microsoft.com/office/officeart/2005/8/layout/venn2"/>
    <dgm:cxn modelId="{684B9B88-0FF1-43C1-AFB0-7C34DD173CEA}" type="presParOf" srcId="{56E22519-7FCB-47BE-852E-52C6DE071654}" destId="{36C125B6-5630-402A-B4C4-40702CF9AE85}" srcOrd="1" destOrd="0" presId="urn:microsoft.com/office/officeart/2005/8/layout/venn2"/>
    <dgm:cxn modelId="{B3C2B4C5-CEC9-49BD-911F-2BC50030AACE}" type="presParOf" srcId="{36C125B6-5630-402A-B4C4-40702CF9AE85}" destId="{C2052490-3A66-49DA-879F-12598649C76A}" srcOrd="0" destOrd="0" presId="urn:microsoft.com/office/officeart/2005/8/layout/venn2"/>
    <dgm:cxn modelId="{42BC9693-12C4-46DE-B0D8-15B48AF1B8C0}" type="presParOf" srcId="{36C125B6-5630-402A-B4C4-40702CF9AE85}" destId="{C35951CD-33FF-4C25-882A-82A5EDE612DE}" srcOrd="1" destOrd="0" presId="urn:microsoft.com/office/officeart/2005/8/layout/venn2"/>
    <dgm:cxn modelId="{30D8E971-E5FE-4A6A-86BA-460928B231EC}" type="presParOf" srcId="{56E22519-7FCB-47BE-852E-52C6DE071654}" destId="{E2FE71D7-7174-4368-9751-CE4F78EB2F9C}" srcOrd="2" destOrd="0" presId="urn:microsoft.com/office/officeart/2005/8/layout/venn2"/>
    <dgm:cxn modelId="{D4DCFC03-49F5-4535-BEEC-EB80831997A5}" type="presParOf" srcId="{E2FE71D7-7174-4368-9751-CE4F78EB2F9C}" destId="{6AA9E98F-BFB4-4C68-8EF9-2D7B4C241138}" srcOrd="0" destOrd="0" presId="urn:microsoft.com/office/officeart/2005/8/layout/venn2"/>
    <dgm:cxn modelId="{46C58699-AE4B-4C3F-A53E-E676424B21A5}" type="presParOf" srcId="{E2FE71D7-7174-4368-9751-CE4F78EB2F9C}" destId="{A7BF9C95-B471-4BF2-979D-8E232FDC73E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8DEFC2-B9C9-463E-BC4D-5C68C5426046}" type="doc">
      <dgm:prSet loTypeId="urn:microsoft.com/office/officeart/2005/8/layout/cycle1" loCatId="cycle" qsTypeId="urn:microsoft.com/office/officeart/2005/8/quickstyle/simple1" qsCatId="simple" csTypeId="urn:microsoft.com/office/officeart/2005/8/colors/accent0_1" csCatId="mainScheme" phldr="1"/>
      <dgm:spPr/>
      <dgm:t>
        <a:bodyPr/>
        <a:lstStyle/>
        <a:p>
          <a:endParaRPr lang="de-AT"/>
        </a:p>
      </dgm:t>
    </dgm:pt>
    <dgm:pt modelId="{458DF8E6-9821-4BD6-80E3-1EC86A67358C}">
      <dgm:prSet phldrT="[Text]" custT="1"/>
      <dgm:spPr>
        <a:solidFill>
          <a:srgbClr val="FFFF00">
            <a:alpha val="37000"/>
          </a:srgbClr>
        </a:solidFill>
      </dgm:spPr>
      <dgm:t>
        <a:bodyPr/>
        <a:lstStyle/>
        <a:p>
          <a:r>
            <a:rPr lang="de-AT" sz="1800" b="1" dirty="0" smtClean="0"/>
            <a:t>geringes Ausmaß an Sozialleistungen</a:t>
          </a:r>
          <a:endParaRPr lang="de-AT" sz="1800" b="1" dirty="0"/>
        </a:p>
      </dgm:t>
    </dgm:pt>
    <dgm:pt modelId="{1041324E-9972-41F9-A079-C057DBEE4127}" type="parTrans" cxnId="{CA5586BD-8F61-49CE-A0D3-9835F0B46889}">
      <dgm:prSet/>
      <dgm:spPr/>
      <dgm:t>
        <a:bodyPr/>
        <a:lstStyle/>
        <a:p>
          <a:endParaRPr lang="de-AT"/>
        </a:p>
      </dgm:t>
    </dgm:pt>
    <dgm:pt modelId="{11CEFC86-7A0B-489B-A1E9-739C92A1BC30}" type="sibTrans" cxnId="{CA5586BD-8F61-49CE-A0D3-9835F0B46889}">
      <dgm:prSet/>
      <dgm:spPr>
        <a:solidFill>
          <a:srgbClr val="FFC000"/>
        </a:solidFill>
      </dgm:spPr>
      <dgm:t>
        <a:bodyPr/>
        <a:lstStyle/>
        <a:p>
          <a:endParaRPr lang="de-AT"/>
        </a:p>
      </dgm:t>
    </dgm:pt>
    <dgm:pt modelId="{8FA3BFEB-1990-419A-A2C7-BC4D35773DC2}">
      <dgm:prSet phldrT="[Text]" custT="1"/>
      <dgm:spPr>
        <a:solidFill>
          <a:srgbClr val="FFC000">
            <a:alpha val="60000"/>
          </a:srgbClr>
        </a:solidFill>
      </dgm:spPr>
      <dgm:t>
        <a:bodyPr/>
        <a:lstStyle/>
        <a:p>
          <a:r>
            <a:rPr lang="de-AT" sz="1800" b="1" dirty="0" smtClean="0"/>
            <a:t>nur wenige Sozialleistungen können in Anspruch genommen werden</a:t>
          </a:r>
          <a:endParaRPr lang="de-AT" sz="1800" b="1" dirty="0"/>
        </a:p>
      </dgm:t>
    </dgm:pt>
    <dgm:pt modelId="{AE8081E2-E663-49F1-B5A3-4364A24ECB21}" type="parTrans" cxnId="{5BAF9AF7-9E1A-4A53-8581-1DEC5A1B9C85}">
      <dgm:prSet/>
      <dgm:spPr/>
      <dgm:t>
        <a:bodyPr/>
        <a:lstStyle/>
        <a:p>
          <a:endParaRPr lang="de-AT"/>
        </a:p>
      </dgm:t>
    </dgm:pt>
    <dgm:pt modelId="{DE425A09-29B7-441E-BE1F-F696DB3BFB2D}" type="sibTrans" cxnId="{5BAF9AF7-9E1A-4A53-8581-1DEC5A1B9C85}">
      <dgm:prSet/>
      <dgm:spPr>
        <a:solidFill>
          <a:srgbClr val="FF0000"/>
        </a:solidFill>
      </dgm:spPr>
      <dgm:t>
        <a:bodyPr/>
        <a:lstStyle/>
        <a:p>
          <a:endParaRPr lang="de-AT"/>
        </a:p>
      </dgm:t>
    </dgm:pt>
    <dgm:pt modelId="{D9D77E95-F9A0-43FC-83CA-8B3C2CC4568F}">
      <dgm:prSet phldrT="[Text]" custT="1"/>
      <dgm:spPr>
        <a:solidFill>
          <a:srgbClr val="FF0000">
            <a:alpha val="49000"/>
          </a:srgbClr>
        </a:solidFill>
      </dgm:spPr>
      <dgm:t>
        <a:bodyPr/>
        <a:lstStyle/>
        <a:p>
          <a:r>
            <a:rPr lang="de-AT" sz="1800" b="1" dirty="0" smtClean="0"/>
            <a:t>sinkende Bereitschaft, Steuern zu zahlen</a:t>
          </a:r>
          <a:endParaRPr lang="de-AT" sz="1800" b="1" dirty="0"/>
        </a:p>
      </dgm:t>
    </dgm:pt>
    <dgm:pt modelId="{A9E6AC10-360F-4A97-801A-47310B5D99E5}" type="parTrans" cxnId="{CD05BDAC-56F1-46F8-A1C0-B0381A633521}">
      <dgm:prSet/>
      <dgm:spPr/>
      <dgm:t>
        <a:bodyPr/>
        <a:lstStyle/>
        <a:p>
          <a:endParaRPr lang="de-AT"/>
        </a:p>
      </dgm:t>
    </dgm:pt>
    <dgm:pt modelId="{6D84FAEE-3CDE-4D0D-87C0-D3F6091F4E09}" type="sibTrans" cxnId="{CD05BDAC-56F1-46F8-A1C0-B0381A633521}">
      <dgm:prSet/>
      <dgm:spPr>
        <a:solidFill>
          <a:srgbClr val="C00000"/>
        </a:solidFill>
      </dgm:spPr>
      <dgm:t>
        <a:bodyPr/>
        <a:lstStyle/>
        <a:p>
          <a:endParaRPr lang="de-AT"/>
        </a:p>
      </dgm:t>
    </dgm:pt>
    <dgm:pt modelId="{48F3A829-927A-45E9-8353-0D33F054CB9F}">
      <dgm:prSet phldrT="[Text]" custT="1"/>
      <dgm:spPr>
        <a:solidFill>
          <a:srgbClr val="C00000">
            <a:alpha val="28000"/>
          </a:srgbClr>
        </a:solidFill>
      </dgm:spPr>
      <dgm:t>
        <a:bodyPr/>
        <a:lstStyle/>
        <a:p>
          <a:r>
            <a:rPr lang="de-AT" sz="1800" b="1" dirty="0" smtClean="0"/>
            <a:t>geringe Steuereinnahmen</a:t>
          </a:r>
          <a:endParaRPr lang="de-AT" sz="1800" b="1" dirty="0"/>
        </a:p>
      </dgm:t>
    </dgm:pt>
    <dgm:pt modelId="{9DD5B88E-BF67-4C3A-888C-A7C1B4092523}" type="parTrans" cxnId="{E70DAB7C-F389-425D-BD59-7B5F1EAC3809}">
      <dgm:prSet/>
      <dgm:spPr/>
      <dgm:t>
        <a:bodyPr/>
        <a:lstStyle/>
        <a:p>
          <a:endParaRPr lang="de-AT"/>
        </a:p>
      </dgm:t>
    </dgm:pt>
    <dgm:pt modelId="{B799A5BB-8AB3-491A-9010-6BA223808B3A}" type="sibTrans" cxnId="{E70DAB7C-F389-425D-BD59-7B5F1EAC3809}">
      <dgm:prSet/>
      <dgm:spPr>
        <a:solidFill>
          <a:srgbClr val="FFFF00"/>
        </a:solidFill>
      </dgm:spPr>
      <dgm:t>
        <a:bodyPr/>
        <a:lstStyle/>
        <a:p>
          <a:endParaRPr lang="de-AT"/>
        </a:p>
      </dgm:t>
    </dgm:pt>
    <dgm:pt modelId="{BC0BD21B-E9A2-4683-8792-DCB0030CE007}" type="pres">
      <dgm:prSet presAssocID="{4A8DEFC2-B9C9-463E-BC4D-5C68C5426046}" presName="cycle" presStyleCnt="0">
        <dgm:presLayoutVars>
          <dgm:dir/>
          <dgm:resizeHandles val="exact"/>
        </dgm:presLayoutVars>
      </dgm:prSet>
      <dgm:spPr/>
      <dgm:t>
        <a:bodyPr/>
        <a:lstStyle/>
        <a:p>
          <a:endParaRPr lang="de-AT"/>
        </a:p>
      </dgm:t>
    </dgm:pt>
    <dgm:pt modelId="{3371A1C8-2D19-4107-874F-71BCF8F44926}" type="pres">
      <dgm:prSet presAssocID="{458DF8E6-9821-4BD6-80E3-1EC86A67358C}" presName="dummy" presStyleCnt="0"/>
      <dgm:spPr/>
    </dgm:pt>
    <dgm:pt modelId="{831E9BD1-5484-411D-B431-B8058AA201FF}" type="pres">
      <dgm:prSet presAssocID="{458DF8E6-9821-4BD6-80E3-1EC86A67358C}" presName="node" presStyleLbl="revTx" presStyleIdx="0" presStyleCnt="4" custScaleX="157771" custScaleY="57571" custRadScaleRad="127227" custRadScaleInc="31966">
        <dgm:presLayoutVars>
          <dgm:bulletEnabled val="1"/>
        </dgm:presLayoutVars>
      </dgm:prSet>
      <dgm:spPr/>
      <dgm:t>
        <a:bodyPr/>
        <a:lstStyle/>
        <a:p>
          <a:endParaRPr lang="de-AT"/>
        </a:p>
      </dgm:t>
    </dgm:pt>
    <dgm:pt modelId="{2EE3FE08-ED8D-498B-ACFA-7C49B01BC389}" type="pres">
      <dgm:prSet presAssocID="{11CEFC86-7A0B-489B-A1E9-739C92A1BC30}" presName="sibTrans" presStyleLbl="node1" presStyleIdx="0" presStyleCnt="4" custLinFactNeighborX="-12954" custLinFactNeighborY="-1568"/>
      <dgm:spPr/>
      <dgm:t>
        <a:bodyPr/>
        <a:lstStyle/>
        <a:p>
          <a:endParaRPr lang="de-AT"/>
        </a:p>
      </dgm:t>
    </dgm:pt>
    <dgm:pt modelId="{20C19EC7-D2BE-49E0-B477-1CA23B0C6B70}" type="pres">
      <dgm:prSet presAssocID="{8FA3BFEB-1990-419A-A2C7-BC4D35773DC2}" presName="dummy" presStyleCnt="0"/>
      <dgm:spPr/>
    </dgm:pt>
    <dgm:pt modelId="{75C2078F-1107-4346-B21A-22F155F433CE}" type="pres">
      <dgm:prSet presAssocID="{8FA3BFEB-1990-419A-A2C7-BC4D35773DC2}" presName="node" presStyleLbl="revTx" presStyleIdx="1" presStyleCnt="4" custScaleX="178618" custScaleY="86135" custRadScaleRad="134288" custRadScaleInc="-59136">
        <dgm:presLayoutVars>
          <dgm:bulletEnabled val="1"/>
        </dgm:presLayoutVars>
      </dgm:prSet>
      <dgm:spPr/>
      <dgm:t>
        <a:bodyPr/>
        <a:lstStyle/>
        <a:p>
          <a:endParaRPr lang="de-AT"/>
        </a:p>
      </dgm:t>
    </dgm:pt>
    <dgm:pt modelId="{15D7C8E0-84F3-45D8-AA68-5928C12F986D}" type="pres">
      <dgm:prSet presAssocID="{DE425A09-29B7-441E-BE1F-F696DB3BFB2D}" presName="sibTrans" presStyleLbl="node1" presStyleIdx="1" presStyleCnt="4" custScaleX="93219" custScaleY="76323" custLinFactNeighborX="-11902" custLinFactNeighborY="-3661"/>
      <dgm:spPr/>
      <dgm:t>
        <a:bodyPr/>
        <a:lstStyle/>
        <a:p>
          <a:endParaRPr lang="de-AT"/>
        </a:p>
      </dgm:t>
    </dgm:pt>
    <dgm:pt modelId="{716A7A5C-D671-4514-9912-EFEDAAA8B72E}" type="pres">
      <dgm:prSet presAssocID="{D9D77E95-F9A0-43FC-83CA-8B3C2CC4568F}" presName="dummy" presStyleCnt="0"/>
      <dgm:spPr/>
    </dgm:pt>
    <dgm:pt modelId="{FB6E0AFF-C110-412C-A5D1-C1692F496A63}" type="pres">
      <dgm:prSet presAssocID="{D9D77E95-F9A0-43FC-83CA-8B3C2CC4568F}" presName="node" presStyleLbl="revTx" presStyleIdx="2" presStyleCnt="4" custScaleX="158858" custScaleY="75941" custRadScaleRad="97951" custRadScaleInc="78847">
        <dgm:presLayoutVars>
          <dgm:bulletEnabled val="1"/>
        </dgm:presLayoutVars>
      </dgm:prSet>
      <dgm:spPr/>
      <dgm:t>
        <a:bodyPr/>
        <a:lstStyle/>
        <a:p>
          <a:endParaRPr lang="de-AT"/>
        </a:p>
      </dgm:t>
    </dgm:pt>
    <dgm:pt modelId="{9CCE58AE-426D-4A7E-8D97-D8D6CB94FA15}" type="pres">
      <dgm:prSet presAssocID="{6D84FAEE-3CDE-4D0D-87C0-D3F6091F4E09}" presName="sibTrans" presStyleLbl="node1" presStyleIdx="2" presStyleCnt="4" custScaleX="120361" custLinFactNeighborX="-1038" custLinFactNeighborY="-3225"/>
      <dgm:spPr/>
      <dgm:t>
        <a:bodyPr/>
        <a:lstStyle/>
        <a:p>
          <a:endParaRPr lang="de-AT"/>
        </a:p>
      </dgm:t>
    </dgm:pt>
    <dgm:pt modelId="{88D14A66-999C-4871-AF26-EA38C3652C43}" type="pres">
      <dgm:prSet presAssocID="{48F3A829-927A-45E9-8353-0D33F054CB9F}" presName="dummy" presStyleCnt="0"/>
      <dgm:spPr/>
    </dgm:pt>
    <dgm:pt modelId="{81318C0C-553E-4C0E-9F2D-686D03CF486B}" type="pres">
      <dgm:prSet presAssocID="{48F3A829-927A-45E9-8353-0D33F054CB9F}" presName="node" presStyleLbl="revTx" presStyleIdx="3" presStyleCnt="4" custScaleX="146474" custScaleY="67577" custRadScaleRad="103044" custRadScaleInc="-8490">
        <dgm:presLayoutVars>
          <dgm:bulletEnabled val="1"/>
        </dgm:presLayoutVars>
      </dgm:prSet>
      <dgm:spPr/>
      <dgm:t>
        <a:bodyPr/>
        <a:lstStyle/>
        <a:p>
          <a:endParaRPr lang="de-AT"/>
        </a:p>
      </dgm:t>
    </dgm:pt>
    <dgm:pt modelId="{2638CA12-C6EA-4C85-939C-C82F1C45B808}" type="pres">
      <dgm:prSet presAssocID="{B799A5BB-8AB3-491A-9010-6BA223808B3A}" presName="sibTrans" presStyleLbl="node1" presStyleIdx="3" presStyleCnt="4" custLinFactNeighborX="-14558" custLinFactNeighborY="-152"/>
      <dgm:spPr/>
      <dgm:t>
        <a:bodyPr/>
        <a:lstStyle/>
        <a:p>
          <a:endParaRPr lang="de-AT"/>
        </a:p>
      </dgm:t>
    </dgm:pt>
  </dgm:ptLst>
  <dgm:cxnLst>
    <dgm:cxn modelId="{DC7BC344-A9C6-4421-9B7A-25302FE800AA}" type="presOf" srcId="{B799A5BB-8AB3-491A-9010-6BA223808B3A}" destId="{2638CA12-C6EA-4C85-939C-C82F1C45B808}" srcOrd="0" destOrd="0" presId="urn:microsoft.com/office/officeart/2005/8/layout/cycle1"/>
    <dgm:cxn modelId="{E70DAB7C-F389-425D-BD59-7B5F1EAC3809}" srcId="{4A8DEFC2-B9C9-463E-BC4D-5C68C5426046}" destId="{48F3A829-927A-45E9-8353-0D33F054CB9F}" srcOrd="3" destOrd="0" parTransId="{9DD5B88E-BF67-4C3A-888C-A7C1B4092523}" sibTransId="{B799A5BB-8AB3-491A-9010-6BA223808B3A}"/>
    <dgm:cxn modelId="{30198AB8-0F84-442F-BC3A-A33A3F441F02}" type="presOf" srcId="{D9D77E95-F9A0-43FC-83CA-8B3C2CC4568F}" destId="{FB6E0AFF-C110-412C-A5D1-C1692F496A63}" srcOrd="0" destOrd="0" presId="urn:microsoft.com/office/officeart/2005/8/layout/cycle1"/>
    <dgm:cxn modelId="{6905BB07-1485-42E0-89FF-BF4ADAA90EE3}" type="presOf" srcId="{8FA3BFEB-1990-419A-A2C7-BC4D35773DC2}" destId="{75C2078F-1107-4346-B21A-22F155F433CE}" srcOrd="0" destOrd="0" presId="urn:microsoft.com/office/officeart/2005/8/layout/cycle1"/>
    <dgm:cxn modelId="{CA5586BD-8F61-49CE-A0D3-9835F0B46889}" srcId="{4A8DEFC2-B9C9-463E-BC4D-5C68C5426046}" destId="{458DF8E6-9821-4BD6-80E3-1EC86A67358C}" srcOrd="0" destOrd="0" parTransId="{1041324E-9972-41F9-A079-C057DBEE4127}" sibTransId="{11CEFC86-7A0B-489B-A1E9-739C92A1BC30}"/>
    <dgm:cxn modelId="{CD05BDAC-56F1-46F8-A1C0-B0381A633521}" srcId="{4A8DEFC2-B9C9-463E-BC4D-5C68C5426046}" destId="{D9D77E95-F9A0-43FC-83CA-8B3C2CC4568F}" srcOrd="2" destOrd="0" parTransId="{A9E6AC10-360F-4A97-801A-47310B5D99E5}" sibTransId="{6D84FAEE-3CDE-4D0D-87C0-D3F6091F4E09}"/>
    <dgm:cxn modelId="{344DF10B-FCBC-4F6F-BADE-EC5C2CD21585}" type="presOf" srcId="{4A8DEFC2-B9C9-463E-BC4D-5C68C5426046}" destId="{BC0BD21B-E9A2-4683-8792-DCB0030CE007}" srcOrd="0" destOrd="0" presId="urn:microsoft.com/office/officeart/2005/8/layout/cycle1"/>
    <dgm:cxn modelId="{C9D2BBB3-0266-4E6F-B0BB-02BEFBB5EE1C}" type="presOf" srcId="{6D84FAEE-3CDE-4D0D-87C0-D3F6091F4E09}" destId="{9CCE58AE-426D-4A7E-8D97-D8D6CB94FA15}" srcOrd="0" destOrd="0" presId="urn:microsoft.com/office/officeart/2005/8/layout/cycle1"/>
    <dgm:cxn modelId="{76FB316D-551F-4319-9BF8-3D8EEBCE0D8B}" type="presOf" srcId="{48F3A829-927A-45E9-8353-0D33F054CB9F}" destId="{81318C0C-553E-4C0E-9F2D-686D03CF486B}" srcOrd="0" destOrd="0" presId="urn:microsoft.com/office/officeart/2005/8/layout/cycle1"/>
    <dgm:cxn modelId="{030FF73A-9373-45C5-8B4C-61531973771A}" type="presOf" srcId="{458DF8E6-9821-4BD6-80E3-1EC86A67358C}" destId="{831E9BD1-5484-411D-B431-B8058AA201FF}" srcOrd="0" destOrd="0" presId="urn:microsoft.com/office/officeart/2005/8/layout/cycle1"/>
    <dgm:cxn modelId="{C7D73360-D0B9-4C32-894C-311DCDF9BC78}" type="presOf" srcId="{DE425A09-29B7-441E-BE1F-F696DB3BFB2D}" destId="{15D7C8E0-84F3-45D8-AA68-5928C12F986D}" srcOrd="0" destOrd="0" presId="urn:microsoft.com/office/officeart/2005/8/layout/cycle1"/>
    <dgm:cxn modelId="{5BAF9AF7-9E1A-4A53-8581-1DEC5A1B9C85}" srcId="{4A8DEFC2-B9C9-463E-BC4D-5C68C5426046}" destId="{8FA3BFEB-1990-419A-A2C7-BC4D35773DC2}" srcOrd="1" destOrd="0" parTransId="{AE8081E2-E663-49F1-B5A3-4364A24ECB21}" sibTransId="{DE425A09-29B7-441E-BE1F-F696DB3BFB2D}"/>
    <dgm:cxn modelId="{44E388F9-1B1F-49C5-B05B-CFC7F00A12DD}" type="presOf" srcId="{11CEFC86-7A0B-489B-A1E9-739C92A1BC30}" destId="{2EE3FE08-ED8D-498B-ACFA-7C49B01BC389}" srcOrd="0" destOrd="0" presId="urn:microsoft.com/office/officeart/2005/8/layout/cycle1"/>
    <dgm:cxn modelId="{82D5B254-1139-489E-9480-17EF51B63719}" type="presParOf" srcId="{BC0BD21B-E9A2-4683-8792-DCB0030CE007}" destId="{3371A1C8-2D19-4107-874F-71BCF8F44926}" srcOrd="0" destOrd="0" presId="urn:microsoft.com/office/officeart/2005/8/layout/cycle1"/>
    <dgm:cxn modelId="{EA0B6A2C-85A8-49F8-A509-AAC8B545323E}" type="presParOf" srcId="{BC0BD21B-E9A2-4683-8792-DCB0030CE007}" destId="{831E9BD1-5484-411D-B431-B8058AA201FF}" srcOrd="1" destOrd="0" presId="urn:microsoft.com/office/officeart/2005/8/layout/cycle1"/>
    <dgm:cxn modelId="{404982B5-CFBC-435E-9194-8CF759590A25}" type="presParOf" srcId="{BC0BD21B-E9A2-4683-8792-DCB0030CE007}" destId="{2EE3FE08-ED8D-498B-ACFA-7C49B01BC389}" srcOrd="2" destOrd="0" presId="urn:microsoft.com/office/officeart/2005/8/layout/cycle1"/>
    <dgm:cxn modelId="{5986149A-155E-492C-AA09-98A49EA117A2}" type="presParOf" srcId="{BC0BD21B-E9A2-4683-8792-DCB0030CE007}" destId="{20C19EC7-D2BE-49E0-B477-1CA23B0C6B70}" srcOrd="3" destOrd="0" presId="urn:microsoft.com/office/officeart/2005/8/layout/cycle1"/>
    <dgm:cxn modelId="{49884BCB-C4F3-48C2-8CA1-4E58EFDEDE7F}" type="presParOf" srcId="{BC0BD21B-E9A2-4683-8792-DCB0030CE007}" destId="{75C2078F-1107-4346-B21A-22F155F433CE}" srcOrd="4" destOrd="0" presId="urn:microsoft.com/office/officeart/2005/8/layout/cycle1"/>
    <dgm:cxn modelId="{6453A576-18DC-453B-A4BC-A9C2A1ADEA33}" type="presParOf" srcId="{BC0BD21B-E9A2-4683-8792-DCB0030CE007}" destId="{15D7C8E0-84F3-45D8-AA68-5928C12F986D}" srcOrd="5" destOrd="0" presId="urn:microsoft.com/office/officeart/2005/8/layout/cycle1"/>
    <dgm:cxn modelId="{EB497AC9-7CA6-4A8F-9E73-D9E36956F9E3}" type="presParOf" srcId="{BC0BD21B-E9A2-4683-8792-DCB0030CE007}" destId="{716A7A5C-D671-4514-9912-EFEDAAA8B72E}" srcOrd="6" destOrd="0" presId="urn:microsoft.com/office/officeart/2005/8/layout/cycle1"/>
    <dgm:cxn modelId="{ED863F8C-0B85-49AE-9312-096F888E2AB2}" type="presParOf" srcId="{BC0BD21B-E9A2-4683-8792-DCB0030CE007}" destId="{FB6E0AFF-C110-412C-A5D1-C1692F496A63}" srcOrd="7" destOrd="0" presId="urn:microsoft.com/office/officeart/2005/8/layout/cycle1"/>
    <dgm:cxn modelId="{07342BFD-B5C8-4EBB-98E1-6F28623AB058}" type="presParOf" srcId="{BC0BD21B-E9A2-4683-8792-DCB0030CE007}" destId="{9CCE58AE-426D-4A7E-8D97-D8D6CB94FA15}" srcOrd="8" destOrd="0" presId="urn:microsoft.com/office/officeart/2005/8/layout/cycle1"/>
    <dgm:cxn modelId="{FED35AFC-0B46-4674-8AA9-C6732796684B}" type="presParOf" srcId="{BC0BD21B-E9A2-4683-8792-DCB0030CE007}" destId="{88D14A66-999C-4871-AF26-EA38C3652C43}" srcOrd="9" destOrd="0" presId="urn:microsoft.com/office/officeart/2005/8/layout/cycle1"/>
    <dgm:cxn modelId="{26BA21C7-B437-4108-AB64-61277E73BCFB}" type="presParOf" srcId="{BC0BD21B-E9A2-4683-8792-DCB0030CE007}" destId="{81318C0C-553E-4C0E-9F2D-686D03CF486B}" srcOrd="10" destOrd="0" presId="urn:microsoft.com/office/officeart/2005/8/layout/cycle1"/>
    <dgm:cxn modelId="{DFEA5208-0D7F-4F8B-8558-BD64554AA9C6}" type="presParOf" srcId="{BC0BD21B-E9A2-4683-8792-DCB0030CE007}" destId="{2638CA12-C6EA-4C85-939C-C82F1C45B808}"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3" y="1"/>
            <a:ext cx="2945984" cy="496574"/>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l">
              <a:defRPr sz="1200">
                <a:latin typeface="Arial" charset="0"/>
              </a:defRPr>
            </a:lvl1pPr>
          </a:lstStyle>
          <a:p>
            <a:pPr>
              <a:defRPr/>
            </a:pPr>
            <a:endParaRPr lang="de-DE"/>
          </a:p>
        </p:txBody>
      </p:sp>
      <p:sp>
        <p:nvSpPr>
          <p:cNvPr id="111619" name="Rectangle 3"/>
          <p:cNvSpPr>
            <a:spLocks noGrp="1" noChangeArrowheads="1"/>
          </p:cNvSpPr>
          <p:nvPr>
            <p:ph type="dt" sz="quarter" idx="1"/>
          </p:nvPr>
        </p:nvSpPr>
        <p:spPr bwMode="auto">
          <a:xfrm>
            <a:off x="3850070" y="1"/>
            <a:ext cx="2945984" cy="496574"/>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r">
              <a:defRPr sz="1200">
                <a:latin typeface="Arial" charset="0"/>
              </a:defRPr>
            </a:lvl1pPr>
          </a:lstStyle>
          <a:p>
            <a:pPr>
              <a:defRPr/>
            </a:pPr>
            <a:endParaRPr lang="de-DE"/>
          </a:p>
        </p:txBody>
      </p:sp>
      <p:sp>
        <p:nvSpPr>
          <p:cNvPr id="111620" name="Rectangle 4"/>
          <p:cNvSpPr>
            <a:spLocks noGrp="1" noChangeArrowheads="1"/>
          </p:cNvSpPr>
          <p:nvPr>
            <p:ph type="ftr" sz="quarter" idx="2"/>
          </p:nvPr>
        </p:nvSpPr>
        <p:spPr bwMode="auto">
          <a:xfrm>
            <a:off x="3" y="9426843"/>
            <a:ext cx="2945984" cy="498185"/>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l">
              <a:defRPr sz="1200">
                <a:latin typeface="Arial" charset="0"/>
              </a:defRPr>
            </a:lvl1pPr>
          </a:lstStyle>
          <a:p>
            <a:pPr>
              <a:defRPr/>
            </a:pPr>
            <a:endParaRPr lang="de-DE"/>
          </a:p>
        </p:txBody>
      </p:sp>
    </p:spTree>
    <p:extLst>
      <p:ext uri="{BB962C8B-B14F-4D97-AF65-F5344CB8AC3E}">
        <p14:creationId xmlns:p14="http://schemas.microsoft.com/office/powerpoint/2010/main" val="448770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2"/>
            <a:ext cx="2945984" cy="498186"/>
          </a:xfrm>
          <a:prstGeom prst="rect">
            <a:avLst/>
          </a:prstGeom>
          <a:noFill/>
          <a:ln w="9525">
            <a:noFill/>
            <a:miter lim="800000"/>
            <a:headEnd/>
            <a:tailEnd/>
          </a:ln>
          <a:effectLst/>
        </p:spPr>
        <p:txBody>
          <a:bodyPr vert="horz" wrap="square" lIns="93025" tIns="46513" rIns="93025" bIns="46513" numCol="1" anchor="t" anchorCtr="0" compatLnSpc="1">
            <a:prstTxWarp prst="textNoShape">
              <a:avLst/>
            </a:prstTxWarp>
          </a:bodyPr>
          <a:lstStyle>
            <a:lvl1pPr algn="l" defTabSz="930138">
              <a:defRPr sz="1200">
                <a:latin typeface="Arial" charset="0"/>
              </a:defRPr>
            </a:lvl1pPr>
          </a:lstStyle>
          <a:p>
            <a:pPr>
              <a:defRPr/>
            </a:pPr>
            <a:endParaRPr lang="de-DE"/>
          </a:p>
        </p:txBody>
      </p:sp>
      <p:sp>
        <p:nvSpPr>
          <p:cNvPr id="4099" name="Rectangle 3"/>
          <p:cNvSpPr>
            <a:spLocks noGrp="1" noChangeArrowheads="1"/>
          </p:cNvSpPr>
          <p:nvPr>
            <p:ph type="dt" idx="1"/>
          </p:nvPr>
        </p:nvSpPr>
        <p:spPr bwMode="auto">
          <a:xfrm>
            <a:off x="3850070" y="2"/>
            <a:ext cx="2945984" cy="498186"/>
          </a:xfrm>
          <a:prstGeom prst="rect">
            <a:avLst/>
          </a:prstGeom>
          <a:noFill/>
          <a:ln w="9525">
            <a:noFill/>
            <a:miter lim="800000"/>
            <a:headEnd/>
            <a:tailEnd/>
          </a:ln>
          <a:effectLst/>
        </p:spPr>
        <p:txBody>
          <a:bodyPr vert="horz" wrap="square" lIns="93025" tIns="46513" rIns="93025" bIns="46513" numCol="1" anchor="t" anchorCtr="0" compatLnSpc="1">
            <a:prstTxWarp prst="textNoShape">
              <a:avLst/>
            </a:prstTxWarp>
          </a:bodyPr>
          <a:lstStyle>
            <a:lvl1pPr algn="r" defTabSz="930138">
              <a:defRPr sz="1200">
                <a:latin typeface="Arial" charset="0"/>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0097" y="4715842"/>
            <a:ext cx="5437491" cy="4465939"/>
          </a:xfrm>
          <a:prstGeom prst="rect">
            <a:avLst/>
          </a:prstGeom>
          <a:noFill/>
          <a:ln w="9525">
            <a:noFill/>
            <a:miter lim="800000"/>
            <a:headEnd/>
            <a:tailEnd/>
          </a:ln>
          <a:effectLst/>
        </p:spPr>
        <p:txBody>
          <a:bodyPr vert="horz" wrap="square" lIns="93025" tIns="46513" rIns="93025" bIns="46513"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3" y="9426843"/>
            <a:ext cx="2945984" cy="498185"/>
          </a:xfrm>
          <a:prstGeom prst="rect">
            <a:avLst/>
          </a:prstGeom>
          <a:noFill/>
          <a:ln w="9525">
            <a:noFill/>
            <a:miter lim="800000"/>
            <a:headEnd/>
            <a:tailEnd/>
          </a:ln>
          <a:effectLst/>
        </p:spPr>
        <p:txBody>
          <a:bodyPr vert="horz" wrap="square" lIns="93025" tIns="46513" rIns="93025" bIns="46513" numCol="1" anchor="b" anchorCtr="0" compatLnSpc="1">
            <a:prstTxWarp prst="textNoShape">
              <a:avLst/>
            </a:prstTxWarp>
          </a:bodyPr>
          <a:lstStyle>
            <a:lvl1pPr algn="l" defTabSz="930138">
              <a:defRPr sz="1200">
                <a:latin typeface="Arial" charset="0"/>
              </a:defRPr>
            </a:lvl1pPr>
          </a:lstStyle>
          <a:p>
            <a:pPr>
              <a:defRPr/>
            </a:pPr>
            <a:endParaRPr lang="de-DE"/>
          </a:p>
        </p:txBody>
      </p:sp>
      <p:sp>
        <p:nvSpPr>
          <p:cNvPr id="4103" name="Rectangle 7"/>
          <p:cNvSpPr>
            <a:spLocks noGrp="1" noChangeArrowheads="1"/>
          </p:cNvSpPr>
          <p:nvPr>
            <p:ph type="sldNum" sz="quarter" idx="5"/>
          </p:nvPr>
        </p:nvSpPr>
        <p:spPr bwMode="auto">
          <a:xfrm>
            <a:off x="3850070" y="9426843"/>
            <a:ext cx="2945984" cy="498185"/>
          </a:xfrm>
          <a:prstGeom prst="rect">
            <a:avLst/>
          </a:prstGeom>
          <a:noFill/>
          <a:ln w="9525">
            <a:noFill/>
            <a:miter lim="800000"/>
            <a:headEnd/>
            <a:tailEnd/>
          </a:ln>
          <a:effectLst/>
        </p:spPr>
        <p:txBody>
          <a:bodyPr vert="horz" wrap="square" lIns="93025" tIns="46513" rIns="93025" bIns="46513" numCol="1" anchor="b" anchorCtr="0" compatLnSpc="1">
            <a:prstTxWarp prst="textNoShape">
              <a:avLst/>
            </a:prstTxWarp>
          </a:bodyPr>
          <a:lstStyle>
            <a:lvl1pPr algn="r" defTabSz="930138">
              <a:defRPr sz="1200">
                <a:latin typeface="Arial" charset="0"/>
              </a:defRPr>
            </a:lvl1pPr>
          </a:lstStyle>
          <a:p>
            <a:pPr>
              <a:defRPr/>
            </a:pPr>
            <a:fld id="{AB008D14-4F64-4377-AA97-31FD0B396246}" type="slidenum">
              <a:rPr lang="de-DE"/>
              <a:pPr>
                <a:defRPr/>
              </a:pPr>
              <a:t>‹Nr.›</a:t>
            </a:fld>
            <a:endParaRPr lang="de-DE"/>
          </a:p>
        </p:txBody>
      </p:sp>
    </p:spTree>
    <p:extLst>
      <p:ext uri="{BB962C8B-B14F-4D97-AF65-F5344CB8AC3E}">
        <p14:creationId xmlns:p14="http://schemas.microsoft.com/office/powerpoint/2010/main" val="1352603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Folienbildplatzhalter 1"/>
          <p:cNvSpPr>
            <a:spLocks noGrp="1" noRot="1" noChangeAspect="1" noTextEdit="1"/>
          </p:cNvSpPr>
          <p:nvPr>
            <p:ph type="sldImg"/>
          </p:nvPr>
        </p:nvSpPr>
        <p:spPr>
          <a:ln/>
        </p:spPr>
      </p:sp>
      <p:sp>
        <p:nvSpPr>
          <p:cNvPr id="4679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AT" altLang="de-DE" smtClean="0">
                <a:cs typeface="Times New Roman" panose="02020603050405020304" pitchFamily="18" charset="0"/>
              </a:rPr>
              <a:t>Einfaches Beispiel um SchülerInnen das System von Sozialleistungen und deren Finanzierung zu veranschaulichen.</a:t>
            </a:r>
          </a:p>
          <a:p>
            <a:r>
              <a:rPr lang="de-AT" altLang="de-DE" smtClean="0">
                <a:cs typeface="Times New Roman" panose="02020603050405020304" pitchFamily="18" charset="0"/>
              </a:rPr>
              <a:t>Free-Riding (Trittbrettfahrerproblem) im Steuerbereich wird thematisiert (kooperative Strategie versus individuelle Strategie – Problematik der Gemeingüter).</a:t>
            </a:r>
          </a:p>
          <a:p>
            <a:endParaRPr lang="de-AT" altLang="de-DE" smtClean="0"/>
          </a:p>
          <a:p>
            <a:endParaRPr lang="de-AT" altLang="de-DE" smtClean="0"/>
          </a:p>
        </p:txBody>
      </p:sp>
      <p:sp>
        <p:nvSpPr>
          <p:cNvPr id="4679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a:defRPr sz="1000">
                <a:solidFill>
                  <a:schemeClr val="tx1"/>
                </a:solidFill>
                <a:latin typeface="Times New Roman" panose="02020603050405020304" pitchFamily="18" charset="0"/>
              </a:defRPr>
            </a:lvl1pPr>
            <a:lvl2pPr marL="742950" indent="-285750" defTabSz="865188">
              <a:defRPr sz="1000">
                <a:solidFill>
                  <a:schemeClr val="tx1"/>
                </a:solidFill>
                <a:latin typeface="Times New Roman" panose="02020603050405020304" pitchFamily="18" charset="0"/>
              </a:defRPr>
            </a:lvl2pPr>
            <a:lvl3pPr marL="1143000" indent="-228600" defTabSz="865188">
              <a:defRPr sz="1000">
                <a:solidFill>
                  <a:schemeClr val="tx1"/>
                </a:solidFill>
                <a:latin typeface="Times New Roman" panose="02020603050405020304" pitchFamily="18" charset="0"/>
              </a:defRPr>
            </a:lvl3pPr>
            <a:lvl4pPr marL="1600200" indent="-228600" defTabSz="865188">
              <a:defRPr sz="1000">
                <a:solidFill>
                  <a:schemeClr val="tx1"/>
                </a:solidFill>
                <a:latin typeface="Times New Roman" panose="02020603050405020304" pitchFamily="18" charset="0"/>
              </a:defRPr>
            </a:lvl4pPr>
            <a:lvl5pPr marL="2057400" indent="-228600" defTabSz="865188">
              <a:defRPr sz="1000">
                <a:solidFill>
                  <a:schemeClr val="tx1"/>
                </a:solidFill>
                <a:latin typeface="Times New Roman" panose="02020603050405020304" pitchFamily="18" charset="0"/>
              </a:defRPr>
            </a:lvl5pPr>
            <a:lvl6pPr marL="2514600" indent="-228600" defTabSz="865188"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defTabSz="865188"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defTabSz="865188"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defTabSz="865188" eaLnBrk="0" fontAlgn="base" hangingPunct="0">
              <a:spcBef>
                <a:spcPct val="0"/>
              </a:spcBef>
              <a:spcAft>
                <a:spcPct val="0"/>
              </a:spcAft>
              <a:defRPr sz="1000">
                <a:solidFill>
                  <a:schemeClr val="tx1"/>
                </a:solidFill>
                <a:latin typeface="Times New Roman" panose="02020603050405020304" pitchFamily="18" charset="0"/>
              </a:defRPr>
            </a:lvl9pPr>
          </a:lstStyle>
          <a:p>
            <a:fld id="{40D3A6DC-302E-4D47-B813-8BFC8696CB0D}" type="slidenum">
              <a:rPr lang="de-DE" altLang="de-DE" sz="1200">
                <a:solidFill>
                  <a:srgbClr val="000000"/>
                </a:solidFill>
              </a:rPr>
              <a:pPr/>
              <a:t>36</a:t>
            </a:fld>
            <a:endParaRPr lang="de-DE" altLang="de-DE" sz="1200">
              <a:solidFill>
                <a:srgbClr val="000000"/>
              </a:solidFill>
            </a:endParaRPr>
          </a:p>
        </p:txBody>
      </p:sp>
    </p:spTree>
    <p:extLst>
      <p:ext uri="{BB962C8B-B14F-4D97-AF65-F5344CB8AC3E}">
        <p14:creationId xmlns:p14="http://schemas.microsoft.com/office/powerpoint/2010/main" val="103706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Folienbildplatzhalter 1"/>
          <p:cNvSpPr>
            <a:spLocks noGrp="1" noRot="1" noChangeAspect="1" noTextEdit="1"/>
          </p:cNvSpPr>
          <p:nvPr>
            <p:ph type="sldImg"/>
          </p:nvPr>
        </p:nvSpPr>
        <p:spPr>
          <a:ln/>
        </p:spPr>
      </p:sp>
      <p:sp>
        <p:nvSpPr>
          <p:cNvPr id="4689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AT" altLang="de-DE" smtClean="0"/>
              <a:t>Nach 4-6 Runden tritt erfahrungsgemäß das Phänomen sinkender Steuermoral ein: Je mehr Runden gespielt werden, desto mehr sinkt der Steuersatz, den die SchülerInnen zur Finanzierung der Sozialleistungen abzugeben bereit sind, wodurch auch in jeder weiteren Runde die Anzahl der Sozialleistungen im Topf sinkt und das wettkämpfende Element immer stärker wird. </a:t>
            </a:r>
          </a:p>
          <a:p>
            <a:endParaRPr lang="de-AT" altLang="de-DE" smtClean="0"/>
          </a:p>
        </p:txBody>
      </p:sp>
      <p:sp>
        <p:nvSpPr>
          <p:cNvPr id="4689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a:defRPr sz="1000">
                <a:solidFill>
                  <a:schemeClr val="tx1"/>
                </a:solidFill>
                <a:latin typeface="Times New Roman" panose="02020603050405020304" pitchFamily="18" charset="0"/>
              </a:defRPr>
            </a:lvl1pPr>
            <a:lvl2pPr marL="742950" indent="-285750" defTabSz="865188">
              <a:defRPr sz="1000">
                <a:solidFill>
                  <a:schemeClr val="tx1"/>
                </a:solidFill>
                <a:latin typeface="Times New Roman" panose="02020603050405020304" pitchFamily="18" charset="0"/>
              </a:defRPr>
            </a:lvl2pPr>
            <a:lvl3pPr marL="1143000" indent="-228600" defTabSz="865188">
              <a:defRPr sz="1000">
                <a:solidFill>
                  <a:schemeClr val="tx1"/>
                </a:solidFill>
                <a:latin typeface="Times New Roman" panose="02020603050405020304" pitchFamily="18" charset="0"/>
              </a:defRPr>
            </a:lvl3pPr>
            <a:lvl4pPr marL="1600200" indent="-228600" defTabSz="865188">
              <a:defRPr sz="1000">
                <a:solidFill>
                  <a:schemeClr val="tx1"/>
                </a:solidFill>
                <a:latin typeface="Times New Roman" panose="02020603050405020304" pitchFamily="18" charset="0"/>
              </a:defRPr>
            </a:lvl4pPr>
            <a:lvl5pPr marL="2057400" indent="-228600" defTabSz="865188">
              <a:defRPr sz="1000">
                <a:solidFill>
                  <a:schemeClr val="tx1"/>
                </a:solidFill>
                <a:latin typeface="Times New Roman" panose="02020603050405020304" pitchFamily="18" charset="0"/>
              </a:defRPr>
            </a:lvl5pPr>
            <a:lvl6pPr marL="2514600" indent="-228600" defTabSz="865188"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defTabSz="865188"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defTabSz="865188"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defTabSz="865188" eaLnBrk="0" fontAlgn="base" hangingPunct="0">
              <a:spcBef>
                <a:spcPct val="0"/>
              </a:spcBef>
              <a:spcAft>
                <a:spcPct val="0"/>
              </a:spcAft>
              <a:defRPr sz="1000">
                <a:solidFill>
                  <a:schemeClr val="tx1"/>
                </a:solidFill>
                <a:latin typeface="Times New Roman" panose="02020603050405020304" pitchFamily="18" charset="0"/>
              </a:defRPr>
            </a:lvl9pPr>
          </a:lstStyle>
          <a:p>
            <a:fld id="{C1F4D43D-2CB7-48D5-897A-EB1E6D1B6EE6}" type="slidenum">
              <a:rPr lang="de-DE" altLang="de-DE" sz="1200">
                <a:solidFill>
                  <a:srgbClr val="000000"/>
                </a:solidFill>
              </a:rPr>
              <a:pPr/>
              <a:t>41</a:t>
            </a:fld>
            <a:endParaRPr lang="de-DE" altLang="de-DE" sz="1200">
              <a:solidFill>
                <a:srgbClr val="000000"/>
              </a:solidFill>
            </a:endParaRPr>
          </a:p>
        </p:txBody>
      </p:sp>
    </p:spTree>
    <p:extLst>
      <p:ext uri="{BB962C8B-B14F-4D97-AF65-F5344CB8AC3E}">
        <p14:creationId xmlns:p14="http://schemas.microsoft.com/office/powerpoint/2010/main" val="2896866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Master" Target="../slideMasters/slideMaster8.xml"/><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
        <p:nvSpPr>
          <p:cNvPr id="5" name="Text Box 12"/>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
        <p:nvSpPr>
          <p:cNvPr id="2" name="Titel 1"/>
          <p:cNvSpPr>
            <a:spLocks noGrp="1"/>
          </p:cNvSpPr>
          <p:nvPr>
            <p:ph type="ctrTitle"/>
          </p:nvPr>
        </p:nvSpPr>
        <p:spPr bwMode="white">
          <a:xfrm>
            <a:off x="462406" y="3654044"/>
            <a:ext cx="7133782" cy="1141422"/>
          </a:xfrm>
          <a:prstGeom prst="rect">
            <a:avLst/>
          </a:prstGeom>
        </p:spPr>
        <p:txBody>
          <a:bodyPr anchor="t">
            <a:noAutofit/>
          </a:bodyPr>
          <a:lstStyle>
            <a:lvl1pPr algn="l">
              <a:lnSpc>
                <a:spcPct val="100000"/>
              </a:lnSpc>
              <a:defRPr sz="36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2406" y="4804610"/>
            <a:ext cx="7133782"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endParaRPr lang="de-AT"/>
          </a:p>
        </p:txBody>
      </p:sp>
      <p:sp>
        <p:nvSpPr>
          <p:cNvPr id="3" name="Foliennummernplatzhalter 5"/>
          <p:cNvSpPr>
            <a:spLocks noGrp="1"/>
          </p:cNvSpPr>
          <p:nvPr>
            <p:ph type="sldNum" sz="quarter" idx="11"/>
          </p:nvPr>
        </p:nvSpPr>
        <p:spPr/>
        <p:txBody>
          <a:bodyPr/>
          <a:lstStyle>
            <a:lvl1pPr>
              <a:defRPr/>
            </a:lvl1pPr>
          </a:lstStyle>
          <a:p>
            <a:pPr>
              <a:defRPr/>
            </a:pPr>
            <a:r>
              <a:rPr lang="de-AT"/>
              <a:t>Seite </a:t>
            </a:r>
            <a:fld id="{CD1B2CCE-03D2-46D9-85AA-04063E637B49}" type="slidenum">
              <a:rPr lang="de-AT"/>
              <a:pPr>
                <a:defRPr/>
              </a:pPr>
              <a:t>‹Nr.›</a:t>
            </a:fld>
            <a:endParaRPr lang="de-AT"/>
          </a:p>
        </p:txBody>
      </p:sp>
      <p:sp>
        <p:nvSpPr>
          <p:cNvPr id="4" name="Datumsplatzhalter 6"/>
          <p:cNvSpPr>
            <a:spLocks noGrp="1"/>
          </p:cNvSpPr>
          <p:nvPr>
            <p:ph type="dt" sz="half" idx="12"/>
          </p:nvPr>
        </p:nvSpPr>
        <p:spPr/>
        <p:txBody>
          <a:bodyPr/>
          <a:lstStyle>
            <a:lvl1pPr>
              <a:defRPr/>
            </a:lvl1pPr>
          </a:lstStyle>
          <a:p>
            <a:pPr>
              <a:defRPr/>
            </a:pPr>
            <a:fld id="{2CE0B7AE-47F4-4B75-A7EA-F1EA7180E920}" type="datetime1">
              <a:rPr lang="de-DE"/>
              <a:pPr>
                <a:defRPr/>
              </a:pPr>
              <a:t>01.03.2021</a:t>
            </a:fld>
            <a:endParaRPr lang="de-A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8B7CDC59-563F-4D38-A594-7027BF2C8198}" type="datetimeFigureOut">
              <a:rPr lang="de-AT" smtClean="0">
                <a:solidFill>
                  <a:prstClr val="black">
                    <a:tint val="75000"/>
                  </a:prstClr>
                </a:solidFill>
              </a:rPr>
              <a:pPr/>
              <a:t>01.03.2021</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0903833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smtClean="0"/>
              <a:t>Titelmasterformat durch Klicken bearbeiten</a:t>
            </a:r>
            <a:endParaRPr lang="de-AT"/>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B7CDC59-563F-4D38-A594-7027BF2C8198}" type="datetimeFigureOut">
              <a:rPr lang="de-AT" smtClean="0">
                <a:solidFill>
                  <a:prstClr val="black">
                    <a:tint val="75000"/>
                  </a:prstClr>
                </a:solidFill>
              </a:rPr>
              <a:pPr/>
              <a:t>01.03.2021</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4068124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8B7CDC59-563F-4D38-A594-7027BF2C8198}" type="datetimeFigureOut">
              <a:rPr lang="de-AT" smtClean="0">
                <a:solidFill>
                  <a:prstClr val="black">
                    <a:tint val="75000"/>
                  </a:prstClr>
                </a:solidFill>
              </a:rPr>
              <a:pPr/>
              <a:t>01.03.2021</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9401662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8B7CDC59-563F-4D38-A594-7027BF2C8198}" type="datetimeFigureOut">
              <a:rPr lang="de-AT" smtClean="0">
                <a:solidFill>
                  <a:prstClr val="black">
                    <a:tint val="75000"/>
                  </a:prstClr>
                </a:solidFill>
              </a:rPr>
              <a:pPr/>
              <a:t>01.03.2021</a:t>
            </a:fld>
            <a:endParaRPr lang="de-AT">
              <a:solidFill>
                <a:prstClr val="black">
                  <a:tint val="75000"/>
                </a:prstClr>
              </a:solidFill>
            </a:endParaRPr>
          </a:p>
        </p:txBody>
      </p:sp>
      <p:sp>
        <p:nvSpPr>
          <p:cNvPr id="8" name="Fußzeilenplatzhalter 7"/>
          <p:cNvSpPr>
            <a:spLocks noGrp="1"/>
          </p:cNvSpPr>
          <p:nvPr>
            <p:ph type="ftr" sz="quarter" idx="11"/>
          </p:nvPr>
        </p:nvSpPr>
        <p:spPr/>
        <p:txBody>
          <a:bodyPr/>
          <a:lstStyle/>
          <a:p>
            <a:endParaRPr lang="de-AT">
              <a:solidFill>
                <a:prstClr val="black">
                  <a:tint val="75000"/>
                </a:prstClr>
              </a:solidFill>
            </a:endParaRPr>
          </a:p>
        </p:txBody>
      </p:sp>
      <p:sp>
        <p:nvSpPr>
          <p:cNvPr id="9" name="Foliennummernplatzhalter 8"/>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7261701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8B7CDC59-563F-4D38-A594-7027BF2C8198}" type="datetimeFigureOut">
              <a:rPr lang="de-AT" smtClean="0">
                <a:solidFill>
                  <a:prstClr val="black">
                    <a:tint val="75000"/>
                  </a:prstClr>
                </a:solidFill>
              </a:rPr>
              <a:pPr/>
              <a:t>01.03.2021</a:t>
            </a:fld>
            <a:endParaRPr lang="de-AT">
              <a:solidFill>
                <a:prstClr val="black">
                  <a:tint val="75000"/>
                </a:prstClr>
              </a:solidFill>
            </a:endParaRPr>
          </a:p>
        </p:txBody>
      </p:sp>
      <p:sp>
        <p:nvSpPr>
          <p:cNvPr id="4" name="Fußzeilenplatzhalter 3"/>
          <p:cNvSpPr>
            <a:spLocks noGrp="1"/>
          </p:cNvSpPr>
          <p:nvPr>
            <p:ph type="ftr" sz="quarter" idx="11"/>
          </p:nvPr>
        </p:nvSpPr>
        <p:spPr/>
        <p:txBody>
          <a:bodyPr/>
          <a:lstStyle/>
          <a:p>
            <a:endParaRPr lang="de-AT">
              <a:solidFill>
                <a:prstClr val="black">
                  <a:tint val="75000"/>
                </a:prstClr>
              </a:solidFill>
            </a:endParaRPr>
          </a:p>
        </p:txBody>
      </p:sp>
      <p:sp>
        <p:nvSpPr>
          <p:cNvPr id="5" name="Foliennummernplatzhalter 4"/>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3538323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B7CDC59-563F-4D38-A594-7027BF2C8198}" type="datetimeFigureOut">
              <a:rPr lang="de-AT" smtClean="0">
                <a:solidFill>
                  <a:prstClr val="black">
                    <a:tint val="75000"/>
                  </a:prstClr>
                </a:solidFill>
              </a:rPr>
              <a:pPr/>
              <a:t>01.03.2021</a:t>
            </a:fld>
            <a:endParaRPr lang="de-AT">
              <a:solidFill>
                <a:prstClr val="black">
                  <a:tint val="75000"/>
                </a:prstClr>
              </a:solidFill>
            </a:endParaRPr>
          </a:p>
        </p:txBody>
      </p:sp>
      <p:sp>
        <p:nvSpPr>
          <p:cNvPr id="3" name="Fußzeilenplatzhalter 2"/>
          <p:cNvSpPr>
            <a:spLocks noGrp="1"/>
          </p:cNvSpPr>
          <p:nvPr>
            <p:ph type="ftr" sz="quarter" idx="11"/>
          </p:nvPr>
        </p:nvSpPr>
        <p:spPr/>
        <p:txBody>
          <a:bodyPr/>
          <a:lstStyle/>
          <a:p>
            <a:endParaRPr lang="de-AT">
              <a:solidFill>
                <a:prstClr val="black">
                  <a:tint val="75000"/>
                </a:prstClr>
              </a:solidFill>
            </a:endParaRPr>
          </a:p>
        </p:txBody>
      </p:sp>
      <p:sp>
        <p:nvSpPr>
          <p:cNvPr id="4" name="Foliennummernplatzhalter 3"/>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41103666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AT"/>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fld id="{8B7CDC59-563F-4D38-A594-7027BF2C8198}" type="datetimeFigureOut">
              <a:rPr lang="de-AT" smtClean="0">
                <a:solidFill>
                  <a:prstClr val="black">
                    <a:tint val="75000"/>
                  </a:prstClr>
                </a:solidFill>
              </a:rPr>
              <a:pPr/>
              <a:t>01.03.2021</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1208025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AT"/>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fld id="{8B7CDC59-563F-4D38-A594-7027BF2C8198}" type="datetimeFigureOut">
              <a:rPr lang="de-AT" smtClean="0">
                <a:solidFill>
                  <a:prstClr val="black">
                    <a:tint val="75000"/>
                  </a:prstClr>
                </a:solidFill>
              </a:rPr>
              <a:pPr/>
              <a:t>01.03.2021</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1187604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8B7CDC59-563F-4D38-A594-7027BF2C8198}" type="datetimeFigureOut">
              <a:rPr lang="de-AT" smtClean="0">
                <a:solidFill>
                  <a:prstClr val="black">
                    <a:tint val="75000"/>
                  </a:prstClr>
                </a:solidFill>
              </a:rPr>
              <a:pPr/>
              <a:t>01.03.2021</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4537224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8B7CDC59-563F-4D38-A594-7027BF2C8198}" type="datetimeFigureOut">
              <a:rPr lang="de-AT" smtClean="0">
                <a:solidFill>
                  <a:prstClr val="black">
                    <a:tint val="75000"/>
                  </a:prstClr>
                </a:solidFill>
              </a:rPr>
              <a:pPr/>
              <a:t>01.03.2021</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15889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2406" y="3654044"/>
            <a:ext cx="7073457" cy="1141422"/>
          </a:xfrm>
          <a:prstGeom prst="rect">
            <a:avLst/>
          </a:prstGeom>
        </p:spPr>
        <p:txBody>
          <a:bodyPr anchor="t">
            <a:noAutofit/>
          </a:bodyPr>
          <a:lstStyle>
            <a:lvl1pPr algn="l">
              <a:lnSpc>
                <a:spcPct val="100000"/>
              </a:lnSpc>
              <a:defRPr sz="36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2406" y="4804610"/>
            <a:ext cx="7073457"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2207824900"/>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70850" name="Rectangle 2"/>
          <p:cNvSpPr>
            <a:spLocks noGrp="1" noChangeArrowheads="1"/>
          </p:cNvSpPr>
          <p:nvPr>
            <p:ph type="ctrTitle"/>
          </p:nvPr>
        </p:nvSpPr>
        <p:spPr bwMode="auto">
          <a:xfrm>
            <a:off x="685800" y="1143001"/>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3000">
                <a:effectLst>
                  <a:outerShdw blurRad="38100" dist="38100" dir="2700000" algn="tl">
                    <a:srgbClr val="C0C0C0"/>
                  </a:outerShdw>
                </a:effectLst>
                <a:latin typeface="Impact" pitchFamily="34" charset="0"/>
              </a:defRPr>
            </a:lvl1pPr>
          </a:lstStyle>
          <a:p>
            <a:r>
              <a:rPr lang="de-DE"/>
              <a:t>Titelmasterformat durch Klicken bearbeiten</a:t>
            </a:r>
          </a:p>
        </p:txBody>
      </p:sp>
      <p:sp>
        <p:nvSpPr>
          <p:cNvPr id="1870851" name="Rectangle 3"/>
          <p:cNvSpPr>
            <a:spLocks noGrp="1" noChangeArrowheads="1"/>
          </p:cNvSpPr>
          <p:nvPr>
            <p:ph type="subTitle" idx="1"/>
          </p:nvPr>
        </p:nvSpPr>
        <p:spPr bwMode="auto">
          <a:xfrm>
            <a:off x="1371600" y="2541590"/>
            <a:ext cx="6400800" cy="8159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b="1">
                <a:effectLst>
                  <a:outerShdw blurRad="38100" dist="38100" dir="2700000" algn="tl">
                    <a:srgbClr val="C0C0C0"/>
                  </a:outerShdw>
                </a:effectLst>
                <a:latin typeface="Tahoma" pitchFamily="34" charset="0"/>
              </a:defRPr>
            </a:lvl1pPr>
          </a:lstStyle>
          <a:p>
            <a:r>
              <a:rPr lang="de-DE"/>
              <a:t>Formatvorlage</a:t>
            </a:r>
          </a:p>
        </p:txBody>
      </p:sp>
    </p:spTree>
    <p:extLst>
      <p:ext uri="{BB962C8B-B14F-4D97-AF65-F5344CB8AC3E}">
        <p14:creationId xmlns:p14="http://schemas.microsoft.com/office/powerpoint/2010/main" val="32353296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57200" y="1600202"/>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628829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smtClean="0"/>
              <a:t>Textmasterformate durch Klicken bearbeiten</a:t>
            </a:r>
          </a:p>
        </p:txBody>
      </p:sp>
    </p:spTree>
    <p:extLst>
      <p:ext uri="{BB962C8B-B14F-4D97-AF65-F5344CB8AC3E}">
        <p14:creationId xmlns:p14="http://schemas.microsoft.com/office/powerpoint/2010/main" val="20309526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7742722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Textmasterformate durch Klicken bearbeiten</a:t>
            </a:r>
          </a:p>
        </p:txBody>
      </p:sp>
      <p:sp>
        <p:nvSpPr>
          <p:cNvPr id="6" name="Inhaltsplatzhalt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119846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4373252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6546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a:prstGeom prst="rect">
            <a:avLst/>
          </a:prstGeom>
        </p:spPr>
        <p:txBody>
          <a:bodyPr anchor="b"/>
          <a:lstStyle>
            <a:lvl1pPr algn="l">
              <a:defRPr sz="15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Textmasterformate durch Klicken bearbeiten</a:t>
            </a:r>
          </a:p>
        </p:txBody>
      </p:sp>
    </p:spTree>
    <p:extLst>
      <p:ext uri="{BB962C8B-B14F-4D97-AF65-F5344CB8AC3E}">
        <p14:creationId xmlns:p14="http://schemas.microsoft.com/office/powerpoint/2010/main" val="33324728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15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AT"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Textmasterformate durch Klicken bearbeiten</a:t>
            </a:r>
          </a:p>
        </p:txBody>
      </p:sp>
    </p:spTree>
    <p:extLst>
      <p:ext uri="{BB962C8B-B14F-4D97-AF65-F5344CB8AC3E}">
        <p14:creationId xmlns:p14="http://schemas.microsoft.com/office/powerpoint/2010/main" val="6585992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600202"/>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00345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95916524"/>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40"/>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460841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abellenplatzhalter 2"/>
          <p:cNvSpPr>
            <a:spLocks noGrp="1"/>
          </p:cNvSpPr>
          <p:nvPr>
            <p:ph type="tbl" idx="1"/>
          </p:nvPr>
        </p:nvSpPr>
        <p:spPr>
          <a:xfrm>
            <a:off x="457200" y="1600202"/>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40082741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40"/>
            <a:ext cx="82296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8704818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457200" y="1600202"/>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Inhaltsplatzhalter 4"/>
          <p:cNvSpPr>
            <a:spLocks noGrp="1"/>
          </p:cNvSpPr>
          <p:nvPr>
            <p:ph sz="quarter" idx="3"/>
          </p:nvPr>
        </p:nvSpPr>
        <p:spPr>
          <a:xfrm>
            <a:off x="4648200" y="3938590"/>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698136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quarter" idx="1"/>
          </p:nvPr>
        </p:nvSpPr>
        <p:spPr>
          <a:xfrm>
            <a:off x="457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57200" y="3938590"/>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half" idx="3"/>
          </p:nvPr>
        </p:nvSpPr>
        <p:spPr>
          <a:xfrm>
            <a:off x="4648200" y="1600202"/>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8124539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SmartArt-Platzhalter 2"/>
          <p:cNvSpPr>
            <a:spLocks noGrp="1"/>
          </p:cNvSpPr>
          <p:nvPr>
            <p:ph type="dgm" idx="1"/>
          </p:nvPr>
        </p:nvSpPr>
        <p:spPr>
          <a:xfrm>
            <a:off x="457200" y="1600202"/>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7154004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48071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2_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userDrawn="1"/>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750">
              <a:solidFill>
                <a:srgbClr val="FFFFFF"/>
              </a:solidFill>
            </a:endParaRPr>
          </a:p>
        </p:txBody>
      </p:sp>
      <p:pic>
        <p:nvPicPr>
          <p:cNvPr id="5" name="Grafik 2" descr="wu_logo_weis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8501" y="450851"/>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3"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4" y="1857377"/>
            <a:ext cx="8485187" cy="4797425"/>
          </a:xfrm>
          <a:prstGeom prst="rect">
            <a:avLst/>
          </a:prstGeom>
        </p:spPr>
        <p:txBody>
          <a:bodyPr/>
          <a:lstStyle>
            <a:lvl1pPr>
              <a:buNone/>
              <a:defRPr/>
            </a:lvl1pPr>
          </a:lstStyle>
          <a:p>
            <a:pPr lvl="0"/>
            <a:r>
              <a:rPr lang="de-DE" smtClean="0"/>
              <a:t>Textmasterformate durch Klicken bearbeiten</a:t>
            </a:r>
          </a:p>
        </p:txBody>
      </p:sp>
    </p:spTree>
    <p:extLst>
      <p:ext uri="{BB962C8B-B14F-4D97-AF65-F5344CB8AC3E}">
        <p14:creationId xmlns:p14="http://schemas.microsoft.com/office/powerpoint/2010/main" val="2851146020"/>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1_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userDrawn="1"/>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750">
              <a:solidFill>
                <a:srgbClr val="FFFFFF"/>
              </a:solidFill>
            </a:endParaRPr>
          </a:p>
        </p:txBody>
      </p:sp>
      <p:pic>
        <p:nvPicPr>
          <p:cNvPr id="5" name="Grafik 2" descr="wu_logo_weis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8501" y="450851"/>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3"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4" y="1857377"/>
            <a:ext cx="8485187" cy="4797425"/>
          </a:xfrm>
          <a:prstGeom prst="rect">
            <a:avLst/>
          </a:prstGeom>
        </p:spPr>
        <p:txBody>
          <a:bodyPr/>
          <a:lstStyle>
            <a:lvl1pPr>
              <a:buNone/>
              <a:defRPr/>
            </a:lvl1pPr>
          </a:lstStyle>
          <a:p>
            <a:pPr lvl="0"/>
            <a:r>
              <a:rPr lang="de-DE" smtClean="0"/>
              <a:t>Textmasterformate durch Klicken bearbeiten</a:t>
            </a:r>
          </a:p>
        </p:txBody>
      </p:sp>
    </p:spTree>
    <p:extLst>
      <p:ext uri="{BB962C8B-B14F-4D97-AF65-F5344CB8AC3E}">
        <p14:creationId xmlns:p14="http://schemas.microsoft.com/office/powerpoint/2010/main" val="3214380527"/>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3_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userDrawn="1"/>
        </p:nvSpPr>
        <p:spPr>
          <a:xfrm>
            <a:off x="0" y="180975"/>
            <a:ext cx="8966200" cy="1500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750">
              <a:solidFill>
                <a:srgbClr val="FFFFFF"/>
              </a:solidFill>
            </a:endParaRPr>
          </a:p>
        </p:txBody>
      </p:sp>
      <p:pic>
        <p:nvPicPr>
          <p:cNvPr id="5" name="Grafik 2" descr="wu_logo_weis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8501" y="450851"/>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3"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4" y="1857377"/>
            <a:ext cx="8485187" cy="4797425"/>
          </a:xfrm>
          <a:prstGeom prst="rect">
            <a:avLst/>
          </a:prstGeom>
        </p:spPr>
        <p:txBody>
          <a:bodyPr/>
          <a:lstStyle>
            <a:lvl1pPr>
              <a:buNone/>
              <a:defRPr/>
            </a:lvl1pPr>
          </a:lstStyle>
          <a:p>
            <a:pPr lvl="0"/>
            <a:r>
              <a:rPr lang="de-DE" smtClean="0"/>
              <a:t>Textmasterformate durch Klicken bearbeiten</a:t>
            </a:r>
          </a:p>
        </p:txBody>
      </p:sp>
    </p:spTree>
    <p:extLst>
      <p:ext uri="{BB962C8B-B14F-4D97-AF65-F5344CB8AC3E}">
        <p14:creationId xmlns:p14="http://schemas.microsoft.com/office/powerpoint/2010/main" val="351067560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5"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5B55C9FC-206F-45E3-9EB0-C3F911D2986E}" type="slidenum">
              <a:rPr lang="de-AT" altLang="de-DE"/>
              <a:pPr/>
              <a:t>‹Nr.›</a:t>
            </a:fld>
            <a:endParaRPr lang="de-AT" altLang="de-DE"/>
          </a:p>
        </p:txBody>
      </p:sp>
      <p:sp>
        <p:nvSpPr>
          <p:cNvPr id="6"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7921D14E-47C6-452B-AD0C-5C94424919C4}" type="datetimeFigureOut">
              <a:rPr lang="de-AT"/>
              <a:pPr>
                <a:defRPr/>
              </a:pPr>
              <a:t>01.03.2021</a:t>
            </a:fld>
            <a:endParaRPr lang="de-AT"/>
          </a:p>
        </p:txBody>
      </p:sp>
    </p:spTree>
    <p:extLst>
      <p:ext uri="{BB962C8B-B14F-4D97-AF65-F5344CB8AC3E}">
        <p14:creationId xmlns:p14="http://schemas.microsoft.com/office/powerpoint/2010/main" val="127818953"/>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465173"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4" y="1844677"/>
            <a:ext cx="8485187" cy="4810125"/>
          </a:xfrm>
          <a:prstGeom prst="rect">
            <a:avLst/>
          </a:prstGeom>
        </p:spPr>
        <p:txBody>
          <a:bodyPr/>
          <a:lstStyle>
            <a:lvl1pPr>
              <a:buNone/>
              <a:defRPr/>
            </a:lvl1pPr>
          </a:lstStyle>
          <a:p>
            <a:pPr lvl="0"/>
            <a:r>
              <a:rPr lang="de-DE" dirty="0" smtClean="0"/>
              <a:t>Textmasterformate durch Klicken bearbeiten</a:t>
            </a:r>
          </a:p>
        </p:txBody>
      </p:sp>
    </p:spTree>
    <p:extLst>
      <p:ext uri="{BB962C8B-B14F-4D97-AF65-F5344CB8AC3E}">
        <p14:creationId xmlns:p14="http://schemas.microsoft.com/office/powerpoint/2010/main" val="1514688156"/>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870700"/>
          </a:xfrm>
          <a:prstGeom prst="rect">
            <a:avLst/>
          </a:prstGeom>
          <a:noFill/>
          <a:ln w="9525" algn="ctr">
            <a:noFill/>
            <a:miter lim="800000"/>
            <a:headEnd/>
            <a:tailEnd/>
          </a:ln>
        </p:spPr>
      </p:pic>
      <p:sp>
        <p:nvSpPr>
          <p:cNvPr id="1870850" name="Rectangle 2"/>
          <p:cNvSpPr>
            <a:spLocks noGrp="1" noChangeArrowheads="1"/>
          </p:cNvSpPr>
          <p:nvPr>
            <p:ph type="ctrTitle"/>
          </p:nvPr>
        </p:nvSpPr>
        <p:spPr bwMode="auto">
          <a:xfrm>
            <a:off x="685800" y="1143000"/>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4000">
                <a:effectLst>
                  <a:outerShdw blurRad="38100" dist="38100" dir="2700000" algn="tl">
                    <a:srgbClr val="C0C0C0"/>
                  </a:outerShdw>
                </a:effectLst>
                <a:latin typeface="Impact" pitchFamily="34" charset="0"/>
              </a:defRPr>
            </a:lvl1pPr>
          </a:lstStyle>
          <a:p>
            <a:r>
              <a:rPr lang="de-DE"/>
              <a:t>Titelmasterformat durch Klicken bearbeiten</a:t>
            </a:r>
          </a:p>
        </p:txBody>
      </p:sp>
      <p:sp>
        <p:nvSpPr>
          <p:cNvPr id="1870851" name="Rectangle 3"/>
          <p:cNvSpPr>
            <a:spLocks noGrp="1" noChangeArrowheads="1"/>
          </p:cNvSpPr>
          <p:nvPr>
            <p:ph type="subTitle" idx="1"/>
          </p:nvPr>
        </p:nvSpPr>
        <p:spPr bwMode="auto">
          <a:xfrm>
            <a:off x="1371600" y="2541588"/>
            <a:ext cx="6400800" cy="8159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b="1">
                <a:effectLst>
                  <a:outerShdw blurRad="38100" dist="38100" dir="2700000" algn="tl">
                    <a:srgbClr val="C0C0C0"/>
                  </a:outerShdw>
                </a:effectLst>
                <a:latin typeface="Tahoma" pitchFamily="34" charset="0"/>
              </a:defRPr>
            </a:lvl1pPr>
          </a:lstStyle>
          <a:p>
            <a:r>
              <a:rPr lang="de-DE"/>
              <a:t>Formatvorlage</a:t>
            </a:r>
          </a:p>
        </p:txBody>
      </p:sp>
    </p:spTree>
    <p:extLst>
      <p:ext uri="{BB962C8B-B14F-4D97-AF65-F5344CB8AC3E}">
        <p14:creationId xmlns:p14="http://schemas.microsoft.com/office/powerpoint/2010/main" val="8941812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719616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400721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860168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5171814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Tree>
    <p:extLst>
      <p:ext uri="{BB962C8B-B14F-4D97-AF65-F5344CB8AC3E}">
        <p14:creationId xmlns:p14="http://schemas.microsoft.com/office/powerpoint/2010/main" val="41024940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741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54586768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99183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2529455155"/>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78413350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6495410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abellenplatzhalter 2"/>
          <p:cNvSpPr>
            <a:spLocks noGrp="1"/>
          </p:cNvSpPr>
          <p:nvPr>
            <p:ph type="tbl" idx="1"/>
          </p:nvPr>
        </p:nvSpPr>
        <p:spPr>
          <a:xfrm>
            <a:off x="457200" y="1600200"/>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23878426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225803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8299651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quarter" idx="1"/>
          </p:nvPr>
        </p:nvSpPr>
        <p:spPr>
          <a:xfrm>
            <a:off x="457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57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half" idx="3"/>
          </p:nvPr>
        </p:nvSpPr>
        <p:spPr>
          <a:xfrm>
            <a:off x="4648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89720686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SmartArt-Platzhalter 2"/>
          <p:cNvSpPr>
            <a:spLocks noGrp="1"/>
          </p:cNvSpPr>
          <p:nvPr>
            <p:ph type="dgm" idx="1"/>
          </p:nvPr>
        </p:nvSpPr>
        <p:spPr>
          <a:xfrm>
            <a:off x="457200" y="1600200"/>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2991982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81000" y="0"/>
            <a:ext cx="7575550" cy="1143000"/>
          </a:xfrm>
          <a:prstGeom prst="rect">
            <a:avLst/>
          </a:prstGeo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293873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073457"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bwMode="white">
          <a:xfrm>
            <a:off x="462406" y="3161536"/>
            <a:ext cx="7073457"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40508703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326042471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5"/>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6"/>
          <p:cNvSpPr>
            <a:spLocks noGrp="1"/>
          </p:cNvSpPr>
          <p:nvPr>
            <p:ph type="sldNum" sz="quarter" idx="11"/>
          </p:nvPr>
        </p:nvSpPr>
        <p:spPr/>
        <p:txBody>
          <a:bodyPr/>
          <a:lstStyle>
            <a:lvl1pPr eaLnBrk="0" hangingPunct="0">
              <a:defRPr>
                <a:latin typeface="Times New Roman" panose="02020603050405020304" pitchFamily="18" charset="0"/>
              </a:defRPr>
            </a:lvl1pPr>
          </a:lstStyle>
          <a:p>
            <a:fld id="{85AA6673-8CC0-4967-A349-2832E9743E35}"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18F74F94-52F6-4332-9F6E-BDAE871ADE94}" type="datetimeFigureOut">
              <a:rPr lang="de-AT"/>
              <a:pPr>
                <a:defRPr/>
              </a:pPr>
              <a:t>01.03.2021</a:t>
            </a:fld>
            <a:endParaRPr lang="de-AT"/>
          </a:p>
        </p:txBody>
      </p:sp>
    </p:spTree>
    <p:extLst>
      <p:ext uri="{BB962C8B-B14F-4D97-AF65-F5344CB8AC3E}">
        <p14:creationId xmlns:p14="http://schemas.microsoft.com/office/powerpoint/2010/main" val="130430374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Fußzeilenplatzhalter 5"/>
          <p:cNvSpPr>
            <a:spLocks noGrp="1"/>
          </p:cNvSpPr>
          <p:nvPr>
            <p:ph type="ftr" sz="quarter" idx="14"/>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10" name="Foliennummernplatzhalter 6"/>
          <p:cNvSpPr>
            <a:spLocks noGrp="1"/>
          </p:cNvSpPr>
          <p:nvPr>
            <p:ph type="sldNum" sz="quarter" idx="15"/>
          </p:nvPr>
        </p:nvSpPr>
        <p:spPr/>
        <p:txBody>
          <a:bodyPr/>
          <a:lstStyle>
            <a:lvl1pPr eaLnBrk="0" hangingPunct="0">
              <a:defRPr>
                <a:latin typeface="Times New Roman" panose="02020603050405020304" pitchFamily="18" charset="0"/>
              </a:defRPr>
            </a:lvl1pPr>
          </a:lstStyle>
          <a:p>
            <a:fld id="{D9236B24-22FA-4E2A-8D07-626D6923376F}" type="slidenum">
              <a:rPr lang="de-AT" altLang="de-DE"/>
              <a:pPr/>
              <a:t>‹Nr.›</a:t>
            </a:fld>
            <a:endParaRPr lang="de-AT" altLang="de-DE"/>
          </a:p>
        </p:txBody>
      </p:sp>
      <p:sp>
        <p:nvSpPr>
          <p:cNvPr id="11" name="Datumsplatzhalter 6"/>
          <p:cNvSpPr>
            <a:spLocks noGrp="1"/>
          </p:cNvSpPr>
          <p:nvPr>
            <p:ph type="dt" sz="half" idx="16"/>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B2E8747D-9335-4D3D-95A4-C74E065975B5}" type="datetimeFigureOut">
              <a:rPr lang="de-AT"/>
              <a:pPr>
                <a:defRPr/>
              </a:pPr>
              <a:t>01.03.2021</a:t>
            </a:fld>
            <a:endParaRPr lang="de-AT"/>
          </a:p>
        </p:txBody>
      </p:sp>
    </p:spTree>
    <p:extLst>
      <p:ext uri="{BB962C8B-B14F-4D97-AF65-F5344CB8AC3E}">
        <p14:creationId xmlns:p14="http://schemas.microsoft.com/office/powerpoint/2010/main" val="273248857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1768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bschlussfolie">
    <p:spTree>
      <p:nvGrpSpPr>
        <p:cNvPr id="1" name=""/>
        <p:cNvGrpSpPr/>
        <p:nvPr/>
      </p:nvGrpSpPr>
      <p:grpSpPr>
        <a:xfrm>
          <a:off x="0" y="0"/>
          <a:ext cx="0" cy="0"/>
          <a:chOff x="0" y="0"/>
          <a:chExt cx="0" cy="0"/>
        </a:xfrm>
      </p:grpSpPr>
      <p:sp>
        <p:nvSpPr>
          <p:cNvPr id="4" name="Rechteck 3"/>
          <p:cNvSpPr/>
          <p:nvPr/>
        </p:nvSpPr>
        <p:spPr>
          <a:xfrm>
            <a:off x="468313" y="2357438"/>
            <a:ext cx="5103812" cy="3260725"/>
          </a:xfrm>
          <a:prstGeom prst="rect">
            <a:avLst/>
          </a:prstGeom>
          <a:ln w="1270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de-AT" sz="1800">
              <a:solidFill>
                <a:srgbClr val="000000"/>
              </a:solidFill>
            </a:endParaRPr>
          </a:p>
        </p:txBody>
      </p:sp>
      <p:pic>
        <p:nvPicPr>
          <p:cNvPr id="5" name="Grafik 8" descr="Logo-für-V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552700"/>
            <a:ext cx="4889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platzhalter 10"/>
          <p:cNvSpPr>
            <a:spLocks noGrp="1"/>
          </p:cNvSpPr>
          <p:nvPr>
            <p:ph type="body" sz="quarter" idx="10"/>
          </p:nvPr>
        </p:nvSpPr>
        <p:spPr>
          <a:xfrm>
            <a:off x="1928818" y="3071811"/>
            <a:ext cx="3260322" cy="2173549"/>
          </a:xfrm>
        </p:spPr>
        <p:txBody>
          <a:bodyPr>
            <a:normAutofit/>
          </a:bodyPr>
          <a:lstStyle>
            <a:lvl1pPr marL="0" marR="0" indent="0" algn="l" defTabSz="914400"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lvl="0"/>
            <a:r>
              <a:rPr lang="de-DE" noProof="0" smtClean="0"/>
              <a:t>Textmasterformat bearbeiten</a:t>
            </a:r>
          </a:p>
        </p:txBody>
      </p:sp>
      <p:sp>
        <p:nvSpPr>
          <p:cNvPr id="6"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7" name="Fußzeilenplatzhalter 5"/>
          <p:cNvSpPr>
            <a:spLocks noGrp="1"/>
          </p:cNvSpPr>
          <p:nvPr>
            <p:ph type="ftr" sz="quarter" idx="11"/>
          </p:nvPr>
        </p:nvSpPr>
        <p:spPr>
          <a:xfrm>
            <a:off x="1354138" y="6342063"/>
            <a:ext cx="2895600" cy="365125"/>
          </a:xfrm>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8" name="Foliennummernplatzhalter 6"/>
          <p:cNvSpPr>
            <a:spLocks noGrp="1"/>
          </p:cNvSpPr>
          <p:nvPr>
            <p:ph type="sldNum" sz="quarter" idx="12"/>
          </p:nvPr>
        </p:nvSpPr>
        <p:spPr/>
        <p:txBody>
          <a:bodyPr/>
          <a:lstStyle>
            <a:lvl1pPr eaLnBrk="0" hangingPunct="0">
              <a:defRPr>
                <a:latin typeface="Times New Roman" panose="02020603050405020304" pitchFamily="18" charset="0"/>
              </a:defRPr>
            </a:lvl1pPr>
          </a:lstStyle>
          <a:p>
            <a:fld id="{35643918-68EC-4026-8BEB-A384FB093012}" type="slidenum">
              <a:rPr lang="de-AT" altLang="de-DE"/>
              <a:pPr/>
              <a:t>‹Nr.›</a:t>
            </a:fld>
            <a:endParaRPr lang="de-AT" altLang="de-DE"/>
          </a:p>
        </p:txBody>
      </p:sp>
      <p:sp>
        <p:nvSpPr>
          <p:cNvPr id="9" name="Datumsplatzhalter 6"/>
          <p:cNvSpPr>
            <a:spLocks noGrp="1"/>
          </p:cNvSpPr>
          <p:nvPr>
            <p:ph type="dt" sz="half" idx="13"/>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8C3D2E3E-C261-4D3E-B399-57B22B6908D3}" type="datetimeFigureOut">
              <a:rPr lang="de-AT"/>
              <a:pPr>
                <a:defRPr/>
              </a:pPr>
              <a:t>01.03.2021</a:t>
            </a:fld>
            <a:endParaRPr lang="de-AT"/>
          </a:p>
        </p:txBody>
      </p:sp>
    </p:spTree>
    <p:extLst>
      <p:ext uri="{BB962C8B-B14F-4D97-AF65-F5344CB8AC3E}">
        <p14:creationId xmlns:p14="http://schemas.microsoft.com/office/powerpoint/2010/main" val="234078827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Ausgangslage">
    <p:spTree>
      <p:nvGrpSpPr>
        <p:cNvPr id="1" name=""/>
        <p:cNvGrpSpPr/>
        <p:nvPr/>
      </p:nvGrpSpPr>
      <p:grpSpPr>
        <a:xfrm>
          <a:off x="0" y="0"/>
          <a:ext cx="0" cy="0"/>
          <a:chOff x="0" y="0"/>
          <a:chExt cx="0" cy="0"/>
        </a:xfrm>
      </p:grpSpPr>
      <p:sp>
        <p:nvSpPr>
          <p:cNvPr id="4" name="Titel 1"/>
          <p:cNvSpPr txBox="1">
            <a:spLocks/>
          </p:cNvSpPr>
          <p:nvPr userDrawn="1"/>
        </p:nvSpPr>
        <p:spPr bwMode="gray">
          <a:xfrm>
            <a:off x="468313" y="260350"/>
            <a:ext cx="62690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DE" altLang="de-DE" sz="2500" smtClean="0">
                <a:solidFill>
                  <a:srgbClr val="FFFFFF"/>
                </a:solidFill>
                <a:latin typeface="Verdana" pitchFamily="34" charset="0"/>
              </a:rPr>
              <a:t>Ausgangslage</a:t>
            </a:r>
            <a:endParaRPr lang="de-AT" altLang="de-DE" sz="2500" smtClean="0">
              <a:solidFill>
                <a:srgbClr val="FFFFFF"/>
              </a:solidFill>
              <a:latin typeface="Verdana" pitchFamily="34" charset="0"/>
            </a:endParaRPr>
          </a:p>
        </p:txBody>
      </p:sp>
      <p:sp>
        <p:nvSpPr>
          <p:cNvPr id="2" name="Titel 1"/>
          <p:cNvSpPr>
            <a:spLocks noGrp="1"/>
          </p:cNvSpPr>
          <p:nvPr>
            <p:ph type="title"/>
          </p:nvPr>
        </p:nvSpPr>
        <p:spPr>
          <a:xfrm>
            <a:off x="462019" y="764704"/>
            <a:ext cx="6270227" cy="808614"/>
          </a:xfrm>
          <a:prstGeom prst="rect">
            <a:avLst/>
          </a:prstGeom>
        </p:spPr>
        <p:txBody>
          <a:bodyPr>
            <a:normAutofit/>
          </a:bodyPr>
          <a:lstStyle>
            <a:lvl1pPr>
              <a:defRPr sz="2500"/>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27B5CB85-5B5B-4E34-B3C7-B04F993DC752}"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06ECA428-5222-4120-97F2-2F8F8C1AA62F}" type="datetimeFigureOut">
              <a:rPr lang="de-AT"/>
              <a:pPr>
                <a:defRPr/>
              </a:pPr>
              <a:t>01.03.2021</a:t>
            </a:fld>
            <a:endParaRPr lang="de-AT"/>
          </a:p>
        </p:txBody>
      </p:sp>
    </p:spTree>
    <p:extLst>
      <p:ext uri="{BB962C8B-B14F-4D97-AF65-F5344CB8AC3E}">
        <p14:creationId xmlns:p14="http://schemas.microsoft.com/office/powerpoint/2010/main" val="30860222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Dunkelblau">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81131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nt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Quantitative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20189768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Violet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31389178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al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Qualitative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48380068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2406" y="3654044"/>
            <a:ext cx="7073457" cy="1141422"/>
          </a:xfrm>
          <a:prstGeom prst="rect">
            <a:avLst/>
          </a:prstGeom>
        </p:spPr>
        <p:txBody>
          <a:bodyPr anchor="t">
            <a:noAutofit/>
          </a:bodyPr>
          <a:lstStyle>
            <a:lvl1pPr algn="l">
              <a:lnSpc>
                <a:spcPct val="100000"/>
              </a:lnSpc>
              <a:defRPr sz="36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2406" y="4804610"/>
            <a:ext cx="7073457"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24466237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283409916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5"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394E87CC-EEC7-43AF-A77B-851558DF8361}" type="slidenum">
              <a:rPr lang="de-AT" altLang="de-DE"/>
              <a:pPr/>
              <a:t>‹Nr.›</a:t>
            </a:fld>
            <a:endParaRPr lang="de-AT" altLang="de-DE"/>
          </a:p>
        </p:txBody>
      </p:sp>
      <p:sp>
        <p:nvSpPr>
          <p:cNvPr id="6"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23EA0BDA-9C49-40C7-969C-A1936A51A8D4}" type="datetimeFigureOut">
              <a:rPr lang="de-AT"/>
              <a:pPr>
                <a:defRPr/>
              </a:pPr>
              <a:t>01.03.2021</a:t>
            </a:fld>
            <a:endParaRPr lang="de-AT"/>
          </a:p>
        </p:txBody>
      </p:sp>
    </p:spTree>
    <p:extLst>
      <p:ext uri="{BB962C8B-B14F-4D97-AF65-F5344CB8AC3E}">
        <p14:creationId xmlns:p14="http://schemas.microsoft.com/office/powerpoint/2010/main" val="254090965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16582587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44675"/>
            <a:ext cx="7669156" cy="4382571"/>
          </a:xfrm>
        </p:spPr>
        <p:txBody>
          <a:bodyPr>
            <a:normAutofit/>
          </a:bodyPr>
          <a:lstStyle>
            <a:lvl1pPr>
              <a:defRPr sz="2400"/>
            </a:lvl1pPr>
            <a:lvl2pPr>
              <a:defRPr sz="2000"/>
            </a:lvl2pPr>
            <a:lvl3pPr>
              <a:defRPr sz="18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Fußzeilenplatzhalter 4"/>
          <p:cNvSpPr>
            <a:spLocks noGrp="1"/>
          </p:cNvSpPr>
          <p:nvPr>
            <p:ph type="ftr" sz="quarter" idx="10"/>
          </p:nvPr>
        </p:nvSpPr>
        <p:spPr/>
        <p:txBody>
          <a:bodyPr/>
          <a:lstStyle>
            <a:lvl1pPr>
              <a:defRPr/>
            </a:lvl1pPr>
          </a:lstStyle>
          <a:p>
            <a:pPr>
              <a:defRPr/>
            </a:pPr>
            <a:endParaRPr lang="de-AT"/>
          </a:p>
        </p:txBody>
      </p:sp>
      <p:sp>
        <p:nvSpPr>
          <p:cNvPr id="5" name="Foliennummernplatzhalter 5"/>
          <p:cNvSpPr>
            <a:spLocks noGrp="1"/>
          </p:cNvSpPr>
          <p:nvPr>
            <p:ph type="sldNum" sz="quarter" idx="11"/>
          </p:nvPr>
        </p:nvSpPr>
        <p:spPr/>
        <p:txBody>
          <a:bodyPr/>
          <a:lstStyle>
            <a:lvl1pPr>
              <a:defRPr/>
            </a:lvl1pPr>
          </a:lstStyle>
          <a:p>
            <a:pPr>
              <a:defRPr/>
            </a:pPr>
            <a:r>
              <a:rPr lang="de-AT"/>
              <a:t>Seite </a:t>
            </a:r>
            <a:fld id="{6A7A5FCB-A6B5-4947-85BE-E3BC4DAFC6B0}" type="slidenum">
              <a:rPr lang="de-AT"/>
              <a:pPr>
                <a:defRPr/>
              </a:pPr>
              <a:t>‹Nr.›</a:t>
            </a:fld>
            <a:endParaRPr lang="de-AT"/>
          </a:p>
        </p:txBody>
      </p:sp>
      <p:sp>
        <p:nvSpPr>
          <p:cNvPr id="6" name="Datumsplatzhalter 6"/>
          <p:cNvSpPr>
            <a:spLocks noGrp="1"/>
          </p:cNvSpPr>
          <p:nvPr>
            <p:ph type="dt" sz="half" idx="12"/>
          </p:nvPr>
        </p:nvSpPr>
        <p:spPr/>
        <p:txBody>
          <a:bodyPr/>
          <a:lstStyle>
            <a:lvl1pPr>
              <a:defRPr/>
            </a:lvl1pPr>
          </a:lstStyle>
          <a:p>
            <a:pPr>
              <a:defRPr/>
            </a:pPr>
            <a:fld id="{9EBB4997-98B8-4222-BD32-80808F7050CF}" type="datetime1">
              <a:rPr lang="de-DE"/>
              <a:pPr>
                <a:defRPr/>
              </a:pPr>
              <a:t>01.03.2021</a:t>
            </a:fld>
            <a:endParaRPr lang="de-AT"/>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073457"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bwMode="white">
          <a:xfrm>
            <a:off x="462406" y="3161536"/>
            <a:ext cx="7073457"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24818183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99153053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5"/>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6"/>
          <p:cNvSpPr>
            <a:spLocks noGrp="1"/>
          </p:cNvSpPr>
          <p:nvPr>
            <p:ph type="sldNum" sz="quarter" idx="11"/>
          </p:nvPr>
        </p:nvSpPr>
        <p:spPr/>
        <p:txBody>
          <a:bodyPr/>
          <a:lstStyle>
            <a:lvl1pPr eaLnBrk="0" hangingPunct="0">
              <a:defRPr>
                <a:latin typeface="Times New Roman" panose="02020603050405020304" pitchFamily="18" charset="0"/>
              </a:defRPr>
            </a:lvl1pPr>
          </a:lstStyle>
          <a:p>
            <a:fld id="{28B4251C-ACC6-47A4-AC79-3D1C7F4341C8}"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2385B45C-F35D-4C5E-A217-9089F70EE01A}" type="datetimeFigureOut">
              <a:rPr lang="de-AT"/>
              <a:pPr>
                <a:defRPr/>
              </a:pPr>
              <a:t>01.03.2021</a:t>
            </a:fld>
            <a:endParaRPr lang="de-AT"/>
          </a:p>
        </p:txBody>
      </p:sp>
    </p:spTree>
    <p:extLst>
      <p:ext uri="{BB962C8B-B14F-4D97-AF65-F5344CB8AC3E}">
        <p14:creationId xmlns:p14="http://schemas.microsoft.com/office/powerpoint/2010/main" val="187476714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Fußzeilenplatzhalter 5"/>
          <p:cNvSpPr>
            <a:spLocks noGrp="1"/>
          </p:cNvSpPr>
          <p:nvPr>
            <p:ph type="ftr" sz="quarter" idx="14"/>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10" name="Foliennummernplatzhalter 6"/>
          <p:cNvSpPr>
            <a:spLocks noGrp="1"/>
          </p:cNvSpPr>
          <p:nvPr>
            <p:ph type="sldNum" sz="quarter" idx="15"/>
          </p:nvPr>
        </p:nvSpPr>
        <p:spPr/>
        <p:txBody>
          <a:bodyPr/>
          <a:lstStyle>
            <a:lvl1pPr eaLnBrk="0" hangingPunct="0">
              <a:defRPr>
                <a:latin typeface="Times New Roman" panose="02020603050405020304" pitchFamily="18" charset="0"/>
              </a:defRPr>
            </a:lvl1pPr>
          </a:lstStyle>
          <a:p>
            <a:fld id="{A8DF57B0-099C-415A-9F32-3558D2D95D78}" type="slidenum">
              <a:rPr lang="de-AT" altLang="de-DE"/>
              <a:pPr/>
              <a:t>‹Nr.›</a:t>
            </a:fld>
            <a:endParaRPr lang="de-AT" altLang="de-DE"/>
          </a:p>
        </p:txBody>
      </p:sp>
      <p:sp>
        <p:nvSpPr>
          <p:cNvPr id="11" name="Datumsplatzhalter 6"/>
          <p:cNvSpPr>
            <a:spLocks noGrp="1"/>
          </p:cNvSpPr>
          <p:nvPr>
            <p:ph type="dt" sz="half" idx="16"/>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4A38E094-3B16-4804-A942-2FC1C18646FA}" type="datetimeFigureOut">
              <a:rPr lang="de-AT"/>
              <a:pPr>
                <a:defRPr/>
              </a:pPr>
              <a:t>01.03.2021</a:t>
            </a:fld>
            <a:endParaRPr lang="de-AT"/>
          </a:p>
        </p:txBody>
      </p:sp>
    </p:spTree>
    <p:extLst>
      <p:ext uri="{BB962C8B-B14F-4D97-AF65-F5344CB8AC3E}">
        <p14:creationId xmlns:p14="http://schemas.microsoft.com/office/powerpoint/2010/main" val="39894983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37801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bschlussfolie">
    <p:spTree>
      <p:nvGrpSpPr>
        <p:cNvPr id="1" name=""/>
        <p:cNvGrpSpPr/>
        <p:nvPr/>
      </p:nvGrpSpPr>
      <p:grpSpPr>
        <a:xfrm>
          <a:off x="0" y="0"/>
          <a:ext cx="0" cy="0"/>
          <a:chOff x="0" y="0"/>
          <a:chExt cx="0" cy="0"/>
        </a:xfrm>
      </p:grpSpPr>
      <p:sp>
        <p:nvSpPr>
          <p:cNvPr id="4" name="Rechteck 3"/>
          <p:cNvSpPr/>
          <p:nvPr/>
        </p:nvSpPr>
        <p:spPr>
          <a:xfrm>
            <a:off x="468313" y="2357438"/>
            <a:ext cx="5103812" cy="3260725"/>
          </a:xfrm>
          <a:prstGeom prst="rect">
            <a:avLst/>
          </a:prstGeom>
          <a:ln w="1270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de-AT" sz="1800">
              <a:solidFill>
                <a:srgbClr val="000000"/>
              </a:solidFill>
            </a:endParaRPr>
          </a:p>
        </p:txBody>
      </p:sp>
      <p:pic>
        <p:nvPicPr>
          <p:cNvPr id="5" name="Grafik 8" descr="Logo-für-V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552700"/>
            <a:ext cx="4889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platzhalter 10"/>
          <p:cNvSpPr>
            <a:spLocks noGrp="1"/>
          </p:cNvSpPr>
          <p:nvPr>
            <p:ph type="body" sz="quarter" idx="10"/>
          </p:nvPr>
        </p:nvSpPr>
        <p:spPr>
          <a:xfrm>
            <a:off x="1928818" y="3071811"/>
            <a:ext cx="3260322" cy="2173549"/>
          </a:xfrm>
        </p:spPr>
        <p:txBody>
          <a:bodyPr>
            <a:normAutofit/>
          </a:bodyPr>
          <a:lstStyle>
            <a:lvl1pPr marL="0" marR="0" indent="0" algn="l" defTabSz="914400"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lvl="0"/>
            <a:r>
              <a:rPr lang="de-DE" noProof="0" smtClean="0"/>
              <a:t>Textmasterformat bearbeiten</a:t>
            </a:r>
          </a:p>
        </p:txBody>
      </p:sp>
      <p:sp>
        <p:nvSpPr>
          <p:cNvPr id="6"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7" name="Fußzeilenplatzhalter 5"/>
          <p:cNvSpPr>
            <a:spLocks noGrp="1"/>
          </p:cNvSpPr>
          <p:nvPr>
            <p:ph type="ftr" sz="quarter" idx="11"/>
          </p:nvPr>
        </p:nvSpPr>
        <p:spPr>
          <a:xfrm>
            <a:off x="1354138" y="6342063"/>
            <a:ext cx="2895600" cy="365125"/>
          </a:xfrm>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8" name="Foliennummernplatzhalter 6"/>
          <p:cNvSpPr>
            <a:spLocks noGrp="1"/>
          </p:cNvSpPr>
          <p:nvPr>
            <p:ph type="sldNum" sz="quarter" idx="12"/>
          </p:nvPr>
        </p:nvSpPr>
        <p:spPr/>
        <p:txBody>
          <a:bodyPr/>
          <a:lstStyle>
            <a:lvl1pPr eaLnBrk="0" hangingPunct="0">
              <a:defRPr>
                <a:latin typeface="Times New Roman" panose="02020603050405020304" pitchFamily="18" charset="0"/>
              </a:defRPr>
            </a:lvl1pPr>
          </a:lstStyle>
          <a:p>
            <a:fld id="{6BC2D13B-5A2C-4106-854F-5B06CF8FE1F7}" type="slidenum">
              <a:rPr lang="de-AT" altLang="de-DE"/>
              <a:pPr/>
              <a:t>‹Nr.›</a:t>
            </a:fld>
            <a:endParaRPr lang="de-AT" altLang="de-DE"/>
          </a:p>
        </p:txBody>
      </p:sp>
      <p:sp>
        <p:nvSpPr>
          <p:cNvPr id="9" name="Datumsplatzhalter 6"/>
          <p:cNvSpPr>
            <a:spLocks noGrp="1"/>
          </p:cNvSpPr>
          <p:nvPr>
            <p:ph type="dt" sz="half" idx="13"/>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898BB2AD-9A5D-4773-B53A-B9488498E15C}" type="datetimeFigureOut">
              <a:rPr lang="de-AT"/>
              <a:pPr>
                <a:defRPr/>
              </a:pPr>
              <a:t>01.03.2021</a:t>
            </a:fld>
            <a:endParaRPr lang="de-AT"/>
          </a:p>
        </p:txBody>
      </p:sp>
    </p:spTree>
    <p:extLst>
      <p:ext uri="{BB962C8B-B14F-4D97-AF65-F5344CB8AC3E}">
        <p14:creationId xmlns:p14="http://schemas.microsoft.com/office/powerpoint/2010/main" val="112148814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Ausgangslage">
    <p:spTree>
      <p:nvGrpSpPr>
        <p:cNvPr id="1" name=""/>
        <p:cNvGrpSpPr/>
        <p:nvPr/>
      </p:nvGrpSpPr>
      <p:grpSpPr>
        <a:xfrm>
          <a:off x="0" y="0"/>
          <a:ext cx="0" cy="0"/>
          <a:chOff x="0" y="0"/>
          <a:chExt cx="0" cy="0"/>
        </a:xfrm>
      </p:grpSpPr>
      <p:sp>
        <p:nvSpPr>
          <p:cNvPr id="4" name="Titel 1"/>
          <p:cNvSpPr txBox="1">
            <a:spLocks/>
          </p:cNvSpPr>
          <p:nvPr userDrawn="1"/>
        </p:nvSpPr>
        <p:spPr bwMode="gray">
          <a:xfrm>
            <a:off x="468313" y="260350"/>
            <a:ext cx="62690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DE" altLang="de-DE" sz="2500" smtClean="0">
                <a:solidFill>
                  <a:srgbClr val="FFFFFF"/>
                </a:solidFill>
                <a:latin typeface="Verdana" pitchFamily="34" charset="0"/>
              </a:rPr>
              <a:t>Ausgangslage</a:t>
            </a:r>
            <a:endParaRPr lang="de-AT" altLang="de-DE" sz="2500" smtClean="0">
              <a:solidFill>
                <a:srgbClr val="FFFFFF"/>
              </a:solidFill>
              <a:latin typeface="Verdana" pitchFamily="34" charset="0"/>
            </a:endParaRPr>
          </a:p>
        </p:txBody>
      </p:sp>
      <p:sp>
        <p:nvSpPr>
          <p:cNvPr id="2" name="Titel 1"/>
          <p:cNvSpPr>
            <a:spLocks noGrp="1"/>
          </p:cNvSpPr>
          <p:nvPr>
            <p:ph type="title"/>
          </p:nvPr>
        </p:nvSpPr>
        <p:spPr>
          <a:xfrm>
            <a:off x="462019" y="764704"/>
            <a:ext cx="6270227" cy="808614"/>
          </a:xfrm>
          <a:prstGeom prst="rect">
            <a:avLst/>
          </a:prstGeom>
        </p:spPr>
        <p:txBody>
          <a:bodyPr>
            <a:normAutofit/>
          </a:bodyPr>
          <a:lstStyle>
            <a:lvl1pPr>
              <a:defRPr sz="2500"/>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79299904-03C1-4F44-A4F2-32C5F4553428}"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E0746AD1-B8F0-4277-879C-FE3B0615A89B}" type="datetimeFigureOut">
              <a:rPr lang="de-AT"/>
              <a:pPr>
                <a:defRPr/>
              </a:pPr>
              <a:t>01.03.2021</a:t>
            </a:fld>
            <a:endParaRPr lang="de-AT"/>
          </a:p>
        </p:txBody>
      </p:sp>
    </p:spTree>
    <p:extLst>
      <p:ext uri="{BB962C8B-B14F-4D97-AF65-F5344CB8AC3E}">
        <p14:creationId xmlns:p14="http://schemas.microsoft.com/office/powerpoint/2010/main" val="427607227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Dunkelblau">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00122756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ant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Quantitative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267134849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Violet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415118366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44675"/>
            <a:ext cx="8485187" cy="4810125"/>
          </a:xfrm>
        </p:spPr>
        <p:txBody>
          <a:bodyPr/>
          <a:lstStyle>
            <a:lvl1pPr>
              <a:buNone/>
              <a:defRPr/>
            </a:lvl1pPr>
          </a:lstStyle>
          <a:p>
            <a:pPr lvl="0"/>
            <a:r>
              <a:rPr lang="de-DE" dirty="0" smtClean="0"/>
              <a:t>Textmasterformate durch Klicken bearbeiten</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al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Qualitative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47055269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5" name="Text Box 12"/>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2" name="Titel 1"/>
          <p:cNvSpPr>
            <a:spLocks noGrp="1"/>
          </p:cNvSpPr>
          <p:nvPr>
            <p:ph type="ctrTitle"/>
          </p:nvPr>
        </p:nvSpPr>
        <p:spPr bwMode="white">
          <a:xfrm>
            <a:off x="462406" y="3654044"/>
            <a:ext cx="7133782" cy="1141422"/>
          </a:xfrm>
          <a:prstGeom prst="rect">
            <a:avLst/>
          </a:prstGeom>
        </p:spPr>
        <p:txBody>
          <a:bodyPr anchor="t">
            <a:noAutofit/>
          </a:bodyPr>
          <a:lstStyle>
            <a:lvl1pPr algn="l">
              <a:lnSpc>
                <a:spcPct val="100000"/>
              </a:lnSpc>
              <a:defRPr sz="36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2406" y="4804610"/>
            <a:ext cx="7133782"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9738183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0622021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44675"/>
            <a:ext cx="7669156" cy="4382571"/>
          </a:xfrm>
        </p:spPr>
        <p:txBody>
          <a:bodyPr>
            <a:normAutofit/>
          </a:bodyPr>
          <a:lstStyle>
            <a:lvl1pPr>
              <a:defRPr sz="2400"/>
            </a:lvl1pPr>
            <a:lvl2pPr>
              <a:defRPr sz="2000"/>
            </a:lvl2pPr>
            <a:lvl3pPr>
              <a:defRPr sz="18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5"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6A7A5FCB-A6B5-4947-85BE-E3BC4DAFC6B0}" type="slidenum">
              <a:rPr lang="de-AT">
                <a:solidFill>
                  <a:srgbClr val="000000">
                    <a:tint val="75000"/>
                  </a:srgbClr>
                </a:solidFill>
              </a:rPr>
              <a:pPr>
                <a:defRPr/>
              </a:pPr>
              <a:t>‹Nr.›</a:t>
            </a:fld>
            <a:endParaRPr lang="de-AT">
              <a:solidFill>
                <a:srgbClr val="000000">
                  <a:tint val="75000"/>
                </a:srgbClr>
              </a:solidFill>
            </a:endParaRPr>
          </a:p>
        </p:txBody>
      </p:sp>
      <p:sp>
        <p:nvSpPr>
          <p:cNvPr id="6" name="Datumsplatzhalter 6"/>
          <p:cNvSpPr>
            <a:spLocks noGrp="1"/>
          </p:cNvSpPr>
          <p:nvPr>
            <p:ph type="dt" sz="half" idx="12"/>
          </p:nvPr>
        </p:nvSpPr>
        <p:spPr/>
        <p:txBody>
          <a:bodyPr/>
          <a:lstStyle>
            <a:lvl1pPr>
              <a:defRPr/>
            </a:lvl1pPr>
          </a:lstStyle>
          <a:p>
            <a:pPr>
              <a:defRPr/>
            </a:pPr>
            <a:fld id="{9EBB4997-98B8-4222-BD32-80808F7050CF}" type="datetime1">
              <a:rPr lang="de-DE">
                <a:solidFill>
                  <a:srgbClr val="000000">
                    <a:tint val="75000"/>
                  </a:srgbClr>
                </a:solidFill>
              </a:rPr>
              <a:pPr>
                <a:defRPr/>
              </a:pPr>
              <a:t>01.03.2021</a:t>
            </a:fld>
            <a:endParaRPr lang="de-AT">
              <a:solidFill>
                <a:srgbClr val="000000">
                  <a:tint val="75000"/>
                </a:srgbClr>
              </a:solidFill>
            </a:endParaRPr>
          </a:p>
        </p:txBody>
      </p:sp>
    </p:spTree>
    <p:extLst>
      <p:ext uri="{BB962C8B-B14F-4D97-AF65-F5344CB8AC3E}">
        <p14:creationId xmlns:p14="http://schemas.microsoft.com/office/powerpoint/2010/main" val="425446110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ur 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44675"/>
            <a:ext cx="8485187" cy="4810125"/>
          </a:xfrm>
        </p:spPr>
        <p:txBody>
          <a:bodyPr/>
          <a:lstStyle>
            <a:lvl1pPr>
              <a:buNone/>
              <a:defRPr/>
            </a:lvl1pPr>
          </a:lstStyle>
          <a:p>
            <a:pPr lvl="0"/>
            <a:r>
              <a:rPr lang="de-DE" dirty="0" smtClean="0"/>
              <a:t>Textmasterformate durch Klicken bearbeiten</a:t>
            </a:r>
          </a:p>
        </p:txBody>
      </p:sp>
    </p:spTree>
    <p:extLst>
      <p:ext uri="{BB962C8B-B14F-4D97-AF65-F5344CB8AC3E}">
        <p14:creationId xmlns:p14="http://schemas.microsoft.com/office/powerpoint/2010/main" val="93936308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668769"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6" y="3161536"/>
            <a:ext cx="7668769"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8610339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64832805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6"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6CACB77C-4DE3-4D2E-BE55-930F04490D4F}" type="slidenum">
              <a:rPr lang="de-AT">
                <a:solidFill>
                  <a:srgbClr val="000000">
                    <a:tint val="75000"/>
                  </a:srgbClr>
                </a:solidFill>
              </a:rPr>
              <a:pPr>
                <a:defRPr/>
              </a:pPr>
              <a:t>‹Nr.›</a:t>
            </a:fld>
            <a:endParaRPr lang="de-AT">
              <a:solidFill>
                <a:srgbClr val="000000">
                  <a:tint val="75000"/>
                </a:srgbClr>
              </a:solidFill>
            </a:endParaRPr>
          </a:p>
        </p:txBody>
      </p:sp>
      <p:sp>
        <p:nvSpPr>
          <p:cNvPr id="7" name="Datumsplatzhalter 6"/>
          <p:cNvSpPr>
            <a:spLocks noGrp="1"/>
          </p:cNvSpPr>
          <p:nvPr>
            <p:ph type="dt" sz="half" idx="12"/>
          </p:nvPr>
        </p:nvSpPr>
        <p:spPr/>
        <p:txBody>
          <a:bodyPr/>
          <a:lstStyle>
            <a:lvl1pPr>
              <a:defRPr/>
            </a:lvl1pPr>
          </a:lstStyle>
          <a:p>
            <a:pPr>
              <a:defRPr/>
            </a:pPr>
            <a:fld id="{9E636FF1-6403-48A1-9700-2FE6D3CAC767}" type="datetime1">
              <a:rPr lang="de-DE">
                <a:solidFill>
                  <a:srgbClr val="000000">
                    <a:tint val="75000"/>
                  </a:srgbClr>
                </a:solidFill>
              </a:rPr>
              <a:pPr>
                <a:defRPr/>
              </a:pPr>
              <a:t>01.03.2021</a:t>
            </a:fld>
            <a:endParaRPr lang="de-AT">
              <a:solidFill>
                <a:srgbClr val="000000">
                  <a:tint val="75000"/>
                </a:srgbClr>
              </a:solidFill>
            </a:endParaRPr>
          </a:p>
        </p:txBody>
      </p:sp>
    </p:spTree>
    <p:extLst>
      <p:ext uri="{BB962C8B-B14F-4D97-AF65-F5344CB8AC3E}">
        <p14:creationId xmlns:p14="http://schemas.microsoft.com/office/powerpoint/2010/main" val="33770973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7" name="Fußzeilenplatzhalter 4"/>
          <p:cNvSpPr>
            <a:spLocks noGrp="1"/>
          </p:cNvSpPr>
          <p:nvPr>
            <p:ph type="ftr" sz="quarter" idx="14"/>
          </p:nvPr>
        </p:nvSpPr>
        <p:spPr/>
        <p:txBody>
          <a:bodyPr/>
          <a:lstStyle>
            <a:lvl1pPr>
              <a:defRPr/>
            </a:lvl1pPr>
          </a:lstStyle>
          <a:p>
            <a:pPr>
              <a:defRPr/>
            </a:pPr>
            <a:endParaRPr lang="de-AT">
              <a:solidFill>
                <a:srgbClr val="000000">
                  <a:tint val="75000"/>
                </a:srgbClr>
              </a:solidFill>
            </a:endParaRPr>
          </a:p>
        </p:txBody>
      </p:sp>
      <p:sp>
        <p:nvSpPr>
          <p:cNvPr id="10" name="Foliennummernplatzhalter 5"/>
          <p:cNvSpPr>
            <a:spLocks noGrp="1"/>
          </p:cNvSpPr>
          <p:nvPr>
            <p:ph type="sldNum" sz="quarter" idx="15"/>
          </p:nvPr>
        </p:nvSpPr>
        <p:spPr/>
        <p:txBody>
          <a:bodyPr/>
          <a:lstStyle>
            <a:lvl1pPr>
              <a:defRPr/>
            </a:lvl1pPr>
          </a:lstStyle>
          <a:p>
            <a:pPr>
              <a:defRPr/>
            </a:pPr>
            <a:r>
              <a:rPr lang="de-AT">
                <a:solidFill>
                  <a:srgbClr val="000000">
                    <a:tint val="75000"/>
                  </a:srgbClr>
                </a:solidFill>
              </a:rPr>
              <a:t>Seite </a:t>
            </a:r>
            <a:fld id="{FF7FDF44-06ED-458D-8759-F07A1A6DED27}" type="slidenum">
              <a:rPr lang="de-AT">
                <a:solidFill>
                  <a:srgbClr val="000000">
                    <a:tint val="75000"/>
                  </a:srgbClr>
                </a:solidFill>
              </a:rPr>
              <a:pPr>
                <a:defRPr/>
              </a:pPr>
              <a:t>‹Nr.›</a:t>
            </a:fld>
            <a:endParaRPr lang="de-AT">
              <a:solidFill>
                <a:srgbClr val="000000">
                  <a:tint val="75000"/>
                </a:srgbClr>
              </a:solidFill>
            </a:endParaRPr>
          </a:p>
        </p:txBody>
      </p:sp>
      <p:sp>
        <p:nvSpPr>
          <p:cNvPr id="11" name="Datumsplatzhalter 6"/>
          <p:cNvSpPr>
            <a:spLocks noGrp="1"/>
          </p:cNvSpPr>
          <p:nvPr>
            <p:ph type="dt" sz="half" idx="16"/>
          </p:nvPr>
        </p:nvSpPr>
        <p:spPr/>
        <p:txBody>
          <a:bodyPr/>
          <a:lstStyle>
            <a:lvl1pPr>
              <a:defRPr/>
            </a:lvl1pPr>
          </a:lstStyle>
          <a:p>
            <a:pPr>
              <a:defRPr/>
            </a:pPr>
            <a:fld id="{934D83BF-9797-46F8-8CE6-E77E6B7C6A7C}" type="datetime1">
              <a:rPr lang="de-DE">
                <a:solidFill>
                  <a:srgbClr val="000000">
                    <a:tint val="75000"/>
                  </a:srgbClr>
                </a:solidFill>
              </a:rPr>
              <a:pPr>
                <a:defRPr/>
              </a:pPr>
              <a:t>01.03.2021</a:t>
            </a:fld>
            <a:endParaRPr lang="de-AT">
              <a:solidFill>
                <a:srgbClr val="000000">
                  <a:tint val="75000"/>
                </a:srgbClr>
              </a:solidFill>
            </a:endParaRPr>
          </a:p>
        </p:txBody>
      </p:sp>
    </p:spTree>
    <p:extLst>
      <p:ext uri="{BB962C8B-B14F-4D97-AF65-F5344CB8AC3E}">
        <p14:creationId xmlns:p14="http://schemas.microsoft.com/office/powerpoint/2010/main" val="358359414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6630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668769"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6" y="3161536"/>
            <a:ext cx="7668769"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76B1B0C-3BD0-47AA-B608-C204277464F2}" type="datetime1">
              <a:rPr lang="de-DE">
                <a:solidFill>
                  <a:srgbClr val="000000">
                    <a:tint val="75000"/>
                  </a:srgbClr>
                </a:solidFill>
              </a:rPr>
              <a:pPr>
                <a:defRPr/>
              </a:pPr>
              <a:t>01.03.2021</a:t>
            </a:fld>
            <a:endParaRPr lang="de-AT">
              <a:solidFill>
                <a:srgbClr val="000000">
                  <a:tint val="75000"/>
                </a:srgbClr>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de-AT">
              <a:solidFill>
                <a:srgbClr val="000000">
                  <a:tint val="75000"/>
                </a:srgbClr>
              </a:solidFill>
            </a:endParaRPr>
          </a:p>
        </p:txBody>
      </p:sp>
    </p:spTree>
    <p:extLst>
      <p:ext uri="{BB962C8B-B14F-4D97-AF65-F5344CB8AC3E}">
        <p14:creationId xmlns:p14="http://schemas.microsoft.com/office/powerpoint/2010/main" val="1679425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3"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CD1B2CCE-03D2-46D9-85AA-04063E637B49}" type="slidenum">
              <a:rPr lang="de-AT">
                <a:solidFill>
                  <a:srgbClr val="000000">
                    <a:tint val="75000"/>
                  </a:srgbClr>
                </a:solidFill>
              </a:rPr>
              <a:pPr>
                <a:defRPr/>
              </a:pPr>
              <a:t>‹Nr.›</a:t>
            </a:fld>
            <a:endParaRPr lang="de-AT">
              <a:solidFill>
                <a:srgbClr val="000000">
                  <a:tint val="75000"/>
                </a:srgbClr>
              </a:solidFill>
            </a:endParaRPr>
          </a:p>
        </p:txBody>
      </p:sp>
      <p:sp>
        <p:nvSpPr>
          <p:cNvPr id="4" name="Datumsplatzhalter 6"/>
          <p:cNvSpPr>
            <a:spLocks noGrp="1"/>
          </p:cNvSpPr>
          <p:nvPr>
            <p:ph type="dt" sz="half" idx="12"/>
          </p:nvPr>
        </p:nvSpPr>
        <p:spPr/>
        <p:txBody>
          <a:bodyPr/>
          <a:lstStyle>
            <a:lvl1pPr>
              <a:defRPr/>
            </a:lvl1pPr>
          </a:lstStyle>
          <a:p>
            <a:pPr>
              <a:defRPr/>
            </a:pPr>
            <a:fld id="{2CE0B7AE-47F4-4B75-A7EA-F1EA7180E920}" type="datetime1">
              <a:rPr lang="de-DE">
                <a:solidFill>
                  <a:srgbClr val="000000">
                    <a:tint val="75000"/>
                  </a:srgbClr>
                </a:solidFill>
              </a:rPr>
              <a:pPr>
                <a:defRPr/>
              </a:pPr>
              <a:t>01.03.2021</a:t>
            </a:fld>
            <a:endParaRPr lang="de-AT">
              <a:solidFill>
                <a:srgbClr val="000000">
                  <a:tint val="75000"/>
                </a:srgbClr>
              </a:solidFill>
            </a:endParaRPr>
          </a:p>
        </p:txBody>
      </p:sp>
    </p:spTree>
    <p:extLst>
      <p:ext uri="{BB962C8B-B14F-4D97-AF65-F5344CB8AC3E}">
        <p14:creationId xmlns:p14="http://schemas.microsoft.com/office/powerpoint/2010/main" val="42887528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260844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70850" name="Rectangle 2"/>
          <p:cNvSpPr>
            <a:spLocks noGrp="1" noChangeArrowheads="1"/>
          </p:cNvSpPr>
          <p:nvPr>
            <p:ph type="ctrTitle"/>
          </p:nvPr>
        </p:nvSpPr>
        <p:spPr bwMode="auto">
          <a:xfrm>
            <a:off x="685800" y="1143000"/>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4000">
                <a:effectLst>
                  <a:outerShdw blurRad="38100" dist="38100" dir="2700000" algn="tl">
                    <a:srgbClr val="C0C0C0"/>
                  </a:outerShdw>
                </a:effectLst>
                <a:latin typeface="Impact" pitchFamily="34" charset="0"/>
              </a:defRPr>
            </a:lvl1pPr>
          </a:lstStyle>
          <a:p>
            <a:r>
              <a:rPr lang="de-DE"/>
              <a:t>Titelmasterformat durch Klicken bearbeiten</a:t>
            </a:r>
          </a:p>
        </p:txBody>
      </p:sp>
      <p:sp>
        <p:nvSpPr>
          <p:cNvPr id="1870851" name="Rectangle 3"/>
          <p:cNvSpPr>
            <a:spLocks noGrp="1" noChangeArrowheads="1"/>
          </p:cNvSpPr>
          <p:nvPr>
            <p:ph type="subTitle" idx="1"/>
          </p:nvPr>
        </p:nvSpPr>
        <p:spPr bwMode="auto">
          <a:xfrm>
            <a:off x="1371600" y="2541588"/>
            <a:ext cx="6400800" cy="8159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b="1">
                <a:effectLst>
                  <a:outerShdw blurRad="38100" dist="38100" dir="2700000" algn="tl">
                    <a:srgbClr val="C0C0C0"/>
                  </a:outerShdw>
                </a:effectLst>
                <a:latin typeface="Tahoma" pitchFamily="34" charset="0"/>
              </a:defRPr>
            </a:lvl1pPr>
          </a:lstStyle>
          <a:p>
            <a:r>
              <a:rPr lang="de-DE"/>
              <a:t>Formatvorlage</a:t>
            </a:r>
          </a:p>
        </p:txBody>
      </p:sp>
    </p:spTree>
    <p:extLst>
      <p:ext uri="{BB962C8B-B14F-4D97-AF65-F5344CB8AC3E}">
        <p14:creationId xmlns:p14="http://schemas.microsoft.com/office/powerpoint/2010/main" val="10235567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3367766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058966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9119970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5460380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9279559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08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6496378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0345725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3293136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1782173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abellenplatzhalter 2"/>
          <p:cNvSpPr>
            <a:spLocks noGrp="1"/>
          </p:cNvSpPr>
          <p:nvPr>
            <p:ph type="tbl" idx="1"/>
          </p:nvPr>
        </p:nvSpPr>
        <p:spPr>
          <a:xfrm>
            <a:off x="457200" y="1600200"/>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708465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6894269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018061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quarter" idx="1"/>
          </p:nvPr>
        </p:nvSpPr>
        <p:spPr>
          <a:xfrm>
            <a:off x="457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57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half" idx="3"/>
          </p:nvPr>
        </p:nvSpPr>
        <p:spPr>
          <a:xfrm>
            <a:off x="4648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055653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SmartArt-Platzhalter 2"/>
          <p:cNvSpPr>
            <a:spLocks noGrp="1"/>
          </p:cNvSpPr>
          <p:nvPr>
            <p:ph type="dgm" idx="1"/>
          </p:nvPr>
        </p:nvSpPr>
        <p:spPr>
          <a:xfrm>
            <a:off x="457200" y="1600200"/>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15538993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userDrawn="1"/>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a:solidFill>
                <a:srgbClr val="FFFFFF"/>
              </a:solidFill>
            </a:endParaRPr>
          </a:p>
        </p:txBody>
      </p:sp>
      <p:pic>
        <p:nvPicPr>
          <p:cNvPr id="5" name="Grafik 2" descr="wu_logo_weis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a:prstGeom prst="rect">
            <a:avLst/>
          </a:prstGeom>
        </p:spPr>
        <p:txBody>
          <a:bodyPr/>
          <a:lstStyle>
            <a:lvl1pPr>
              <a:buNone/>
              <a:defRPr/>
            </a:lvl1pPr>
          </a:lstStyle>
          <a:p>
            <a:pPr lvl="0"/>
            <a:r>
              <a:rPr lang="de-DE" smtClean="0"/>
              <a:t>Textmasterformate durch Klicken bearbeiten</a:t>
            </a:r>
          </a:p>
        </p:txBody>
      </p:sp>
    </p:spTree>
    <p:extLst>
      <p:ext uri="{BB962C8B-B14F-4D97-AF65-F5344CB8AC3E}">
        <p14:creationId xmlns:p14="http://schemas.microsoft.com/office/powerpoint/2010/main" val="312181770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a:defRPr/>
            </a:lvl1pPr>
          </a:lstStyle>
          <a:p>
            <a:pPr>
              <a:defRPr/>
            </a:pPr>
            <a:endParaRPr lang="de-AT"/>
          </a:p>
        </p:txBody>
      </p:sp>
      <p:sp>
        <p:nvSpPr>
          <p:cNvPr id="6" name="Foliennummernplatzhalter 5"/>
          <p:cNvSpPr>
            <a:spLocks noGrp="1"/>
          </p:cNvSpPr>
          <p:nvPr>
            <p:ph type="sldNum" sz="quarter" idx="11"/>
          </p:nvPr>
        </p:nvSpPr>
        <p:spPr/>
        <p:txBody>
          <a:bodyPr/>
          <a:lstStyle>
            <a:lvl1pPr>
              <a:defRPr/>
            </a:lvl1pPr>
          </a:lstStyle>
          <a:p>
            <a:pPr>
              <a:defRPr/>
            </a:pPr>
            <a:r>
              <a:rPr lang="de-AT"/>
              <a:t>Seite </a:t>
            </a:r>
            <a:fld id="{6CACB77C-4DE3-4D2E-BE55-930F04490D4F}" type="slidenum">
              <a:rPr lang="de-AT"/>
              <a:pPr>
                <a:defRPr/>
              </a:pPr>
              <a:t>‹Nr.›</a:t>
            </a:fld>
            <a:endParaRPr lang="de-AT"/>
          </a:p>
        </p:txBody>
      </p:sp>
      <p:sp>
        <p:nvSpPr>
          <p:cNvPr id="7" name="Datumsplatzhalter 6"/>
          <p:cNvSpPr>
            <a:spLocks noGrp="1"/>
          </p:cNvSpPr>
          <p:nvPr>
            <p:ph type="dt" sz="half" idx="12"/>
          </p:nvPr>
        </p:nvSpPr>
        <p:spPr/>
        <p:txBody>
          <a:bodyPr/>
          <a:lstStyle>
            <a:lvl1pPr>
              <a:defRPr/>
            </a:lvl1pPr>
          </a:lstStyle>
          <a:p>
            <a:pPr>
              <a:defRPr/>
            </a:pPr>
            <a:fld id="{9E636FF1-6403-48A1-9700-2FE6D3CAC767}" type="datetime1">
              <a:rPr lang="de-DE"/>
              <a:pPr>
                <a:defRPr/>
              </a:pPr>
              <a:t>01.03.2021</a:t>
            </a:fld>
            <a:endParaRPr lang="de-AT"/>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userDrawn="1"/>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a:solidFill>
                <a:srgbClr val="FFFFFF"/>
              </a:solidFill>
            </a:endParaRPr>
          </a:p>
        </p:txBody>
      </p:sp>
      <p:pic>
        <p:nvPicPr>
          <p:cNvPr id="5" name="Grafik 2" descr="wu_logo_weis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a:prstGeom prst="rect">
            <a:avLst/>
          </a:prstGeom>
        </p:spPr>
        <p:txBody>
          <a:bodyPr/>
          <a:lstStyle>
            <a:lvl1pPr>
              <a:buNone/>
              <a:defRPr/>
            </a:lvl1pPr>
          </a:lstStyle>
          <a:p>
            <a:pPr lvl="0"/>
            <a:r>
              <a:rPr lang="de-DE" smtClean="0"/>
              <a:t>Textmasterformate durch Klicken bearbeiten</a:t>
            </a:r>
          </a:p>
        </p:txBody>
      </p:sp>
    </p:spTree>
    <p:extLst>
      <p:ext uri="{BB962C8B-B14F-4D97-AF65-F5344CB8AC3E}">
        <p14:creationId xmlns:p14="http://schemas.microsoft.com/office/powerpoint/2010/main" val="80763081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3_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userDrawn="1"/>
        </p:nvSpPr>
        <p:spPr>
          <a:xfrm>
            <a:off x="0" y="180975"/>
            <a:ext cx="8966200" cy="1500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a:solidFill>
                <a:srgbClr val="FFFFFF"/>
              </a:solidFill>
            </a:endParaRPr>
          </a:p>
        </p:txBody>
      </p:sp>
      <p:pic>
        <p:nvPicPr>
          <p:cNvPr id="5" name="Grafik 2" descr="wu_logo_weis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a:prstGeom prst="rect">
            <a:avLst/>
          </a:prstGeom>
        </p:spPr>
        <p:txBody>
          <a:bodyPr/>
          <a:lstStyle>
            <a:lvl1pPr>
              <a:buNone/>
              <a:defRPr/>
            </a:lvl1pPr>
          </a:lstStyle>
          <a:p>
            <a:pPr lvl="0"/>
            <a:r>
              <a:rPr lang="de-DE" smtClean="0"/>
              <a:t>Textmasterformate durch Klicken bearbeiten</a:t>
            </a:r>
          </a:p>
        </p:txBody>
      </p:sp>
    </p:spTree>
    <p:extLst>
      <p:ext uri="{BB962C8B-B14F-4D97-AF65-F5344CB8AC3E}">
        <p14:creationId xmlns:p14="http://schemas.microsoft.com/office/powerpoint/2010/main" val="52985240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rot="10800000">
            <a:off x="395289" y="1989138"/>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cs typeface="Arial" panose="020B0604020202020204" pitchFamily="34" charset="0"/>
            </a:endParaRPr>
          </a:p>
        </p:txBody>
      </p:sp>
      <p:sp>
        <p:nvSpPr>
          <p:cNvPr id="5" name="Line 11"/>
          <p:cNvSpPr>
            <a:spLocks noChangeShapeType="1"/>
          </p:cNvSpPr>
          <p:nvPr userDrawn="1"/>
        </p:nvSpPr>
        <p:spPr bwMode="auto">
          <a:xfrm rot="10800000">
            <a:off x="409576" y="2565400"/>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cs typeface="Arial" panose="020B0604020202020204" pitchFamily="34" charset="0"/>
            </a:endParaRPr>
          </a:p>
        </p:txBody>
      </p:sp>
      <p:sp>
        <p:nvSpPr>
          <p:cNvPr id="6" name="Line 12"/>
          <p:cNvSpPr>
            <a:spLocks noChangeShapeType="1"/>
          </p:cNvSpPr>
          <p:nvPr userDrawn="1"/>
        </p:nvSpPr>
        <p:spPr bwMode="auto">
          <a:xfrm rot="10800000">
            <a:off x="395289" y="3644900"/>
            <a:ext cx="8270875" cy="0"/>
          </a:xfrm>
          <a:prstGeom prst="line">
            <a:avLst/>
          </a:prstGeom>
          <a:noFill/>
          <a:ln w="38100">
            <a:solidFill>
              <a:srgbClr val="BFD700"/>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cs typeface="Arial" panose="020B0604020202020204" pitchFamily="34" charset="0"/>
            </a:endParaRPr>
          </a:p>
        </p:txBody>
      </p:sp>
      <p:pic>
        <p:nvPicPr>
          <p:cNvPr id="7" name="Picture 19" descr="Oikocredit_ENG_P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BannerPPT201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
            <a:ext cx="91440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38139" y="1960563"/>
            <a:ext cx="8337550" cy="531812"/>
          </a:xfrm>
        </p:spPr>
        <p:txBody>
          <a:bodyPr wrap="none"/>
          <a:lstStyle>
            <a:lvl1pPr>
              <a:defRPr/>
            </a:lvl1pPr>
          </a:lstStyle>
          <a:p>
            <a:r>
              <a:rPr lang="en-US"/>
              <a:t>Click to edit Master title style</a:t>
            </a:r>
          </a:p>
        </p:txBody>
      </p:sp>
      <p:sp>
        <p:nvSpPr>
          <p:cNvPr id="4099" name="Rectangle 3"/>
          <p:cNvSpPr>
            <a:spLocks noGrp="1" noChangeArrowheads="1"/>
          </p:cNvSpPr>
          <p:nvPr>
            <p:ph type="subTitle" idx="1"/>
          </p:nvPr>
        </p:nvSpPr>
        <p:spPr>
          <a:xfrm>
            <a:off x="355600" y="2500315"/>
            <a:ext cx="8320088" cy="1000125"/>
          </a:xfrm>
        </p:spPr>
        <p:txBody>
          <a:bodyPr wrap="none" lIns="36000" tIns="36000" rIns="36000" bIns="36000"/>
          <a:lstStyle>
            <a:lvl1pPr>
              <a:defRPr b="1">
                <a:solidFill>
                  <a:srgbClr val="F1B140"/>
                </a:solidFill>
              </a:defRPr>
            </a:lvl1pPr>
          </a:lstStyle>
          <a:p>
            <a:r>
              <a:rPr lang="en-US"/>
              <a:t>Click to edit Master subtitle style</a:t>
            </a:r>
          </a:p>
        </p:txBody>
      </p:sp>
    </p:spTree>
    <p:extLst>
      <p:ext uri="{BB962C8B-B14F-4D97-AF65-F5344CB8AC3E}">
        <p14:creationId xmlns:p14="http://schemas.microsoft.com/office/powerpoint/2010/main" val="3803914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24748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14222517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56557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3130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05275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6108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31185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7" name="Fußzeilenplatzhalter 4"/>
          <p:cNvSpPr>
            <a:spLocks noGrp="1"/>
          </p:cNvSpPr>
          <p:nvPr>
            <p:ph type="ftr" sz="quarter" idx="14"/>
          </p:nvPr>
        </p:nvSpPr>
        <p:spPr/>
        <p:txBody>
          <a:bodyPr/>
          <a:lstStyle>
            <a:lvl1pPr>
              <a:defRPr/>
            </a:lvl1pPr>
          </a:lstStyle>
          <a:p>
            <a:pPr>
              <a:defRPr/>
            </a:pPr>
            <a:endParaRPr lang="de-AT"/>
          </a:p>
        </p:txBody>
      </p:sp>
      <p:sp>
        <p:nvSpPr>
          <p:cNvPr id="10" name="Foliennummernplatzhalter 5"/>
          <p:cNvSpPr>
            <a:spLocks noGrp="1"/>
          </p:cNvSpPr>
          <p:nvPr>
            <p:ph type="sldNum" sz="quarter" idx="15"/>
          </p:nvPr>
        </p:nvSpPr>
        <p:spPr/>
        <p:txBody>
          <a:bodyPr/>
          <a:lstStyle>
            <a:lvl1pPr>
              <a:defRPr/>
            </a:lvl1pPr>
          </a:lstStyle>
          <a:p>
            <a:pPr>
              <a:defRPr/>
            </a:pPr>
            <a:r>
              <a:rPr lang="de-AT"/>
              <a:t>Seite </a:t>
            </a:r>
            <a:fld id="{FF7FDF44-06ED-458D-8759-F07A1A6DED27}" type="slidenum">
              <a:rPr lang="de-AT"/>
              <a:pPr>
                <a:defRPr/>
              </a:pPr>
              <a:t>‹Nr.›</a:t>
            </a:fld>
            <a:endParaRPr lang="de-AT"/>
          </a:p>
        </p:txBody>
      </p:sp>
      <p:sp>
        <p:nvSpPr>
          <p:cNvPr id="11" name="Datumsplatzhalter 6"/>
          <p:cNvSpPr>
            <a:spLocks noGrp="1"/>
          </p:cNvSpPr>
          <p:nvPr>
            <p:ph type="dt" sz="half" idx="16"/>
          </p:nvPr>
        </p:nvSpPr>
        <p:spPr/>
        <p:txBody>
          <a:bodyPr/>
          <a:lstStyle>
            <a:lvl1pPr>
              <a:defRPr/>
            </a:lvl1pPr>
          </a:lstStyle>
          <a:p>
            <a:pPr>
              <a:defRPr/>
            </a:pPr>
            <a:fld id="{934D83BF-9797-46F8-8CE6-E77E6B7C6A7C}" type="datetime1">
              <a:rPr lang="de-DE"/>
              <a:pPr>
                <a:defRPr/>
              </a:pPr>
              <a:t>01.03.2021</a:t>
            </a:fld>
            <a:endParaRPr lang="de-AT"/>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1034274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472324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6" y="588963"/>
            <a:ext cx="2087563" cy="5287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1" y="588963"/>
            <a:ext cx="6111875"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655331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8139" y="588964"/>
            <a:ext cx="8337550" cy="7524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14850" y="1600200"/>
            <a:ext cx="4038600" cy="427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57027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smtClean="0"/>
              <a:t>Titelmasterformat durch Klicken bearbeiten</a:t>
            </a:r>
            <a:endParaRPr lang="de-AT"/>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DA8CC56F-BA3F-4A28-A2B6-65F14B3AE77B}" type="datetimeFigureOut">
              <a:rPr lang="de-AT" smtClean="0">
                <a:solidFill>
                  <a:prstClr val="black">
                    <a:tint val="75000"/>
                  </a:prstClr>
                </a:solidFill>
              </a:rPr>
              <a:pPr/>
              <a:t>01.03.2021</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34766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DA8CC56F-BA3F-4A28-A2B6-65F14B3AE77B}" type="datetimeFigureOut">
              <a:rPr lang="de-AT" smtClean="0">
                <a:solidFill>
                  <a:prstClr val="black">
                    <a:tint val="75000"/>
                  </a:prstClr>
                </a:solidFill>
              </a:rPr>
              <a:pPr/>
              <a:t>01.03.2021</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9994414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smtClean="0"/>
              <a:t>Titelmasterformat durch Klicken bearbeiten</a:t>
            </a:r>
            <a:endParaRPr lang="de-AT"/>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DA8CC56F-BA3F-4A28-A2B6-65F14B3AE77B}" type="datetimeFigureOut">
              <a:rPr lang="de-AT" smtClean="0">
                <a:solidFill>
                  <a:prstClr val="black">
                    <a:tint val="75000"/>
                  </a:prstClr>
                </a:solidFill>
              </a:rPr>
              <a:pPr/>
              <a:t>01.03.2021</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2379507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DA8CC56F-BA3F-4A28-A2B6-65F14B3AE77B}" type="datetimeFigureOut">
              <a:rPr lang="de-AT" smtClean="0">
                <a:solidFill>
                  <a:prstClr val="black">
                    <a:tint val="75000"/>
                  </a:prstClr>
                </a:solidFill>
              </a:rPr>
              <a:pPr/>
              <a:t>01.03.2021</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0960996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DA8CC56F-BA3F-4A28-A2B6-65F14B3AE77B}" type="datetimeFigureOut">
              <a:rPr lang="de-AT" smtClean="0">
                <a:solidFill>
                  <a:prstClr val="black">
                    <a:tint val="75000"/>
                  </a:prstClr>
                </a:solidFill>
              </a:rPr>
              <a:pPr/>
              <a:t>01.03.2021</a:t>
            </a:fld>
            <a:endParaRPr lang="de-AT">
              <a:solidFill>
                <a:prstClr val="black">
                  <a:tint val="75000"/>
                </a:prstClr>
              </a:solidFill>
            </a:endParaRPr>
          </a:p>
        </p:txBody>
      </p:sp>
      <p:sp>
        <p:nvSpPr>
          <p:cNvPr id="8" name="Fußzeilenplatzhalter 7"/>
          <p:cNvSpPr>
            <a:spLocks noGrp="1"/>
          </p:cNvSpPr>
          <p:nvPr>
            <p:ph type="ftr" sz="quarter" idx="11"/>
          </p:nvPr>
        </p:nvSpPr>
        <p:spPr/>
        <p:txBody>
          <a:bodyPr/>
          <a:lstStyle/>
          <a:p>
            <a:endParaRPr lang="de-AT">
              <a:solidFill>
                <a:prstClr val="black">
                  <a:tint val="75000"/>
                </a:prstClr>
              </a:solidFill>
            </a:endParaRPr>
          </a:p>
        </p:txBody>
      </p:sp>
      <p:sp>
        <p:nvSpPr>
          <p:cNvPr id="9" name="Foliennummernplatzhalter 8"/>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3742884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DA8CC56F-BA3F-4A28-A2B6-65F14B3AE77B}" type="datetimeFigureOut">
              <a:rPr lang="de-AT" smtClean="0">
                <a:solidFill>
                  <a:prstClr val="black">
                    <a:tint val="75000"/>
                  </a:prstClr>
                </a:solidFill>
              </a:rPr>
              <a:pPr/>
              <a:t>01.03.2021</a:t>
            </a:fld>
            <a:endParaRPr lang="de-AT">
              <a:solidFill>
                <a:prstClr val="black">
                  <a:tint val="75000"/>
                </a:prstClr>
              </a:solidFill>
            </a:endParaRPr>
          </a:p>
        </p:txBody>
      </p:sp>
      <p:sp>
        <p:nvSpPr>
          <p:cNvPr id="4" name="Fußzeilenplatzhalter 3"/>
          <p:cNvSpPr>
            <a:spLocks noGrp="1"/>
          </p:cNvSpPr>
          <p:nvPr>
            <p:ph type="ftr" sz="quarter" idx="11"/>
          </p:nvPr>
        </p:nvSpPr>
        <p:spPr/>
        <p:txBody>
          <a:bodyPr/>
          <a:lstStyle/>
          <a:p>
            <a:endParaRPr lang="de-AT">
              <a:solidFill>
                <a:prstClr val="black">
                  <a:tint val="75000"/>
                </a:prstClr>
              </a:solidFill>
            </a:endParaRPr>
          </a:p>
        </p:txBody>
      </p:sp>
      <p:sp>
        <p:nvSpPr>
          <p:cNvPr id="5" name="Foliennummernplatzhalter 4"/>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89761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A8CC56F-BA3F-4A28-A2B6-65F14B3AE77B}" type="datetimeFigureOut">
              <a:rPr lang="de-AT" smtClean="0">
                <a:solidFill>
                  <a:prstClr val="black">
                    <a:tint val="75000"/>
                  </a:prstClr>
                </a:solidFill>
              </a:rPr>
              <a:pPr/>
              <a:t>01.03.2021</a:t>
            </a:fld>
            <a:endParaRPr lang="de-AT">
              <a:solidFill>
                <a:prstClr val="black">
                  <a:tint val="75000"/>
                </a:prstClr>
              </a:solidFill>
            </a:endParaRPr>
          </a:p>
        </p:txBody>
      </p:sp>
      <p:sp>
        <p:nvSpPr>
          <p:cNvPr id="3" name="Fußzeilenplatzhalter 2"/>
          <p:cNvSpPr>
            <a:spLocks noGrp="1"/>
          </p:cNvSpPr>
          <p:nvPr>
            <p:ph type="ftr" sz="quarter" idx="11"/>
          </p:nvPr>
        </p:nvSpPr>
        <p:spPr/>
        <p:txBody>
          <a:bodyPr/>
          <a:lstStyle/>
          <a:p>
            <a:endParaRPr lang="de-AT">
              <a:solidFill>
                <a:prstClr val="black">
                  <a:tint val="75000"/>
                </a:prstClr>
              </a:solidFill>
            </a:endParaRPr>
          </a:p>
        </p:txBody>
      </p:sp>
      <p:sp>
        <p:nvSpPr>
          <p:cNvPr id="4" name="Foliennummernplatzhalter 3"/>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165798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AT"/>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fld id="{DA8CC56F-BA3F-4A28-A2B6-65F14B3AE77B}" type="datetimeFigureOut">
              <a:rPr lang="de-AT" smtClean="0">
                <a:solidFill>
                  <a:prstClr val="black">
                    <a:tint val="75000"/>
                  </a:prstClr>
                </a:solidFill>
              </a:rPr>
              <a:pPr/>
              <a:t>01.03.2021</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8297659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AT"/>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fld id="{DA8CC56F-BA3F-4A28-A2B6-65F14B3AE77B}" type="datetimeFigureOut">
              <a:rPr lang="de-AT" smtClean="0">
                <a:solidFill>
                  <a:prstClr val="black">
                    <a:tint val="75000"/>
                  </a:prstClr>
                </a:solidFill>
              </a:rPr>
              <a:pPr/>
              <a:t>01.03.2021</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5611079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DA8CC56F-BA3F-4A28-A2B6-65F14B3AE77B}" type="datetimeFigureOut">
              <a:rPr lang="de-AT" smtClean="0">
                <a:solidFill>
                  <a:prstClr val="black">
                    <a:tint val="75000"/>
                  </a:prstClr>
                </a:solidFill>
              </a:rPr>
              <a:pPr/>
              <a:t>01.03.2021</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3534836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DA8CC56F-BA3F-4A28-A2B6-65F14B3AE77B}" type="datetimeFigureOut">
              <a:rPr lang="de-AT" smtClean="0">
                <a:solidFill>
                  <a:prstClr val="black">
                    <a:tint val="75000"/>
                  </a:prstClr>
                </a:solidFill>
              </a:rPr>
              <a:pPr/>
              <a:t>01.03.2021</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71426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rot="10800000">
            <a:off x="395289" y="2708275"/>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ea typeface="ＭＳ Ｐゴシック" panose="020B0600070205080204" pitchFamily="34" charset="-128"/>
            </a:endParaRPr>
          </a:p>
        </p:txBody>
      </p:sp>
      <p:sp>
        <p:nvSpPr>
          <p:cNvPr id="5" name="Line 11"/>
          <p:cNvSpPr>
            <a:spLocks noChangeShapeType="1"/>
          </p:cNvSpPr>
          <p:nvPr userDrawn="1"/>
        </p:nvSpPr>
        <p:spPr bwMode="auto">
          <a:xfrm rot="10800000">
            <a:off x="409576" y="3716338"/>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ea typeface="ＭＳ Ｐゴシック" panose="020B0600070205080204" pitchFamily="34" charset="-128"/>
            </a:endParaRPr>
          </a:p>
        </p:txBody>
      </p:sp>
      <p:sp>
        <p:nvSpPr>
          <p:cNvPr id="6" name="Line 12"/>
          <p:cNvSpPr>
            <a:spLocks noChangeShapeType="1"/>
          </p:cNvSpPr>
          <p:nvPr userDrawn="1"/>
        </p:nvSpPr>
        <p:spPr bwMode="auto">
          <a:xfrm rot="10800000">
            <a:off x="395289" y="4724400"/>
            <a:ext cx="8270875" cy="0"/>
          </a:xfrm>
          <a:prstGeom prst="line">
            <a:avLst/>
          </a:prstGeom>
          <a:noFill/>
          <a:ln w="38100">
            <a:solidFill>
              <a:srgbClr val="BFD700"/>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ea typeface="ＭＳ Ｐゴシック" panose="020B0600070205080204" pitchFamily="34" charset="-128"/>
            </a:endParaRPr>
          </a:p>
        </p:txBody>
      </p:sp>
      <p:pic>
        <p:nvPicPr>
          <p:cNvPr id="7" name="Picture 19" descr="Oikocredit_ENG_P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23264" y="6307140"/>
            <a:ext cx="7937"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Oikocredit_ENG_P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762" y="-33338"/>
            <a:ext cx="9148763" cy="248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875" y="-171450"/>
            <a:ext cx="91963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38139" y="2708920"/>
            <a:ext cx="8337550" cy="648072"/>
          </a:xfrm>
        </p:spPr>
        <p:txBody>
          <a:bodyPr wrap="none"/>
          <a:lstStyle>
            <a:lvl1pPr>
              <a:defRPr/>
            </a:lvl1pPr>
          </a:lstStyle>
          <a:p>
            <a:r>
              <a:rPr lang="de-DE" smtClean="0"/>
              <a:t>Titelmasterformat durch Klicken bearbeiten</a:t>
            </a:r>
            <a:endParaRPr lang="en-US" dirty="0"/>
          </a:p>
        </p:txBody>
      </p:sp>
      <p:sp>
        <p:nvSpPr>
          <p:cNvPr id="4099" name="Rectangle 3"/>
          <p:cNvSpPr>
            <a:spLocks noGrp="1" noChangeArrowheads="1"/>
          </p:cNvSpPr>
          <p:nvPr>
            <p:ph type="subTitle" idx="1"/>
          </p:nvPr>
        </p:nvSpPr>
        <p:spPr>
          <a:xfrm>
            <a:off x="395289" y="3784230"/>
            <a:ext cx="8320088" cy="796898"/>
          </a:xfrm>
        </p:spPr>
        <p:txBody>
          <a:bodyPr wrap="none" lIns="36000" tIns="36000" rIns="36000" bIns="36000"/>
          <a:lstStyle>
            <a:lvl1pPr>
              <a:defRPr b="1">
                <a:solidFill>
                  <a:srgbClr val="F1B140"/>
                </a:solidFill>
              </a:defRPr>
            </a:lvl1pPr>
          </a:lstStyle>
          <a:p>
            <a:r>
              <a:rPr lang="en-US" dirty="0"/>
              <a:t>Click to edit Master subtitle style</a:t>
            </a:r>
          </a:p>
        </p:txBody>
      </p:sp>
    </p:spTree>
    <p:extLst>
      <p:ext uri="{BB962C8B-B14F-4D97-AF65-F5344CB8AC3E}">
        <p14:creationId xmlns:p14="http://schemas.microsoft.com/office/powerpoint/2010/main" val="18250426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217301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1025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587476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smtClean="0"/>
              <a:t>Titelmasterformat durch Klicken bearbeiten</a:t>
            </a:r>
            <a:endParaRPr lang="de-AT"/>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8B7CDC59-563F-4D38-A594-7027BF2C8198}" type="datetimeFigureOut">
              <a:rPr lang="de-AT" smtClean="0">
                <a:solidFill>
                  <a:prstClr val="black">
                    <a:tint val="75000"/>
                  </a:prstClr>
                </a:solidFill>
              </a:rPr>
              <a:pPr/>
              <a:t>01.03.2021</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6069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theme" Target="../theme/theme11.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heme" Target="../theme/theme5.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6.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image" Target="../media/image12.jpeg"/><Relationship Id="rId5" Type="http://schemas.openxmlformats.org/officeDocument/2006/relationships/theme" Target="../theme/theme8.xml"/><Relationship Id="rId4"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1963" y="1844675"/>
            <a:ext cx="7669212"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endParaRPr lang="de-AT"/>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r>
              <a:rPr lang="de-AT"/>
              <a:t>Seite </a:t>
            </a:r>
            <a:fld id="{2F617534-808A-4490-9559-9ADE1EE23AF0}" type="slidenum">
              <a:rPr lang="de-AT"/>
              <a:pPr>
                <a:defRPr/>
              </a:pPr>
              <a:t>‹Nr.›</a:t>
            </a:fld>
            <a:endParaRPr lang="de-AT"/>
          </a:p>
        </p:txBody>
      </p:sp>
      <p:sp>
        <p:nvSpPr>
          <p:cNvPr id="1029" name="Titelplatzhalter 14"/>
          <p:cNvSpPr>
            <a:spLocks noGrp="1"/>
          </p:cNvSpPr>
          <p:nvPr>
            <p:ph type="title"/>
          </p:nvPr>
        </p:nvSpPr>
        <p:spPr bwMode="gray">
          <a:xfrm>
            <a:off x="461963" y="431800"/>
            <a:ext cx="628015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endParaRPr lang="de-AT"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a:defRPr lang="de-DE" sz="900" kern="1200" cap="all" baseline="0">
                <a:solidFill>
                  <a:schemeClr val="tx1">
                    <a:tint val="75000"/>
                  </a:schemeClr>
                </a:solidFill>
                <a:latin typeface="+mn-lt"/>
                <a:ea typeface="+mn-ea"/>
                <a:cs typeface="+mn-cs"/>
              </a:defRPr>
            </a:lvl1pPr>
          </a:lstStyle>
          <a:p>
            <a:pPr>
              <a:defRPr/>
            </a:pPr>
            <a:fld id="{85376DD6-8021-461D-9282-B57AD58FC74B}" type="datetime1">
              <a:rPr lang="de-DE"/>
              <a:pPr>
                <a:defRPr/>
              </a:pPr>
              <a:t>01.03.2021</a:t>
            </a:fld>
            <a:endParaRPr lang="de-AT"/>
          </a:p>
        </p:txBody>
      </p:sp>
      <p:sp>
        <p:nvSpPr>
          <p:cNvPr id="8" name="Text Box 14"/>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
        <p:nvSpPr>
          <p:cNvPr id="9" name="Text Box 18"/>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37" r:id="rId3"/>
    <p:sldLayoutId id="2147483740" r:id="rId4"/>
    <p:sldLayoutId id="2147483741" r:id="rId5"/>
    <p:sldLayoutId id="2147483742" r:id="rId6"/>
    <p:sldLayoutId id="2147483736" r:id="rId7"/>
    <p:sldLayoutId id="2147483735" r:id="rId8"/>
    <p:sldLayoutId id="2147483743" r:id="rId9"/>
    <p:sldLayoutId id="2147483734" r:id="rId10"/>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265113" indent="-265113" algn="l" rtl="0" eaLnBrk="0" fontAlgn="base" hangingPunct="0">
        <a:spcBef>
          <a:spcPct val="0"/>
        </a:spcBef>
        <a:spcAft>
          <a:spcPts val="600"/>
        </a:spcAft>
        <a:buClr>
          <a:srgbClr val="532481"/>
        </a:buClr>
        <a:buFont typeface="Wingdings"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162775"/>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29" r:id="rId19"/>
    <p:sldLayoutId id="2147484130" r:id="rId20"/>
    <p:sldLayoutId id="2147484131" r:id="rId21"/>
  </p:sldLayoutIdLst>
  <p:timing>
    <p:tnLst>
      <p:par>
        <p:cTn id="1" dur="indefinite" restart="never" nodeType="tmRoot"/>
      </p:par>
    </p:tnLst>
  </p:timing>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9024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48" r:id="rId16"/>
    <p:sldLayoutId id="2147484149" r:id="rId17"/>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8194" name="Textplatzhalter 2"/>
          <p:cNvSpPr>
            <a:spLocks noGrp="1"/>
          </p:cNvSpPr>
          <p:nvPr>
            <p:ph type="body" idx="1"/>
          </p:nvPr>
        </p:nvSpPr>
        <p:spPr bwMode="auto">
          <a:xfrm>
            <a:off x="461963" y="1857375"/>
            <a:ext cx="774065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baseline="0">
                <a:solidFill>
                  <a:srgbClr val="000000">
                    <a:tint val="75000"/>
                  </a:srgbClr>
                </a:solidFill>
                <a:latin typeface="Verdana"/>
              </a:defRPr>
            </a:lvl1pPr>
          </a:lstStyle>
          <a:p>
            <a:pPr>
              <a:defRPr/>
            </a:pPr>
            <a:endParaRPr lang="de-AT"/>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Verdana" panose="020B0604030504040204" pitchFamily="34" charset="0"/>
              </a:defRPr>
            </a:lvl1pPr>
          </a:lstStyle>
          <a:p>
            <a:fld id="{D76570BB-F76B-4F64-93DF-1F975A84770B}" type="slidenum">
              <a:rPr lang="de-AT" altLang="de-DE" smtClean="0"/>
              <a:pPr/>
              <a:t>‹Nr.›</a:t>
            </a:fld>
            <a:endParaRPr lang="de-AT" altLang="de-DE" smtClean="0"/>
          </a:p>
        </p:txBody>
      </p:sp>
      <p:sp>
        <p:nvSpPr>
          <p:cNvPr id="8197" name="Titelplatzhalter 14"/>
          <p:cNvSpPr>
            <a:spLocks noGrp="1"/>
          </p:cNvSpPr>
          <p:nvPr>
            <p:ph type="title"/>
          </p:nvPr>
        </p:nvSpPr>
        <p:spPr bwMode="gray">
          <a:xfrm>
            <a:off x="461963" y="431800"/>
            <a:ext cx="6280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eaLnBrk="1" fontAlgn="auto" hangingPunct="1">
              <a:spcBef>
                <a:spcPts val="0"/>
              </a:spcBef>
              <a:spcAft>
                <a:spcPts val="0"/>
              </a:spcAft>
              <a:defRPr lang="de-DE" sz="900" kern="1200" cap="all" baseline="0">
                <a:solidFill>
                  <a:srgbClr val="000000">
                    <a:tint val="75000"/>
                  </a:srgbClr>
                </a:solidFill>
                <a:latin typeface="+mn-lt"/>
                <a:ea typeface="+mn-ea"/>
                <a:cs typeface="+mn-cs"/>
              </a:defRPr>
            </a:lvl1pPr>
          </a:lstStyle>
          <a:p>
            <a:pPr>
              <a:defRPr/>
            </a:pPr>
            <a:fld id="{DD3DB348-6C1C-4E91-9940-EABDD748BE7C}" type="datetimeFigureOut">
              <a:rPr lang="de-AT"/>
              <a:pPr>
                <a:defRPr/>
              </a:pPr>
              <a:t>01.03.2021</a:t>
            </a:fld>
            <a:endParaRPr lang="de-AT"/>
          </a:p>
        </p:txBody>
      </p:sp>
    </p:spTree>
    <p:extLst>
      <p:ext uri="{BB962C8B-B14F-4D97-AF65-F5344CB8AC3E}">
        <p14:creationId xmlns:p14="http://schemas.microsoft.com/office/powerpoint/2010/main" val="423955366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Verdana" pitchFamily="34" charset="0"/>
        </a:defRPr>
      </a:lvl2pPr>
      <a:lvl3pPr algn="l" rtl="0" eaLnBrk="0" fontAlgn="base" hangingPunct="0">
        <a:spcBef>
          <a:spcPct val="0"/>
        </a:spcBef>
        <a:spcAft>
          <a:spcPct val="0"/>
        </a:spcAft>
        <a:defRPr sz="2800" b="1">
          <a:solidFill>
            <a:schemeClr val="bg1"/>
          </a:solidFill>
          <a:latin typeface="Verdana" pitchFamily="34" charset="0"/>
        </a:defRPr>
      </a:lvl3pPr>
      <a:lvl4pPr algn="l" rtl="0" eaLnBrk="0" fontAlgn="base" hangingPunct="0">
        <a:spcBef>
          <a:spcPct val="0"/>
        </a:spcBef>
        <a:spcAft>
          <a:spcPct val="0"/>
        </a:spcAft>
        <a:defRPr sz="2800" b="1">
          <a:solidFill>
            <a:schemeClr val="bg1"/>
          </a:solidFill>
          <a:latin typeface="Verdana" pitchFamily="34" charset="0"/>
        </a:defRPr>
      </a:lvl4pPr>
      <a:lvl5pPr algn="l" rtl="0" eaLnBrk="0" fontAlgn="base" hangingPunct="0">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265113" indent="-265113" algn="l" rtl="0" eaLnBrk="0" fontAlgn="base" hangingPunct="0">
        <a:spcBef>
          <a:spcPct val="0"/>
        </a:spcBef>
        <a:spcAft>
          <a:spcPts val="600"/>
        </a:spcAft>
        <a:buClr>
          <a:srgbClr val="532481"/>
        </a:buClr>
        <a:buFont typeface="Wingdings" panose="05000000000000000000"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anose="05000000000000000000"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anose="05000000000000000000"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anose="05000000000000000000"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8194" name="Textplatzhalter 2"/>
          <p:cNvSpPr>
            <a:spLocks noGrp="1"/>
          </p:cNvSpPr>
          <p:nvPr>
            <p:ph type="body" idx="1"/>
          </p:nvPr>
        </p:nvSpPr>
        <p:spPr bwMode="auto">
          <a:xfrm>
            <a:off x="461963" y="1857375"/>
            <a:ext cx="774065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baseline="0">
                <a:solidFill>
                  <a:srgbClr val="000000">
                    <a:tint val="75000"/>
                  </a:srgbClr>
                </a:solidFill>
                <a:latin typeface="Verdana"/>
              </a:defRPr>
            </a:lvl1pPr>
          </a:lstStyle>
          <a:p>
            <a:pPr>
              <a:defRPr/>
            </a:pPr>
            <a:endParaRPr lang="de-AT"/>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Verdana" panose="020B0604030504040204" pitchFamily="34" charset="0"/>
              </a:defRPr>
            </a:lvl1pPr>
          </a:lstStyle>
          <a:p>
            <a:fld id="{DDC60960-2E15-4568-8FE0-2E372F9F190E}" type="slidenum">
              <a:rPr lang="de-AT" altLang="de-DE" smtClean="0"/>
              <a:pPr/>
              <a:t>‹Nr.›</a:t>
            </a:fld>
            <a:endParaRPr lang="de-AT" altLang="de-DE" smtClean="0"/>
          </a:p>
        </p:txBody>
      </p:sp>
      <p:sp>
        <p:nvSpPr>
          <p:cNvPr id="8197" name="Titelplatzhalter 14"/>
          <p:cNvSpPr>
            <a:spLocks noGrp="1"/>
          </p:cNvSpPr>
          <p:nvPr>
            <p:ph type="title"/>
          </p:nvPr>
        </p:nvSpPr>
        <p:spPr bwMode="gray">
          <a:xfrm>
            <a:off x="461963" y="431800"/>
            <a:ext cx="6280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eaLnBrk="1" fontAlgn="auto" hangingPunct="1">
              <a:spcBef>
                <a:spcPts val="0"/>
              </a:spcBef>
              <a:spcAft>
                <a:spcPts val="0"/>
              </a:spcAft>
              <a:defRPr lang="de-DE" sz="900" kern="1200" cap="all" baseline="0">
                <a:solidFill>
                  <a:srgbClr val="000000">
                    <a:tint val="75000"/>
                  </a:srgbClr>
                </a:solidFill>
                <a:latin typeface="+mn-lt"/>
                <a:ea typeface="+mn-ea"/>
                <a:cs typeface="+mn-cs"/>
              </a:defRPr>
            </a:lvl1pPr>
          </a:lstStyle>
          <a:p>
            <a:pPr>
              <a:defRPr/>
            </a:pPr>
            <a:fld id="{109E1E54-848A-419E-A451-4BFFEB2C882C}" type="datetimeFigureOut">
              <a:rPr lang="de-AT"/>
              <a:pPr>
                <a:defRPr/>
              </a:pPr>
              <a:t>01.03.2021</a:t>
            </a:fld>
            <a:endParaRPr lang="de-AT"/>
          </a:p>
        </p:txBody>
      </p:sp>
    </p:spTree>
    <p:extLst>
      <p:ext uri="{BB962C8B-B14F-4D97-AF65-F5344CB8AC3E}">
        <p14:creationId xmlns:p14="http://schemas.microsoft.com/office/powerpoint/2010/main" val="2390182620"/>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Verdana" pitchFamily="34" charset="0"/>
        </a:defRPr>
      </a:lvl2pPr>
      <a:lvl3pPr algn="l" rtl="0" eaLnBrk="0" fontAlgn="base" hangingPunct="0">
        <a:spcBef>
          <a:spcPct val="0"/>
        </a:spcBef>
        <a:spcAft>
          <a:spcPct val="0"/>
        </a:spcAft>
        <a:defRPr sz="2800" b="1">
          <a:solidFill>
            <a:schemeClr val="bg1"/>
          </a:solidFill>
          <a:latin typeface="Verdana" pitchFamily="34" charset="0"/>
        </a:defRPr>
      </a:lvl3pPr>
      <a:lvl4pPr algn="l" rtl="0" eaLnBrk="0" fontAlgn="base" hangingPunct="0">
        <a:spcBef>
          <a:spcPct val="0"/>
        </a:spcBef>
        <a:spcAft>
          <a:spcPct val="0"/>
        </a:spcAft>
        <a:defRPr sz="2800" b="1">
          <a:solidFill>
            <a:schemeClr val="bg1"/>
          </a:solidFill>
          <a:latin typeface="Verdana" pitchFamily="34" charset="0"/>
        </a:defRPr>
      </a:lvl4pPr>
      <a:lvl5pPr algn="l" rtl="0" eaLnBrk="0" fontAlgn="base" hangingPunct="0">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265113" indent="-265113" algn="l" rtl="0" eaLnBrk="0" fontAlgn="base" hangingPunct="0">
        <a:spcBef>
          <a:spcPct val="0"/>
        </a:spcBef>
        <a:spcAft>
          <a:spcPts val="600"/>
        </a:spcAft>
        <a:buClr>
          <a:srgbClr val="532481"/>
        </a:buClr>
        <a:buFont typeface="Wingdings" panose="05000000000000000000"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anose="05000000000000000000"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anose="05000000000000000000"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anose="05000000000000000000"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1963" y="1844675"/>
            <a:ext cx="7669212"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endParaRPr lang="de-AT">
              <a:solidFill>
                <a:srgbClr val="000000">
                  <a:tint val="75000"/>
                </a:srgbClr>
              </a:solidFill>
            </a:endParaRPr>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r>
              <a:rPr lang="de-AT">
                <a:solidFill>
                  <a:srgbClr val="000000">
                    <a:tint val="75000"/>
                  </a:srgbClr>
                </a:solidFill>
              </a:rPr>
              <a:t>Seite </a:t>
            </a:r>
            <a:fld id="{2F617534-808A-4490-9559-9ADE1EE23AF0}" type="slidenum">
              <a:rPr lang="de-AT">
                <a:solidFill>
                  <a:srgbClr val="000000">
                    <a:tint val="75000"/>
                  </a:srgbClr>
                </a:solidFill>
              </a:rPr>
              <a:pPr>
                <a:defRPr/>
              </a:pPr>
              <a:t>‹Nr.›</a:t>
            </a:fld>
            <a:endParaRPr lang="de-AT">
              <a:solidFill>
                <a:srgbClr val="000000">
                  <a:tint val="75000"/>
                </a:srgbClr>
              </a:solidFill>
            </a:endParaRPr>
          </a:p>
        </p:txBody>
      </p:sp>
      <p:sp>
        <p:nvSpPr>
          <p:cNvPr id="1029" name="Titelplatzhalter 14"/>
          <p:cNvSpPr>
            <a:spLocks noGrp="1"/>
          </p:cNvSpPr>
          <p:nvPr>
            <p:ph type="title"/>
          </p:nvPr>
        </p:nvSpPr>
        <p:spPr bwMode="gray">
          <a:xfrm>
            <a:off x="461963" y="431800"/>
            <a:ext cx="628015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endParaRPr lang="de-AT"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a:defRPr lang="de-DE" sz="900" kern="1200" cap="all" baseline="0">
                <a:solidFill>
                  <a:schemeClr val="tx1">
                    <a:tint val="75000"/>
                  </a:schemeClr>
                </a:solidFill>
                <a:latin typeface="+mn-lt"/>
                <a:ea typeface="+mn-ea"/>
                <a:cs typeface="+mn-cs"/>
              </a:defRPr>
            </a:lvl1pPr>
          </a:lstStyle>
          <a:p>
            <a:pPr>
              <a:defRPr/>
            </a:pPr>
            <a:fld id="{85376DD6-8021-461D-9282-B57AD58FC74B}" type="datetime1">
              <a:rPr lang="de-DE">
                <a:solidFill>
                  <a:srgbClr val="000000">
                    <a:tint val="75000"/>
                  </a:srgbClr>
                </a:solidFill>
              </a:rPr>
              <a:pPr>
                <a:defRPr/>
              </a:pPr>
              <a:t>01.03.2021</a:t>
            </a:fld>
            <a:endParaRPr lang="de-AT">
              <a:solidFill>
                <a:srgbClr val="000000">
                  <a:tint val="75000"/>
                </a:srgbClr>
              </a:solidFill>
            </a:endParaRPr>
          </a:p>
        </p:txBody>
      </p:sp>
      <p:sp>
        <p:nvSpPr>
          <p:cNvPr id="8" name="Text Box 14"/>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9" name="Text Box 18"/>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Tree>
    <p:extLst>
      <p:ext uri="{BB962C8B-B14F-4D97-AF65-F5344CB8AC3E}">
        <p14:creationId xmlns:p14="http://schemas.microsoft.com/office/powerpoint/2010/main" val="3096951386"/>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265113" indent="-265113" algn="l" rtl="0" eaLnBrk="0" fontAlgn="base" hangingPunct="0">
        <a:spcBef>
          <a:spcPct val="0"/>
        </a:spcBef>
        <a:spcAft>
          <a:spcPts val="600"/>
        </a:spcAft>
        <a:buClr>
          <a:srgbClr val="532481"/>
        </a:buClr>
        <a:buFont typeface="Wingdings"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37295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1027" name="Rectangle 10"/>
          <p:cNvSpPr>
            <a:spLocks noGrp="1" noChangeArrowheads="1"/>
          </p:cNvSpPr>
          <p:nvPr>
            <p:ph type="title"/>
          </p:nvPr>
        </p:nvSpPr>
        <p:spPr bwMode="auto">
          <a:xfrm>
            <a:off x="338139" y="588964"/>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smtClean="0"/>
              <a:t>Click to edit Master title style</a:t>
            </a:r>
          </a:p>
        </p:txBody>
      </p:sp>
      <p:sp>
        <p:nvSpPr>
          <p:cNvPr id="1028" name="Line 3"/>
          <p:cNvSpPr>
            <a:spLocks noChangeShapeType="1"/>
          </p:cNvSpPr>
          <p:nvPr/>
        </p:nvSpPr>
        <p:spPr bwMode="auto">
          <a:xfrm rot="10800000" flipH="1">
            <a:off x="409576" y="608015"/>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cs typeface="Arial" panose="020B0604020202020204" pitchFamily="34" charset="0"/>
            </a:endParaRPr>
          </a:p>
        </p:txBody>
      </p:sp>
      <p:sp>
        <p:nvSpPr>
          <p:cNvPr id="1029" name="Line 3"/>
          <p:cNvSpPr>
            <a:spLocks noChangeShapeType="1"/>
          </p:cNvSpPr>
          <p:nvPr/>
        </p:nvSpPr>
        <p:spPr bwMode="auto">
          <a:xfrm rot="10800000" flipH="1">
            <a:off x="409576"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cs typeface="Arial" panose="020B0604020202020204" pitchFamily="34" charset="0"/>
            </a:endParaRPr>
          </a:p>
        </p:txBody>
      </p:sp>
      <p:pic>
        <p:nvPicPr>
          <p:cNvPr id="1030" name="Picture 19" descr="Oikocredit_ENG_PM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059779"/>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Lst>
  <p:txStyles>
    <p:titleStyle>
      <a:lvl1pPr algn="l" rtl="0" eaLnBrk="0" fontAlgn="base" hangingPunct="0">
        <a:spcBef>
          <a:spcPct val="0"/>
        </a:spcBef>
        <a:spcAft>
          <a:spcPct val="0"/>
        </a:spcAft>
        <a:defRPr sz="2550" b="1">
          <a:solidFill>
            <a:srgbClr val="133D8D"/>
          </a:solidFill>
          <a:latin typeface="+mj-lt"/>
          <a:ea typeface="+mj-ea"/>
          <a:cs typeface="+mj-cs"/>
        </a:defRPr>
      </a:lvl1pPr>
      <a:lvl2pPr algn="l" rtl="0" eaLnBrk="0" fontAlgn="base" hangingPunct="0">
        <a:spcBef>
          <a:spcPct val="0"/>
        </a:spcBef>
        <a:spcAft>
          <a:spcPct val="0"/>
        </a:spcAft>
        <a:defRPr sz="2550" b="1">
          <a:solidFill>
            <a:srgbClr val="133D8D"/>
          </a:solidFill>
          <a:latin typeface="Arial" charset="0"/>
        </a:defRPr>
      </a:lvl2pPr>
      <a:lvl3pPr algn="l" rtl="0" eaLnBrk="0" fontAlgn="base" hangingPunct="0">
        <a:spcBef>
          <a:spcPct val="0"/>
        </a:spcBef>
        <a:spcAft>
          <a:spcPct val="0"/>
        </a:spcAft>
        <a:defRPr sz="2550" b="1">
          <a:solidFill>
            <a:srgbClr val="133D8D"/>
          </a:solidFill>
          <a:latin typeface="Arial" charset="0"/>
        </a:defRPr>
      </a:lvl3pPr>
      <a:lvl4pPr algn="l" rtl="0" eaLnBrk="0" fontAlgn="base" hangingPunct="0">
        <a:spcBef>
          <a:spcPct val="0"/>
        </a:spcBef>
        <a:spcAft>
          <a:spcPct val="0"/>
        </a:spcAft>
        <a:defRPr sz="2550" b="1">
          <a:solidFill>
            <a:srgbClr val="133D8D"/>
          </a:solidFill>
          <a:latin typeface="Arial" charset="0"/>
        </a:defRPr>
      </a:lvl4pPr>
      <a:lvl5pPr algn="l" rtl="0" eaLnBrk="0" fontAlgn="base" hangingPunct="0">
        <a:spcBef>
          <a:spcPct val="0"/>
        </a:spcBef>
        <a:spcAft>
          <a:spcPct val="0"/>
        </a:spcAft>
        <a:defRPr sz="2550" b="1">
          <a:solidFill>
            <a:srgbClr val="133D8D"/>
          </a:solidFill>
          <a:latin typeface="Arial" charset="0"/>
        </a:defRPr>
      </a:lvl5pPr>
      <a:lvl6pPr marL="342900" algn="l" rtl="0" fontAlgn="base">
        <a:spcBef>
          <a:spcPct val="0"/>
        </a:spcBef>
        <a:spcAft>
          <a:spcPct val="0"/>
        </a:spcAft>
        <a:defRPr sz="2550" b="1">
          <a:solidFill>
            <a:srgbClr val="133D8D"/>
          </a:solidFill>
          <a:latin typeface="Arial" charset="0"/>
        </a:defRPr>
      </a:lvl6pPr>
      <a:lvl7pPr marL="685800" algn="l" rtl="0" fontAlgn="base">
        <a:spcBef>
          <a:spcPct val="0"/>
        </a:spcBef>
        <a:spcAft>
          <a:spcPct val="0"/>
        </a:spcAft>
        <a:defRPr sz="2550" b="1">
          <a:solidFill>
            <a:srgbClr val="133D8D"/>
          </a:solidFill>
          <a:latin typeface="Arial" charset="0"/>
        </a:defRPr>
      </a:lvl7pPr>
      <a:lvl8pPr marL="1028700" algn="l" rtl="0" fontAlgn="base">
        <a:spcBef>
          <a:spcPct val="0"/>
        </a:spcBef>
        <a:spcAft>
          <a:spcPct val="0"/>
        </a:spcAft>
        <a:defRPr sz="2550" b="1">
          <a:solidFill>
            <a:srgbClr val="133D8D"/>
          </a:solidFill>
          <a:latin typeface="Arial" charset="0"/>
        </a:defRPr>
      </a:lvl8pPr>
      <a:lvl9pPr marL="1371600" algn="l" rtl="0" fontAlgn="base">
        <a:spcBef>
          <a:spcPct val="0"/>
        </a:spcBef>
        <a:spcAft>
          <a:spcPct val="0"/>
        </a:spcAft>
        <a:defRPr sz="2550" b="1">
          <a:solidFill>
            <a:srgbClr val="133D8D"/>
          </a:solidFill>
          <a:latin typeface="Arial" charset="0"/>
        </a:defRPr>
      </a:lvl9pPr>
    </p:titleStyle>
    <p:bodyStyle>
      <a:lvl1pPr marL="257175" indent="-257175" algn="l" rtl="0" eaLnBrk="0" fontAlgn="base" hangingPunct="0">
        <a:lnSpc>
          <a:spcPct val="150000"/>
        </a:lnSpc>
        <a:spcBef>
          <a:spcPct val="0"/>
        </a:spcBef>
        <a:spcAft>
          <a:spcPct val="0"/>
        </a:spcAft>
        <a:defRPr sz="1500">
          <a:solidFill>
            <a:srgbClr val="133D8D"/>
          </a:solidFill>
          <a:latin typeface="+mn-lt"/>
          <a:ea typeface="+mn-ea"/>
          <a:cs typeface="+mn-cs"/>
        </a:defRPr>
      </a:lvl1pPr>
      <a:lvl2pPr marL="621506" indent="-214313" algn="l" rtl="0" eaLnBrk="0" fontAlgn="base" hangingPunct="0">
        <a:lnSpc>
          <a:spcPct val="150000"/>
        </a:lnSpc>
        <a:spcBef>
          <a:spcPct val="0"/>
        </a:spcBef>
        <a:spcAft>
          <a:spcPct val="0"/>
        </a:spcAft>
        <a:buChar char="–"/>
        <a:defRPr sz="1500">
          <a:solidFill>
            <a:srgbClr val="243F81"/>
          </a:solidFill>
          <a:latin typeface="+mn-lt"/>
        </a:defRPr>
      </a:lvl2pPr>
      <a:lvl3pPr marL="927497" indent="-171450" algn="l" rtl="0" eaLnBrk="0" fontAlgn="base" hangingPunct="0">
        <a:lnSpc>
          <a:spcPct val="150000"/>
        </a:lnSpc>
        <a:spcBef>
          <a:spcPct val="0"/>
        </a:spcBef>
        <a:spcAft>
          <a:spcPct val="0"/>
        </a:spcAft>
        <a:buChar char="•"/>
        <a:defRPr sz="1500">
          <a:solidFill>
            <a:srgbClr val="243F81"/>
          </a:solidFill>
          <a:latin typeface="+mn-lt"/>
        </a:defRPr>
      </a:lvl3pPr>
      <a:lvl4pPr marL="1233488" indent="-171450" algn="l" rtl="0" eaLnBrk="0" fontAlgn="base" hangingPunct="0">
        <a:lnSpc>
          <a:spcPct val="150000"/>
        </a:lnSpc>
        <a:spcBef>
          <a:spcPct val="0"/>
        </a:spcBef>
        <a:spcAft>
          <a:spcPct val="0"/>
        </a:spcAft>
        <a:buChar char="–"/>
        <a:defRPr sz="1500">
          <a:solidFill>
            <a:srgbClr val="243F81"/>
          </a:solidFill>
          <a:latin typeface="+mn-lt"/>
        </a:defRPr>
      </a:lvl4pPr>
      <a:lvl5pPr marL="1543050" indent="-171450" algn="l" rtl="0" eaLnBrk="0" fontAlgn="base" hangingPunct="0">
        <a:lnSpc>
          <a:spcPct val="150000"/>
        </a:lnSpc>
        <a:spcBef>
          <a:spcPct val="0"/>
        </a:spcBef>
        <a:spcAft>
          <a:spcPct val="0"/>
        </a:spcAft>
        <a:buChar char="»"/>
        <a:defRPr sz="1500">
          <a:solidFill>
            <a:srgbClr val="243F81"/>
          </a:solidFill>
          <a:latin typeface="+mn-lt"/>
        </a:defRPr>
      </a:lvl5pPr>
      <a:lvl6pPr marL="1885950" indent="-171450" algn="l" rtl="0" fontAlgn="base">
        <a:lnSpc>
          <a:spcPct val="150000"/>
        </a:lnSpc>
        <a:spcBef>
          <a:spcPct val="0"/>
        </a:spcBef>
        <a:spcAft>
          <a:spcPct val="0"/>
        </a:spcAft>
        <a:buChar char="»"/>
        <a:defRPr sz="1500">
          <a:solidFill>
            <a:srgbClr val="243F81"/>
          </a:solidFill>
          <a:latin typeface="+mn-lt"/>
        </a:defRPr>
      </a:lvl6pPr>
      <a:lvl7pPr marL="2228850" indent="-171450" algn="l" rtl="0" fontAlgn="base">
        <a:lnSpc>
          <a:spcPct val="150000"/>
        </a:lnSpc>
        <a:spcBef>
          <a:spcPct val="0"/>
        </a:spcBef>
        <a:spcAft>
          <a:spcPct val="0"/>
        </a:spcAft>
        <a:buChar char="»"/>
        <a:defRPr sz="1500">
          <a:solidFill>
            <a:srgbClr val="243F81"/>
          </a:solidFill>
          <a:latin typeface="+mn-lt"/>
        </a:defRPr>
      </a:lvl7pPr>
      <a:lvl8pPr marL="2571750" indent="-171450" algn="l" rtl="0" fontAlgn="base">
        <a:lnSpc>
          <a:spcPct val="150000"/>
        </a:lnSpc>
        <a:spcBef>
          <a:spcPct val="0"/>
        </a:spcBef>
        <a:spcAft>
          <a:spcPct val="0"/>
        </a:spcAft>
        <a:buChar char="»"/>
        <a:defRPr sz="1500">
          <a:solidFill>
            <a:srgbClr val="243F81"/>
          </a:solidFill>
          <a:latin typeface="+mn-lt"/>
        </a:defRPr>
      </a:lvl8pPr>
      <a:lvl9pPr marL="2914650" indent="-171450" algn="l" rtl="0" fontAlgn="base">
        <a:lnSpc>
          <a:spcPct val="150000"/>
        </a:lnSpc>
        <a:spcBef>
          <a:spcPct val="0"/>
        </a:spcBef>
        <a:spcAft>
          <a:spcPct val="0"/>
        </a:spcAft>
        <a:buChar char="»"/>
        <a:defRPr sz="1500">
          <a:solidFill>
            <a:srgbClr val="243F8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DA8CC56F-BA3F-4A28-A2B6-65F14B3AE77B}" type="datetimeFigureOut">
              <a:rPr lang="de-AT" smtClean="0">
                <a:solidFill>
                  <a:prstClr val="black">
                    <a:tint val="75000"/>
                  </a:prstClr>
                </a:solidFill>
                <a:latin typeface="Calibri" panose="020F0502020204030204"/>
              </a:rPr>
              <a:pPr fontAlgn="auto">
                <a:spcBef>
                  <a:spcPts val="0"/>
                </a:spcBef>
                <a:spcAft>
                  <a:spcPts val="0"/>
                </a:spcAft>
              </a:pPr>
              <a:t>01.03.2021</a:t>
            </a:fld>
            <a:endParaRPr lang="de-AT">
              <a:solidFill>
                <a:prstClr val="black">
                  <a:tint val="75000"/>
                </a:prstClr>
              </a:solidFill>
              <a:latin typeface="Calibri" panose="020F0502020204030204"/>
            </a:endParaRPr>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de-AT">
              <a:solidFill>
                <a:prstClr val="black">
                  <a:tint val="75000"/>
                </a:prstClr>
              </a:solidFill>
              <a:latin typeface="Calibri" panose="020F0502020204030204"/>
            </a:endParaRPr>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A6BB7C8B-5EC9-4CC4-BC11-C0703640F627}" type="slidenum">
              <a:rPr lang="de-AT" smtClean="0">
                <a:solidFill>
                  <a:prstClr val="black">
                    <a:tint val="75000"/>
                  </a:prstClr>
                </a:solidFill>
                <a:latin typeface="Calibri" panose="020F0502020204030204"/>
              </a:rPr>
              <a:pPr fontAlgn="auto">
                <a:spcBef>
                  <a:spcPts val="0"/>
                </a:spcBef>
                <a:spcAft>
                  <a:spcPts val="0"/>
                </a:spcAft>
              </a:pPr>
              <a:t>‹Nr.›</a:t>
            </a:fld>
            <a:endParaRPr lang="de-AT">
              <a:solidFill>
                <a:prstClr val="black">
                  <a:tint val="75000"/>
                </a:prstClr>
              </a:solidFill>
              <a:latin typeface="Calibri" panose="020F0502020204030204"/>
            </a:endParaRPr>
          </a:p>
        </p:txBody>
      </p:sp>
    </p:spTree>
    <p:extLst>
      <p:ext uri="{BB962C8B-B14F-4D97-AF65-F5344CB8AC3E}">
        <p14:creationId xmlns:p14="http://schemas.microsoft.com/office/powerpoint/2010/main" val="32084627"/>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p:txBody>
      </p:sp>
      <p:sp>
        <p:nvSpPr>
          <p:cNvPr id="1027" name="Rectangle 10"/>
          <p:cNvSpPr>
            <a:spLocks noGrp="1" noChangeArrowheads="1"/>
          </p:cNvSpPr>
          <p:nvPr>
            <p:ph type="title"/>
          </p:nvPr>
        </p:nvSpPr>
        <p:spPr bwMode="auto">
          <a:xfrm>
            <a:off x="338139" y="588964"/>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de-DE" smtClean="0"/>
              <a:t>Click to edit Master title style</a:t>
            </a:r>
          </a:p>
        </p:txBody>
      </p:sp>
      <p:sp>
        <p:nvSpPr>
          <p:cNvPr id="1028" name="Line 3"/>
          <p:cNvSpPr>
            <a:spLocks noChangeShapeType="1"/>
          </p:cNvSpPr>
          <p:nvPr userDrawn="1"/>
        </p:nvSpPr>
        <p:spPr bwMode="auto">
          <a:xfrm rot="10800000" flipH="1">
            <a:off x="409576" y="608015"/>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ea typeface="ＭＳ Ｐゴシック" panose="020B0600070205080204" pitchFamily="34" charset="-128"/>
            </a:endParaRPr>
          </a:p>
        </p:txBody>
      </p:sp>
      <p:sp>
        <p:nvSpPr>
          <p:cNvPr id="1029" name="Line 3"/>
          <p:cNvSpPr>
            <a:spLocks noChangeShapeType="1"/>
          </p:cNvSpPr>
          <p:nvPr userDrawn="1"/>
        </p:nvSpPr>
        <p:spPr bwMode="auto">
          <a:xfrm rot="10800000" flipH="1">
            <a:off x="409576"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ea typeface="ＭＳ Ｐゴシック" panose="020B0600070205080204" pitchFamily="34" charset="-128"/>
            </a:endParaRPr>
          </a:p>
        </p:txBody>
      </p:sp>
      <p:pic>
        <p:nvPicPr>
          <p:cNvPr id="1030" name="Picture 19" descr="Oikocredit_ENG_PM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182094"/>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Lst>
  <p:timing>
    <p:tnLst>
      <p:par>
        <p:cTn id="1" dur="indefinite" restart="never" nodeType="tmRoot"/>
      </p:par>
    </p:tnLst>
  </p:timing>
  <p:txStyles>
    <p:titleStyle>
      <a:lvl1pPr algn="l" rtl="0" eaLnBrk="0" fontAlgn="base" hangingPunct="0">
        <a:spcBef>
          <a:spcPct val="0"/>
        </a:spcBef>
        <a:spcAft>
          <a:spcPct val="0"/>
        </a:spcAft>
        <a:defRPr sz="2550" b="1">
          <a:solidFill>
            <a:srgbClr val="133D8D"/>
          </a:solidFill>
          <a:latin typeface="+mj-lt"/>
          <a:ea typeface="ＭＳ Ｐゴシック" charset="0"/>
          <a:cs typeface="ＭＳ Ｐゴシック" charset="0"/>
        </a:defRPr>
      </a:lvl1pPr>
      <a:lvl2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2pPr>
      <a:lvl3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3pPr>
      <a:lvl4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4pPr>
      <a:lvl5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5pPr>
      <a:lvl6pPr marL="342900" algn="l" rtl="0" fontAlgn="base">
        <a:spcBef>
          <a:spcPct val="0"/>
        </a:spcBef>
        <a:spcAft>
          <a:spcPct val="0"/>
        </a:spcAft>
        <a:defRPr sz="2550" b="1">
          <a:solidFill>
            <a:srgbClr val="133D8D"/>
          </a:solidFill>
          <a:latin typeface="Arial" charset="0"/>
        </a:defRPr>
      </a:lvl6pPr>
      <a:lvl7pPr marL="685800" algn="l" rtl="0" fontAlgn="base">
        <a:spcBef>
          <a:spcPct val="0"/>
        </a:spcBef>
        <a:spcAft>
          <a:spcPct val="0"/>
        </a:spcAft>
        <a:defRPr sz="2550" b="1">
          <a:solidFill>
            <a:srgbClr val="133D8D"/>
          </a:solidFill>
          <a:latin typeface="Arial" charset="0"/>
        </a:defRPr>
      </a:lvl7pPr>
      <a:lvl8pPr marL="1028700" algn="l" rtl="0" fontAlgn="base">
        <a:spcBef>
          <a:spcPct val="0"/>
        </a:spcBef>
        <a:spcAft>
          <a:spcPct val="0"/>
        </a:spcAft>
        <a:defRPr sz="2550" b="1">
          <a:solidFill>
            <a:srgbClr val="133D8D"/>
          </a:solidFill>
          <a:latin typeface="Arial" charset="0"/>
        </a:defRPr>
      </a:lvl8pPr>
      <a:lvl9pPr marL="1371600" algn="l" rtl="0" fontAlgn="base">
        <a:spcBef>
          <a:spcPct val="0"/>
        </a:spcBef>
        <a:spcAft>
          <a:spcPct val="0"/>
        </a:spcAft>
        <a:defRPr sz="2550" b="1">
          <a:solidFill>
            <a:srgbClr val="133D8D"/>
          </a:solidFill>
          <a:latin typeface="Arial" charset="0"/>
        </a:defRPr>
      </a:lvl9pPr>
    </p:titleStyle>
    <p:bodyStyle>
      <a:lvl1pPr marL="257175" indent="-257175" algn="l" rtl="0" eaLnBrk="0" fontAlgn="base" hangingPunct="0">
        <a:lnSpc>
          <a:spcPct val="150000"/>
        </a:lnSpc>
        <a:spcBef>
          <a:spcPct val="0"/>
        </a:spcBef>
        <a:spcAft>
          <a:spcPct val="0"/>
        </a:spcAft>
        <a:defRPr sz="1500">
          <a:solidFill>
            <a:srgbClr val="133D8D"/>
          </a:solidFill>
          <a:latin typeface="+mn-lt"/>
          <a:ea typeface="ＭＳ Ｐゴシック" charset="0"/>
          <a:cs typeface="ＭＳ Ｐゴシック" charset="0"/>
        </a:defRPr>
      </a:lvl1pPr>
      <a:lvl2pPr marL="621506" indent="-214313"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2pPr>
      <a:lvl3pPr marL="927497" indent="-171450"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3pPr>
      <a:lvl4pPr marL="1233488" indent="-171450"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4pPr>
      <a:lvl5pPr marL="1543050" indent="-171450"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5pPr>
      <a:lvl6pPr marL="1885950" indent="-171450" algn="l" rtl="0" fontAlgn="base">
        <a:lnSpc>
          <a:spcPct val="150000"/>
        </a:lnSpc>
        <a:spcBef>
          <a:spcPct val="0"/>
        </a:spcBef>
        <a:spcAft>
          <a:spcPct val="0"/>
        </a:spcAft>
        <a:buChar char="»"/>
        <a:defRPr sz="1500">
          <a:solidFill>
            <a:srgbClr val="243F81"/>
          </a:solidFill>
          <a:latin typeface="+mn-lt"/>
        </a:defRPr>
      </a:lvl6pPr>
      <a:lvl7pPr marL="2228850" indent="-171450" algn="l" rtl="0" fontAlgn="base">
        <a:lnSpc>
          <a:spcPct val="150000"/>
        </a:lnSpc>
        <a:spcBef>
          <a:spcPct val="0"/>
        </a:spcBef>
        <a:spcAft>
          <a:spcPct val="0"/>
        </a:spcAft>
        <a:buChar char="»"/>
        <a:defRPr sz="1500">
          <a:solidFill>
            <a:srgbClr val="243F81"/>
          </a:solidFill>
          <a:latin typeface="+mn-lt"/>
        </a:defRPr>
      </a:lvl7pPr>
      <a:lvl8pPr marL="2571750" indent="-171450" algn="l" rtl="0" fontAlgn="base">
        <a:lnSpc>
          <a:spcPct val="150000"/>
        </a:lnSpc>
        <a:spcBef>
          <a:spcPct val="0"/>
        </a:spcBef>
        <a:spcAft>
          <a:spcPct val="0"/>
        </a:spcAft>
        <a:buChar char="»"/>
        <a:defRPr sz="1500">
          <a:solidFill>
            <a:srgbClr val="243F81"/>
          </a:solidFill>
          <a:latin typeface="+mn-lt"/>
        </a:defRPr>
      </a:lvl8pPr>
      <a:lvl9pPr marL="2914650" indent="-171450" algn="l" rtl="0" fontAlgn="base">
        <a:lnSpc>
          <a:spcPct val="150000"/>
        </a:lnSpc>
        <a:spcBef>
          <a:spcPct val="0"/>
        </a:spcBef>
        <a:spcAft>
          <a:spcPct val="0"/>
        </a:spcAft>
        <a:buChar char="»"/>
        <a:defRPr sz="1500">
          <a:solidFill>
            <a:srgbClr val="243F8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8B7CDC59-563F-4D38-A594-7027BF2C8198}" type="datetimeFigureOut">
              <a:rPr lang="de-AT" smtClean="0">
                <a:solidFill>
                  <a:prstClr val="black">
                    <a:tint val="75000"/>
                  </a:prstClr>
                </a:solidFill>
                <a:latin typeface="Calibri" panose="020F0502020204030204"/>
              </a:rPr>
              <a:pPr fontAlgn="auto">
                <a:spcBef>
                  <a:spcPts val="0"/>
                </a:spcBef>
                <a:spcAft>
                  <a:spcPts val="0"/>
                </a:spcAft>
              </a:pPr>
              <a:t>01.03.2021</a:t>
            </a:fld>
            <a:endParaRPr lang="de-AT">
              <a:solidFill>
                <a:prstClr val="black">
                  <a:tint val="75000"/>
                </a:prstClr>
              </a:solidFill>
              <a:latin typeface="Calibri" panose="020F0502020204030204"/>
            </a:endParaRPr>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de-AT">
              <a:solidFill>
                <a:prstClr val="black">
                  <a:tint val="75000"/>
                </a:prstClr>
              </a:solidFill>
              <a:latin typeface="Calibri" panose="020F0502020204030204"/>
            </a:endParaRPr>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34FB5C76-23BE-44BA-9F15-69BF1CDEE5FF}" type="slidenum">
              <a:rPr lang="de-AT" smtClean="0">
                <a:solidFill>
                  <a:prstClr val="black">
                    <a:tint val="75000"/>
                  </a:prstClr>
                </a:solidFill>
                <a:latin typeface="Calibri" panose="020F0502020204030204"/>
              </a:rPr>
              <a:pPr fontAlgn="auto">
                <a:spcBef>
                  <a:spcPts val="0"/>
                </a:spcBef>
                <a:spcAft>
                  <a:spcPts val="0"/>
                </a:spcAft>
              </a:pPr>
              <a:t>‹Nr.›</a:t>
            </a:fld>
            <a:endParaRPr lang="de-AT">
              <a:solidFill>
                <a:prstClr val="black">
                  <a:tint val="75000"/>
                </a:prstClr>
              </a:solidFill>
              <a:latin typeface="Calibri" panose="020F0502020204030204"/>
            </a:endParaRPr>
          </a:p>
        </p:txBody>
      </p:sp>
    </p:spTree>
    <p:extLst>
      <p:ext uri="{BB962C8B-B14F-4D97-AF65-F5344CB8AC3E}">
        <p14:creationId xmlns:p14="http://schemas.microsoft.com/office/powerpoint/2010/main" val="1150267581"/>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5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9.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54.xml"/><Relationship Id="rId5" Type="http://schemas.openxmlformats.org/officeDocument/2006/relationships/image" Target="../media/image24.wmf"/><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3.jpeg"/><Relationship Id="rId1" Type="http://schemas.openxmlformats.org/officeDocument/2006/relationships/slideLayout" Target="../slideLayouts/slideLayout54.x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3.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3"/>
          <p:cNvSpPr>
            <a:spLocks noGrp="1"/>
          </p:cNvSpPr>
          <p:nvPr>
            <p:ph type="ctrTitle"/>
          </p:nvPr>
        </p:nvSpPr>
        <p:spPr>
          <a:xfrm>
            <a:off x="428625" y="1000125"/>
            <a:ext cx="7134225" cy="1141413"/>
          </a:xfrm>
        </p:spPr>
        <p:txBody>
          <a:bodyPr/>
          <a:lstStyle/>
          <a:p>
            <a:pPr eaLnBrk="1" hangingPunct="1"/>
            <a:r>
              <a:rPr lang="de-DE" smtClean="0"/>
              <a:t/>
            </a:r>
            <a:br>
              <a:rPr lang="de-DE" smtClean="0"/>
            </a:br>
            <a:endParaRPr lang="de-AT" smtClean="0"/>
          </a:p>
        </p:txBody>
      </p:sp>
      <p:sp>
        <p:nvSpPr>
          <p:cNvPr id="16386" name="Untertitel 3"/>
          <p:cNvSpPr>
            <a:spLocks noGrp="1"/>
          </p:cNvSpPr>
          <p:nvPr>
            <p:ph type="subTitle" idx="1"/>
          </p:nvPr>
        </p:nvSpPr>
        <p:spPr>
          <a:xfrm>
            <a:off x="428625" y="3645024"/>
            <a:ext cx="8208963" cy="1141412"/>
          </a:xfrm>
        </p:spPr>
        <p:txBody>
          <a:bodyPr/>
          <a:lstStyle/>
          <a:p>
            <a:r>
              <a:rPr lang="de-AT" sz="2400" b="1" dirty="0" smtClean="0"/>
              <a:t>Lehrveranstaltung „Didaktik der ökonomischen Bildung</a:t>
            </a:r>
          </a:p>
          <a:p>
            <a:r>
              <a:rPr lang="de-AT" sz="2000" dirty="0" smtClean="0"/>
              <a:t>BA Lehramt Studienfach „Geographie und Wirtschaft“</a:t>
            </a:r>
          </a:p>
          <a:p>
            <a:r>
              <a:rPr lang="de-AT" sz="2000" dirty="0" smtClean="0"/>
              <a:t>Einheit 2: Wirtschaftsethik und </a:t>
            </a:r>
            <a:r>
              <a:rPr lang="de-AT" sz="2000" dirty="0" smtClean="0"/>
              <a:t>Dilemmata-Analyse</a:t>
            </a:r>
          </a:p>
          <a:p>
            <a:r>
              <a:rPr lang="de-AT" sz="2800" smtClean="0"/>
              <a:t>SS 2021</a:t>
            </a:r>
            <a:endParaRPr lang="de-AT" sz="2800" dirty="0" smtClean="0"/>
          </a:p>
          <a:p>
            <a:r>
              <a:rPr lang="de-AT" sz="2800" dirty="0" err="1" smtClean="0"/>
              <a:t>Aff</a:t>
            </a:r>
            <a:r>
              <a:rPr lang="de-AT" sz="2800" dirty="0" smtClean="0"/>
              <a:t>/Kögler</a:t>
            </a:r>
            <a:endParaRPr lang="de-AT" sz="28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Foliennummernplatzhalt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fld id="{E3B15BE0-F8C7-4DE5-AE0C-1E491DA0D380}" type="slidenum">
              <a:rPr lang="de-AT" altLang="de-DE" smtClean="0">
                <a:solidFill>
                  <a:srgbClr val="000000"/>
                </a:solidFill>
              </a:rPr>
              <a:pPr eaLnBrk="0" hangingPunct="0"/>
              <a:t>10</a:t>
            </a:fld>
            <a:endParaRPr lang="de-AT" altLang="de-DE" smtClean="0">
              <a:solidFill>
                <a:srgbClr val="000000"/>
              </a:solidFill>
            </a:endParaRPr>
          </a:p>
        </p:txBody>
      </p:sp>
      <p:graphicFrame>
        <p:nvGraphicFramePr>
          <p:cNvPr id="5" name="Diagramm 4"/>
          <p:cNvGraphicFramePr/>
          <p:nvPr/>
        </p:nvGraphicFramePr>
        <p:xfrm>
          <a:off x="323528" y="1772816"/>
          <a:ext cx="475252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2" name="AutoShape 4"/>
          <p:cNvSpPr>
            <a:spLocks noChangeArrowheads="1"/>
          </p:cNvSpPr>
          <p:nvPr/>
        </p:nvSpPr>
        <p:spPr bwMode="auto">
          <a:xfrm>
            <a:off x="3671888" y="1412875"/>
            <a:ext cx="5472112" cy="1152525"/>
          </a:xfrm>
          <a:prstGeom prst="homePlate">
            <a:avLst>
              <a:gd name="adj" fmla="val 127689"/>
            </a:avLst>
          </a:prstGeom>
          <a:solidFill>
            <a:schemeClr val="bg1">
              <a:alpha val="79999"/>
            </a:schemeClr>
          </a:solidFill>
          <a:ln w="9525">
            <a:solidFill>
              <a:srgbClr val="000000"/>
            </a:solidFill>
            <a:miter lim="800000"/>
            <a:headEnd/>
            <a:tailEnd/>
          </a:ln>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r>
              <a:rPr lang="de-DE" altLang="de-DE" sz="1800" b="1" i="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Oberste Ebene: Gesellschaft als Ganzes</a:t>
            </a:r>
          </a:p>
          <a:p>
            <a:endParaRPr lang="de-DE" altLang="de-DE" sz="180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0" hangingPunct="0"/>
            <a:r>
              <a:rPr lang="de-DE" altLang="de-DE" sz="1800" b="1" i="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z.B.  rechtliche, gesellschaftliche und wirtschaftliche Rahmenordnung   </a:t>
            </a:r>
            <a:endParaRPr lang="de-DE" altLang="de-DE" sz="1800" smtClean="0">
              <a:solidFill>
                <a:srgbClr val="000000"/>
              </a:solidFill>
              <a:latin typeface="Arial" panose="020B0604020202020204" pitchFamily="34" charset="0"/>
              <a:cs typeface="Arial" panose="020B0604020202020204" pitchFamily="34" charset="0"/>
            </a:endParaRPr>
          </a:p>
        </p:txBody>
      </p:sp>
      <p:sp>
        <p:nvSpPr>
          <p:cNvPr id="2051" name="AutoShape 3"/>
          <p:cNvSpPr>
            <a:spLocks noChangeArrowheads="1"/>
          </p:cNvSpPr>
          <p:nvPr/>
        </p:nvSpPr>
        <p:spPr bwMode="auto">
          <a:xfrm>
            <a:off x="3671888" y="2636838"/>
            <a:ext cx="5472112" cy="1368425"/>
          </a:xfrm>
          <a:prstGeom prst="homePlate">
            <a:avLst>
              <a:gd name="adj" fmla="val 159287"/>
            </a:avLst>
          </a:prstGeom>
          <a:solidFill>
            <a:schemeClr val="bg1"/>
          </a:solidFill>
          <a:ln w="9525">
            <a:solidFill>
              <a:srgbClr val="000000"/>
            </a:solidFill>
            <a:miter lim="800000"/>
            <a:headEnd/>
            <a:tailEnd/>
          </a:ln>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endParaRPr lang="de-DE" altLang="de-DE" sz="1600" b="1" i="1"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de-DE" altLang="de-DE" sz="1800" b="1" i="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Mittlere Ebene: Unternehmen, Organisationen</a:t>
            </a:r>
          </a:p>
          <a:p>
            <a:endParaRPr lang="de-DE" altLang="de-DE" sz="180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0" hangingPunct="0"/>
            <a:r>
              <a:rPr lang="de-DE" altLang="de-DE" sz="1800" b="1" i="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z.B. Unternehmen, Organisationen (Gewerkschaften etc.)             </a:t>
            </a:r>
            <a:endParaRPr lang="de-DE" altLang="de-DE" sz="1800" smtClean="0">
              <a:solidFill>
                <a:srgbClr val="000000"/>
              </a:solidFill>
              <a:latin typeface="Arial" panose="020B0604020202020204" pitchFamily="34" charset="0"/>
              <a:cs typeface="Arial" panose="020B0604020202020204" pitchFamily="34" charset="0"/>
            </a:endParaRPr>
          </a:p>
        </p:txBody>
      </p:sp>
      <p:sp>
        <p:nvSpPr>
          <p:cNvPr id="2050" name="AutoShape 2"/>
          <p:cNvSpPr>
            <a:spLocks noChangeArrowheads="1"/>
          </p:cNvSpPr>
          <p:nvPr/>
        </p:nvSpPr>
        <p:spPr bwMode="auto">
          <a:xfrm>
            <a:off x="3708400" y="4076700"/>
            <a:ext cx="5435600" cy="1368425"/>
          </a:xfrm>
          <a:prstGeom prst="homePlate">
            <a:avLst>
              <a:gd name="adj" fmla="val 159291"/>
            </a:avLst>
          </a:prstGeom>
          <a:solidFill>
            <a:srgbClr val="FFFFCC"/>
          </a:solidFill>
          <a:ln w="9525">
            <a:solidFill>
              <a:srgbClr val="000000"/>
            </a:solidFill>
            <a:miter lim="800000"/>
            <a:headEnd/>
            <a:tailEnd/>
          </a:ln>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r>
              <a:rPr lang="de-DE" altLang="de-DE" sz="1800" b="1" i="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Basisebene:  Der einzelne Mensch</a:t>
            </a:r>
          </a:p>
          <a:p>
            <a:endParaRPr lang="de-DE" altLang="de-DE" sz="180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0" hangingPunct="0"/>
            <a:r>
              <a:rPr lang="de-DE" altLang="de-DE" sz="1800" b="1" i="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z.B. Führungskräfte,  Mitarbeiter, Konsumenten, Bürger etc.            </a:t>
            </a:r>
            <a:endParaRPr lang="de-DE" altLang="de-DE" sz="1800" smtClean="0">
              <a:solidFill>
                <a:srgbClr val="000000"/>
              </a:solidFill>
              <a:latin typeface="Arial" panose="020B0604020202020204" pitchFamily="34" charset="0"/>
              <a:cs typeface="Arial" panose="020B0604020202020204" pitchFamily="34" charset="0"/>
            </a:endParaRPr>
          </a:p>
        </p:txBody>
      </p:sp>
      <p:sp>
        <p:nvSpPr>
          <p:cNvPr id="356359" name="Rectangle 7"/>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r>
              <a:rPr lang="de-AT" altLang="de-DE" sz="800" smtClean="0">
                <a:solidFill>
                  <a:srgbClr val="000000"/>
                </a:solidFill>
                <a:latin typeface="Arial" panose="020B0604020202020204" pitchFamily="34" charset="0"/>
                <a:cs typeface="Arial" panose="020B0604020202020204" pitchFamily="34" charset="0"/>
              </a:rPr>
              <a:t/>
            </a:r>
            <a:br>
              <a:rPr lang="de-AT" altLang="de-DE" sz="800" smtClean="0">
                <a:solidFill>
                  <a:srgbClr val="000000"/>
                </a:solidFill>
                <a:latin typeface="Arial" panose="020B0604020202020204" pitchFamily="34" charset="0"/>
                <a:cs typeface="Arial" panose="020B0604020202020204" pitchFamily="34" charset="0"/>
              </a:rPr>
            </a:br>
            <a:endParaRPr lang="de-AT" altLang="de-DE" sz="1800" smtClean="0">
              <a:solidFill>
                <a:srgbClr val="000000"/>
              </a:solidFill>
              <a:latin typeface="Arial" panose="020B0604020202020204" pitchFamily="34" charset="0"/>
              <a:cs typeface="Arial" panose="020B0604020202020204" pitchFamily="34" charset="0"/>
            </a:endParaRPr>
          </a:p>
          <a:p>
            <a:pPr eaLnBrk="0" hangingPunct="0"/>
            <a:endParaRPr lang="de-AT" altLang="de-DE" sz="1800" smtClean="0">
              <a:solidFill>
                <a:srgbClr val="000000"/>
              </a:solidFill>
              <a:latin typeface="Arial" panose="020B0604020202020204" pitchFamily="34" charset="0"/>
              <a:cs typeface="Arial" panose="020B0604020202020204" pitchFamily="34" charset="0"/>
            </a:endParaRPr>
          </a:p>
        </p:txBody>
      </p:sp>
      <p:sp>
        <p:nvSpPr>
          <p:cNvPr id="356360" name="Rectangle 10"/>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endParaRPr lang="de-AT" altLang="de-DE" smtClean="0">
              <a:solidFill>
                <a:srgbClr val="000000"/>
              </a:solidFill>
            </a:endParaRPr>
          </a:p>
        </p:txBody>
      </p:sp>
      <p:sp>
        <p:nvSpPr>
          <p:cNvPr id="278537" name="Textfeld 12"/>
          <p:cNvSpPr txBox="1">
            <a:spLocks noChangeArrowheads="1"/>
          </p:cNvSpPr>
          <p:nvPr/>
        </p:nvSpPr>
        <p:spPr bwMode="auto">
          <a:xfrm>
            <a:off x="107950" y="260350"/>
            <a:ext cx="8893175" cy="585788"/>
          </a:xfrm>
          <a:prstGeom prst="rect">
            <a:avLst/>
          </a:prstGeom>
          <a:solidFill>
            <a:schemeClr val="bg1">
              <a:lumMod val="85000"/>
            </a:schemeClr>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eaLnBrk="0" hangingPunct="0">
              <a:defRPr/>
            </a:pPr>
            <a:r>
              <a:rPr lang="de-AT" sz="3200" b="1" dirty="0">
                <a:solidFill>
                  <a:srgbClr val="000000"/>
                </a:solidFill>
                <a:latin typeface="Arial"/>
              </a:rPr>
              <a:t>Wirtschafts-, Unternehmens-, Individualethik</a:t>
            </a:r>
          </a:p>
        </p:txBody>
      </p:sp>
      <p:pic>
        <p:nvPicPr>
          <p:cNvPr id="356362" name="Grafik 9" descr="charlie.brow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7088" y="4005263"/>
            <a:ext cx="6127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363" name="Grafik 10" descr="Gruppenarbeit.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9750" y="2997200"/>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364" name="Picture 1" descr="C:\Program Files (x86)\Microsoft Office\MEDIA\CAGCAT10\j0285360.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650" y="1773238"/>
            <a:ext cx="85407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406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1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1000"/>
                                        <p:tgtEl>
                                          <p:spTgt spid="20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linds(horizontal)">
                                      <p:cBhvr>
                                        <p:cTn id="1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1" grpId="0" animBg="1"/>
      <p:bldP spid="20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black">
          <a:xfrm>
            <a:off x="539552" y="1052736"/>
            <a:ext cx="7776864" cy="4968552"/>
          </a:xfrm>
          <a:prstGeom prst="rect">
            <a:avLst/>
          </a:prstGeom>
          <a:gradFill flip="none" rotWithShape="1">
            <a:gsLst>
              <a:gs pos="0">
                <a:schemeClr val="accent3">
                  <a:lumMod val="95000"/>
                  <a:shade val="30000"/>
                  <a:satMod val="115000"/>
                </a:schemeClr>
              </a:gs>
              <a:gs pos="50000">
                <a:schemeClr val="accent3">
                  <a:lumMod val="95000"/>
                  <a:shade val="67500"/>
                  <a:satMod val="115000"/>
                </a:schemeClr>
              </a:gs>
              <a:gs pos="100000">
                <a:schemeClr val="accent3">
                  <a:lumMod val="95000"/>
                  <a:shade val="100000"/>
                  <a:satMod val="115000"/>
                </a:schemeClr>
              </a:gs>
            </a:gsLst>
            <a:path path="circle">
              <a:fillToRect l="50000" t="50000" r="50000" b="50000"/>
            </a:path>
            <a:tileRect/>
          </a:gradFill>
          <a:ln w="9525" algn="ctr">
            <a:solidFill>
              <a:schemeClr val="tx1"/>
            </a:solidFill>
            <a:miter lim="800000"/>
            <a:headEnd/>
            <a:tailEnd/>
          </a:ln>
        </p:spPr>
        <p:txBody>
          <a:bodyPr lIns="92075" tIns="46038" rIns="92075" bIns="46038" anchor="ctr">
            <a:spAutoFit/>
          </a:bodyPr>
          <a:lstStyle/>
          <a:p>
            <a:pPr algn="ctr" eaLnBrk="0" hangingPunct="0">
              <a:defRPr/>
            </a:pPr>
            <a:endParaRPr lang="de-AT" sz="1000">
              <a:solidFill>
                <a:srgbClr val="000000"/>
              </a:solidFill>
              <a:latin typeface="Times New Roman" panose="02020603050405020304" pitchFamily="18" charset="0"/>
            </a:endParaRPr>
          </a:p>
        </p:txBody>
      </p:sp>
      <p:graphicFrame>
        <p:nvGraphicFramePr>
          <p:cNvPr id="779267" name="Object 2"/>
          <p:cNvGraphicFramePr>
            <a:graphicFrameLocks noChangeAspect="1"/>
          </p:cNvGraphicFramePr>
          <p:nvPr/>
        </p:nvGraphicFramePr>
        <p:xfrm>
          <a:off x="1331913" y="1196975"/>
          <a:ext cx="6361112" cy="4770438"/>
        </p:xfrm>
        <a:graphic>
          <a:graphicData uri="http://schemas.openxmlformats.org/presentationml/2006/ole">
            <mc:AlternateContent xmlns:mc="http://schemas.openxmlformats.org/markup-compatibility/2006">
              <mc:Choice xmlns:v="urn:schemas-microsoft-com:vml" Requires="v">
                <p:oleObj spid="_x0000_s896014" name="CorelPhotoPaint.Image.8" r:id="rId3" imgW="7082966" imgH="5071453" progId="">
                  <p:embed/>
                </p:oleObj>
              </mc:Choice>
              <mc:Fallback>
                <p:oleObj name="CorelPhotoPaint.Image.8" r:id="rId3" imgW="7082966" imgH="507145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196975"/>
                        <a:ext cx="6361112" cy="47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06" name="Text Box 4"/>
          <p:cNvSpPr txBox="1">
            <a:spLocks noChangeArrowheads="1"/>
          </p:cNvSpPr>
          <p:nvPr/>
        </p:nvSpPr>
        <p:spPr bwMode="auto">
          <a:xfrm>
            <a:off x="468313" y="6611938"/>
            <a:ext cx="4248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mtClean="0">
                <a:solidFill>
                  <a:srgbClr val="000000"/>
                </a:solidFill>
                <a:latin typeface="Arial" panose="020B0604020202020204" pitchFamily="34" charset="0"/>
              </a:rPr>
              <a:t>Quelle: Vgl. Ulrich, P.: Ethik in Wirtschaft und Gesellschaft, 1996, o. S.</a:t>
            </a:r>
          </a:p>
        </p:txBody>
      </p:sp>
      <p:sp>
        <p:nvSpPr>
          <p:cNvPr id="5" name="Titel 1"/>
          <p:cNvSpPr txBox="1">
            <a:spLocks/>
          </p:cNvSpPr>
          <p:nvPr/>
        </p:nvSpPr>
        <p:spPr>
          <a:xfrm>
            <a:off x="323850" y="115888"/>
            <a:ext cx="8135938" cy="504825"/>
          </a:xfrm>
          <a:prstGeom prst="rect">
            <a:avLst/>
          </a:prstGeom>
          <a:solidFill>
            <a:schemeClr val="bg1">
              <a:lumMod val="85000"/>
            </a:schemeClr>
          </a:solidFill>
          <a:ln w="9525" cap="flat" cmpd="sng" algn="ctr">
            <a:solidFill>
              <a:schemeClr val="tx1"/>
            </a:solidFill>
            <a:prstDash val="solid"/>
          </a:ln>
        </p:spPr>
        <p:style>
          <a:lnRef idx="1">
            <a:schemeClr val="accent6"/>
          </a:lnRef>
          <a:fillRef idx="2">
            <a:schemeClr val="accent6"/>
          </a:fillRef>
          <a:effectRef idx="1">
            <a:schemeClr val="accent6"/>
          </a:effectRef>
          <a:fontRef idx="minor">
            <a:schemeClr val="dk1"/>
          </a:fontRef>
        </p:style>
        <p:txBody>
          <a:bodyPr>
            <a:normAutofit/>
          </a:bodyPr>
          <a:lstStyle/>
          <a:p>
            <a:pPr eaLnBrk="0" hangingPunct="0">
              <a:defRPr/>
            </a:pPr>
            <a:r>
              <a:rPr lang="de-AT" sz="2400" b="1" kern="0" dirty="0">
                <a:solidFill>
                  <a:srgbClr val="000000"/>
                </a:solidFill>
              </a:rPr>
              <a:t>Das Zwei-Welten -Modell</a:t>
            </a:r>
          </a:p>
        </p:txBody>
      </p:sp>
    </p:spTree>
    <p:extLst>
      <p:ext uri="{BB962C8B-B14F-4D97-AF65-F5344CB8AC3E}">
        <p14:creationId xmlns:p14="http://schemas.microsoft.com/office/powerpoint/2010/main" val="899610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79267"/>
                                        </p:tgtEl>
                                        <p:attrNameLst>
                                          <p:attrName>style.visibility</p:attrName>
                                        </p:attrNameLst>
                                      </p:cBhvr>
                                      <p:to>
                                        <p:strVal val="visible"/>
                                      </p:to>
                                    </p:set>
                                    <p:animEffect transition="in" filter="dissolve">
                                      <p:cBhvr>
                                        <p:cTn id="7" dur="1000"/>
                                        <p:tgtEl>
                                          <p:spTgt spid="77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95288" y="4365625"/>
            <a:ext cx="8215312" cy="1143000"/>
          </a:xfrm>
          <a:prstGeom prst="rect">
            <a:avLst/>
          </a:prstGeom>
          <a:solidFill>
            <a:srgbClr val="92D05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dirty="0">
              <a:solidFill>
                <a:srgbClr val="FFFFFF"/>
              </a:solidFill>
            </a:endParaRPr>
          </a:p>
        </p:txBody>
      </p:sp>
      <p:sp>
        <p:nvSpPr>
          <p:cNvPr id="7" name="Rechteck 6"/>
          <p:cNvSpPr/>
          <p:nvPr/>
        </p:nvSpPr>
        <p:spPr>
          <a:xfrm>
            <a:off x="395288" y="2997200"/>
            <a:ext cx="8215312" cy="1285875"/>
          </a:xfrm>
          <a:prstGeom prst="rect">
            <a:avLst/>
          </a:prstGeom>
          <a:solidFill>
            <a:srgbClr val="FFFFCC">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dirty="0">
              <a:solidFill>
                <a:srgbClr val="FFFFFF"/>
              </a:solidFill>
            </a:endParaRPr>
          </a:p>
        </p:txBody>
      </p:sp>
      <p:sp>
        <p:nvSpPr>
          <p:cNvPr id="4" name="Rechteck 3"/>
          <p:cNvSpPr/>
          <p:nvPr/>
        </p:nvSpPr>
        <p:spPr>
          <a:xfrm>
            <a:off x="395288" y="1844675"/>
            <a:ext cx="8215312" cy="1071563"/>
          </a:xfrm>
          <a:prstGeom prst="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dirty="0">
              <a:solidFill>
                <a:srgbClr val="FFFFFF"/>
              </a:solidFill>
            </a:endParaRPr>
          </a:p>
        </p:txBody>
      </p:sp>
      <p:sp>
        <p:nvSpPr>
          <p:cNvPr id="2" name="Titel 1"/>
          <p:cNvSpPr>
            <a:spLocks noGrp="1"/>
          </p:cNvSpPr>
          <p:nvPr>
            <p:ph type="title"/>
          </p:nvPr>
        </p:nvSpPr>
        <p:spPr>
          <a:xfrm>
            <a:off x="285750" y="357188"/>
            <a:ext cx="8572500" cy="1055687"/>
          </a:xfrm>
          <a:solidFill>
            <a:schemeClr val="bg1">
              <a:lumMod val="85000"/>
            </a:schemeClr>
          </a:solidFill>
          <a:ln>
            <a:solidFill>
              <a:schemeClr val="tx1"/>
            </a:solidFill>
          </a:ln>
        </p:spPr>
        <p:txBody>
          <a:bodyPr>
            <a:noAutofit/>
          </a:bodyPr>
          <a:lstStyle/>
          <a:p>
            <a:pPr>
              <a:defRPr/>
            </a:pPr>
            <a:r>
              <a:rPr lang="de-AT" sz="3200" b="1" dirty="0" smtClean="0"/>
              <a:t>Unterschiedliche Ansätze der </a:t>
            </a:r>
            <a:br>
              <a:rPr lang="de-AT" sz="3200" b="1" dirty="0" smtClean="0"/>
            </a:br>
            <a:r>
              <a:rPr lang="de-AT" sz="3200" b="1" dirty="0" smtClean="0"/>
              <a:t> Wirtschafts- und Unternehmensethik</a:t>
            </a:r>
            <a:br>
              <a:rPr lang="de-AT" sz="3200" b="1" dirty="0" smtClean="0"/>
            </a:br>
            <a:endParaRPr lang="de-AT" sz="3200" dirty="0"/>
          </a:p>
        </p:txBody>
      </p:sp>
      <p:sp>
        <p:nvSpPr>
          <p:cNvPr id="360454" name="Inhaltsplatzhalter 2"/>
          <p:cNvSpPr>
            <a:spLocks noGrp="1"/>
          </p:cNvSpPr>
          <p:nvPr>
            <p:ph idx="1"/>
          </p:nvPr>
        </p:nvSpPr>
        <p:spPr bwMode="auto">
          <a:xfrm>
            <a:off x="395288" y="1916113"/>
            <a:ext cx="8208962" cy="4033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spcBef>
                <a:spcPts val="1200"/>
              </a:spcBef>
              <a:spcAft>
                <a:spcPts val="1200"/>
              </a:spcAft>
              <a:buFontTx/>
              <a:buNone/>
            </a:pPr>
            <a:r>
              <a:rPr lang="de-AT" altLang="de-DE" b="1" smtClean="0"/>
              <a:t>Ökonomische Wirtschafts- und Unternehmensethik von </a:t>
            </a:r>
            <a:r>
              <a:rPr lang="de-AT" altLang="de-DE" b="1" i="1" smtClean="0"/>
              <a:t>Karl Homann et al.</a:t>
            </a:r>
            <a:endParaRPr lang="de-AT" altLang="de-DE" i="1" smtClean="0"/>
          </a:p>
          <a:p>
            <a:pPr marL="0" lvl="1" indent="0">
              <a:spcBef>
                <a:spcPts val="1200"/>
              </a:spcBef>
              <a:spcAft>
                <a:spcPts val="1200"/>
              </a:spcAft>
              <a:buFontTx/>
              <a:buNone/>
            </a:pPr>
            <a:r>
              <a:rPr lang="de-AT" altLang="de-DE" b="1" smtClean="0"/>
              <a:t>Korrektive Wirtschafts- und Unternehmensethik von </a:t>
            </a:r>
            <a:r>
              <a:rPr lang="de-AT" altLang="de-DE" b="1" i="1" smtClean="0"/>
              <a:t>Horst Steinmann</a:t>
            </a:r>
            <a:endParaRPr lang="de-AT" altLang="de-DE" i="1" smtClean="0"/>
          </a:p>
          <a:p>
            <a:pPr marL="0" lvl="1" indent="0">
              <a:spcBef>
                <a:spcPts val="1200"/>
              </a:spcBef>
              <a:spcAft>
                <a:spcPts val="1200"/>
              </a:spcAft>
              <a:buFontTx/>
              <a:buNone/>
            </a:pPr>
            <a:r>
              <a:rPr lang="de-AT" altLang="de-DE" b="1" smtClean="0"/>
              <a:t>Integrative Wirtschafts- und Unternehmensethik von </a:t>
            </a:r>
            <a:r>
              <a:rPr lang="de-AT" altLang="de-DE" b="1" i="1" smtClean="0"/>
              <a:t>Peter Ulrich</a:t>
            </a:r>
          </a:p>
        </p:txBody>
      </p:sp>
    </p:spTree>
    <p:extLst>
      <p:ext uri="{BB962C8B-B14F-4D97-AF65-F5344CB8AC3E}">
        <p14:creationId xmlns:p14="http://schemas.microsoft.com/office/powerpoint/2010/main" val="410254631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itel 1"/>
          <p:cNvSpPr>
            <a:spLocks noGrp="1"/>
          </p:cNvSpPr>
          <p:nvPr>
            <p:ph type="title"/>
          </p:nvPr>
        </p:nvSpPr>
        <p:spPr bwMode="auto">
          <a:xfrm>
            <a:off x="395288" y="260350"/>
            <a:ext cx="8215312" cy="1000125"/>
          </a:xfrm>
          <a:solidFill>
            <a:srgbClr val="FFFF99"/>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indent="-342900" algn="l"/>
            <a:r>
              <a:rPr lang="de-AT" altLang="de-DE" sz="2800" b="1" smtClean="0"/>
              <a:t>    Ökonomische Wirtschafts- und</a:t>
            </a:r>
            <a:br>
              <a:rPr lang="de-AT" altLang="de-DE" sz="2800" b="1" smtClean="0"/>
            </a:br>
            <a:r>
              <a:rPr lang="de-AT" altLang="de-DE" sz="2800" b="1" smtClean="0"/>
              <a:t>Unternehmensethik </a:t>
            </a:r>
            <a:r>
              <a:rPr lang="de-AT" altLang="de-DE" sz="2200" b="1" i="1" smtClean="0"/>
              <a:t>von</a:t>
            </a:r>
            <a:r>
              <a:rPr lang="de-AT" altLang="de-DE" sz="2200" b="1" smtClean="0"/>
              <a:t> </a:t>
            </a:r>
            <a:r>
              <a:rPr lang="de-AT" altLang="de-DE" sz="2200" b="1" i="1" smtClean="0"/>
              <a:t>Karl Homann et al. </a:t>
            </a:r>
            <a:r>
              <a:rPr lang="de-AT" altLang="de-DE" sz="2800" smtClean="0"/>
              <a:t/>
            </a:r>
            <a:br>
              <a:rPr lang="de-AT" altLang="de-DE" sz="2800" smtClean="0"/>
            </a:br>
            <a:endParaRPr lang="de-AT" altLang="de-DE" sz="2800" smtClean="0"/>
          </a:p>
        </p:txBody>
      </p:sp>
      <p:sp>
        <p:nvSpPr>
          <p:cNvPr id="3" name="Inhaltsplatzhalter 2"/>
          <p:cNvSpPr>
            <a:spLocks noGrp="1"/>
          </p:cNvSpPr>
          <p:nvPr>
            <p:ph idx="1"/>
          </p:nvPr>
        </p:nvSpPr>
        <p:spPr>
          <a:xfrm>
            <a:off x="457200" y="1600200"/>
            <a:ext cx="8329613" cy="5043488"/>
          </a:xfrm>
        </p:spPr>
        <p:txBody>
          <a:bodyPr>
            <a:normAutofit lnSpcReduction="10000"/>
          </a:bodyPr>
          <a:lstStyle/>
          <a:p>
            <a:pPr marL="514350" indent="-514350">
              <a:spcBef>
                <a:spcPts val="0"/>
              </a:spcBef>
              <a:spcAft>
                <a:spcPts val="1200"/>
              </a:spcAft>
              <a:defRPr/>
            </a:pPr>
            <a:r>
              <a:rPr lang="de-AT" sz="2400" dirty="0" smtClean="0"/>
              <a:t>Unternehmen sind auf </a:t>
            </a:r>
            <a:r>
              <a:rPr lang="de-AT" sz="2400" dirty="0"/>
              <a:t>zwei Ebenen tätig </a:t>
            </a:r>
            <a:r>
              <a:rPr lang="de-AT" sz="2400" dirty="0" smtClean="0"/>
              <a:t>: </a:t>
            </a:r>
          </a:p>
          <a:p>
            <a:pPr marL="900113" indent="-360363">
              <a:spcBef>
                <a:spcPts val="0"/>
              </a:spcBef>
              <a:spcAft>
                <a:spcPts val="1200"/>
              </a:spcAft>
              <a:buFontTx/>
              <a:buNone/>
              <a:defRPr/>
            </a:pPr>
            <a:r>
              <a:rPr lang="de-AT" sz="2400" b="1" dirty="0" smtClean="0"/>
              <a:t>1. Ordnungsebene (gesetzlicher Rahmen) </a:t>
            </a:r>
          </a:p>
          <a:p>
            <a:pPr marL="900113" indent="-360363">
              <a:spcBef>
                <a:spcPts val="0"/>
              </a:spcBef>
              <a:spcAft>
                <a:spcPts val="1200"/>
              </a:spcAft>
              <a:buFontTx/>
              <a:buNone/>
              <a:defRPr/>
            </a:pPr>
            <a:r>
              <a:rPr lang="de-AT" sz="2400" b="1" dirty="0" smtClean="0"/>
              <a:t>2. Handlungsebene (Handlungen der Unternehmen mit denen sie ihre Ziele verfolgen)</a:t>
            </a:r>
          </a:p>
          <a:p>
            <a:pPr marL="900113" indent="-360363">
              <a:spcBef>
                <a:spcPts val="0"/>
              </a:spcBef>
              <a:spcAft>
                <a:spcPts val="1200"/>
              </a:spcAft>
              <a:buFontTx/>
              <a:buNone/>
              <a:defRPr/>
            </a:pPr>
            <a:r>
              <a:rPr lang="de-AT" sz="2400" b="1" dirty="0" smtClean="0"/>
              <a:t> </a:t>
            </a:r>
          </a:p>
          <a:p>
            <a:pPr marL="514350" indent="-514350">
              <a:spcBef>
                <a:spcPts val="1200"/>
              </a:spcBef>
              <a:spcAft>
                <a:spcPts val="1200"/>
              </a:spcAft>
              <a:defRPr/>
            </a:pPr>
            <a:r>
              <a:rPr lang="de-AT" sz="2400" dirty="0" smtClean="0"/>
              <a:t>Rechtliche </a:t>
            </a:r>
            <a:r>
              <a:rPr lang="de-AT" sz="2400" dirty="0"/>
              <a:t>Rahmenbedingungen sind </a:t>
            </a:r>
            <a:r>
              <a:rPr lang="de-AT" sz="2400" dirty="0" smtClean="0"/>
              <a:t>nie </a:t>
            </a:r>
            <a:r>
              <a:rPr lang="de-AT" sz="2400" dirty="0"/>
              <a:t>lückenlos und müssen </a:t>
            </a:r>
            <a:r>
              <a:rPr lang="de-AT" sz="2400" dirty="0" smtClean="0"/>
              <a:t>durch Unternehmensethik </a:t>
            </a:r>
            <a:r>
              <a:rPr lang="de-AT" sz="2400" dirty="0"/>
              <a:t>ergänzt werden</a:t>
            </a:r>
            <a:r>
              <a:rPr lang="de-AT" sz="2400" dirty="0" smtClean="0"/>
              <a:t>.</a:t>
            </a:r>
          </a:p>
          <a:p>
            <a:pPr marL="0" indent="0">
              <a:spcBef>
                <a:spcPts val="1200"/>
              </a:spcBef>
              <a:spcAft>
                <a:spcPts val="1200"/>
              </a:spcAft>
              <a:buFontTx/>
              <a:buNone/>
              <a:defRPr/>
            </a:pPr>
            <a:r>
              <a:rPr lang="de-AT" sz="2400" dirty="0" smtClean="0"/>
              <a:t> </a:t>
            </a:r>
          </a:p>
          <a:p>
            <a:pPr marL="514350" indent="-514350">
              <a:spcBef>
                <a:spcPts val="1200"/>
              </a:spcBef>
              <a:spcAft>
                <a:spcPts val="1200"/>
              </a:spcAft>
              <a:defRPr/>
            </a:pPr>
            <a:r>
              <a:rPr lang="de-AT" sz="2400" dirty="0" smtClean="0"/>
              <a:t>Öffentlichkeit verlangt von </a:t>
            </a:r>
            <a:r>
              <a:rPr lang="de-AT" sz="2400" dirty="0"/>
              <a:t>Unternehmen die Verfolgung von gesellschaftspolitischen und moralischen </a:t>
            </a:r>
            <a:r>
              <a:rPr lang="de-AT" sz="2400" dirty="0" smtClean="0"/>
              <a:t>Zielen. </a:t>
            </a:r>
            <a:endParaRPr lang="de-AT" sz="2400" dirty="0"/>
          </a:p>
        </p:txBody>
      </p:sp>
    </p:spTree>
    <p:extLst>
      <p:ext uri="{BB962C8B-B14F-4D97-AF65-F5344CB8AC3E}">
        <p14:creationId xmlns:p14="http://schemas.microsoft.com/office/powerpoint/2010/main" val="206963306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itel 1"/>
          <p:cNvSpPr>
            <a:spLocks noGrp="1"/>
          </p:cNvSpPr>
          <p:nvPr>
            <p:ph type="title"/>
          </p:nvPr>
        </p:nvSpPr>
        <p:spPr bwMode="auto">
          <a:xfrm>
            <a:off x="539750" y="260350"/>
            <a:ext cx="8258175" cy="1054100"/>
          </a:xfrm>
          <a:solidFill>
            <a:srgbClr val="FFFFCC">
              <a:alpha val="58823"/>
            </a:srgbClr>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indent="-342900" algn="l">
              <a:spcBef>
                <a:spcPts val="600"/>
              </a:spcBef>
            </a:pPr>
            <a:r>
              <a:rPr lang="de-AT" altLang="de-DE" sz="2800" b="1" smtClean="0"/>
              <a:t>Korrektive Wirtschafts- und</a:t>
            </a:r>
            <a:br>
              <a:rPr lang="de-AT" altLang="de-DE" sz="2800" b="1" smtClean="0"/>
            </a:br>
            <a:r>
              <a:rPr lang="de-AT" altLang="de-DE" sz="2800" b="1" smtClean="0"/>
              <a:t>Unternehmensethik </a:t>
            </a:r>
            <a:r>
              <a:rPr lang="de-AT" altLang="de-DE" sz="2200" b="1" i="1" smtClean="0"/>
              <a:t>von Horst Steinmann</a:t>
            </a:r>
            <a:r>
              <a:rPr lang="de-AT" altLang="de-DE" sz="2200" smtClean="0"/>
              <a:t/>
            </a:r>
            <a:br>
              <a:rPr lang="de-AT" altLang="de-DE" sz="2200" smtClean="0"/>
            </a:br>
            <a:endParaRPr lang="de-AT" altLang="de-DE" sz="2200" smtClean="0"/>
          </a:p>
        </p:txBody>
      </p:sp>
      <p:sp>
        <p:nvSpPr>
          <p:cNvPr id="4" name="Inhaltsplatzhalter 2"/>
          <p:cNvSpPr>
            <a:spLocks noGrp="1"/>
          </p:cNvSpPr>
          <p:nvPr>
            <p:ph idx="1"/>
          </p:nvPr>
        </p:nvSpPr>
        <p:spPr>
          <a:xfrm>
            <a:off x="522288" y="1600200"/>
            <a:ext cx="8229600" cy="2476500"/>
          </a:xfrm>
        </p:spPr>
        <p:txBody>
          <a:bodyPr>
            <a:normAutofit lnSpcReduction="10000"/>
          </a:bodyPr>
          <a:lstStyle/>
          <a:p>
            <a:pPr marL="514350" indent="-514350">
              <a:spcBef>
                <a:spcPts val="0"/>
              </a:spcBef>
              <a:spcAft>
                <a:spcPts val="1200"/>
              </a:spcAft>
              <a:defRPr/>
            </a:pPr>
            <a:r>
              <a:rPr lang="de-AT" sz="2400" dirty="0" smtClean="0"/>
              <a:t>Wirtschafts- und Unternehmensethik </a:t>
            </a:r>
            <a:r>
              <a:rPr lang="de-AT" sz="2400" dirty="0"/>
              <a:t>kommt nur dann zum Einsatz, wenn die Folgen einer unternehmerischen Handlung zu negativen externen Effekten führen. </a:t>
            </a:r>
            <a:endParaRPr lang="de-AT" sz="2400" dirty="0" smtClean="0"/>
          </a:p>
          <a:p>
            <a:pPr marL="514350" indent="-514350">
              <a:spcBef>
                <a:spcPts val="1200"/>
              </a:spcBef>
              <a:spcAft>
                <a:spcPts val="1200"/>
              </a:spcAft>
              <a:defRPr/>
            </a:pPr>
            <a:r>
              <a:rPr lang="de-AT" sz="2400" dirty="0" smtClean="0"/>
              <a:t>Negative </a:t>
            </a:r>
            <a:r>
              <a:rPr lang="de-AT" sz="2400" dirty="0"/>
              <a:t>Effekte </a:t>
            </a:r>
            <a:r>
              <a:rPr lang="de-AT" sz="2400" dirty="0" smtClean="0"/>
              <a:t>sollen durch </a:t>
            </a:r>
            <a:r>
              <a:rPr lang="de-AT" sz="2400" dirty="0"/>
              <a:t>eine situative Beschränkung des Gewinnprinzips </a:t>
            </a:r>
            <a:r>
              <a:rPr lang="de-AT" sz="2400" dirty="0" smtClean="0"/>
              <a:t>ausgeglichen werden.</a:t>
            </a:r>
            <a:endParaRPr lang="de-AT" sz="2400" dirty="0"/>
          </a:p>
        </p:txBody>
      </p:sp>
      <p:pic>
        <p:nvPicPr>
          <p:cNvPr id="55297" name="Picture 1" descr="C:\Program Files (x86)\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0" y="4111625"/>
            <a:ext cx="143986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C:\Program Files (x86)\Microsoft Office\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4346575"/>
            <a:ext cx="14414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p:nvSpPr>
        <p:spPr bwMode="auto">
          <a:xfrm>
            <a:off x="611188" y="5497513"/>
            <a:ext cx="2305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2800" b="1" smtClean="0">
                <a:solidFill>
                  <a:srgbClr val="000000"/>
                </a:solidFill>
              </a:rPr>
              <a:t>KONFLIKT</a:t>
            </a:r>
            <a:endParaRPr lang="de-AT" altLang="de-DE" sz="2000" b="1" smtClean="0">
              <a:solidFill>
                <a:srgbClr val="000000"/>
              </a:solidFill>
            </a:endParaRPr>
          </a:p>
        </p:txBody>
      </p:sp>
      <p:sp>
        <p:nvSpPr>
          <p:cNvPr id="7" name="Textfeld 6"/>
          <p:cNvSpPr txBox="1">
            <a:spLocks noChangeArrowheads="1"/>
          </p:cNvSpPr>
          <p:nvPr/>
        </p:nvSpPr>
        <p:spPr bwMode="auto">
          <a:xfrm>
            <a:off x="3348038" y="5300663"/>
            <a:ext cx="19446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2000" b="1" smtClean="0">
                <a:solidFill>
                  <a:srgbClr val="000000"/>
                </a:solidFill>
              </a:rPr>
              <a:t>Entscheidung zu Gunsten des Gewinns oder der Moral?</a:t>
            </a:r>
          </a:p>
        </p:txBody>
      </p:sp>
      <p:sp>
        <p:nvSpPr>
          <p:cNvPr id="8" name="Pfeil nach rechts 7"/>
          <p:cNvSpPr/>
          <p:nvPr/>
        </p:nvSpPr>
        <p:spPr>
          <a:xfrm>
            <a:off x="2484438" y="4705350"/>
            <a:ext cx="863600"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dirty="0">
              <a:solidFill>
                <a:srgbClr val="FFFFFF"/>
              </a:solidFill>
            </a:endParaRPr>
          </a:p>
        </p:txBody>
      </p:sp>
      <p:pic>
        <p:nvPicPr>
          <p:cNvPr id="9" name="Grafik 8" descr="Smile-pr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4292600"/>
            <a:ext cx="11525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feil nach rechts 10"/>
          <p:cNvSpPr/>
          <p:nvPr/>
        </p:nvSpPr>
        <p:spPr>
          <a:xfrm>
            <a:off x="5435600" y="4437063"/>
            <a:ext cx="1296988" cy="6477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dirty="0">
              <a:solidFill>
                <a:srgbClr val="FFFFFF"/>
              </a:solidFill>
            </a:endParaRPr>
          </a:p>
        </p:txBody>
      </p:sp>
      <p:sp>
        <p:nvSpPr>
          <p:cNvPr id="12" name="Textfeld 11"/>
          <p:cNvSpPr txBox="1">
            <a:spLocks noChangeArrowheads="1"/>
          </p:cNvSpPr>
          <p:nvPr/>
        </p:nvSpPr>
        <p:spPr bwMode="auto">
          <a:xfrm>
            <a:off x="6732588" y="5300663"/>
            <a:ext cx="1943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2000" b="1" smtClean="0">
                <a:solidFill>
                  <a:srgbClr val="000000"/>
                </a:solidFill>
              </a:rPr>
              <a:t>Entscheidung zu Gunsten der Moral, zu Lasten des Gewinns. </a:t>
            </a:r>
          </a:p>
        </p:txBody>
      </p:sp>
      <p:sp>
        <p:nvSpPr>
          <p:cNvPr id="13" name="Siebeneck 12"/>
          <p:cNvSpPr/>
          <p:nvPr/>
        </p:nvSpPr>
        <p:spPr>
          <a:xfrm>
            <a:off x="1187450" y="3986213"/>
            <a:ext cx="647700" cy="503237"/>
          </a:xfrm>
          <a:prstGeom prst="heptagon">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de-AT" sz="1000" b="1" dirty="0">
                <a:solidFill>
                  <a:srgbClr val="000000"/>
                </a:solidFill>
              </a:rPr>
              <a:t>1.</a:t>
            </a:r>
          </a:p>
        </p:txBody>
      </p:sp>
      <p:sp>
        <p:nvSpPr>
          <p:cNvPr id="14" name="Siebeneck 13"/>
          <p:cNvSpPr/>
          <p:nvPr/>
        </p:nvSpPr>
        <p:spPr>
          <a:xfrm>
            <a:off x="3995738" y="3789363"/>
            <a:ext cx="647700" cy="503237"/>
          </a:xfrm>
          <a:prstGeom prst="heptagon">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de-AT" sz="1000" b="1" dirty="0">
                <a:solidFill>
                  <a:srgbClr val="000000"/>
                </a:solidFill>
              </a:rPr>
              <a:t>2.</a:t>
            </a:r>
          </a:p>
        </p:txBody>
      </p:sp>
      <p:sp>
        <p:nvSpPr>
          <p:cNvPr id="15" name="Siebeneck 14"/>
          <p:cNvSpPr/>
          <p:nvPr/>
        </p:nvSpPr>
        <p:spPr>
          <a:xfrm>
            <a:off x="7380288" y="3789363"/>
            <a:ext cx="647700" cy="503237"/>
          </a:xfrm>
          <a:prstGeom prst="heptagon">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de-AT" sz="1000" b="1" dirty="0">
                <a:solidFill>
                  <a:srgbClr val="000000"/>
                </a:solidFill>
              </a:rPr>
              <a:t>3.</a:t>
            </a:r>
          </a:p>
        </p:txBody>
      </p:sp>
      <p:pic>
        <p:nvPicPr>
          <p:cNvPr id="55299" name="Picture 3" descr="C:\Program Files (x86)\Microsoft Office\MEDIA\CAGCAT10\j0293828.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76700"/>
            <a:ext cx="116046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3494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linds(horizontal)">
                                      <p:cBhvr>
                                        <p:cTn id="7" dur="500"/>
                                        <p:tgtEl>
                                          <p:spTgt spid="552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55298"/>
                                        </p:tgtEl>
                                        <p:attrNameLst>
                                          <p:attrName>style.visibility</p:attrName>
                                        </p:attrNameLst>
                                      </p:cBhvr>
                                      <p:to>
                                        <p:strVal val="visible"/>
                                      </p:to>
                                    </p:set>
                                    <p:animEffect transition="in" filter="blinds(horizontal)">
                                      <p:cBhvr>
                                        <p:cTn id="16" dur="500"/>
                                        <p:tgtEl>
                                          <p:spTgt spid="5529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10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55297"/>
                                        </p:tgtEl>
                                        <p:attrNameLst>
                                          <p:attrName>style.visibility</p:attrName>
                                        </p:attrNameLst>
                                      </p:cBhvr>
                                      <p:to>
                                        <p:strVal val="visible"/>
                                      </p:to>
                                    </p:set>
                                    <p:animEffect transition="in" filter="blinds(horizontal)">
                                      <p:cBhvr>
                                        <p:cTn id="24" dur="1000"/>
                                        <p:tgtEl>
                                          <p:spTgt spid="5529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1000"/>
                                        <p:tgtEl>
                                          <p:spTgt spid="1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1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1000"/>
                                        <p:tgtEl>
                                          <p:spTgt spid="11"/>
                                        </p:tgtEl>
                                      </p:cBhvr>
                                    </p:animEffect>
                                  </p:childTnLst>
                                </p:cTn>
                              </p:par>
                              <p:par>
                                <p:cTn id="36" presetID="3" presetClass="entr" presetSubtype="1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1000"/>
                                        <p:tgtEl>
                                          <p:spTgt spid="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1000"/>
                                        <p:tgtEl>
                                          <p:spTgt spid="1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1" grpId="0" animBg="1"/>
      <p:bldP spid="12" grpId="0"/>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7991475" cy="1143000"/>
          </a:xfrm>
          <a:solidFill>
            <a:srgbClr val="92D050">
              <a:alpha val="77000"/>
            </a:srgbClr>
          </a:solidFill>
          <a:ln>
            <a:solidFill>
              <a:schemeClr val="tx1"/>
            </a:solidFill>
          </a:ln>
        </p:spPr>
        <p:txBody>
          <a:bodyPr>
            <a:normAutofit fontScale="90000"/>
          </a:bodyPr>
          <a:lstStyle/>
          <a:p>
            <a:pPr lvl="1" algn="l">
              <a:defRPr/>
            </a:pPr>
            <a:r>
              <a:rPr lang="de-AT" sz="2400" b="1" dirty="0" smtClean="0"/>
              <a:t> </a:t>
            </a:r>
            <a:r>
              <a:rPr lang="de-AT" sz="3100" b="1" dirty="0" smtClean="0"/>
              <a:t>Integrative </a:t>
            </a:r>
            <a:r>
              <a:rPr lang="de-AT" sz="3100" b="1" dirty="0"/>
              <a:t>Wirtschafts- </a:t>
            </a:r>
            <a:r>
              <a:rPr lang="de-AT" sz="3100" b="1" dirty="0" smtClean="0"/>
              <a:t>und</a:t>
            </a:r>
            <a:br>
              <a:rPr lang="de-AT" sz="3100" b="1" dirty="0" smtClean="0"/>
            </a:br>
            <a:r>
              <a:rPr lang="de-AT" sz="3100" b="1" dirty="0" smtClean="0"/>
              <a:t> Unternehmensethik </a:t>
            </a:r>
            <a:r>
              <a:rPr lang="de-AT" sz="2400" b="1" i="1" dirty="0"/>
              <a:t>von Peter Ulrich</a:t>
            </a:r>
            <a:r>
              <a:rPr lang="de-AT" sz="2400" i="1" dirty="0"/>
              <a:t/>
            </a:r>
            <a:br>
              <a:rPr lang="de-AT" sz="2400" i="1" dirty="0"/>
            </a:br>
            <a:endParaRPr lang="de-AT" sz="2400" i="1" dirty="0"/>
          </a:p>
        </p:txBody>
      </p:sp>
      <p:sp>
        <p:nvSpPr>
          <p:cNvPr id="4" name="Inhaltsplatzhalter 2"/>
          <p:cNvSpPr>
            <a:spLocks noGrp="1"/>
          </p:cNvSpPr>
          <p:nvPr>
            <p:ph idx="1"/>
          </p:nvPr>
        </p:nvSpPr>
        <p:spPr>
          <a:xfrm>
            <a:off x="457200" y="1600200"/>
            <a:ext cx="8229600" cy="4852988"/>
          </a:xfrm>
        </p:spPr>
        <p:txBody>
          <a:bodyPr>
            <a:normAutofit lnSpcReduction="10000"/>
          </a:bodyPr>
          <a:lstStyle/>
          <a:p>
            <a:pPr marL="514350" indent="-514350">
              <a:spcBef>
                <a:spcPts val="0"/>
              </a:spcBef>
              <a:spcAft>
                <a:spcPts val="1200"/>
              </a:spcAft>
              <a:buFontTx/>
              <a:buNone/>
              <a:defRPr/>
            </a:pPr>
            <a:r>
              <a:rPr lang="de-AT" u="sng" dirty="0" smtClean="0"/>
              <a:t>Grundkonzept:</a:t>
            </a:r>
          </a:p>
          <a:p>
            <a:pPr marL="363538" indent="-363538">
              <a:spcBef>
                <a:spcPts val="0"/>
              </a:spcBef>
              <a:spcAft>
                <a:spcPts val="1200"/>
              </a:spcAft>
              <a:defRPr/>
            </a:pPr>
            <a:r>
              <a:rPr lang="de-AT" dirty="0" smtClean="0"/>
              <a:t>Menschen und Unternehmen verfügen über eine Vernunftbereitschaft</a:t>
            </a:r>
          </a:p>
          <a:p>
            <a:pPr>
              <a:defRPr/>
            </a:pPr>
            <a:r>
              <a:rPr lang="de-AT" dirty="0" smtClean="0"/>
              <a:t>Ethik als Grundlage und Voraussetzung für jegliches ökonomische Handeln (wirtschaftlicher Erfolg und Ethik sind miteinander vereinbar)</a:t>
            </a:r>
          </a:p>
          <a:p>
            <a:pPr>
              <a:defRPr/>
            </a:pPr>
            <a:r>
              <a:rPr lang="de-AT" dirty="0" smtClean="0"/>
              <a:t>Schaffung einer lebensdienlichen Ökonomie</a:t>
            </a:r>
          </a:p>
        </p:txBody>
      </p:sp>
    </p:spTree>
    <p:extLst>
      <p:ext uri="{BB962C8B-B14F-4D97-AF65-F5344CB8AC3E}">
        <p14:creationId xmlns:p14="http://schemas.microsoft.com/office/powerpoint/2010/main" val="18905140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nvPr>
        </p:nvGraphicFramePr>
        <p:xfrm>
          <a:off x="395288" y="1484313"/>
          <a:ext cx="8353425" cy="5040312"/>
        </p:xfrm>
        <a:graphic>
          <a:graphicData uri="http://schemas.openxmlformats.org/drawingml/2006/table">
            <a:tbl>
              <a:tblPr firstRow="1" bandRow="1">
                <a:tableStyleId>{5C22544A-7EE6-4342-B048-85BDC9FD1C3A}</a:tableStyleId>
              </a:tblPr>
              <a:tblGrid>
                <a:gridCol w="2784475"/>
                <a:gridCol w="2784475"/>
                <a:gridCol w="2784475"/>
              </a:tblGrid>
              <a:tr h="713187">
                <a:tc>
                  <a:txBody>
                    <a:bodyPr/>
                    <a:lstStyle/>
                    <a:p>
                      <a:pPr algn="ctr"/>
                      <a:r>
                        <a:rPr lang="de-AT" sz="2000" i="1" dirty="0" smtClean="0">
                          <a:solidFill>
                            <a:schemeClr val="accent1">
                              <a:lumMod val="50000"/>
                            </a:schemeClr>
                          </a:solidFill>
                        </a:rPr>
                        <a:t>Karl </a:t>
                      </a:r>
                    </a:p>
                    <a:p>
                      <a:pPr algn="ctr"/>
                      <a:r>
                        <a:rPr lang="de-AT" sz="2000" i="1" dirty="0" smtClean="0">
                          <a:solidFill>
                            <a:schemeClr val="accent1">
                              <a:lumMod val="50000"/>
                            </a:schemeClr>
                          </a:solidFill>
                        </a:rPr>
                        <a:t>Homann et</a:t>
                      </a:r>
                      <a:r>
                        <a:rPr lang="de-AT" sz="2000" i="1" baseline="0" dirty="0" smtClean="0">
                          <a:solidFill>
                            <a:schemeClr val="accent1">
                              <a:lumMod val="50000"/>
                            </a:schemeClr>
                          </a:solidFill>
                        </a:rPr>
                        <a:t> al.</a:t>
                      </a:r>
                      <a:endParaRPr lang="de-AT" sz="2000" i="1" dirty="0">
                        <a:solidFill>
                          <a:schemeClr val="accent1">
                            <a:lumMod val="50000"/>
                          </a:schemeClr>
                        </a:solidFill>
                      </a:endParaRPr>
                    </a:p>
                  </a:txBody>
                  <a:tcPr marL="91445" marR="91445" marT="45718" marB="45718">
                    <a:noFill/>
                  </a:tcPr>
                </a:tc>
                <a:tc>
                  <a:txBody>
                    <a:bodyPr/>
                    <a:lstStyle/>
                    <a:p>
                      <a:pPr algn="ctr"/>
                      <a:r>
                        <a:rPr lang="de-AT" sz="2000" i="1" dirty="0" smtClean="0">
                          <a:solidFill>
                            <a:schemeClr val="accent1">
                              <a:lumMod val="50000"/>
                            </a:schemeClr>
                          </a:solidFill>
                        </a:rPr>
                        <a:t>Horst</a:t>
                      </a:r>
                    </a:p>
                    <a:p>
                      <a:pPr algn="ctr"/>
                      <a:r>
                        <a:rPr lang="de-AT" sz="2000" i="1" baseline="0" dirty="0" smtClean="0">
                          <a:solidFill>
                            <a:schemeClr val="accent1">
                              <a:lumMod val="50000"/>
                            </a:schemeClr>
                          </a:solidFill>
                        </a:rPr>
                        <a:t> Steinmann</a:t>
                      </a:r>
                      <a:endParaRPr lang="de-AT" sz="2000" i="1" dirty="0">
                        <a:solidFill>
                          <a:schemeClr val="accent1">
                            <a:lumMod val="50000"/>
                          </a:schemeClr>
                        </a:solidFill>
                      </a:endParaRPr>
                    </a:p>
                  </a:txBody>
                  <a:tcPr marL="91445" marR="91445" marT="45718" marB="45718">
                    <a:noFill/>
                  </a:tcPr>
                </a:tc>
                <a:tc>
                  <a:txBody>
                    <a:bodyPr/>
                    <a:lstStyle/>
                    <a:p>
                      <a:pPr algn="ctr"/>
                      <a:r>
                        <a:rPr lang="de-AT" sz="2000" i="1" dirty="0" smtClean="0">
                          <a:solidFill>
                            <a:schemeClr val="accent1">
                              <a:lumMod val="50000"/>
                            </a:schemeClr>
                          </a:solidFill>
                        </a:rPr>
                        <a:t>Peter </a:t>
                      </a:r>
                    </a:p>
                    <a:p>
                      <a:pPr algn="ctr"/>
                      <a:r>
                        <a:rPr lang="de-AT" sz="2000" i="1" dirty="0" smtClean="0">
                          <a:solidFill>
                            <a:schemeClr val="accent1">
                              <a:lumMod val="50000"/>
                            </a:schemeClr>
                          </a:solidFill>
                        </a:rPr>
                        <a:t>Ulrich</a:t>
                      </a:r>
                      <a:endParaRPr lang="de-AT" sz="2000" i="1" dirty="0">
                        <a:solidFill>
                          <a:schemeClr val="accent1">
                            <a:lumMod val="50000"/>
                          </a:schemeClr>
                        </a:solidFill>
                      </a:endParaRPr>
                    </a:p>
                  </a:txBody>
                  <a:tcPr marL="91445" marR="91445" marT="45718" marB="45718">
                    <a:noFill/>
                  </a:tcPr>
                </a:tc>
              </a:tr>
              <a:tr h="1023268">
                <a:tc>
                  <a:txBody>
                    <a:bodyPr/>
                    <a:lstStyle/>
                    <a:p>
                      <a:pPr algn="ctr"/>
                      <a:r>
                        <a:rPr lang="de-AT" sz="2000" b="1" dirty="0" smtClean="0"/>
                        <a:t>ÖKONOMISCHE </a:t>
                      </a:r>
                    </a:p>
                    <a:p>
                      <a:pPr algn="ctr"/>
                      <a:r>
                        <a:rPr lang="de-AT" sz="2000" b="1" dirty="0" smtClean="0"/>
                        <a:t>Wirtschafts- und</a:t>
                      </a:r>
                      <a:r>
                        <a:rPr lang="de-AT" sz="2000" b="1" baseline="0" dirty="0" smtClean="0"/>
                        <a:t> Unternehmensethik</a:t>
                      </a:r>
                      <a:endParaRPr lang="de-AT" sz="2000" b="1" dirty="0"/>
                    </a:p>
                  </a:txBody>
                  <a:tcPr marL="91445" marR="91445" marT="45718" marB="45718">
                    <a:noFill/>
                  </a:tcPr>
                </a:tc>
                <a:tc>
                  <a:txBody>
                    <a:bodyPr/>
                    <a:lstStyle/>
                    <a:p>
                      <a:pPr algn="ctr"/>
                      <a:r>
                        <a:rPr lang="de-AT" sz="2000" b="1" dirty="0" smtClean="0"/>
                        <a:t>KORREKTIVE</a:t>
                      </a:r>
                    </a:p>
                    <a:p>
                      <a:pPr marL="0" marR="0" indent="0" algn="ctr" defTabSz="914400" rtl="0" eaLnBrk="1" fontAlgn="auto" latinLnBrk="0" hangingPunct="1">
                        <a:lnSpc>
                          <a:spcPct val="100000"/>
                        </a:lnSpc>
                        <a:spcBef>
                          <a:spcPts val="0"/>
                        </a:spcBef>
                        <a:spcAft>
                          <a:spcPts val="0"/>
                        </a:spcAft>
                        <a:buClrTx/>
                        <a:buSzTx/>
                        <a:buFontTx/>
                        <a:buNone/>
                        <a:tabLst/>
                        <a:defRPr/>
                      </a:pPr>
                      <a:r>
                        <a:rPr lang="de-AT" sz="2000" b="1" dirty="0" smtClean="0"/>
                        <a:t>Wirtschafts- und</a:t>
                      </a:r>
                      <a:r>
                        <a:rPr lang="de-AT" sz="2000" b="1" baseline="0" dirty="0" smtClean="0"/>
                        <a:t> Unternehmensethik</a:t>
                      </a:r>
                      <a:endParaRPr lang="de-AT" sz="2000" b="1" dirty="0" smtClean="0"/>
                    </a:p>
                  </a:txBody>
                  <a:tcPr marL="91445" marR="91445" marT="45718" marB="45718">
                    <a:noFill/>
                  </a:tcPr>
                </a:tc>
                <a:tc>
                  <a:txBody>
                    <a:bodyPr/>
                    <a:lstStyle/>
                    <a:p>
                      <a:pPr algn="ctr"/>
                      <a:r>
                        <a:rPr lang="de-AT" sz="2000" b="1" dirty="0" smtClean="0"/>
                        <a:t>INTEGRATIVE</a:t>
                      </a:r>
                    </a:p>
                    <a:p>
                      <a:pPr marL="0" marR="0" indent="0" algn="ctr" defTabSz="914400" rtl="0" eaLnBrk="1" fontAlgn="auto" latinLnBrk="0" hangingPunct="1">
                        <a:lnSpc>
                          <a:spcPct val="100000"/>
                        </a:lnSpc>
                        <a:spcBef>
                          <a:spcPts val="0"/>
                        </a:spcBef>
                        <a:spcAft>
                          <a:spcPts val="0"/>
                        </a:spcAft>
                        <a:buClrTx/>
                        <a:buSzTx/>
                        <a:buFontTx/>
                        <a:buNone/>
                        <a:tabLst/>
                        <a:defRPr/>
                      </a:pPr>
                      <a:r>
                        <a:rPr lang="de-AT" sz="2000" b="1" dirty="0" smtClean="0"/>
                        <a:t>Wirtschafts- und</a:t>
                      </a:r>
                      <a:r>
                        <a:rPr lang="de-AT" sz="2000" b="1" baseline="0" dirty="0" smtClean="0"/>
                        <a:t> Unternehmensethik</a:t>
                      </a:r>
                      <a:endParaRPr lang="de-AT" sz="2000" b="1" dirty="0" smtClean="0"/>
                    </a:p>
                  </a:txBody>
                  <a:tcPr marL="91445" marR="91445" marT="45718" marB="45718">
                    <a:noFill/>
                  </a:tcPr>
                </a:tc>
              </a:tr>
              <a:tr h="33038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dirty="0" smtClean="0"/>
                        <a:t>Rechtliche Rahmenbedingungen sind nie lückenlos und müssen durch Unternehmensethik ergänzt werden. </a:t>
                      </a:r>
                    </a:p>
                    <a:p>
                      <a:pPr algn="ctr"/>
                      <a:endParaRPr lang="de-AT" sz="1800" dirty="0"/>
                    </a:p>
                  </a:txBody>
                  <a:tcPr marL="91445" marR="91445" marT="45718" marB="45718">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dirty="0" smtClean="0"/>
                        <a:t>Wirtschafts- und Unternehmensethik kommt nur dann zum Einsatz, wenn die Folgen einer unternehmerischen Handlung zu negativen externen Effekten führen. </a:t>
                      </a:r>
                    </a:p>
                    <a:p>
                      <a:pPr algn="ctr"/>
                      <a:endParaRPr lang="de-AT" sz="1800" dirty="0"/>
                    </a:p>
                  </a:txBody>
                  <a:tcPr marL="91445" marR="91445" marT="45718" marB="45718">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dirty="0" smtClean="0"/>
                        <a:t>Wirtschaftlicher Erfolg und Ethik sind miteinander vereinbar.</a:t>
                      </a:r>
                    </a:p>
                    <a:p>
                      <a:pPr algn="ctr"/>
                      <a:endParaRPr lang="de-AT"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de-AT" sz="1800" dirty="0" smtClean="0"/>
                        <a:t>Ethik im Zentrum</a:t>
                      </a:r>
                      <a:r>
                        <a:rPr lang="de-AT" sz="1800" baseline="0" dirty="0" smtClean="0"/>
                        <a:t> aller wirtschaftlichen Tätigkeiten, als Grundlage.</a:t>
                      </a:r>
                    </a:p>
                    <a:p>
                      <a:pPr algn="ctr"/>
                      <a:endParaRPr lang="de-AT" sz="1800" dirty="0"/>
                    </a:p>
                  </a:txBody>
                  <a:tcPr marL="91445" marR="91445" marT="45718" marB="45718">
                    <a:noFill/>
                  </a:tcPr>
                </a:tc>
              </a:tr>
            </a:tbl>
          </a:graphicData>
        </a:graphic>
      </p:graphicFrame>
      <p:pic>
        <p:nvPicPr>
          <p:cNvPr id="364564" name="Grafik 2" descr="Smile-pr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5732463"/>
            <a:ext cx="1296987"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65" name="Picture 1" descr="C:\Program Files (x86)\Microsoft Office\MEDIA\CAGCAT10\j0222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738" y="5373688"/>
            <a:ext cx="1179512"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66" name="Picture 3" descr="C:\Program Files (x86)\Microsoft Office\MEDIA\CAGCAT10\j028536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913" y="5229225"/>
            <a:ext cx="10287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935" name="Titel 1"/>
          <p:cNvSpPr>
            <a:spLocks noGrp="1"/>
          </p:cNvSpPr>
          <p:nvPr>
            <p:ph type="title"/>
          </p:nvPr>
        </p:nvSpPr>
        <p:spPr bwMode="auto">
          <a:xfrm>
            <a:off x="539750" y="260350"/>
            <a:ext cx="8158163" cy="792163"/>
          </a:xfrm>
          <a:solidFill>
            <a:schemeClr val="bg1">
              <a:lumMod val="85000"/>
            </a:schemeClr>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algn="l">
              <a:defRPr/>
            </a:pPr>
            <a:r>
              <a:rPr lang="de-AT" sz="3600" b="1" dirty="0" smtClean="0"/>
              <a:t>Gegenüberstellung der Ansätze</a:t>
            </a:r>
          </a:p>
        </p:txBody>
      </p:sp>
    </p:spTree>
    <p:extLst>
      <p:ext uri="{BB962C8B-B14F-4D97-AF65-F5344CB8AC3E}">
        <p14:creationId xmlns:p14="http://schemas.microsoft.com/office/powerpoint/2010/main" val="39270070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bwMode="auto">
          <a:xfrm>
            <a:off x="395288" y="61913"/>
            <a:ext cx="8497887" cy="990600"/>
          </a:xfrm>
          <a:solidFill>
            <a:srgbClr val="DDDDDD">
              <a:alpha val="41176"/>
            </a:srgbClr>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de-DE" altLang="de-DE" sz="2800" b="1" smtClean="0"/>
              <a:t>Werteerziehung</a:t>
            </a:r>
            <a:r>
              <a:rPr lang="de-DE" altLang="de-DE" sz="2800" smtClean="0"/>
              <a:t/>
            </a:r>
            <a:br>
              <a:rPr lang="de-DE" altLang="de-DE" sz="2800" smtClean="0"/>
            </a:br>
            <a:r>
              <a:rPr lang="de-DE" altLang="de-DE" sz="2800" smtClean="0"/>
              <a:t>im betriebs- und volkswirtschaftlichen Unterricht</a:t>
            </a:r>
          </a:p>
        </p:txBody>
      </p:sp>
      <p:grpSp>
        <p:nvGrpSpPr>
          <p:cNvPr id="366595" name="Group 3"/>
          <p:cNvGrpSpPr>
            <a:grpSpLocks/>
          </p:cNvGrpSpPr>
          <p:nvPr/>
        </p:nvGrpSpPr>
        <p:grpSpPr bwMode="auto">
          <a:xfrm>
            <a:off x="395288" y="1052513"/>
            <a:ext cx="8559800" cy="5518150"/>
            <a:chOff x="249" y="663"/>
            <a:chExt cx="5392" cy="3476"/>
          </a:xfrm>
        </p:grpSpPr>
        <p:cxnSp>
          <p:nvCxnSpPr>
            <p:cNvPr id="366599" name="AutoShape 4"/>
            <p:cNvCxnSpPr>
              <a:cxnSpLocks noChangeShapeType="1"/>
            </p:cNvCxnSpPr>
            <p:nvPr/>
          </p:nvCxnSpPr>
          <p:spPr bwMode="auto">
            <a:xfrm>
              <a:off x="2887" y="695"/>
              <a:ext cx="7" cy="154"/>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366600" name="Group 5"/>
            <p:cNvGrpSpPr>
              <a:grpSpLocks/>
            </p:cNvGrpSpPr>
            <p:nvPr/>
          </p:nvGrpSpPr>
          <p:grpSpPr bwMode="auto">
            <a:xfrm>
              <a:off x="249" y="663"/>
              <a:ext cx="5392" cy="3476"/>
              <a:chOff x="240" y="760"/>
              <a:chExt cx="5392" cy="3476"/>
            </a:xfrm>
          </p:grpSpPr>
          <p:cxnSp>
            <p:nvCxnSpPr>
              <p:cNvPr id="366601" name="AutoShape 6"/>
              <p:cNvCxnSpPr>
                <a:cxnSpLocks noChangeShapeType="1"/>
                <a:stCxn id="785410" idx="2"/>
                <a:endCxn id="301067" idx="0"/>
              </p:cNvCxnSpPr>
              <p:nvPr/>
            </p:nvCxnSpPr>
            <p:spPr bwMode="auto">
              <a:xfrm rot="16200000" flipH="1">
                <a:off x="3770" y="-94"/>
                <a:ext cx="200" cy="1908"/>
              </a:xfrm>
              <a:prstGeom prst="bentConnector3">
                <a:avLst>
                  <a:gd name="adj1" fmla="val 50000"/>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366602" name="Group 7"/>
              <p:cNvGrpSpPr>
                <a:grpSpLocks/>
              </p:cNvGrpSpPr>
              <p:nvPr/>
            </p:nvGrpSpPr>
            <p:grpSpPr bwMode="auto">
              <a:xfrm>
                <a:off x="240" y="760"/>
                <a:ext cx="5392" cy="3476"/>
                <a:chOff x="240" y="760"/>
                <a:chExt cx="5392" cy="3476"/>
              </a:xfrm>
            </p:grpSpPr>
            <p:sp>
              <p:nvSpPr>
                <p:cNvPr id="301065" name="Rectangle 8"/>
                <p:cNvSpPr>
                  <a:spLocks noChangeArrowheads="1"/>
                </p:cNvSpPr>
                <p:nvPr/>
              </p:nvSpPr>
              <p:spPr bwMode="auto">
                <a:xfrm>
                  <a:off x="240" y="960"/>
                  <a:ext cx="1584" cy="1615"/>
                </a:xfrm>
                <a:prstGeom prst="rect">
                  <a:avLst/>
                </a:prstGeom>
                <a:solidFill>
                  <a:schemeClr val="bg1">
                    <a:lumMod val="95000"/>
                  </a:schemeClr>
                </a:solidFill>
                <a:ln w="9525">
                  <a:solidFill>
                    <a:schemeClr val="tx1"/>
                  </a:solidFill>
                  <a:miter lim="800000"/>
                  <a:headEnd/>
                  <a:tailEnd/>
                </a:ln>
              </p:spPr>
              <p:txBody>
                <a:bodyPr wrap="none" anchor="ctr"/>
                <a:lstStyle/>
                <a:p>
                  <a:pPr algn="ctr" eaLnBrk="0" hangingPunct="0">
                    <a:defRPr/>
                  </a:pPr>
                  <a:r>
                    <a:rPr lang="de-DE" sz="2400" dirty="0">
                      <a:solidFill>
                        <a:srgbClr val="000000"/>
                      </a:solidFill>
                      <a:latin typeface="Arial" charset="0"/>
                    </a:rPr>
                    <a:t>Indoktrination,</a:t>
                  </a:r>
                </a:p>
                <a:p>
                  <a:pPr algn="ctr" eaLnBrk="0" hangingPunct="0">
                    <a:defRPr/>
                  </a:pPr>
                  <a:r>
                    <a:rPr lang="de-DE" sz="2400" dirty="0" err="1">
                      <a:solidFill>
                        <a:srgbClr val="000000"/>
                      </a:solidFill>
                      <a:latin typeface="Arial" charset="0"/>
                    </a:rPr>
                    <a:t>Anerziehung</a:t>
                  </a:r>
                  <a:r>
                    <a:rPr lang="de-DE" sz="2400" dirty="0">
                      <a:solidFill>
                        <a:srgbClr val="000000"/>
                      </a:solidFill>
                      <a:latin typeface="Arial" charset="0"/>
                    </a:rPr>
                    <a:t> von</a:t>
                  </a:r>
                </a:p>
                <a:p>
                  <a:pPr algn="ctr" eaLnBrk="0" hangingPunct="0">
                    <a:defRPr/>
                  </a:pPr>
                  <a:r>
                    <a:rPr lang="de-DE" sz="2400" dirty="0">
                      <a:solidFill>
                        <a:srgbClr val="000000"/>
                      </a:solidFill>
                      <a:latin typeface="Arial" charset="0"/>
                    </a:rPr>
                    <a:t>Werten</a:t>
                  </a:r>
                </a:p>
                <a:p>
                  <a:pPr algn="ctr" eaLnBrk="0" hangingPunct="0">
                    <a:defRPr/>
                  </a:pPr>
                  <a:endParaRPr lang="de-DE" sz="2400" dirty="0">
                    <a:solidFill>
                      <a:srgbClr val="000000"/>
                    </a:solidFill>
                    <a:latin typeface="Arial" charset="0"/>
                  </a:endParaRPr>
                </a:p>
                <a:p>
                  <a:pPr algn="ctr" eaLnBrk="0" hangingPunct="0">
                    <a:defRPr/>
                  </a:pPr>
                  <a:r>
                    <a:rPr lang="de-DE" sz="2400" dirty="0">
                      <a:solidFill>
                        <a:srgbClr val="BBE0E3">
                          <a:lumMod val="50000"/>
                        </a:srgbClr>
                      </a:solidFill>
                      <a:latin typeface="Arial" charset="0"/>
                    </a:rPr>
                    <a:t>„</a:t>
                  </a:r>
                  <a:r>
                    <a:rPr lang="de-DE" sz="2000" dirty="0">
                      <a:solidFill>
                        <a:srgbClr val="BBE0E3">
                          <a:lumMod val="50000"/>
                        </a:srgbClr>
                      </a:solidFill>
                      <a:latin typeface="Arial" charset="0"/>
                    </a:rPr>
                    <a:t>Wertedogmatismus</a:t>
                  </a:r>
                  <a:r>
                    <a:rPr lang="de-DE" sz="2400" dirty="0">
                      <a:solidFill>
                        <a:srgbClr val="BBE0E3">
                          <a:lumMod val="50000"/>
                        </a:srgbClr>
                      </a:solidFill>
                      <a:latin typeface="Arial" charset="0"/>
                    </a:rPr>
                    <a:t>“</a:t>
                  </a:r>
                  <a:endParaRPr lang="de-DE" sz="2400" dirty="0">
                    <a:solidFill>
                      <a:srgbClr val="BBE0E3">
                        <a:lumMod val="50000"/>
                      </a:srgbClr>
                    </a:solidFill>
                    <a:latin typeface="Times New Roman" panose="02020603050405020304" pitchFamily="18" charset="0"/>
                  </a:endParaRPr>
                </a:p>
              </p:txBody>
            </p:sp>
            <p:sp>
              <p:nvSpPr>
                <p:cNvPr id="301066" name="Rectangle 9"/>
                <p:cNvSpPr>
                  <a:spLocks noChangeArrowheads="1"/>
                </p:cNvSpPr>
                <p:nvPr/>
              </p:nvSpPr>
              <p:spPr bwMode="auto">
                <a:xfrm>
                  <a:off x="2086" y="960"/>
                  <a:ext cx="1584" cy="1660"/>
                </a:xfrm>
                <a:prstGeom prst="rect">
                  <a:avLst/>
                </a:prstGeom>
                <a:solidFill>
                  <a:schemeClr val="bg1">
                    <a:lumMod val="95000"/>
                  </a:schemeClr>
                </a:solidFill>
                <a:ln w="9525">
                  <a:solidFill>
                    <a:schemeClr val="tx1"/>
                  </a:solidFill>
                  <a:miter lim="800000"/>
                  <a:headEnd/>
                  <a:tailEnd/>
                </a:ln>
              </p:spPr>
              <p:txBody>
                <a:bodyPr wrap="none" anchor="ctr"/>
                <a:lstStyle/>
                <a:p>
                  <a:pPr algn="ctr" eaLnBrk="0" hangingPunct="0">
                    <a:defRPr/>
                  </a:pPr>
                  <a:r>
                    <a:rPr lang="de-DE" sz="2400" dirty="0">
                      <a:solidFill>
                        <a:srgbClr val="000000"/>
                      </a:solidFill>
                      <a:latin typeface="Arial" charset="0"/>
                    </a:rPr>
                    <a:t>Indifferenz</a:t>
                  </a:r>
                </a:p>
                <a:p>
                  <a:pPr algn="ctr" eaLnBrk="0" hangingPunct="0">
                    <a:defRPr/>
                  </a:pPr>
                  <a:r>
                    <a:rPr lang="de-DE" sz="2400" dirty="0">
                      <a:solidFill>
                        <a:srgbClr val="000000"/>
                      </a:solidFill>
                      <a:latin typeface="Arial" charset="0"/>
                    </a:rPr>
                    <a:t>weltanschauliche</a:t>
                  </a:r>
                  <a:br>
                    <a:rPr lang="de-DE" sz="2400" dirty="0">
                      <a:solidFill>
                        <a:srgbClr val="000000"/>
                      </a:solidFill>
                      <a:latin typeface="Arial" charset="0"/>
                    </a:rPr>
                  </a:br>
                  <a:r>
                    <a:rPr lang="de-DE" sz="2400" dirty="0">
                      <a:solidFill>
                        <a:srgbClr val="000000"/>
                      </a:solidFill>
                      <a:latin typeface="Arial" charset="0"/>
                    </a:rPr>
                    <a:t>Neutralität</a:t>
                  </a:r>
                </a:p>
                <a:p>
                  <a:pPr algn="ctr" eaLnBrk="0" hangingPunct="0">
                    <a:defRPr/>
                  </a:pPr>
                  <a:endParaRPr lang="de-DE" sz="2400" dirty="0">
                    <a:solidFill>
                      <a:srgbClr val="000000"/>
                    </a:solidFill>
                    <a:latin typeface="Arial" charset="0"/>
                  </a:endParaRPr>
                </a:p>
                <a:p>
                  <a:pPr algn="ctr" eaLnBrk="0" hangingPunct="0">
                    <a:defRPr/>
                  </a:pPr>
                  <a:r>
                    <a:rPr lang="de-DE" sz="2000" dirty="0">
                      <a:solidFill>
                        <a:srgbClr val="BBE0E3">
                          <a:lumMod val="50000"/>
                        </a:srgbClr>
                      </a:solidFill>
                      <a:latin typeface="Arial" charset="0"/>
                    </a:rPr>
                    <a:t>„Werterelativität“</a:t>
                  </a:r>
                  <a:endParaRPr lang="de-DE" sz="2400" dirty="0">
                    <a:solidFill>
                      <a:srgbClr val="BBE0E3">
                        <a:lumMod val="50000"/>
                      </a:srgbClr>
                    </a:solidFill>
                    <a:latin typeface="Times New Roman" panose="02020603050405020304" pitchFamily="18" charset="0"/>
                  </a:endParaRPr>
                </a:p>
              </p:txBody>
            </p:sp>
            <p:sp>
              <p:nvSpPr>
                <p:cNvPr id="301067" name="Rectangle 10"/>
                <p:cNvSpPr>
                  <a:spLocks noChangeArrowheads="1"/>
                </p:cNvSpPr>
                <p:nvPr/>
              </p:nvSpPr>
              <p:spPr bwMode="auto">
                <a:xfrm>
                  <a:off x="4032" y="960"/>
                  <a:ext cx="1584" cy="1660"/>
                </a:xfrm>
                <a:prstGeom prst="rect">
                  <a:avLst/>
                </a:prstGeom>
                <a:solidFill>
                  <a:schemeClr val="bg1">
                    <a:lumMod val="95000"/>
                  </a:schemeClr>
                </a:solidFill>
                <a:ln w="9525">
                  <a:solidFill>
                    <a:schemeClr val="tx1"/>
                  </a:solidFill>
                  <a:miter lim="800000"/>
                  <a:headEnd/>
                  <a:tailEnd/>
                </a:ln>
              </p:spPr>
              <p:txBody>
                <a:bodyPr wrap="none" anchor="ctr"/>
                <a:lstStyle/>
                <a:p>
                  <a:pPr algn="ctr" eaLnBrk="0" hangingPunct="0">
                    <a:defRPr/>
                  </a:pPr>
                  <a:r>
                    <a:rPr lang="de-DE" sz="2400" dirty="0">
                      <a:solidFill>
                        <a:srgbClr val="000000"/>
                      </a:solidFill>
                      <a:latin typeface="Arial" charset="0"/>
                    </a:rPr>
                    <a:t>Pluralismus</a:t>
                  </a:r>
                </a:p>
                <a:p>
                  <a:pPr algn="ctr" eaLnBrk="0" hangingPunct="0">
                    <a:defRPr/>
                  </a:pPr>
                  <a:r>
                    <a:rPr lang="de-DE" sz="2400" dirty="0">
                      <a:solidFill>
                        <a:srgbClr val="000000"/>
                      </a:solidFill>
                      <a:latin typeface="Arial" charset="0"/>
                    </a:rPr>
                    <a:t>bei Betonung </a:t>
                  </a:r>
                </a:p>
                <a:p>
                  <a:pPr algn="ctr" eaLnBrk="0" hangingPunct="0">
                    <a:defRPr/>
                  </a:pPr>
                  <a:r>
                    <a:rPr lang="de-DE" sz="2400" dirty="0">
                      <a:solidFill>
                        <a:srgbClr val="000000"/>
                      </a:solidFill>
                      <a:latin typeface="Arial" charset="0"/>
                    </a:rPr>
                    <a:t>eines normativen </a:t>
                  </a:r>
                </a:p>
                <a:p>
                  <a:pPr algn="ctr" eaLnBrk="0" hangingPunct="0">
                    <a:defRPr/>
                  </a:pPr>
                  <a:r>
                    <a:rPr lang="de-DE" sz="2400" dirty="0">
                      <a:solidFill>
                        <a:srgbClr val="000000"/>
                      </a:solidFill>
                      <a:latin typeface="Arial" charset="0"/>
                    </a:rPr>
                    <a:t>Rahmens</a:t>
                  </a:r>
                </a:p>
                <a:p>
                  <a:pPr algn="ctr" eaLnBrk="0" hangingPunct="0">
                    <a:defRPr/>
                  </a:pPr>
                  <a:endParaRPr lang="de-DE" sz="2400" dirty="0">
                    <a:solidFill>
                      <a:srgbClr val="000000"/>
                    </a:solidFill>
                    <a:latin typeface="Arial" charset="0"/>
                  </a:endParaRPr>
                </a:p>
                <a:p>
                  <a:pPr algn="ctr" eaLnBrk="0" hangingPunct="0">
                    <a:defRPr/>
                  </a:pPr>
                  <a:r>
                    <a:rPr lang="de-DE" sz="2000" dirty="0">
                      <a:solidFill>
                        <a:srgbClr val="BBE0E3">
                          <a:lumMod val="50000"/>
                        </a:srgbClr>
                      </a:solidFill>
                      <a:latin typeface="Arial" charset="0"/>
                    </a:rPr>
                    <a:t>„Prinzipien-</a:t>
                  </a:r>
                  <a:br>
                    <a:rPr lang="de-DE" sz="2000" dirty="0">
                      <a:solidFill>
                        <a:srgbClr val="BBE0E3">
                          <a:lumMod val="50000"/>
                        </a:srgbClr>
                      </a:solidFill>
                      <a:latin typeface="Arial" charset="0"/>
                    </a:rPr>
                  </a:br>
                  <a:r>
                    <a:rPr lang="de-DE" sz="2000" dirty="0" err="1">
                      <a:solidFill>
                        <a:srgbClr val="BBE0E3">
                          <a:lumMod val="50000"/>
                        </a:srgbClr>
                      </a:solidFill>
                      <a:latin typeface="Arial" charset="0"/>
                    </a:rPr>
                    <a:t>orientierung</a:t>
                  </a:r>
                  <a:r>
                    <a:rPr lang="de-DE" sz="2000" dirty="0">
                      <a:solidFill>
                        <a:srgbClr val="BBE0E3">
                          <a:lumMod val="50000"/>
                        </a:srgbClr>
                      </a:solidFill>
                      <a:latin typeface="Arial" charset="0"/>
                    </a:rPr>
                    <a:t>“</a:t>
                  </a:r>
                  <a:endParaRPr lang="de-DE" sz="2400" dirty="0">
                    <a:solidFill>
                      <a:srgbClr val="BBE0E3">
                        <a:lumMod val="50000"/>
                      </a:srgbClr>
                    </a:solidFill>
                    <a:latin typeface="Times New Roman" panose="02020603050405020304" pitchFamily="18" charset="0"/>
                  </a:endParaRPr>
                </a:p>
              </p:txBody>
            </p:sp>
            <p:cxnSp>
              <p:nvCxnSpPr>
                <p:cNvPr id="366606" name="AutoShape 11"/>
                <p:cNvCxnSpPr>
                  <a:cxnSpLocks noChangeShapeType="1"/>
                  <a:stCxn id="785410" idx="2"/>
                  <a:endCxn id="301065" idx="0"/>
                </p:cNvCxnSpPr>
                <p:nvPr/>
              </p:nvCxnSpPr>
              <p:spPr bwMode="auto">
                <a:xfrm rot="5400000">
                  <a:off x="1874" y="-82"/>
                  <a:ext cx="200" cy="1884"/>
                </a:xfrm>
                <a:prstGeom prst="bentConnector3">
                  <a:avLst>
                    <a:gd name="adj1" fmla="val 50000"/>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66607" name="AutoShape 12"/>
                <p:cNvSpPr>
                  <a:spLocks noChangeArrowheads="1"/>
                </p:cNvSpPr>
                <p:nvPr/>
              </p:nvSpPr>
              <p:spPr bwMode="auto">
                <a:xfrm>
                  <a:off x="2100" y="2892"/>
                  <a:ext cx="1633" cy="1344"/>
                </a:xfrm>
                <a:prstGeom prst="octagon">
                  <a:avLst>
                    <a:gd name="adj" fmla="val 16148"/>
                  </a:avLst>
                </a:prstGeom>
                <a:solidFill>
                  <a:schemeClr val="accent1"/>
                </a:solidFill>
                <a:ln w="9525">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600" smtClean="0">
                      <a:solidFill>
                        <a:srgbClr val="000000"/>
                      </a:solidFill>
                      <a:latin typeface="Arial" panose="020B0604020202020204" pitchFamily="34" charset="0"/>
                    </a:rPr>
                    <a:t>Alle Werte sind gleichwertig, daher gibt es keine Bewertung </a:t>
                  </a:r>
                  <a:r>
                    <a:rPr lang="de-DE" altLang="de-DE" sz="1800" smtClean="0">
                      <a:solidFill>
                        <a:srgbClr val="000000"/>
                      </a:solidFill>
                      <a:latin typeface="Arial" panose="020B0604020202020204" pitchFamily="34" charset="0"/>
                      <a:cs typeface="Arial" panose="020B0604020202020204" pitchFamily="34" charset="0"/>
                    </a:rPr>
                    <a:t>─</a:t>
                  </a:r>
                </a:p>
                <a:p>
                  <a:pPr algn="ctr" eaLnBrk="0" hangingPunct="0"/>
                  <a:r>
                    <a:rPr lang="de-DE" altLang="de-DE" sz="1600" smtClean="0">
                      <a:solidFill>
                        <a:srgbClr val="000000"/>
                      </a:solidFill>
                      <a:latin typeface="Arial" panose="020B0604020202020204" pitchFamily="34" charset="0"/>
                    </a:rPr>
                    <a:t>„radikal konstruktivistische Unverbindlichkeit</a:t>
                  </a:r>
                  <a:r>
                    <a:rPr lang="de-DE" altLang="de-DE" sz="1800" smtClean="0">
                      <a:solidFill>
                        <a:srgbClr val="000000"/>
                      </a:solidFill>
                      <a:latin typeface="Arial" panose="020B0604020202020204" pitchFamily="34" charset="0"/>
                    </a:rPr>
                    <a:t>“</a:t>
                  </a:r>
                  <a:endParaRPr lang="de-DE" altLang="de-DE" sz="2400" smtClean="0">
                    <a:solidFill>
                      <a:srgbClr val="000000"/>
                    </a:solidFill>
                  </a:endParaRPr>
                </a:p>
              </p:txBody>
            </p:sp>
            <p:sp>
              <p:nvSpPr>
                <p:cNvPr id="366608" name="AutoShape 13"/>
                <p:cNvSpPr>
                  <a:spLocks noChangeArrowheads="1"/>
                </p:cNvSpPr>
                <p:nvPr/>
              </p:nvSpPr>
              <p:spPr bwMode="auto">
                <a:xfrm>
                  <a:off x="240" y="2892"/>
                  <a:ext cx="1536" cy="1083"/>
                </a:xfrm>
                <a:prstGeom prst="octagon">
                  <a:avLst>
                    <a:gd name="adj" fmla="val 16148"/>
                  </a:avLst>
                </a:prstGeom>
                <a:solidFill>
                  <a:schemeClr val="accent1"/>
                </a:solidFill>
                <a:ln w="9525">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800" smtClean="0">
                      <a:solidFill>
                        <a:srgbClr val="000000"/>
                      </a:solidFill>
                      <a:latin typeface="Arial" panose="020B0604020202020204" pitchFamily="34" charset="0"/>
                    </a:rPr>
                    <a:t>Restauratives Konzept</a:t>
                  </a:r>
                  <a:endParaRPr lang="de-DE" altLang="de-DE" sz="2400" smtClean="0">
                    <a:solidFill>
                      <a:srgbClr val="000000"/>
                    </a:solidFill>
                  </a:endParaRPr>
                </a:p>
              </p:txBody>
            </p:sp>
            <p:sp>
              <p:nvSpPr>
                <p:cNvPr id="366609" name="AutoShape 14"/>
                <p:cNvSpPr>
                  <a:spLocks noChangeArrowheads="1"/>
                </p:cNvSpPr>
                <p:nvPr/>
              </p:nvSpPr>
              <p:spPr bwMode="auto">
                <a:xfrm>
                  <a:off x="4096" y="2937"/>
                  <a:ext cx="1536" cy="1089"/>
                </a:xfrm>
                <a:prstGeom prst="octagon">
                  <a:avLst>
                    <a:gd name="adj" fmla="val 16148"/>
                  </a:avLst>
                </a:prstGeom>
                <a:solidFill>
                  <a:schemeClr val="accent1"/>
                </a:solidFill>
                <a:ln w="9525">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800" smtClean="0">
                      <a:solidFill>
                        <a:srgbClr val="000000"/>
                      </a:solidFill>
                      <a:latin typeface="Arial" panose="020B0604020202020204" pitchFamily="34" charset="0"/>
                    </a:rPr>
                    <a:t>Erziehung zur Mündigkeit, Demokratie</a:t>
                  </a:r>
                  <a:endParaRPr lang="de-DE" altLang="de-DE" sz="2400" smtClean="0">
                    <a:solidFill>
                      <a:srgbClr val="000000"/>
                    </a:solidFill>
                  </a:endParaRPr>
                </a:p>
              </p:txBody>
            </p:sp>
            <p:sp>
              <p:nvSpPr>
                <p:cNvPr id="366610" name="Line 15"/>
                <p:cNvSpPr>
                  <a:spLocks noChangeShapeType="1"/>
                </p:cNvSpPr>
                <p:nvPr/>
              </p:nvSpPr>
              <p:spPr bwMode="auto">
                <a:xfrm>
                  <a:off x="1011" y="2575"/>
                  <a:ext cx="0" cy="29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de-AT" sz="1000" smtClean="0">
                    <a:solidFill>
                      <a:srgbClr val="000000"/>
                    </a:solidFill>
                    <a:latin typeface="Times New Roman" panose="02020603050405020304" pitchFamily="18" charset="0"/>
                  </a:endParaRPr>
                </a:p>
              </p:txBody>
            </p:sp>
          </p:grpSp>
        </p:grpSp>
      </p:grpSp>
      <p:sp>
        <p:nvSpPr>
          <p:cNvPr id="366596" name="Text Box 18"/>
          <p:cNvSpPr txBox="1">
            <a:spLocks noChangeArrowheads="1"/>
          </p:cNvSpPr>
          <p:nvPr/>
        </p:nvSpPr>
        <p:spPr bwMode="auto">
          <a:xfrm>
            <a:off x="0" y="6642100"/>
            <a:ext cx="308927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spcBef>
                <a:spcPct val="50000"/>
              </a:spcBef>
            </a:pPr>
            <a:r>
              <a:rPr lang="de-DE" altLang="de-DE" sz="800" smtClean="0">
                <a:solidFill>
                  <a:srgbClr val="000000"/>
                </a:solidFill>
                <a:latin typeface="Arial" panose="020B0604020202020204" pitchFamily="34" charset="0"/>
              </a:rPr>
              <a:t>Quelle: Aff, J.: Dilemmata-Analyse, 1997, S. 336 - 338</a:t>
            </a:r>
          </a:p>
        </p:txBody>
      </p:sp>
      <p:sp>
        <p:nvSpPr>
          <p:cNvPr id="366597" name="Line 15"/>
          <p:cNvSpPr>
            <a:spLocks noChangeShapeType="1"/>
          </p:cNvSpPr>
          <p:nvPr/>
        </p:nvSpPr>
        <p:spPr bwMode="auto">
          <a:xfrm>
            <a:off x="7740650" y="4005263"/>
            <a:ext cx="0" cy="46513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de-AT" sz="1000" smtClean="0">
              <a:solidFill>
                <a:srgbClr val="000000"/>
              </a:solidFill>
              <a:latin typeface="Times New Roman" panose="02020603050405020304" pitchFamily="18" charset="0"/>
            </a:endParaRPr>
          </a:p>
        </p:txBody>
      </p:sp>
      <p:sp>
        <p:nvSpPr>
          <p:cNvPr id="366598" name="Line 15"/>
          <p:cNvSpPr>
            <a:spLocks noChangeShapeType="1"/>
          </p:cNvSpPr>
          <p:nvPr/>
        </p:nvSpPr>
        <p:spPr bwMode="auto">
          <a:xfrm>
            <a:off x="4572000" y="4005263"/>
            <a:ext cx="0" cy="46513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de-AT" sz="10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46914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85410"/>
                                        </p:tgtEl>
                                        <p:attrNameLst>
                                          <p:attrName>style.visibility</p:attrName>
                                        </p:attrNameLst>
                                      </p:cBhvr>
                                      <p:to>
                                        <p:strVal val="visible"/>
                                      </p:to>
                                    </p:set>
                                    <p:anim calcmode="lin" valueType="num">
                                      <p:cBhvr>
                                        <p:cTn id="7" dur="500" fill="hold"/>
                                        <p:tgtEl>
                                          <p:spTgt spid="785410"/>
                                        </p:tgtEl>
                                        <p:attrNameLst>
                                          <p:attrName>ppt_w</p:attrName>
                                        </p:attrNameLst>
                                      </p:cBhvr>
                                      <p:tavLst>
                                        <p:tav tm="0">
                                          <p:val>
                                            <p:fltVal val="0"/>
                                          </p:val>
                                        </p:tav>
                                        <p:tav tm="100000">
                                          <p:val>
                                            <p:strVal val="#ppt_w"/>
                                          </p:val>
                                        </p:tav>
                                      </p:tavLst>
                                    </p:anim>
                                    <p:anim calcmode="lin" valueType="num">
                                      <p:cBhvr>
                                        <p:cTn id="8" dur="500" fill="hold"/>
                                        <p:tgtEl>
                                          <p:spTgt spid="785410"/>
                                        </p:tgtEl>
                                        <p:attrNameLst>
                                          <p:attrName>ppt_h</p:attrName>
                                        </p:attrNameLst>
                                      </p:cBhvr>
                                      <p:tavLst>
                                        <p:tav tm="0">
                                          <p:val>
                                            <p:fltVal val="0"/>
                                          </p:val>
                                        </p:tav>
                                        <p:tav tm="100000">
                                          <p:val>
                                            <p:strVal val="#ppt_h"/>
                                          </p:val>
                                        </p:tav>
                                      </p:tavLst>
                                    </p:anim>
                                    <p:anim calcmode="lin" valueType="num">
                                      <p:cBhvr>
                                        <p:cTn id="9" dur="500" fill="hold"/>
                                        <p:tgtEl>
                                          <p:spTgt spid="785410"/>
                                        </p:tgtEl>
                                        <p:attrNameLst>
                                          <p:attrName>ppt_x</p:attrName>
                                        </p:attrNameLst>
                                      </p:cBhvr>
                                      <p:tavLst>
                                        <p:tav tm="0">
                                          <p:val>
                                            <p:fltVal val="0.5"/>
                                          </p:val>
                                        </p:tav>
                                        <p:tav tm="100000">
                                          <p:val>
                                            <p:strVal val="#ppt_x"/>
                                          </p:val>
                                        </p:tav>
                                      </p:tavLst>
                                    </p:anim>
                                    <p:anim calcmode="lin" valueType="num">
                                      <p:cBhvr>
                                        <p:cTn id="10" dur="500" fill="hold"/>
                                        <p:tgtEl>
                                          <p:spTgt spid="7854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17922" name="Rectangle 2"/>
          <p:cNvSpPr>
            <a:spLocks noGrp="1" noChangeArrowheads="1"/>
          </p:cNvSpPr>
          <p:nvPr>
            <p:ph type="title" idx="4294967295"/>
          </p:nvPr>
        </p:nvSpPr>
        <p:spPr bwMode="auto">
          <a:xfrm>
            <a:off x="323850" y="188913"/>
            <a:ext cx="8351838" cy="1511300"/>
          </a:xfrm>
          <a:prstGeom prst="rect">
            <a:avLst/>
          </a:prstGeom>
          <a:solidFill>
            <a:srgbClr val="DDDDDD">
              <a:alpha val="58823"/>
            </a:srgbClr>
          </a:solidFill>
          <a:ln>
            <a:solidFill>
              <a:srgbClr val="000000"/>
            </a:solidFill>
            <a:miter lim="800000"/>
            <a:headEnd/>
            <a:tailEnd/>
          </a:ln>
        </p:spPr>
        <p:txBody>
          <a:bodyPr lIns="0" tIns="0" rIns="0" bIns="0" anchor="ctr"/>
          <a:lstStyle/>
          <a:p>
            <a:pPr eaLnBrk="1" hangingPunct="1"/>
            <a:r>
              <a:rPr lang="de-DE" altLang="de-DE" sz="2800" b="1" smtClean="0"/>
              <a:t>Steuer- und Moralerziehung mit Hilfe</a:t>
            </a:r>
            <a:br>
              <a:rPr lang="de-DE" altLang="de-DE" sz="2800" b="1" smtClean="0"/>
            </a:br>
            <a:r>
              <a:rPr lang="de-DE" altLang="de-DE" sz="2800" b="1" smtClean="0"/>
              <a:t>von Dilemmata</a:t>
            </a:r>
            <a:r>
              <a:rPr lang="de-DE" altLang="de-DE" sz="2800" smtClean="0"/>
              <a:t> </a:t>
            </a:r>
            <a:br>
              <a:rPr lang="de-DE" altLang="de-DE" sz="2800" smtClean="0"/>
            </a:br>
            <a:r>
              <a:rPr lang="de-DE" altLang="de-DE" sz="2000" smtClean="0"/>
              <a:t>(am Beispiel des ethischen Dilemmas eines Abschlussprüfers)</a:t>
            </a:r>
            <a:r>
              <a:rPr lang="de-DE" altLang="de-DE" sz="2800" smtClean="0"/>
              <a:t> </a:t>
            </a:r>
          </a:p>
        </p:txBody>
      </p:sp>
      <p:sp>
        <p:nvSpPr>
          <p:cNvPr id="377859" name="Rectangle 4"/>
          <p:cNvSpPr>
            <a:spLocks noChangeArrowheads="1"/>
          </p:cNvSpPr>
          <p:nvPr/>
        </p:nvSpPr>
        <p:spPr bwMode="auto">
          <a:xfrm>
            <a:off x="76200" y="1916113"/>
            <a:ext cx="4135438" cy="3671887"/>
          </a:xfrm>
          <a:prstGeom prst="rect">
            <a:avLst/>
          </a:prstGeom>
          <a:solidFill>
            <a:srgbClr val="FFFF00">
              <a:alpha val="52940"/>
            </a:srgbClr>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DE" altLang="de-DE" sz="2000" smtClean="0">
              <a:solidFill>
                <a:srgbClr val="000000"/>
              </a:solidFill>
            </a:endParaRPr>
          </a:p>
        </p:txBody>
      </p:sp>
      <p:sp>
        <p:nvSpPr>
          <p:cNvPr id="377860" name="Rectangle 7"/>
          <p:cNvSpPr>
            <a:spLocks noChangeArrowheads="1"/>
          </p:cNvSpPr>
          <p:nvPr/>
        </p:nvSpPr>
        <p:spPr bwMode="auto">
          <a:xfrm>
            <a:off x="5003800" y="1916113"/>
            <a:ext cx="4064000" cy="3665537"/>
          </a:xfrm>
          <a:prstGeom prst="rect">
            <a:avLst/>
          </a:prstGeom>
          <a:solidFill>
            <a:srgbClr val="CCFFFF"/>
          </a:solidFill>
          <a:ln w="9525">
            <a:solidFill>
              <a:schemeClr val="tx1"/>
            </a:solidFill>
            <a:miter lim="800000"/>
            <a:headEnd/>
            <a:tailEnd/>
          </a:ln>
        </p:spPr>
        <p:txBody>
          <a:bodyPr wrap="none"/>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DE" altLang="de-DE" sz="2000" smtClean="0">
              <a:solidFill>
                <a:srgbClr val="000000"/>
              </a:solidFill>
            </a:endParaRPr>
          </a:p>
        </p:txBody>
      </p:sp>
      <p:sp>
        <p:nvSpPr>
          <p:cNvPr id="377861" name="AutoShape 10"/>
          <p:cNvSpPr>
            <a:spLocks noChangeArrowheads="1"/>
          </p:cNvSpPr>
          <p:nvPr/>
        </p:nvSpPr>
        <p:spPr bwMode="auto">
          <a:xfrm rot="10800000" flipH="1">
            <a:off x="4211638" y="2708275"/>
            <a:ext cx="792162" cy="30241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2164 w 21600"/>
              <a:gd name="T13" fmla="*/ 12348 h 21600"/>
              <a:gd name="T14" fmla="*/ 19436 w 21600"/>
              <a:gd name="T15" fmla="*/ 18516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chemeClr val="bg1"/>
          </a:solidFill>
          <a:ln w="9525" algn="ctr">
            <a:solidFill>
              <a:schemeClr val="tx1"/>
            </a:solidFill>
            <a:miter lim="800000"/>
            <a:headEnd/>
            <a:tailEnd/>
          </a:ln>
        </p:spPr>
        <p:txBody>
          <a:bodyPr wrap="none" anchor="ctr"/>
          <a:lstStyle/>
          <a:p>
            <a:pPr eaLnBrk="0" hangingPunct="0"/>
            <a:endParaRPr lang="de-AT" sz="1000" smtClean="0">
              <a:solidFill>
                <a:srgbClr val="000000"/>
              </a:solidFill>
              <a:latin typeface="Times New Roman" panose="02020603050405020304" pitchFamily="18" charset="0"/>
            </a:endParaRPr>
          </a:p>
        </p:txBody>
      </p:sp>
      <p:sp>
        <p:nvSpPr>
          <p:cNvPr id="479244" name="Text Box 12"/>
          <p:cNvSpPr txBox="1">
            <a:spLocks noChangeArrowheads="1"/>
          </p:cNvSpPr>
          <p:nvPr/>
        </p:nvSpPr>
        <p:spPr bwMode="auto">
          <a:xfrm>
            <a:off x="158750" y="2127250"/>
            <a:ext cx="3908425" cy="13112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eaLnBrk="0" hangingPunct="0">
              <a:defRPr/>
            </a:pPr>
            <a:r>
              <a:rPr lang="de-AT" sz="2000" b="1" dirty="0">
                <a:solidFill>
                  <a:srgbClr val="000000"/>
                </a:solidFill>
                <a:latin typeface="Times New Roman" panose="02020603050405020304" pitchFamily="18" charset="0"/>
              </a:rPr>
              <a:t>Feststellung wesentlicher Mängel bei Durchführung der Prüfung (z.B. zu gering dotierte Rückstellungen)</a:t>
            </a:r>
          </a:p>
        </p:txBody>
      </p:sp>
      <p:sp>
        <p:nvSpPr>
          <p:cNvPr id="479245" name="AutoShape 13"/>
          <p:cNvSpPr>
            <a:spLocks noChangeArrowheads="1"/>
          </p:cNvSpPr>
          <p:nvPr/>
        </p:nvSpPr>
        <p:spPr bwMode="auto">
          <a:xfrm>
            <a:off x="1476375" y="3644900"/>
            <a:ext cx="1223963" cy="504825"/>
          </a:xfrm>
          <a:prstGeom prst="downArrow">
            <a:avLst>
              <a:gd name="adj1" fmla="val 50000"/>
              <a:gd name="adj2" fmla="val 25000"/>
            </a:avLst>
          </a:prstGeom>
          <a:solidFill>
            <a:schemeClr val="bg1"/>
          </a:solidFill>
          <a:ln w="9525" algn="ctr">
            <a:solidFill>
              <a:schemeClr val="tx1"/>
            </a:solidFill>
            <a:miter lim="800000"/>
            <a:headEnd/>
            <a:tailEnd/>
          </a:ln>
          <a:effectLst>
            <a:prstShdw prst="shdw17" dist="17961" dir="2700000">
              <a:schemeClr val="tx1">
                <a:gamma/>
                <a:shade val="60000"/>
                <a:invGamma/>
              </a:schemeClr>
            </a:prstShdw>
          </a:effectLst>
        </p:spPr>
        <p:txBody>
          <a:bodyPr wrap="none" anchor="ctr"/>
          <a:lstStyle/>
          <a:p>
            <a:pPr eaLnBrk="0" hangingPunct="0">
              <a:defRPr/>
            </a:pPr>
            <a:endParaRPr lang="de-DE" sz="2000">
              <a:solidFill>
                <a:srgbClr val="000000"/>
              </a:solidFill>
              <a:latin typeface="Times New Roman" panose="02020603050405020304" pitchFamily="18" charset="0"/>
            </a:endParaRPr>
          </a:p>
        </p:txBody>
      </p:sp>
      <p:sp>
        <p:nvSpPr>
          <p:cNvPr id="479246" name="Text Box 14"/>
          <p:cNvSpPr txBox="1">
            <a:spLocks noChangeArrowheads="1"/>
          </p:cNvSpPr>
          <p:nvPr/>
        </p:nvSpPr>
        <p:spPr bwMode="auto">
          <a:xfrm>
            <a:off x="231775" y="4071938"/>
            <a:ext cx="3835400" cy="3968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eaLnBrk="0" hangingPunct="0">
              <a:defRPr/>
            </a:pPr>
            <a:endParaRPr lang="de-AT" sz="2000">
              <a:solidFill>
                <a:srgbClr val="000000"/>
              </a:solidFill>
              <a:latin typeface="Times New Roman" panose="02020603050405020304" pitchFamily="18" charset="0"/>
            </a:endParaRPr>
          </a:p>
        </p:txBody>
      </p:sp>
      <p:sp>
        <p:nvSpPr>
          <p:cNvPr id="479247" name="Text Box 15"/>
          <p:cNvSpPr txBox="1">
            <a:spLocks noChangeArrowheads="1"/>
          </p:cNvSpPr>
          <p:nvPr/>
        </p:nvSpPr>
        <p:spPr bwMode="auto">
          <a:xfrm>
            <a:off x="179388" y="4311650"/>
            <a:ext cx="3887787" cy="1016000"/>
          </a:xfrm>
          <a:prstGeom prst="rect">
            <a:avLst/>
          </a:prstGeom>
          <a:solidFill>
            <a:schemeClr val="bg1"/>
          </a:solidFill>
          <a:ln w="9525" algn="ctr">
            <a:solidFill>
              <a:schemeClr val="tx1"/>
            </a:solidFill>
            <a:miter lim="800000"/>
            <a:headEnd/>
            <a:tailEnd/>
          </a:ln>
          <a:effectLst>
            <a:prstShdw prst="shdw17" dist="17961" dir="2700000">
              <a:schemeClr val="tx1">
                <a:gamma/>
                <a:shade val="60000"/>
                <a:invGamma/>
              </a:schemeClr>
            </a:prstShdw>
          </a:effectLst>
        </p:spPr>
        <p:txBody>
          <a:bodyPr>
            <a:spAutoFit/>
          </a:bodyPr>
          <a:lstStyle/>
          <a:p>
            <a:pPr algn="ctr" eaLnBrk="0" hangingPunct="0">
              <a:defRPr/>
            </a:pPr>
            <a:r>
              <a:rPr lang="de-AT" sz="2000" b="1">
                <a:solidFill>
                  <a:srgbClr val="000000"/>
                </a:solidFill>
                <a:latin typeface="Times New Roman" panose="02020603050405020304" pitchFamily="18" charset="0"/>
              </a:rPr>
              <a:t>Korrektes Prüfungsurteil:</a:t>
            </a:r>
            <a:r>
              <a:rPr lang="de-AT" sz="2000">
                <a:solidFill>
                  <a:srgbClr val="000000"/>
                </a:solidFill>
                <a:latin typeface="Times New Roman" panose="02020603050405020304" pitchFamily="18" charset="0"/>
              </a:rPr>
              <a:t> </a:t>
            </a:r>
          </a:p>
          <a:p>
            <a:pPr algn="ctr" eaLnBrk="0" hangingPunct="0">
              <a:defRPr/>
            </a:pPr>
            <a:r>
              <a:rPr lang="de-AT" sz="2000" b="1">
                <a:solidFill>
                  <a:srgbClr val="000000"/>
                </a:solidFill>
                <a:latin typeface="Times New Roman" panose="02020603050405020304" pitchFamily="18" charset="0"/>
              </a:rPr>
              <a:t>Einschränkung des Bestätigungsvermerks</a:t>
            </a:r>
          </a:p>
        </p:txBody>
      </p:sp>
      <p:sp>
        <p:nvSpPr>
          <p:cNvPr id="479249" name="Text Box 17"/>
          <p:cNvSpPr txBox="1">
            <a:spLocks noChangeArrowheads="1"/>
          </p:cNvSpPr>
          <p:nvPr/>
        </p:nvSpPr>
        <p:spPr bwMode="auto">
          <a:xfrm>
            <a:off x="5200650" y="2127250"/>
            <a:ext cx="3619500" cy="16160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eaLnBrk="0" hangingPunct="0">
              <a:defRPr/>
            </a:pPr>
            <a:r>
              <a:rPr lang="de-AT" sz="2000" b="1">
                <a:solidFill>
                  <a:srgbClr val="000000"/>
                </a:solidFill>
                <a:latin typeface="Times New Roman" panose="02020603050405020304" pitchFamily="18" charset="0"/>
              </a:rPr>
              <a:t>Vorstand gibt Prüfer zu verstehen, dass keine Veränderung der Bewertung der Rückstellungen erwünscht ist.</a:t>
            </a:r>
          </a:p>
        </p:txBody>
      </p:sp>
      <p:sp>
        <p:nvSpPr>
          <p:cNvPr id="479250" name="AutoShape 18"/>
          <p:cNvSpPr>
            <a:spLocks noChangeArrowheads="1"/>
          </p:cNvSpPr>
          <p:nvPr/>
        </p:nvSpPr>
        <p:spPr bwMode="auto">
          <a:xfrm>
            <a:off x="5292725" y="3860800"/>
            <a:ext cx="3455988" cy="576263"/>
          </a:xfrm>
          <a:prstGeom prst="downArrowCallout">
            <a:avLst>
              <a:gd name="adj1" fmla="val 149931"/>
              <a:gd name="adj2" fmla="val 149931"/>
              <a:gd name="adj3" fmla="val 16667"/>
              <a:gd name="adj4" fmla="val 66667"/>
            </a:avLst>
          </a:prstGeom>
          <a:solidFill>
            <a:schemeClr val="bg1"/>
          </a:solidFill>
          <a:ln w="9525" algn="ctr">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eaLnBrk="0" hangingPunct="0">
              <a:defRPr/>
            </a:pPr>
            <a:r>
              <a:rPr lang="de-AT" sz="2000">
                <a:solidFill>
                  <a:srgbClr val="000000"/>
                </a:solidFill>
                <a:latin typeface="Times New Roman" panose="02020603050405020304" pitchFamily="18" charset="0"/>
              </a:rPr>
              <a:t>Hinweis des Vorstands</a:t>
            </a:r>
          </a:p>
        </p:txBody>
      </p:sp>
      <p:sp>
        <p:nvSpPr>
          <p:cNvPr id="479252" name="Text Box 20"/>
          <p:cNvSpPr txBox="1">
            <a:spLocks noChangeArrowheads="1"/>
          </p:cNvSpPr>
          <p:nvPr/>
        </p:nvSpPr>
        <p:spPr bwMode="auto">
          <a:xfrm>
            <a:off x="5219700" y="4430713"/>
            <a:ext cx="3673475" cy="3968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eaLnBrk="0" hangingPunct="0">
              <a:defRPr/>
            </a:pPr>
            <a:endParaRPr lang="de-AT" sz="2000">
              <a:solidFill>
                <a:srgbClr val="000000"/>
              </a:solidFill>
              <a:latin typeface="Times New Roman" panose="02020603050405020304" pitchFamily="18" charset="0"/>
            </a:endParaRPr>
          </a:p>
        </p:txBody>
      </p:sp>
      <p:sp>
        <p:nvSpPr>
          <p:cNvPr id="479253" name="Text Box 21"/>
          <p:cNvSpPr txBox="1">
            <a:spLocks noChangeArrowheads="1"/>
          </p:cNvSpPr>
          <p:nvPr/>
        </p:nvSpPr>
        <p:spPr bwMode="auto">
          <a:xfrm>
            <a:off x="5148263" y="4503738"/>
            <a:ext cx="3744912" cy="1016000"/>
          </a:xfrm>
          <a:prstGeom prst="rect">
            <a:avLst/>
          </a:prstGeom>
          <a:solidFill>
            <a:schemeClr val="bg1"/>
          </a:solidFill>
          <a:ln w="9525" algn="ctr">
            <a:solidFill>
              <a:schemeClr val="tx1"/>
            </a:solidFill>
            <a:miter lim="800000"/>
            <a:headEnd/>
            <a:tailEnd/>
          </a:ln>
          <a:effectLst>
            <a:prstShdw prst="shdw17" dist="17961" dir="2700000">
              <a:schemeClr val="tx1">
                <a:gamma/>
                <a:shade val="60000"/>
                <a:invGamma/>
              </a:schemeClr>
            </a:prstShdw>
          </a:effectLst>
        </p:spPr>
        <p:txBody>
          <a:bodyPr>
            <a:spAutoFit/>
          </a:bodyPr>
          <a:lstStyle/>
          <a:p>
            <a:pPr algn="ctr" eaLnBrk="0" hangingPunct="0">
              <a:defRPr/>
            </a:pPr>
            <a:r>
              <a:rPr lang="de-AT" sz="2000" b="1">
                <a:solidFill>
                  <a:srgbClr val="000000"/>
                </a:solidFill>
                <a:latin typeface="Times New Roman" panose="02020603050405020304" pitchFamily="18" charset="0"/>
              </a:rPr>
              <a:t>In Kürze erfolgt Vergabe umfangreicher (profitabler) Beratungsaufträge</a:t>
            </a:r>
          </a:p>
        </p:txBody>
      </p:sp>
      <p:sp>
        <p:nvSpPr>
          <p:cNvPr id="377870" name="Text Box 23"/>
          <p:cNvSpPr txBox="1">
            <a:spLocks noChangeArrowheads="1"/>
          </p:cNvSpPr>
          <p:nvPr/>
        </p:nvSpPr>
        <p:spPr bwMode="auto">
          <a:xfrm>
            <a:off x="250825" y="5805488"/>
            <a:ext cx="8748713" cy="708025"/>
          </a:xfrm>
          <a:prstGeom prst="rect">
            <a:avLst/>
          </a:prstGeom>
          <a:solidFill>
            <a:srgbClr val="DDDDDD"/>
          </a:solidFill>
          <a:ln>
            <a:noFill/>
          </a:ln>
          <a:effectLst>
            <a:prstShdw prst="shdw17" dist="17961" dir="2700000">
              <a:srgbClr val="858585"/>
            </a:prstShdw>
          </a:effectLst>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spcBef>
                <a:spcPct val="50000"/>
              </a:spcBef>
            </a:pPr>
            <a:r>
              <a:rPr lang="de-AT" altLang="de-DE" sz="2000" b="1" smtClean="0">
                <a:solidFill>
                  <a:srgbClr val="CC3300"/>
                </a:solidFill>
              </a:rPr>
              <a:t>DILEMMA der Wirtschaftsprüfer/innen zwischen moralischer Integrität und  Gewinnerzielungsinteressen</a:t>
            </a:r>
          </a:p>
        </p:txBody>
      </p:sp>
    </p:spTree>
    <p:extLst>
      <p:ext uri="{BB962C8B-B14F-4D97-AF65-F5344CB8AC3E}">
        <p14:creationId xmlns:p14="http://schemas.microsoft.com/office/powerpoint/2010/main" val="24185604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617922"/>
                                        </p:tgtEl>
                                        <p:attrNameLst>
                                          <p:attrName>style.visibility</p:attrName>
                                        </p:attrNameLst>
                                      </p:cBhvr>
                                      <p:to>
                                        <p:strVal val="visible"/>
                                      </p:to>
                                    </p:set>
                                    <p:anim calcmode="lin" valueType="num">
                                      <p:cBhvr>
                                        <p:cTn id="7" dur="500" fill="hold"/>
                                        <p:tgtEl>
                                          <p:spTgt spid="1617922"/>
                                        </p:tgtEl>
                                        <p:attrNameLst>
                                          <p:attrName>ppt_w</p:attrName>
                                        </p:attrNameLst>
                                      </p:cBhvr>
                                      <p:tavLst>
                                        <p:tav tm="0">
                                          <p:val>
                                            <p:fltVal val="0"/>
                                          </p:val>
                                        </p:tav>
                                        <p:tav tm="100000">
                                          <p:val>
                                            <p:strVal val="#ppt_w"/>
                                          </p:val>
                                        </p:tav>
                                      </p:tavLst>
                                    </p:anim>
                                    <p:anim calcmode="lin" valueType="num">
                                      <p:cBhvr>
                                        <p:cTn id="8" dur="500" fill="hold"/>
                                        <p:tgtEl>
                                          <p:spTgt spid="1617922"/>
                                        </p:tgtEl>
                                        <p:attrNameLst>
                                          <p:attrName>ppt_h</p:attrName>
                                        </p:attrNameLst>
                                      </p:cBhvr>
                                      <p:tavLst>
                                        <p:tav tm="0">
                                          <p:val>
                                            <p:fltVal val="0"/>
                                          </p:val>
                                        </p:tav>
                                        <p:tav tm="100000">
                                          <p:val>
                                            <p:strVal val="#ppt_h"/>
                                          </p:val>
                                        </p:tav>
                                      </p:tavLst>
                                    </p:anim>
                                    <p:anim calcmode="lin" valueType="num">
                                      <p:cBhvr>
                                        <p:cTn id="9" dur="500" fill="hold"/>
                                        <p:tgtEl>
                                          <p:spTgt spid="1617922"/>
                                        </p:tgtEl>
                                        <p:attrNameLst>
                                          <p:attrName>ppt_x</p:attrName>
                                        </p:attrNameLst>
                                      </p:cBhvr>
                                      <p:tavLst>
                                        <p:tav tm="0">
                                          <p:val>
                                            <p:fltVal val="0.5"/>
                                          </p:val>
                                        </p:tav>
                                        <p:tav tm="100000">
                                          <p:val>
                                            <p:strVal val="#ppt_x"/>
                                          </p:val>
                                        </p:tav>
                                      </p:tavLst>
                                    </p:anim>
                                    <p:anim calcmode="lin" valueType="num">
                                      <p:cBhvr>
                                        <p:cTn id="10" dur="500" fill="hold"/>
                                        <p:tgtEl>
                                          <p:spTgt spid="16179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2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llipse 1"/>
          <p:cNvSpPr/>
          <p:nvPr/>
        </p:nvSpPr>
        <p:spPr bwMode="black">
          <a:xfrm>
            <a:off x="1060809" y="1412776"/>
            <a:ext cx="6751551" cy="4608512"/>
          </a:xfrm>
          <a:prstGeom prst="ellipse">
            <a:avLst/>
          </a:prstGeom>
          <a:solidFill>
            <a:srgbClr val="FFFF66">
              <a:alpha val="16078"/>
            </a:srgbClr>
          </a:solidFill>
          <a:ln w="38100" algn="ctr">
            <a:solidFill>
              <a:schemeClr val="bg1">
                <a:lumMod val="50000"/>
              </a:schemeClr>
            </a:solidFill>
            <a:miter lim="800000"/>
            <a:headEnd/>
            <a:tailEnd/>
          </a:ln>
        </p:spPr>
        <p:txBody>
          <a:bodyPr lIns="92075" tIns="46038" rIns="92075" bIns="46038" rtlCol="0" anchor="ctr">
            <a:spAutoFit/>
          </a:bodyPr>
          <a:lstStyle/>
          <a:p>
            <a:pPr algn="ctr"/>
            <a:endParaRPr lang="de-AT" sz="2000">
              <a:solidFill>
                <a:srgbClr val="000000"/>
              </a:solidFill>
              <a:latin typeface="Arial" charset="0"/>
            </a:endParaRPr>
          </a:p>
        </p:txBody>
      </p:sp>
      <p:sp>
        <p:nvSpPr>
          <p:cNvPr id="476166" name="Rectangle 6"/>
          <p:cNvSpPr>
            <a:spLocks noChangeArrowheads="1"/>
          </p:cNvSpPr>
          <p:nvPr/>
        </p:nvSpPr>
        <p:spPr bwMode="auto">
          <a:xfrm>
            <a:off x="870443" y="165580"/>
            <a:ext cx="7632700" cy="792163"/>
          </a:xfrm>
          <a:prstGeom prst="rect">
            <a:avLst/>
          </a:prstGeom>
          <a:solidFill>
            <a:schemeClr val="bg1"/>
          </a:solidFill>
          <a:ln w="9525" algn="ctr">
            <a:solidFill>
              <a:schemeClr val="tx1"/>
            </a:solidFill>
            <a:miter lim="800000"/>
            <a:headEnd/>
            <a:tailEnd/>
          </a:ln>
          <a:effectLst>
            <a:prstShdw prst="shdw17" dist="17961" dir="2700000">
              <a:schemeClr val="tx1">
                <a:gamma/>
                <a:shade val="60000"/>
                <a:invGamma/>
              </a:schemeClr>
            </a:prstShdw>
          </a:effectLst>
        </p:spPr>
        <p:txBody>
          <a:bodyPr wrap="none" anchor="ctr"/>
          <a:lstStyle/>
          <a:p>
            <a:pPr eaLnBrk="0" hangingPunct="0">
              <a:defRPr/>
            </a:pPr>
            <a:endParaRPr lang="de-DE" sz="2000">
              <a:solidFill>
                <a:srgbClr val="000000"/>
              </a:solidFill>
              <a:latin typeface="Arial" charset="0"/>
            </a:endParaRPr>
          </a:p>
        </p:txBody>
      </p:sp>
      <p:sp>
        <p:nvSpPr>
          <p:cNvPr id="476165" name="Text Box 5"/>
          <p:cNvSpPr txBox="1">
            <a:spLocks noChangeArrowheads="1"/>
          </p:cNvSpPr>
          <p:nvPr/>
        </p:nvSpPr>
        <p:spPr bwMode="auto">
          <a:xfrm>
            <a:off x="1195869" y="271942"/>
            <a:ext cx="6659562" cy="57943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lgn="ctr" eaLnBrk="0" hangingPunct="0">
              <a:defRPr/>
            </a:pPr>
            <a:r>
              <a:rPr lang="de-AT" sz="3200" b="1" dirty="0">
                <a:solidFill>
                  <a:srgbClr val="000000"/>
                </a:solidFill>
                <a:latin typeface="Arial" charset="0"/>
              </a:rPr>
              <a:t>Wo ist der primäre Ort der Moral?</a:t>
            </a:r>
          </a:p>
        </p:txBody>
      </p:sp>
      <p:sp>
        <p:nvSpPr>
          <p:cNvPr id="476172" name="Text Box 12"/>
          <p:cNvSpPr txBox="1">
            <a:spLocks noChangeArrowheads="1"/>
          </p:cNvSpPr>
          <p:nvPr/>
        </p:nvSpPr>
        <p:spPr bwMode="auto">
          <a:xfrm>
            <a:off x="1891153" y="1988840"/>
            <a:ext cx="4841087" cy="3384376"/>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algn="ctr" eaLnBrk="0" hangingPunct="0">
              <a:defRPr/>
            </a:pPr>
            <a:endParaRPr lang="de-AT" sz="2400" b="1" u="sng" dirty="0" smtClean="0">
              <a:solidFill>
                <a:srgbClr val="CC3300"/>
              </a:solidFill>
              <a:latin typeface="Arial" charset="0"/>
            </a:endParaRPr>
          </a:p>
          <a:p>
            <a:pPr algn="ctr" eaLnBrk="0" hangingPunct="0">
              <a:defRPr/>
            </a:pPr>
            <a:r>
              <a:rPr lang="de-AT" sz="3200" b="1" dirty="0" smtClean="0">
                <a:solidFill>
                  <a:srgbClr val="FF0000"/>
                </a:solidFill>
                <a:latin typeface="Arial" charset="0"/>
              </a:rPr>
              <a:t>Individuen</a:t>
            </a:r>
          </a:p>
          <a:p>
            <a:pPr algn="ctr" eaLnBrk="0" hangingPunct="0">
              <a:defRPr/>
            </a:pPr>
            <a:r>
              <a:rPr lang="de-AT" sz="2000" dirty="0" smtClean="0">
                <a:solidFill>
                  <a:srgbClr val="000000"/>
                </a:solidFill>
                <a:latin typeface="Arial" charset="0"/>
              </a:rPr>
              <a:t>(Individualethik)</a:t>
            </a:r>
          </a:p>
          <a:p>
            <a:pPr algn="ctr" eaLnBrk="0" hangingPunct="0">
              <a:defRPr/>
            </a:pPr>
            <a:endParaRPr lang="de-AT" sz="2000" dirty="0" smtClean="0">
              <a:solidFill>
                <a:srgbClr val="000000"/>
              </a:solidFill>
              <a:latin typeface="Arial" charset="0"/>
            </a:endParaRPr>
          </a:p>
          <a:p>
            <a:pPr algn="ctr" eaLnBrk="0" hangingPunct="0">
              <a:defRPr/>
            </a:pPr>
            <a:r>
              <a:rPr lang="de-AT" sz="2400" dirty="0" smtClean="0">
                <a:solidFill>
                  <a:srgbClr val="000000"/>
                </a:solidFill>
                <a:latin typeface="Arial" charset="0"/>
              </a:rPr>
              <a:t>Erziehung </a:t>
            </a:r>
            <a:r>
              <a:rPr lang="de-AT" sz="2400" dirty="0">
                <a:solidFill>
                  <a:srgbClr val="000000"/>
                </a:solidFill>
                <a:latin typeface="Arial" charset="0"/>
              </a:rPr>
              <a:t>zur Einhaltung </a:t>
            </a:r>
          </a:p>
          <a:p>
            <a:pPr algn="ctr" eaLnBrk="0" hangingPunct="0">
              <a:defRPr/>
            </a:pPr>
            <a:r>
              <a:rPr lang="de-AT" sz="2400" dirty="0">
                <a:solidFill>
                  <a:srgbClr val="000000"/>
                </a:solidFill>
                <a:latin typeface="Arial" charset="0"/>
              </a:rPr>
              <a:t>moralischer Normen (z.B. </a:t>
            </a:r>
          </a:p>
          <a:p>
            <a:pPr algn="ctr" eaLnBrk="0" hangingPunct="0">
              <a:defRPr/>
            </a:pPr>
            <a:r>
              <a:rPr lang="de-AT" sz="2400" dirty="0">
                <a:solidFill>
                  <a:srgbClr val="000000"/>
                </a:solidFill>
                <a:latin typeface="Arial" charset="0"/>
              </a:rPr>
              <a:t>Steuermoral)</a:t>
            </a:r>
          </a:p>
          <a:p>
            <a:pPr algn="ctr" eaLnBrk="0" hangingPunct="0">
              <a:defRPr/>
            </a:pPr>
            <a:endParaRPr lang="de-AT" sz="2400" dirty="0">
              <a:solidFill>
                <a:srgbClr val="000000"/>
              </a:solidFill>
              <a:latin typeface="Arial" charset="0"/>
            </a:endParaRPr>
          </a:p>
          <a:p>
            <a:pPr algn="ctr" eaLnBrk="0" hangingPunct="0">
              <a:defRPr/>
            </a:pPr>
            <a:endParaRPr lang="de-AT" sz="2400" dirty="0">
              <a:solidFill>
                <a:srgbClr val="000000"/>
              </a:solidFill>
              <a:latin typeface="Arial" charset="0"/>
            </a:endParaRPr>
          </a:p>
        </p:txBody>
      </p:sp>
    </p:spTree>
    <p:extLst>
      <p:ext uri="{BB962C8B-B14F-4D97-AF65-F5344CB8AC3E}">
        <p14:creationId xmlns:p14="http://schemas.microsoft.com/office/powerpoint/2010/main" val="3108876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827088" y="1412875"/>
            <a:ext cx="7777162" cy="3889375"/>
          </a:xfrm>
          <a:prstGeom prst="rect">
            <a:avLst/>
          </a:prstGeom>
          <a:noFill/>
          <a:ln w="9525" algn="ctr">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lIns="90000" tIns="46800" rIns="90000" bIns="46800" anchor="ctr">
            <a:spAutoFit/>
            <a:flatTx/>
          </a:bodyPr>
          <a:lstStyle/>
          <a:p>
            <a:pPr algn="ctr" eaLnBrk="0" hangingPunct="0"/>
            <a:endParaRPr lang="de-AT" sz="2000">
              <a:solidFill>
                <a:srgbClr val="000000"/>
              </a:solidFill>
            </a:endParaRPr>
          </a:p>
        </p:txBody>
      </p:sp>
      <p:sp>
        <p:nvSpPr>
          <p:cNvPr id="2" name="Textfeld 1"/>
          <p:cNvSpPr txBox="1"/>
          <p:nvPr/>
        </p:nvSpPr>
        <p:spPr>
          <a:xfrm>
            <a:off x="2123728" y="2132856"/>
            <a:ext cx="4824536" cy="1015663"/>
          </a:xfrm>
          <a:prstGeom prst="rect">
            <a:avLst/>
          </a:prstGeom>
          <a:noFill/>
        </p:spPr>
        <p:txBody>
          <a:bodyPr wrap="square" rtlCol="0">
            <a:spAutoFit/>
          </a:bodyPr>
          <a:lstStyle/>
          <a:p>
            <a:pPr algn="ctr"/>
            <a:r>
              <a:rPr lang="de-AT" sz="6000" b="1" dirty="0" smtClean="0">
                <a:solidFill>
                  <a:srgbClr val="000000"/>
                </a:solidFill>
              </a:rPr>
              <a:t>Einheit  </a:t>
            </a:r>
            <a:endParaRPr lang="de-AT" sz="6000" b="1" dirty="0">
              <a:solidFill>
                <a:srgbClr val="000000"/>
              </a:solidFill>
            </a:endParaRPr>
          </a:p>
        </p:txBody>
      </p:sp>
      <p:sp>
        <p:nvSpPr>
          <p:cNvPr id="3" name="Textfeld 2"/>
          <p:cNvSpPr txBox="1"/>
          <p:nvPr/>
        </p:nvSpPr>
        <p:spPr>
          <a:xfrm>
            <a:off x="1288954" y="3573016"/>
            <a:ext cx="6494085" cy="1077218"/>
          </a:xfrm>
          <a:prstGeom prst="rect">
            <a:avLst/>
          </a:prstGeom>
          <a:noFill/>
        </p:spPr>
        <p:txBody>
          <a:bodyPr wrap="none" rtlCol="0">
            <a:spAutoFit/>
          </a:bodyPr>
          <a:lstStyle/>
          <a:p>
            <a:pPr algn="ctr"/>
            <a:r>
              <a:rPr lang="de-AT" sz="3200" dirty="0" smtClean="0">
                <a:solidFill>
                  <a:srgbClr val="000000"/>
                </a:solidFill>
              </a:rPr>
              <a:t>Einführung in die Wirtschaftsethik, </a:t>
            </a:r>
          </a:p>
          <a:p>
            <a:pPr algn="ctr"/>
            <a:r>
              <a:rPr lang="de-AT" sz="3200" dirty="0">
                <a:solidFill>
                  <a:srgbClr val="000000"/>
                </a:solidFill>
              </a:rPr>
              <a:t>i</a:t>
            </a:r>
            <a:r>
              <a:rPr lang="de-AT" sz="3200" dirty="0" smtClean="0">
                <a:solidFill>
                  <a:srgbClr val="000000"/>
                </a:solidFill>
              </a:rPr>
              <a:t>n die Dilemmata-Analyse</a:t>
            </a:r>
            <a:endParaRPr lang="de-AT" sz="3200" dirty="0">
              <a:solidFill>
                <a:srgbClr val="000000"/>
              </a:solidFill>
            </a:endParaRPr>
          </a:p>
        </p:txBody>
      </p:sp>
    </p:spTree>
    <p:extLst>
      <p:ext uri="{BB962C8B-B14F-4D97-AF65-F5344CB8AC3E}">
        <p14:creationId xmlns:p14="http://schemas.microsoft.com/office/powerpoint/2010/main" val="1073277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llipse 1"/>
          <p:cNvSpPr/>
          <p:nvPr/>
        </p:nvSpPr>
        <p:spPr bwMode="black">
          <a:xfrm>
            <a:off x="1259632" y="1268760"/>
            <a:ext cx="6264696" cy="5184576"/>
          </a:xfrm>
          <a:prstGeom prst="ellipse">
            <a:avLst/>
          </a:prstGeom>
          <a:solidFill>
            <a:srgbClr val="FF3300">
              <a:alpha val="16078"/>
            </a:srgbClr>
          </a:solidFill>
          <a:ln w="38100" algn="ctr">
            <a:solidFill>
              <a:schemeClr val="bg1">
                <a:lumMod val="50000"/>
              </a:schemeClr>
            </a:solidFill>
            <a:miter lim="800000"/>
            <a:headEnd/>
            <a:tailEnd/>
          </a:ln>
        </p:spPr>
        <p:txBody>
          <a:bodyPr lIns="92075" tIns="46038" rIns="92075" bIns="46038" rtlCol="0" anchor="ctr">
            <a:spAutoFit/>
          </a:bodyPr>
          <a:lstStyle/>
          <a:p>
            <a:pPr algn="ctr"/>
            <a:endParaRPr lang="de-AT" sz="2000">
              <a:solidFill>
                <a:srgbClr val="000000"/>
              </a:solidFill>
              <a:latin typeface="Arial" charset="0"/>
            </a:endParaRPr>
          </a:p>
        </p:txBody>
      </p:sp>
      <p:sp>
        <p:nvSpPr>
          <p:cNvPr id="476166" name="Rectangle 6"/>
          <p:cNvSpPr>
            <a:spLocks noChangeArrowheads="1"/>
          </p:cNvSpPr>
          <p:nvPr/>
        </p:nvSpPr>
        <p:spPr bwMode="auto">
          <a:xfrm>
            <a:off x="870443" y="165580"/>
            <a:ext cx="7632700" cy="792163"/>
          </a:xfrm>
          <a:prstGeom prst="rect">
            <a:avLst/>
          </a:prstGeom>
          <a:solidFill>
            <a:schemeClr val="bg1"/>
          </a:solidFill>
          <a:ln w="9525" algn="ctr">
            <a:solidFill>
              <a:schemeClr val="tx1"/>
            </a:solidFill>
            <a:miter lim="800000"/>
            <a:headEnd/>
            <a:tailEnd/>
          </a:ln>
          <a:effectLst>
            <a:prstShdw prst="shdw17" dist="17961" dir="2700000">
              <a:schemeClr val="tx1">
                <a:gamma/>
                <a:shade val="60000"/>
                <a:invGamma/>
              </a:schemeClr>
            </a:prstShdw>
          </a:effectLst>
        </p:spPr>
        <p:txBody>
          <a:bodyPr wrap="none" anchor="ctr"/>
          <a:lstStyle/>
          <a:p>
            <a:pPr eaLnBrk="0" hangingPunct="0">
              <a:defRPr/>
            </a:pPr>
            <a:endParaRPr lang="de-DE" sz="2000">
              <a:solidFill>
                <a:srgbClr val="000000"/>
              </a:solidFill>
              <a:latin typeface="Arial" charset="0"/>
            </a:endParaRPr>
          </a:p>
        </p:txBody>
      </p:sp>
      <p:sp>
        <p:nvSpPr>
          <p:cNvPr id="476165" name="Text Box 5"/>
          <p:cNvSpPr txBox="1">
            <a:spLocks noChangeArrowheads="1"/>
          </p:cNvSpPr>
          <p:nvPr/>
        </p:nvSpPr>
        <p:spPr bwMode="auto">
          <a:xfrm>
            <a:off x="1195869" y="271942"/>
            <a:ext cx="6659562" cy="57943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lgn="ctr" eaLnBrk="0" hangingPunct="0">
              <a:defRPr/>
            </a:pPr>
            <a:r>
              <a:rPr lang="de-AT" sz="3200" b="1" dirty="0">
                <a:solidFill>
                  <a:srgbClr val="000000"/>
                </a:solidFill>
                <a:latin typeface="Arial" charset="0"/>
              </a:rPr>
              <a:t>Wo ist der primäre Ort der Moral?</a:t>
            </a:r>
          </a:p>
        </p:txBody>
      </p:sp>
      <p:sp>
        <p:nvSpPr>
          <p:cNvPr id="6" name="Textfeld 5"/>
          <p:cNvSpPr txBox="1"/>
          <p:nvPr/>
        </p:nvSpPr>
        <p:spPr>
          <a:xfrm>
            <a:off x="1979712" y="2348880"/>
            <a:ext cx="4668266" cy="2677656"/>
          </a:xfrm>
          <a:prstGeom prst="rect">
            <a:avLst/>
          </a:prstGeom>
          <a:noFill/>
        </p:spPr>
        <p:txBody>
          <a:bodyPr wrap="none" rtlCol="0">
            <a:spAutoFit/>
          </a:bodyPr>
          <a:lstStyle/>
          <a:p>
            <a:pPr algn="ctr"/>
            <a:r>
              <a:rPr lang="de-AT" sz="3200" b="1" dirty="0" smtClean="0">
                <a:solidFill>
                  <a:srgbClr val="FF0000"/>
                </a:solidFill>
                <a:latin typeface="Arial" charset="0"/>
              </a:rPr>
              <a:t>Unternehmen</a:t>
            </a:r>
          </a:p>
          <a:p>
            <a:pPr algn="ctr"/>
            <a:r>
              <a:rPr lang="de-AT" sz="2000" dirty="0" smtClean="0">
                <a:solidFill>
                  <a:srgbClr val="000000"/>
                </a:solidFill>
                <a:latin typeface="Arial" charset="0"/>
              </a:rPr>
              <a:t>(Unternehmensethik)</a:t>
            </a:r>
          </a:p>
          <a:p>
            <a:pPr algn="ctr"/>
            <a:endParaRPr lang="de-AT" sz="2000" dirty="0" smtClean="0">
              <a:solidFill>
                <a:srgbClr val="000000"/>
              </a:solidFill>
              <a:latin typeface="Arial" charset="0"/>
            </a:endParaRPr>
          </a:p>
          <a:p>
            <a:pPr algn="ctr"/>
            <a:r>
              <a:rPr lang="de-AT" sz="2400" dirty="0" smtClean="0">
                <a:solidFill>
                  <a:srgbClr val="000000"/>
                </a:solidFill>
                <a:latin typeface="Arial" charset="0"/>
              </a:rPr>
              <a:t>In einer sozialen Marktwirtschaft </a:t>
            </a:r>
          </a:p>
          <a:p>
            <a:pPr algn="ctr"/>
            <a:r>
              <a:rPr lang="de-AT" sz="2400" dirty="0">
                <a:solidFill>
                  <a:srgbClr val="000000"/>
                </a:solidFill>
                <a:latin typeface="Arial" charset="0"/>
              </a:rPr>
              <a:t>h</a:t>
            </a:r>
            <a:r>
              <a:rPr lang="de-AT" sz="2400" dirty="0" smtClean="0">
                <a:solidFill>
                  <a:srgbClr val="000000"/>
                </a:solidFill>
                <a:latin typeface="Arial" charset="0"/>
              </a:rPr>
              <a:t>aben Betriebe (auch) eine </a:t>
            </a:r>
          </a:p>
          <a:p>
            <a:pPr algn="ctr"/>
            <a:r>
              <a:rPr lang="de-AT" sz="2400" dirty="0" smtClean="0">
                <a:solidFill>
                  <a:srgbClr val="000000"/>
                </a:solidFill>
                <a:latin typeface="Arial" charset="0"/>
              </a:rPr>
              <a:t>Verantwortung  gegenüber</a:t>
            </a:r>
          </a:p>
          <a:p>
            <a:pPr algn="ctr"/>
            <a:r>
              <a:rPr lang="de-AT" sz="2400" dirty="0" smtClean="0">
                <a:solidFill>
                  <a:srgbClr val="000000"/>
                </a:solidFill>
                <a:latin typeface="Arial" charset="0"/>
              </a:rPr>
              <a:t> der Gesellschaft </a:t>
            </a:r>
          </a:p>
        </p:txBody>
      </p:sp>
    </p:spTree>
    <p:extLst>
      <p:ext uri="{BB962C8B-B14F-4D97-AF65-F5344CB8AC3E}">
        <p14:creationId xmlns:p14="http://schemas.microsoft.com/office/powerpoint/2010/main" val="3576911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llipse 1"/>
          <p:cNvSpPr/>
          <p:nvPr/>
        </p:nvSpPr>
        <p:spPr bwMode="black">
          <a:xfrm>
            <a:off x="1331640" y="1196752"/>
            <a:ext cx="6048672" cy="5112568"/>
          </a:xfrm>
          <a:prstGeom prst="ellipse">
            <a:avLst/>
          </a:prstGeom>
          <a:solidFill>
            <a:srgbClr val="66FFFF">
              <a:alpha val="16863"/>
            </a:srgbClr>
          </a:solidFill>
          <a:ln w="38100" algn="ctr">
            <a:solidFill>
              <a:schemeClr val="bg1">
                <a:lumMod val="50000"/>
              </a:schemeClr>
            </a:solidFill>
            <a:miter lim="800000"/>
            <a:headEnd/>
            <a:tailEnd/>
          </a:ln>
        </p:spPr>
        <p:txBody>
          <a:bodyPr lIns="92075" tIns="46038" rIns="92075" bIns="46038" rtlCol="0" anchor="ctr">
            <a:spAutoFit/>
          </a:bodyPr>
          <a:lstStyle/>
          <a:p>
            <a:pPr algn="ctr"/>
            <a:endParaRPr lang="de-AT" sz="2000">
              <a:solidFill>
                <a:srgbClr val="000000"/>
              </a:solidFill>
              <a:latin typeface="Arial" charset="0"/>
            </a:endParaRPr>
          </a:p>
        </p:txBody>
      </p:sp>
      <p:sp>
        <p:nvSpPr>
          <p:cNvPr id="476166" name="Rectangle 6"/>
          <p:cNvSpPr>
            <a:spLocks noChangeArrowheads="1"/>
          </p:cNvSpPr>
          <p:nvPr/>
        </p:nvSpPr>
        <p:spPr bwMode="auto">
          <a:xfrm>
            <a:off x="870443" y="165580"/>
            <a:ext cx="7632700" cy="792163"/>
          </a:xfrm>
          <a:prstGeom prst="rect">
            <a:avLst/>
          </a:prstGeom>
          <a:solidFill>
            <a:schemeClr val="bg1"/>
          </a:solidFill>
          <a:ln w="9525" algn="ctr">
            <a:solidFill>
              <a:schemeClr val="tx1"/>
            </a:solidFill>
            <a:miter lim="800000"/>
            <a:headEnd/>
            <a:tailEnd/>
          </a:ln>
          <a:effectLst>
            <a:prstShdw prst="shdw17" dist="17961" dir="2700000">
              <a:schemeClr val="tx1">
                <a:gamma/>
                <a:shade val="60000"/>
                <a:invGamma/>
              </a:schemeClr>
            </a:prstShdw>
          </a:effectLst>
        </p:spPr>
        <p:txBody>
          <a:bodyPr wrap="none" anchor="ctr"/>
          <a:lstStyle/>
          <a:p>
            <a:pPr eaLnBrk="0" hangingPunct="0">
              <a:defRPr/>
            </a:pPr>
            <a:endParaRPr lang="de-DE" sz="2000">
              <a:solidFill>
                <a:srgbClr val="000000"/>
              </a:solidFill>
              <a:latin typeface="Arial" charset="0"/>
            </a:endParaRPr>
          </a:p>
        </p:txBody>
      </p:sp>
      <p:sp>
        <p:nvSpPr>
          <p:cNvPr id="476165" name="Text Box 5"/>
          <p:cNvSpPr txBox="1">
            <a:spLocks noChangeArrowheads="1"/>
          </p:cNvSpPr>
          <p:nvPr/>
        </p:nvSpPr>
        <p:spPr bwMode="auto">
          <a:xfrm>
            <a:off x="1195869" y="271942"/>
            <a:ext cx="6659562" cy="57943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lgn="ctr" eaLnBrk="0" hangingPunct="0">
              <a:defRPr/>
            </a:pPr>
            <a:r>
              <a:rPr lang="de-AT" sz="3200" b="1" dirty="0">
                <a:solidFill>
                  <a:srgbClr val="000000"/>
                </a:solidFill>
                <a:latin typeface="Arial" charset="0"/>
              </a:rPr>
              <a:t>Wo ist der primäre Ort der Moral?</a:t>
            </a:r>
          </a:p>
        </p:txBody>
      </p:sp>
      <p:sp>
        <p:nvSpPr>
          <p:cNvPr id="5" name="Rechteck 4"/>
          <p:cNvSpPr/>
          <p:nvPr/>
        </p:nvSpPr>
        <p:spPr>
          <a:xfrm>
            <a:off x="2051720" y="2204864"/>
            <a:ext cx="4572000" cy="2677656"/>
          </a:xfrm>
          <a:prstGeom prst="rect">
            <a:avLst/>
          </a:prstGeom>
        </p:spPr>
        <p:txBody>
          <a:bodyPr>
            <a:spAutoFit/>
          </a:bodyPr>
          <a:lstStyle/>
          <a:p>
            <a:pPr algn="ctr" eaLnBrk="0" hangingPunct="0">
              <a:defRPr/>
            </a:pPr>
            <a:r>
              <a:rPr lang="de-AT" sz="3200" b="1" dirty="0" smtClean="0">
                <a:solidFill>
                  <a:srgbClr val="FF0000"/>
                </a:solidFill>
                <a:latin typeface="Arial" charset="0"/>
              </a:rPr>
              <a:t>Staat</a:t>
            </a:r>
          </a:p>
          <a:p>
            <a:pPr algn="ctr" eaLnBrk="0" hangingPunct="0">
              <a:defRPr/>
            </a:pPr>
            <a:r>
              <a:rPr lang="de-AT" sz="2000" dirty="0" smtClean="0">
                <a:solidFill>
                  <a:srgbClr val="000000"/>
                </a:solidFill>
                <a:latin typeface="Arial" charset="0"/>
              </a:rPr>
              <a:t>(Wirtschaftsethik)</a:t>
            </a:r>
          </a:p>
          <a:p>
            <a:pPr algn="ctr" eaLnBrk="0" hangingPunct="0">
              <a:defRPr/>
            </a:pPr>
            <a:endParaRPr lang="de-AT" sz="2000" dirty="0" smtClean="0">
              <a:solidFill>
                <a:srgbClr val="000000"/>
              </a:solidFill>
              <a:latin typeface="Arial" charset="0"/>
            </a:endParaRPr>
          </a:p>
          <a:p>
            <a:pPr algn="ctr" eaLnBrk="0" hangingPunct="0">
              <a:defRPr/>
            </a:pPr>
            <a:r>
              <a:rPr lang="de-AT" sz="2400" dirty="0" smtClean="0">
                <a:solidFill>
                  <a:srgbClr val="000000"/>
                </a:solidFill>
                <a:latin typeface="Arial" charset="0"/>
              </a:rPr>
              <a:t>Zum Beispiel </a:t>
            </a:r>
            <a:r>
              <a:rPr lang="de-AT" sz="2400" dirty="0">
                <a:solidFill>
                  <a:srgbClr val="000000"/>
                </a:solidFill>
                <a:latin typeface="Arial" charset="0"/>
              </a:rPr>
              <a:t>Steuergesetze, </a:t>
            </a:r>
          </a:p>
          <a:p>
            <a:pPr algn="ctr" eaLnBrk="0" hangingPunct="0">
              <a:defRPr/>
            </a:pPr>
            <a:r>
              <a:rPr lang="de-AT" sz="2400" dirty="0">
                <a:solidFill>
                  <a:srgbClr val="000000"/>
                </a:solidFill>
                <a:latin typeface="Arial" charset="0"/>
              </a:rPr>
              <a:t>staatliche Anreize zur</a:t>
            </a:r>
          </a:p>
          <a:p>
            <a:pPr algn="ctr" eaLnBrk="0" hangingPunct="0">
              <a:defRPr/>
            </a:pPr>
            <a:r>
              <a:rPr lang="de-AT" sz="2400" dirty="0">
                <a:solidFill>
                  <a:srgbClr val="000000"/>
                </a:solidFill>
                <a:latin typeface="Arial" charset="0"/>
              </a:rPr>
              <a:t>Förderung der Steuermoral,</a:t>
            </a:r>
          </a:p>
          <a:p>
            <a:pPr algn="ctr" eaLnBrk="0" hangingPunct="0">
              <a:defRPr/>
            </a:pPr>
            <a:r>
              <a:rPr lang="de-AT" sz="2400" dirty="0">
                <a:solidFill>
                  <a:srgbClr val="000000"/>
                </a:solidFill>
                <a:latin typeface="Arial" charset="0"/>
              </a:rPr>
              <a:t>„Moral muss sich auszah</a:t>
            </a:r>
            <a:r>
              <a:rPr lang="de-AT" sz="2000" dirty="0">
                <a:solidFill>
                  <a:srgbClr val="000000"/>
                </a:solidFill>
                <a:latin typeface="Arial" charset="0"/>
              </a:rPr>
              <a:t>len“</a:t>
            </a:r>
          </a:p>
        </p:txBody>
      </p:sp>
    </p:spTree>
    <p:extLst>
      <p:ext uri="{BB962C8B-B14F-4D97-AF65-F5344CB8AC3E}">
        <p14:creationId xmlns:p14="http://schemas.microsoft.com/office/powerpoint/2010/main" val="785432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black">
          <a:xfrm>
            <a:off x="827584" y="1196752"/>
            <a:ext cx="7632848" cy="4896544"/>
          </a:xfrm>
          <a:prstGeom prst="rect">
            <a:avLst/>
          </a:prstGeom>
          <a:solidFill>
            <a:schemeClr val="bg1">
              <a:lumMod val="95000"/>
            </a:schemeClr>
          </a:solidFill>
          <a:ln w="9525" algn="ctr">
            <a:solidFill>
              <a:schemeClr val="tx1"/>
            </a:solidFill>
            <a:miter lim="800000"/>
            <a:headEnd/>
            <a:tailEnd/>
          </a:ln>
        </p:spPr>
        <p:txBody>
          <a:bodyPr lIns="92075" tIns="46038" rIns="92075" bIns="46038" rtlCol="0" anchor="ctr">
            <a:spAutoFit/>
          </a:bodyPr>
          <a:lstStyle/>
          <a:p>
            <a:pPr algn="ctr"/>
            <a:endParaRPr lang="de-AT" sz="2000">
              <a:solidFill>
                <a:srgbClr val="000000"/>
              </a:solidFill>
              <a:latin typeface="Arial" charset="0"/>
            </a:endParaRPr>
          </a:p>
        </p:txBody>
      </p:sp>
      <p:sp>
        <p:nvSpPr>
          <p:cNvPr id="4" name="Textfeld 3"/>
          <p:cNvSpPr txBox="1"/>
          <p:nvPr/>
        </p:nvSpPr>
        <p:spPr>
          <a:xfrm>
            <a:off x="1800228" y="1936864"/>
            <a:ext cx="5314275" cy="3416320"/>
          </a:xfrm>
          <a:prstGeom prst="rect">
            <a:avLst/>
          </a:prstGeom>
          <a:noFill/>
        </p:spPr>
        <p:txBody>
          <a:bodyPr wrap="none" rtlCol="0">
            <a:spAutoFit/>
          </a:bodyPr>
          <a:lstStyle/>
          <a:p>
            <a:pPr algn="ctr"/>
            <a:r>
              <a:rPr lang="de-AT" sz="3600" b="1" dirty="0" smtClean="0">
                <a:solidFill>
                  <a:srgbClr val="000000"/>
                </a:solidFill>
                <a:latin typeface="Arial" charset="0"/>
              </a:rPr>
              <a:t>Steuervermeidung</a:t>
            </a:r>
            <a:endParaRPr lang="de-AT" sz="3600" dirty="0" smtClean="0">
              <a:solidFill>
                <a:srgbClr val="000000"/>
              </a:solidFill>
              <a:latin typeface="Arial" charset="0"/>
            </a:endParaRPr>
          </a:p>
          <a:p>
            <a:pPr algn="ctr"/>
            <a:endParaRPr lang="de-AT" sz="3600" dirty="0">
              <a:solidFill>
                <a:srgbClr val="000000"/>
              </a:solidFill>
              <a:latin typeface="Arial" charset="0"/>
            </a:endParaRPr>
          </a:p>
          <a:p>
            <a:pPr algn="ctr"/>
            <a:r>
              <a:rPr lang="de-AT" sz="3600" dirty="0">
                <a:solidFill>
                  <a:srgbClr val="000000"/>
                </a:solidFill>
                <a:latin typeface="Arial" charset="0"/>
              </a:rPr>
              <a:t>v</a:t>
            </a:r>
            <a:r>
              <a:rPr lang="de-AT" sz="3600" dirty="0" smtClean="0">
                <a:solidFill>
                  <a:srgbClr val="000000"/>
                </a:solidFill>
                <a:latin typeface="Arial" charset="0"/>
              </a:rPr>
              <a:t>on</a:t>
            </a:r>
          </a:p>
          <a:p>
            <a:pPr algn="ctr"/>
            <a:endParaRPr lang="de-AT" sz="3600" dirty="0" smtClean="0">
              <a:solidFill>
                <a:srgbClr val="000000"/>
              </a:solidFill>
              <a:latin typeface="Arial" charset="0"/>
            </a:endParaRPr>
          </a:p>
          <a:p>
            <a:pPr algn="ctr"/>
            <a:r>
              <a:rPr lang="de-AT" sz="3600" dirty="0" smtClean="0">
                <a:solidFill>
                  <a:srgbClr val="FF0000"/>
                </a:solidFill>
                <a:latin typeface="Arial" charset="0"/>
              </a:rPr>
              <a:t>Amazon </a:t>
            </a:r>
          </a:p>
          <a:p>
            <a:pPr algn="ctr"/>
            <a:r>
              <a:rPr lang="de-AT" sz="3600" dirty="0">
                <a:solidFill>
                  <a:srgbClr val="000000"/>
                </a:solidFill>
                <a:latin typeface="Arial" charset="0"/>
              </a:rPr>
              <a:t>i</a:t>
            </a:r>
            <a:r>
              <a:rPr lang="de-AT" sz="3600" dirty="0" smtClean="0">
                <a:solidFill>
                  <a:srgbClr val="000000"/>
                </a:solidFill>
                <a:latin typeface="Arial" charset="0"/>
              </a:rPr>
              <a:t>n Europa und Österreich</a:t>
            </a:r>
            <a:endParaRPr lang="de-AT" sz="3600" dirty="0">
              <a:solidFill>
                <a:srgbClr val="000000"/>
              </a:solidFill>
              <a:latin typeface="Arial" charset="0"/>
            </a:endParaRPr>
          </a:p>
        </p:txBody>
      </p:sp>
    </p:spTree>
    <p:extLst>
      <p:ext uri="{BB962C8B-B14F-4D97-AF65-F5344CB8AC3E}">
        <p14:creationId xmlns:p14="http://schemas.microsoft.com/office/powerpoint/2010/main" val="4118932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0" y="764704"/>
            <a:ext cx="8789732" cy="5010125"/>
            <a:chOff x="4836164" y="1588963"/>
            <a:chExt cx="7848872" cy="5050507"/>
          </a:xfrm>
          <a:solidFill>
            <a:srgbClr val="FFFF00">
              <a:alpha val="18824"/>
            </a:srgbClr>
          </a:solidFill>
        </p:grpSpPr>
        <p:sp>
          <p:nvSpPr>
            <p:cNvPr id="311301" name="Fensterinhalt vertikal verschieben 6"/>
            <p:cNvSpPr>
              <a:spLocks noChangeArrowheads="1"/>
            </p:cNvSpPr>
            <p:nvPr/>
          </p:nvSpPr>
          <p:spPr bwMode="black">
            <a:xfrm>
              <a:off x="4836164" y="1588963"/>
              <a:ext cx="7848872" cy="5050507"/>
            </a:xfrm>
            <a:prstGeom prst="verticalScroll">
              <a:avLst>
                <a:gd name="adj" fmla="val 12500"/>
              </a:avLst>
            </a:prstGeom>
            <a:grpFill/>
            <a:ln w="9525" algn="ctr">
              <a:solidFill>
                <a:schemeClr val="tx1"/>
              </a:solidFill>
              <a:miter lim="800000"/>
              <a:headEnd/>
              <a:tailEnd/>
            </a:ln>
          </p:spPr>
          <p:txBody>
            <a:bodyPr wrap="square" lIns="92075" tIns="46038" rIns="92075" bIns="46038" anchor="ct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lgn="ctr" eaLnBrk="0" hangingPunct="0"/>
              <a:endParaRPr lang="de-AT" altLang="de-DE">
                <a:solidFill>
                  <a:srgbClr val="000000"/>
                </a:solidFill>
              </a:endParaRPr>
            </a:p>
          </p:txBody>
        </p:sp>
        <p:sp>
          <p:nvSpPr>
            <p:cNvPr id="5" name="Textfeld 4"/>
            <p:cNvSpPr txBox="1"/>
            <p:nvPr/>
          </p:nvSpPr>
          <p:spPr>
            <a:xfrm>
              <a:off x="5253662" y="2330237"/>
              <a:ext cx="6840760" cy="4002319"/>
            </a:xfrm>
            <a:prstGeom prst="rect">
              <a:avLst/>
            </a:prstGeom>
            <a:solidFill>
              <a:schemeClr val="bg1">
                <a:alpha val="16863"/>
              </a:schemeClr>
            </a:solidFill>
          </p:spPr>
          <p:txBody>
            <a:bodyPr wrap="square">
              <a:spAutoFit/>
            </a:bodyPr>
            <a:lstStyle/>
            <a:p>
              <a:pPr algn="ctr" eaLnBrk="0" hangingPunct="0">
                <a:defRPr/>
              </a:pPr>
              <a:r>
                <a:rPr lang="de-AT" sz="2800" dirty="0" smtClean="0">
                  <a:solidFill>
                    <a:srgbClr val="000000"/>
                  </a:solidFill>
                  <a:latin typeface="Arial"/>
                </a:rPr>
                <a:t>Amazon </a:t>
              </a:r>
              <a:r>
                <a:rPr lang="de-AT" sz="2800" dirty="0">
                  <a:solidFill>
                    <a:srgbClr val="000000"/>
                  </a:solidFill>
                  <a:latin typeface="Arial"/>
                </a:rPr>
                <a:t>mit seiner Europazentrale in Luxemburg </a:t>
              </a:r>
              <a:endParaRPr lang="de-AT" sz="2800" dirty="0" smtClean="0">
                <a:solidFill>
                  <a:srgbClr val="000000"/>
                </a:solidFill>
                <a:latin typeface="Arial"/>
              </a:endParaRPr>
            </a:p>
            <a:p>
              <a:pPr algn="ctr" eaLnBrk="0" hangingPunct="0">
                <a:defRPr/>
              </a:pPr>
              <a:r>
                <a:rPr lang="de-AT" sz="2800" dirty="0" smtClean="0">
                  <a:solidFill>
                    <a:srgbClr val="000000"/>
                  </a:solidFill>
                  <a:latin typeface="Arial"/>
                </a:rPr>
                <a:t>hat </a:t>
              </a:r>
              <a:r>
                <a:rPr lang="de-AT" sz="2800" dirty="0">
                  <a:solidFill>
                    <a:srgbClr val="000000"/>
                  </a:solidFill>
                  <a:latin typeface="Arial"/>
                </a:rPr>
                <a:t>im Jahr </a:t>
              </a:r>
              <a:r>
                <a:rPr lang="de-AT" sz="2800" dirty="0" smtClean="0">
                  <a:solidFill>
                    <a:srgbClr val="000000"/>
                  </a:solidFill>
                  <a:latin typeface="Arial"/>
                </a:rPr>
                <a:t>2016 </a:t>
              </a:r>
              <a:r>
                <a:rPr lang="de-AT" sz="2800" dirty="0">
                  <a:solidFill>
                    <a:srgbClr val="000000"/>
                  </a:solidFill>
                  <a:latin typeface="Arial"/>
                </a:rPr>
                <a:t>bei einem </a:t>
              </a:r>
              <a:r>
                <a:rPr lang="de-AT" sz="2800" b="1" dirty="0">
                  <a:solidFill>
                    <a:srgbClr val="000000"/>
                  </a:solidFill>
                  <a:latin typeface="Arial"/>
                </a:rPr>
                <a:t>Umsatz von </a:t>
              </a:r>
              <a:endParaRPr lang="de-AT" sz="2800" b="1" dirty="0" smtClean="0">
                <a:solidFill>
                  <a:srgbClr val="000000"/>
                </a:solidFill>
                <a:latin typeface="Arial"/>
              </a:endParaRPr>
            </a:p>
            <a:p>
              <a:pPr algn="ctr" eaLnBrk="0" hangingPunct="0">
                <a:defRPr/>
              </a:pPr>
              <a:r>
                <a:rPr lang="de-AT" sz="2800" b="1" dirty="0">
                  <a:solidFill>
                    <a:srgbClr val="000000"/>
                  </a:solidFill>
                  <a:latin typeface="Arial"/>
                </a:rPr>
                <a:t>r</a:t>
              </a:r>
              <a:r>
                <a:rPr lang="de-AT" sz="2800" b="1" dirty="0" smtClean="0">
                  <a:solidFill>
                    <a:srgbClr val="000000"/>
                  </a:solidFill>
                  <a:latin typeface="Arial"/>
                </a:rPr>
                <a:t>und 22 Milliarden </a:t>
              </a:r>
              <a:r>
                <a:rPr lang="de-AT" sz="2800" b="1" dirty="0">
                  <a:solidFill>
                    <a:srgbClr val="000000"/>
                  </a:solidFill>
                  <a:latin typeface="Arial"/>
                </a:rPr>
                <a:t>Euro</a:t>
              </a:r>
              <a:r>
                <a:rPr lang="de-AT" sz="2800" dirty="0">
                  <a:solidFill>
                    <a:srgbClr val="000000"/>
                  </a:solidFill>
                  <a:latin typeface="Arial"/>
                </a:rPr>
                <a:t> </a:t>
              </a:r>
              <a:r>
                <a:rPr lang="de-AT" sz="2800" dirty="0" smtClean="0">
                  <a:solidFill>
                    <a:srgbClr val="000000"/>
                  </a:solidFill>
                  <a:latin typeface="Arial"/>
                </a:rPr>
                <a:t>und einen durch</a:t>
              </a:r>
            </a:p>
            <a:p>
              <a:pPr algn="ctr" eaLnBrk="0" hangingPunct="0">
                <a:defRPr/>
              </a:pPr>
              <a:r>
                <a:rPr lang="de-AT" sz="2800" dirty="0" smtClean="0">
                  <a:solidFill>
                    <a:srgbClr val="000000"/>
                  </a:solidFill>
                  <a:latin typeface="Arial"/>
                </a:rPr>
                <a:t> </a:t>
              </a:r>
              <a:r>
                <a:rPr lang="de-AT" sz="2800" dirty="0">
                  <a:solidFill>
                    <a:srgbClr val="000000"/>
                  </a:solidFill>
                  <a:latin typeface="Arial"/>
                </a:rPr>
                <a:t>„</a:t>
              </a:r>
              <a:r>
                <a:rPr lang="de-AT" sz="2800" dirty="0" smtClean="0">
                  <a:solidFill>
                    <a:srgbClr val="000000"/>
                  </a:solidFill>
                  <a:latin typeface="Arial"/>
                </a:rPr>
                <a:t>Steuergestaltung “zu versteuernden</a:t>
              </a:r>
            </a:p>
            <a:p>
              <a:pPr algn="ctr" eaLnBrk="0" hangingPunct="0">
                <a:defRPr/>
              </a:pPr>
              <a:r>
                <a:rPr lang="de-AT" sz="2800" dirty="0" smtClean="0">
                  <a:solidFill>
                    <a:srgbClr val="000000"/>
                  </a:solidFill>
                  <a:latin typeface="Arial"/>
                </a:rPr>
                <a:t>Gewinn </a:t>
              </a:r>
              <a:r>
                <a:rPr lang="de-AT" sz="2800" dirty="0">
                  <a:solidFill>
                    <a:srgbClr val="000000"/>
                  </a:solidFill>
                  <a:latin typeface="Arial"/>
                </a:rPr>
                <a:t>von </a:t>
              </a:r>
              <a:r>
                <a:rPr lang="de-AT" sz="2800" dirty="0" smtClean="0">
                  <a:solidFill>
                    <a:srgbClr val="000000"/>
                  </a:solidFill>
                  <a:latin typeface="Arial"/>
                </a:rPr>
                <a:t>65 </a:t>
              </a:r>
              <a:r>
                <a:rPr lang="de-AT" sz="2800" dirty="0">
                  <a:solidFill>
                    <a:srgbClr val="000000"/>
                  </a:solidFill>
                  <a:latin typeface="Arial"/>
                </a:rPr>
                <a:t>Millionen Euro </a:t>
              </a:r>
              <a:endParaRPr lang="de-AT" sz="2800" dirty="0" smtClean="0">
                <a:solidFill>
                  <a:srgbClr val="000000"/>
                </a:solidFill>
                <a:latin typeface="Arial"/>
              </a:endParaRPr>
            </a:p>
            <a:p>
              <a:pPr algn="ctr" eaLnBrk="0" hangingPunct="0">
                <a:defRPr/>
              </a:pPr>
              <a:r>
                <a:rPr lang="de-AT" sz="2800" dirty="0" smtClean="0">
                  <a:solidFill>
                    <a:srgbClr val="000000"/>
                  </a:solidFill>
                  <a:latin typeface="Arial"/>
                </a:rPr>
                <a:t>eine </a:t>
              </a:r>
              <a:r>
                <a:rPr lang="de-AT" sz="2800" b="1" dirty="0" smtClean="0">
                  <a:solidFill>
                    <a:srgbClr val="000000"/>
                  </a:solidFill>
                  <a:latin typeface="Arial"/>
                </a:rPr>
                <a:t>Steuerleistung von 22 Millionen Euro</a:t>
              </a:r>
              <a:r>
                <a:rPr lang="de-AT" sz="2800" dirty="0" smtClean="0">
                  <a:solidFill>
                    <a:srgbClr val="000000"/>
                  </a:solidFill>
                  <a:latin typeface="Arial"/>
                </a:rPr>
                <a:t> ausgewiesen.</a:t>
              </a:r>
            </a:p>
            <a:p>
              <a:pPr algn="ctr" eaLnBrk="0" hangingPunct="0">
                <a:defRPr/>
              </a:pPr>
              <a:r>
                <a:rPr lang="de-AT" sz="2800" dirty="0" smtClean="0">
                  <a:solidFill>
                    <a:srgbClr val="000000"/>
                  </a:solidFill>
                  <a:latin typeface="Arial"/>
                </a:rPr>
                <a:t> = </a:t>
              </a:r>
              <a:r>
                <a:rPr lang="de-AT" sz="2800" b="1" dirty="0" smtClean="0">
                  <a:solidFill>
                    <a:srgbClr val="000000"/>
                  </a:solidFill>
                  <a:latin typeface="Arial"/>
                </a:rPr>
                <a:t>rund 0,10 Prozent!!! </a:t>
              </a:r>
              <a:r>
                <a:rPr lang="de-AT" sz="2800" dirty="0">
                  <a:solidFill>
                    <a:srgbClr val="000000"/>
                  </a:solidFill>
                  <a:latin typeface="Arial"/>
                </a:rPr>
                <a:t>v</a:t>
              </a:r>
              <a:r>
                <a:rPr lang="de-AT" sz="2800" dirty="0" smtClean="0">
                  <a:solidFill>
                    <a:srgbClr val="000000"/>
                  </a:solidFill>
                  <a:latin typeface="Arial"/>
                </a:rPr>
                <a:t>om Umsatz</a:t>
              </a:r>
              <a:endParaRPr lang="de-AT" sz="2800" b="1" dirty="0">
                <a:solidFill>
                  <a:srgbClr val="000000"/>
                </a:solidFill>
                <a:latin typeface="Arial"/>
              </a:endParaRPr>
            </a:p>
          </p:txBody>
        </p:sp>
      </p:grpSp>
      <p:sp>
        <p:nvSpPr>
          <p:cNvPr id="6" name="Textfeld 5"/>
          <p:cNvSpPr txBox="1"/>
          <p:nvPr/>
        </p:nvSpPr>
        <p:spPr>
          <a:xfrm>
            <a:off x="3779912" y="6237312"/>
            <a:ext cx="4111895" cy="338554"/>
          </a:xfrm>
          <a:prstGeom prst="rect">
            <a:avLst/>
          </a:prstGeom>
          <a:noFill/>
        </p:spPr>
        <p:txBody>
          <a:bodyPr wrap="none" rtlCol="0">
            <a:spAutoFit/>
          </a:bodyPr>
          <a:lstStyle/>
          <a:p>
            <a:r>
              <a:rPr lang="de-AT" sz="1600" dirty="0" smtClean="0">
                <a:solidFill>
                  <a:srgbClr val="000000"/>
                </a:solidFill>
              </a:rPr>
              <a:t>Quelle: Die Zeit, Nr. 9, Februar 2018, S. 12 </a:t>
            </a:r>
            <a:endParaRPr lang="de-AT" sz="1600" dirty="0">
              <a:solidFill>
                <a:srgbClr val="000000"/>
              </a:solidFill>
            </a:endParaRPr>
          </a:p>
        </p:txBody>
      </p:sp>
    </p:spTree>
    <p:extLst>
      <p:ext uri="{BB962C8B-B14F-4D97-AF65-F5344CB8AC3E}">
        <p14:creationId xmlns:p14="http://schemas.microsoft.com/office/powerpoint/2010/main" val="1951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Ellipse 15"/>
          <p:cNvSpPr/>
          <p:nvPr/>
        </p:nvSpPr>
        <p:spPr bwMode="black">
          <a:xfrm>
            <a:off x="408497" y="816623"/>
            <a:ext cx="4032448" cy="3589031"/>
          </a:xfrm>
          <a:prstGeom prst="ellipse">
            <a:avLst/>
          </a:prstGeom>
          <a:solidFill>
            <a:srgbClr val="CC3300">
              <a:alpha val="9020"/>
            </a:srgbClr>
          </a:solidFill>
          <a:ln w="9525" algn="ctr">
            <a:solidFill>
              <a:schemeClr val="tx1"/>
            </a:solidFill>
            <a:miter lim="800000"/>
            <a:headEnd/>
            <a:tailEnd/>
          </a:ln>
        </p:spPr>
        <p:txBody>
          <a:bodyPr wrap="square" lIns="92075" tIns="46038" rIns="92075" bIns="46038" rtlCol="0" anchor="ctr">
            <a:spAutoFit/>
          </a:bodyPr>
          <a:lstStyle/>
          <a:p>
            <a:pPr algn="ctr"/>
            <a:endParaRPr lang="de-AT" sz="2000" dirty="0">
              <a:solidFill>
                <a:srgbClr val="000000"/>
              </a:solidFill>
              <a:latin typeface="Arial" charset="0"/>
            </a:endParaRPr>
          </a:p>
        </p:txBody>
      </p:sp>
      <p:sp>
        <p:nvSpPr>
          <p:cNvPr id="476165" name="Text Box 5"/>
          <p:cNvSpPr txBox="1">
            <a:spLocks noChangeArrowheads="1"/>
          </p:cNvSpPr>
          <p:nvPr/>
        </p:nvSpPr>
        <p:spPr bwMode="auto">
          <a:xfrm>
            <a:off x="912089" y="241484"/>
            <a:ext cx="7463838" cy="523220"/>
          </a:xfrm>
          <a:prstGeom prst="rect">
            <a:avLst/>
          </a:prstGeom>
          <a:solidFill>
            <a:schemeClr val="bg1">
              <a:lumMod val="95000"/>
            </a:schemeClr>
          </a:solidFill>
          <a:ln w="9525" algn="ctr">
            <a:noFill/>
            <a:miter lim="800000"/>
            <a:headEnd/>
            <a:tailEnd/>
          </a:ln>
          <a:effectLst>
            <a:prstShdw prst="shdw17" dist="17961" dir="2700000">
              <a:schemeClr val="accent1">
                <a:gamma/>
                <a:shade val="60000"/>
                <a:invGamma/>
              </a:schemeClr>
            </a:prstShdw>
          </a:effectLst>
        </p:spPr>
        <p:txBody>
          <a:bodyPr wrap="none">
            <a:spAutoFit/>
          </a:bodyPr>
          <a:lstStyle/>
          <a:p>
            <a:pPr algn="ctr" eaLnBrk="0" hangingPunct="0">
              <a:defRPr/>
            </a:pPr>
            <a:r>
              <a:rPr lang="de-AT" sz="2800" b="1" dirty="0">
                <a:solidFill>
                  <a:srgbClr val="000000"/>
                </a:solidFill>
                <a:latin typeface="Arial" charset="0"/>
              </a:rPr>
              <a:t>Wo ist der primäre Ort </a:t>
            </a:r>
            <a:r>
              <a:rPr lang="de-AT" sz="2800" b="1" dirty="0" smtClean="0">
                <a:solidFill>
                  <a:srgbClr val="000000"/>
                </a:solidFill>
                <a:latin typeface="Arial" charset="0"/>
              </a:rPr>
              <a:t>mangelnder Moral</a:t>
            </a:r>
            <a:r>
              <a:rPr lang="de-AT" sz="2800" b="1" dirty="0">
                <a:solidFill>
                  <a:srgbClr val="000000"/>
                </a:solidFill>
                <a:latin typeface="Arial" charset="0"/>
              </a:rPr>
              <a:t>?</a:t>
            </a:r>
          </a:p>
        </p:txBody>
      </p:sp>
      <p:sp>
        <p:nvSpPr>
          <p:cNvPr id="9" name="Ellipse 8"/>
          <p:cNvSpPr/>
          <p:nvPr/>
        </p:nvSpPr>
        <p:spPr bwMode="black">
          <a:xfrm>
            <a:off x="4788024" y="1064105"/>
            <a:ext cx="4032448" cy="3589031"/>
          </a:xfrm>
          <a:prstGeom prst="ellipse">
            <a:avLst/>
          </a:prstGeom>
          <a:solidFill>
            <a:srgbClr val="CCFFFF"/>
          </a:solidFill>
          <a:ln w="9525" algn="ctr">
            <a:solidFill>
              <a:schemeClr val="tx1"/>
            </a:solidFill>
            <a:miter lim="800000"/>
            <a:headEnd/>
            <a:tailEnd/>
          </a:ln>
        </p:spPr>
        <p:txBody>
          <a:bodyPr wrap="square" lIns="92075" tIns="46038" rIns="92075" bIns="46038" rtlCol="0" anchor="ctr">
            <a:spAutoFit/>
          </a:bodyPr>
          <a:lstStyle/>
          <a:p>
            <a:pPr algn="ctr"/>
            <a:endParaRPr lang="de-AT" sz="2000">
              <a:solidFill>
                <a:srgbClr val="000000"/>
              </a:solidFill>
              <a:latin typeface="Arial" charset="0"/>
            </a:endParaRPr>
          </a:p>
        </p:txBody>
      </p:sp>
      <p:sp>
        <p:nvSpPr>
          <p:cNvPr id="5" name="Rechteck 4"/>
          <p:cNvSpPr/>
          <p:nvPr/>
        </p:nvSpPr>
        <p:spPr>
          <a:xfrm>
            <a:off x="4577047" y="1268760"/>
            <a:ext cx="4572000" cy="2554545"/>
          </a:xfrm>
          <a:prstGeom prst="rect">
            <a:avLst/>
          </a:prstGeom>
        </p:spPr>
        <p:txBody>
          <a:bodyPr>
            <a:spAutoFit/>
          </a:bodyPr>
          <a:lstStyle/>
          <a:p>
            <a:pPr algn="ctr" eaLnBrk="0" hangingPunct="0">
              <a:defRPr/>
            </a:pPr>
            <a:r>
              <a:rPr lang="de-AT" sz="2800" b="1" dirty="0" smtClean="0">
                <a:solidFill>
                  <a:srgbClr val="000000"/>
                </a:solidFill>
                <a:latin typeface="Arial" charset="0"/>
              </a:rPr>
              <a:t>Staat</a:t>
            </a:r>
          </a:p>
          <a:p>
            <a:pPr algn="ctr" eaLnBrk="0" hangingPunct="0">
              <a:defRPr/>
            </a:pPr>
            <a:r>
              <a:rPr lang="de-AT" sz="2000" dirty="0" smtClean="0">
                <a:solidFill>
                  <a:srgbClr val="000000"/>
                </a:solidFill>
                <a:latin typeface="Arial" charset="0"/>
              </a:rPr>
              <a:t>Vereinbart vielfach wie</a:t>
            </a:r>
          </a:p>
          <a:p>
            <a:pPr algn="ctr" eaLnBrk="0" hangingPunct="0">
              <a:defRPr/>
            </a:pPr>
            <a:r>
              <a:rPr lang="de-AT" sz="2000" dirty="0" smtClean="0">
                <a:solidFill>
                  <a:srgbClr val="000000"/>
                </a:solidFill>
                <a:latin typeface="Arial" charset="0"/>
              </a:rPr>
              <a:t> </a:t>
            </a:r>
            <a:r>
              <a:rPr lang="de-AT" sz="2400" b="1" dirty="0" smtClean="0">
                <a:solidFill>
                  <a:srgbClr val="000000"/>
                </a:solidFill>
                <a:latin typeface="Arial" charset="0"/>
              </a:rPr>
              <a:t>Luxemburg</a:t>
            </a:r>
            <a:r>
              <a:rPr lang="de-AT" sz="2000" dirty="0" smtClean="0">
                <a:solidFill>
                  <a:srgbClr val="000000"/>
                </a:solidFill>
                <a:latin typeface="Arial" charset="0"/>
              </a:rPr>
              <a:t> mit Konzernen</a:t>
            </a:r>
          </a:p>
          <a:p>
            <a:pPr algn="ctr" eaLnBrk="0" hangingPunct="0">
              <a:defRPr/>
            </a:pPr>
            <a:r>
              <a:rPr lang="de-AT" sz="2000" dirty="0" smtClean="0">
                <a:solidFill>
                  <a:srgbClr val="000000"/>
                </a:solidFill>
                <a:latin typeface="Arial" charset="0"/>
              </a:rPr>
              <a:t>Steuererleichterungen</a:t>
            </a:r>
          </a:p>
          <a:p>
            <a:pPr algn="ctr" eaLnBrk="0" hangingPunct="0">
              <a:defRPr/>
            </a:pPr>
            <a:r>
              <a:rPr lang="de-AT" sz="2800" b="1" dirty="0">
                <a:solidFill>
                  <a:srgbClr val="C00000"/>
                </a:solidFill>
                <a:latin typeface="Arial" charset="0"/>
              </a:rPr>
              <a:t>-</a:t>
            </a:r>
            <a:r>
              <a:rPr lang="de-AT" sz="2800" b="1" dirty="0" err="1" smtClean="0">
                <a:solidFill>
                  <a:srgbClr val="C00000"/>
                </a:solidFill>
                <a:latin typeface="Arial" charset="0"/>
              </a:rPr>
              <a:t>Tax</a:t>
            </a:r>
            <a:r>
              <a:rPr lang="de-AT" sz="2800" b="1" dirty="0" smtClean="0">
                <a:solidFill>
                  <a:srgbClr val="C00000"/>
                </a:solidFill>
                <a:latin typeface="Arial" charset="0"/>
              </a:rPr>
              <a:t> Rules- </a:t>
            </a:r>
          </a:p>
          <a:p>
            <a:pPr algn="ctr" eaLnBrk="0" hangingPunct="0">
              <a:defRPr/>
            </a:pPr>
            <a:r>
              <a:rPr lang="de-AT" sz="2000" dirty="0" smtClean="0">
                <a:solidFill>
                  <a:srgbClr val="000000"/>
                </a:solidFill>
                <a:latin typeface="Arial" charset="0"/>
              </a:rPr>
              <a:t> zu Lasten anderer</a:t>
            </a:r>
          </a:p>
          <a:p>
            <a:pPr algn="ctr" eaLnBrk="0" hangingPunct="0">
              <a:defRPr/>
            </a:pPr>
            <a:r>
              <a:rPr lang="de-AT" sz="2000" dirty="0" smtClean="0">
                <a:solidFill>
                  <a:srgbClr val="000000"/>
                </a:solidFill>
                <a:latin typeface="Arial" charset="0"/>
              </a:rPr>
              <a:t>EU-Mitgliedsstaaten!</a:t>
            </a:r>
            <a:endParaRPr lang="de-AT" sz="2000" dirty="0">
              <a:solidFill>
                <a:srgbClr val="000000"/>
              </a:solidFill>
              <a:latin typeface="Arial" charset="0"/>
            </a:endParaRPr>
          </a:p>
        </p:txBody>
      </p:sp>
      <p:sp>
        <p:nvSpPr>
          <p:cNvPr id="10" name="Ellipse 9"/>
          <p:cNvSpPr/>
          <p:nvPr/>
        </p:nvSpPr>
        <p:spPr bwMode="black">
          <a:xfrm>
            <a:off x="1107621" y="4653136"/>
            <a:ext cx="7352811" cy="2218898"/>
          </a:xfrm>
          <a:prstGeom prst="ellipse">
            <a:avLst/>
          </a:prstGeom>
          <a:solidFill>
            <a:srgbClr val="FFFF00">
              <a:alpha val="16863"/>
            </a:srgbClr>
          </a:solidFill>
          <a:ln w="9525" algn="ctr">
            <a:solidFill>
              <a:schemeClr val="tx1"/>
            </a:solidFill>
            <a:miter lim="800000"/>
            <a:headEnd/>
            <a:tailEnd/>
          </a:ln>
        </p:spPr>
        <p:txBody>
          <a:bodyPr wrap="square" lIns="92075" tIns="46038" rIns="92075" bIns="46038" rtlCol="0" anchor="ctr">
            <a:spAutoFit/>
          </a:bodyPr>
          <a:lstStyle/>
          <a:p>
            <a:pPr algn="ctr"/>
            <a:endParaRPr lang="de-AT" sz="2000">
              <a:solidFill>
                <a:srgbClr val="000000"/>
              </a:solidFill>
              <a:latin typeface="Arial" charset="0"/>
            </a:endParaRPr>
          </a:p>
        </p:txBody>
      </p:sp>
      <p:sp>
        <p:nvSpPr>
          <p:cNvPr id="6" name="Textfeld 5"/>
          <p:cNvSpPr txBox="1"/>
          <p:nvPr/>
        </p:nvSpPr>
        <p:spPr>
          <a:xfrm>
            <a:off x="439153" y="1189763"/>
            <a:ext cx="3782069" cy="954107"/>
          </a:xfrm>
          <a:prstGeom prst="rect">
            <a:avLst/>
          </a:prstGeom>
          <a:noFill/>
        </p:spPr>
        <p:txBody>
          <a:bodyPr wrap="square" rtlCol="0">
            <a:spAutoFit/>
          </a:bodyPr>
          <a:lstStyle/>
          <a:p>
            <a:pPr algn="ctr"/>
            <a:r>
              <a:rPr lang="de-AT" sz="2800" b="1" dirty="0" smtClean="0">
                <a:solidFill>
                  <a:srgbClr val="000000"/>
                </a:solidFill>
                <a:latin typeface="Arial" charset="0"/>
              </a:rPr>
              <a:t>Unternehmen</a:t>
            </a:r>
          </a:p>
          <a:p>
            <a:pPr algn="ctr"/>
            <a:endParaRPr lang="de-AT" sz="800" b="1" dirty="0">
              <a:solidFill>
                <a:srgbClr val="000000"/>
              </a:solidFill>
              <a:latin typeface="Arial" charset="0"/>
            </a:endParaRPr>
          </a:p>
          <a:p>
            <a:pPr algn="ctr"/>
            <a:endParaRPr lang="de-AT" sz="2000" dirty="0" smtClean="0">
              <a:solidFill>
                <a:srgbClr val="000000"/>
              </a:solidFill>
              <a:latin typeface="Arial" charset="0"/>
            </a:endParaRPr>
          </a:p>
        </p:txBody>
      </p:sp>
      <p:sp>
        <p:nvSpPr>
          <p:cNvPr id="3" name="Textfeld 2"/>
          <p:cNvSpPr txBox="1"/>
          <p:nvPr/>
        </p:nvSpPr>
        <p:spPr>
          <a:xfrm>
            <a:off x="3958212" y="4806245"/>
            <a:ext cx="1324402" cy="523220"/>
          </a:xfrm>
          <a:prstGeom prst="rect">
            <a:avLst/>
          </a:prstGeom>
          <a:noFill/>
        </p:spPr>
        <p:txBody>
          <a:bodyPr wrap="none" rtlCol="0">
            <a:spAutoFit/>
          </a:bodyPr>
          <a:lstStyle/>
          <a:p>
            <a:r>
              <a:rPr lang="de-AT" sz="2800" b="1" dirty="0" smtClean="0">
                <a:solidFill>
                  <a:srgbClr val="000000"/>
                </a:solidFill>
                <a:latin typeface="Arial" charset="0"/>
              </a:rPr>
              <a:t>Käufer</a:t>
            </a:r>
            <a:endParaRPr lang="de-AT" sz="2800" b="1" dirty="0">
              <a:solidFill>
                <a:srgbClr val="000000"/>
              </a:solidFill>
              <a:latin typeface="Arial" charset="0"/>
            </a:endParaRPr>
          </a:p>
        </p:txBody>
      </p:sp>
      <p:sp>
        <p:nvSpPr>
          <p:cNvPr id="7" name="Textfeld 6"/>
          <p:cNvSpPr txBox="1"/>
          <p:nvPr/>
        </p:nvSpPr>
        <p:spPr>
          <a:xfrm>
            <a:off x="1475655" y="5301208"/>
            <a:ext cx="6900271" cy="1631216"/>
          </a:xfrm>
          <a:prstGeom prst="rect">
            <a:avLst/>
          </a:prstGeom>
          <a:solidFill>
            <a:srgbClr val="FFFF00">
              <a:alpha val="5882"/>
            </a:srgbClr>
          </a:solidFill>
        </p:spPr>
        <p:txBody>
          <a:bodyPr wrap="square" rtlCol="0">
            <a:spAutoFit/>
          </a:bodyPr>
          <a:lstStyle/>
          <a:p>
            <a:r>
              <a:rPr lang="de-AT" sz="2000" dirty="0" smtClean="0">
                <a:solidFill>
                  <a:srgbClr val="000000"/>
                </a:solidFill>
                <a:latin typeface="Arial" charset="0"/>
              </a:rPr>
              <a:t>Suchen maximalen Komfort durch „Einkaufen auf Knopfdruck“ - ob und in welcher Höhe digitale Giganten wie Amazon Steuern bezahlen ist Ihnen gleichgültig –                        		</a:t>
            </a:r>
            <a:r>
              <a:rPr lang="de-AT" sz="2000" b="1" dirty="0" smtClean="0">
                <a:solidFill>
                  <a:srgbClr val="C00000"/>
                </a:solidFill>
                <a:latin typeface="Arial" charset="0"/>
              </a:rPr>
              <a:t>Nutzenmaximierung!!</a:t>
            </a:r>
          </a:p>
          <a:p>
            <a:r>
              <a:rPr lang="de-AT" sz="2000" dirty="0" smtClean="0">
                <a:solidFill>
                  <a:srgbClr val="000000"/>
                </a:solidFill>
                <a:latin typeface="Arial" charset="0"/>
              </a:rPr>
              <a:t> </a:t>
            </a:r>
            <a:endParaRPr lang="de-AT" sz="2000" dirty="0">
              <a:solidFill>
                <a:srgbClr val="000000"/>
              </a:solidFill>
              <a:latin typeface="Arial" charset="0"/>
            </a:endParaRPr>
          </a:p>
        </p:txBody>
      </p:sp>
      <p:sp>
        <p:nvSpPr>
          <p:cNvPr id="11" name="Pfeil nach links und rechts 10"/>
          <p:cNvSpPr/>
          <p:nvPr/>
        </p:nvSpPr>
        <p:spPr bwMode="black">
          <a:xfrm>
            <a:off x="4139952" y="2564904"/>
            <a:ext cx="1008112" cy="720080"/>
          </a:xfrm>
          <a:prstGeom prst="leftRightArrow">
            <a:avLst/>
          </a:prstGeom>
          <a:solidFill>
            <a:schemeClr val="bg1"/>
          </a:solidFill>
          <a:ln w="9525" algn="ctr">
            <a:solidFill>
              <a:schemeClr val="tx1"/>
            </a:solidFill>
            <a:miter lim="800000"/>
            <a:headEnd/>
            <a:tailEnd/>
          </a:ln>
        </p:spPr>
        <p:txBody>
          <a:bodyPr lIns="92075" tIns="46038" rIns="92075" bIns="46038" rtlCol="0" anchor="ctr">
            <a:spAutoFit/>
          </a:bodyPr>
          <a:lstStyle/>
          <a:p>
            <a:pPr algn="ctr"/>
            <a:endParaRPr lang="de-AT" sz="2000">
              <a:solidFill>
                <a:srgbClr val="000000"/>
              </a:solidFill>
              <a:latin typeface="Arial" charset="0"/>
            </a:endParaRPr>
          </a:p>
        </p:txBody>
      </p:sp>
      <p:sp>
        <p:nvSpPr>
          <p:cNvPr id="12" name="Pfeil nach links und rechts 11"/>
          <p:cNvSpPr/>
          <p:nvPr/>
        </p:nvSpPr>
        <p:spPr bwMode="black">
          <a:xfrm rot="2580000">
            <a:off x="3446447" y="4154331"/>
            <a:ext cx="1008112" cy="553412"/>
          </a:xfrm>
          <a:prstGeom prst="leftRightArrow">
            <a:avLst/>
          </a:prstGeom>
          <a:solidFill>
            <a:schemeClr val="bg1"/>
          </a:solidFill>
          <a:ln w="9525" algn="ctr">
            <a:solidFill>
              <a:schemeClr val="tx1"/>
            </a:solidFill>
            <a:miter lim="800000"/>
            <a:headEnd/>
            <a:tailEnd/>
          </a:ln>
        </p:spPr>
        <p:txBody>
          <a:bodyPr lIns="92075" tIns="46038" rIns="92075" bIns="46038" rtlCol="0" anchor="ctr">
            <a:spAutoFit/>
          </a:bodyPr>
          <a:lstStyle/>
          <a:p>
            <a:pPr algn="ctr"/>
            <a:endParaRPr lang="de-AT" sz="2000">
              <a:solidFill>
                <a:srgbClr val="000000"/>
              </a:solidFill>
              <a:latin typeface="Arial" charset="0"/>
            </a:endParaRPr>
          </a:p>
        </p:txBody>
      </p:sp>
      <p:sp>
        <p:nvSpPr>
          <p:cNvPr id="13" name="Pfeil nach links und rechts 12"/>
          <p:cNvSpPr/>
          <p:nvPr/>
        </p:nvSpPr>
        <p:spPr bwMode="black">
          <a:xfrm rot="18180000">
            <a:off x="5550592" y="4414757"/>
            <a:ext cx="1062660" cy="576064"/>
          </a:xfrm>
          <a:prstGeom prst="leftRightArrow">
            <a:avLst/>
          </a:prstGeom>
          <a:solidFill>
            <a:schemeClr val="bg1"/>
          </a:solidFill>
          <a:ln w="9525" algn="ctr">
            <a:solidFill>
              <a:schemeClr val="tx1"/>
            </a:solidFill>
            <a:miter lim="800000"/>
            <a:headEnd/>
            <a:tailEnd/>
          </a:ln>
        </p:spPr>
        <p:txBody>
          <a:bodyPr lIns="92075" tIns="46038" rIns="92075" bIns="46038" rtlCol="0" anchor="ctr">
            <a:spAutoFit/>
          </a:bodyPr>
          <a:lstStyle/>
          <a:p>
            <a:pPr algn="ctr"/>
            <a:endParaRPr lang="de-AT" sz="2000">
              <a:solidFill>
                <a:srgbClr val="000000"/>
              </a:solidFill>
              <a:latin typeface="Arial" charset="0"/>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644" y="1739800"/>
            <a:ext cx="2168235" cy="1456209"/>
          </a:xfrm>
          <a:prstGeom prst="rect">
            <a:avLst/>
          </a:prstGeom>
        </p:spPr>
      </p:pic>
      <p:sp>
        <p:nvSpPr>
          <p:cNvPr id="4" name="Textfeld 3"/>
          <p:cNvSpPr txBox="1"/>
          <p:nvPr/>
        </p:nvSpPr>
        <p:spPr>
          <a:xfrm>
            <a:off x="775940" y="3226606"/>
            <a:ext cx="3364012" cy="1015663"/>
          </a:xfrm>
          <a:prstGeom prst="rect">
            <a:avLst/>
          </a:prstGeom>
          <a:noFill/>
        </p:spPr>
        <p:txBody>
          <a:bodyPr wrap="square" rtlCol="0">
            <a:spAutoFit/>
          </a:bodyPr>
          <a:lstStyle/>
          <a:p>
            <a:pPr algn="ctr"/>
            <a:r>
              <a:rPr lang="de-AT" sz="2000" dirty="0" smtClean="0">
                <a:solidFill>
                  <a:srgbClr val="000000"/>
                </a:solidFill>
              </a:rPr>
              <a:t>Amazon </a:t>
            </a:r>
            <a:r>
              <a:rPr lang="de-AT" sz="2000" dirty="0">
                <a:solidFill>
                  <a:srgbClr val="000000"/>
                </a:solidFill>
              </a:rPr>
              <a:t>w</a:t>
            </a:r>
            <a:r>
              <a:rPr lang="de-AT" sz="2000" dirty="0" smtClean="0">
                <a:solidFill>
                  <a:srgbClr val="000000"/>
                </a:solidFill>
              </a:rPr>
              <a:t>ill Steuerleistung minimieren – legal wie im „Graubereich“</a:t>
            </a:r>
            <a:endParaRPr lang="de-AT" sz="2000" dirty="0">
              <a:solidFill>
                <a:srgbClr val="000000"/>
              </a:solidFill>
            </a:endParaRPr>
          </a:p>
        </p:txBody>
      </p:sp>
    </p:spTree>
    <p:extLst>
      <p:ext uri="{BB962C8B-B14F-4D97-AF65-F5344CB8AC3E}">
        <p14:creationId xmlns:p14="http://schemas.microsoft.com/office/powerpoint/2010/main" val="1999424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116632"/>
            <a:ext cx="8738290" cy="707886"/>
          </a:xfrm>
          <a:prstGeom prst="rect">
            <a:avLst/>
          </a:prstGeom>
          <a:noFill/>
        </p:spPr>
        <p:txBody>
          <a:bodyPr wrap="none" rtlCol="0">
            <a:spAutoFit/>
          </a:bodyPr>
          <a:lstStyle/>
          <a:p>
            <a:r>
              <a:rPr lang="de-AT" dirty="0" smtClean="0">
                <a:solidFill>
                  <a:srgbClr val="000000"/>
                </a:solidFill>
              </a:rPr>
              <a:t>Steuergestaltungspolitik von </a:t>
            </a:r>
            <a:r>
              <a:rPr lang="de-AT" b="1" dirty="0" smtClean="0">
                <a:solidFill>
                  <a:srgbClr val="C00000"/>
                </a:solidFill>
              </a:rPr>
              <a:t>Amazon</a:t>
            </a:r>
            <a:endParaRPr lang="de-AT" b="1" dirty="0">
              <a:solidFill>
                <a:srgbClr val="C00000"/>
              </a:solidFill>
            </a:endParaRPr>
          </a:p>
        </p:txBody>
      </p:sp>
      <p:sp>
        <p:nvSpPr>
          <p:cNvPr id="3" name="Textfeld 2"/>
          <p:cNvSpPr txBox="1"/>
          <p:nvPr/>
        </p:nvSpPr>
        <p:spPr>
          <a:xfrm>
            <a:off x="251520" y="830789"/>
            <a:ext cx="8666282" cy="5632311"/>
          </a:xfrm>
          <a:prstGeom prst="rect">
            <a:avLst/>
          </a:prstGeom>
          <a:solidFill>
            <a:schemeClr val="bg1">
              <a:lumMod val="95000"/>
            </a:schemeClr>
          </a:solidFill>
        </p:spPr>
        <p:txBody>
          <a:bodyPr wrap="square" rtlCol="0">
            <a:spAutoFit/>
          </a:bodyPr>
          <a:lstStyle/>
          <a:p>
            <a:r>
              <a:rPr lang="de-AT" sz="2400" dirty="0" smtClean="0">
                <a:solidFill>
                  <a:srgbClr val="000000"/>
                </a:solidFill>
              </a:rPr>
              <a:t>Von 2007 bis 2016 – mit </a:t>
            </a:r>
            <a:r>
              <a:rPr lang="de-AT" sz="2400" dirty="0">
                <a:solidFill>
                  <a:srgbClr val="000000"/>
                </a:solidFill>
              </a:rPr>
              <a:t>A</a:t>
            </a:r>
            <a:r>
              <a:rPr lang="de-AT" sz="2400" dirty="0" smtClean="0">
                <a:solidFill>
                  <a:srgbClr val="000000"/>
                </a:solidFill>
              </a:rPr>
              <a:t>usnahme des </a:t>
            </a:r>
            <a:r>
              <a:rPr lang="de-AT" sz="2400" dirty="0">
                <a:solidFill>
                  <a:srgbClr val="000000"/>
                </a:solidFill>
              </a:rPr>
              <a:t>J</a:t>
            </a:r>
            <a:r>
              <a:rPr lang="de-AT" sz="2400" dirty="0" smtClean="0">
                <a:solidFill>
                  <a:srgbClr val="000000"/>
                </a:solidFill>
              </a:rPr>
              <a:t>ahres 2009 - wurde weltweit ein </a:t>
            </a:r>
            <a:r>
              <a:rPr lang="de-AT" sz="2400" b="1" dirty="0" smtClean="0">
                <a:solidFill>
                  <a:srgbClr val="C00000"/>
                </a:solidFill>
              </a:rPr>
              <a:t>Umsatz von 111 Milliarden € </a:t>
            </a:r>
            <a:r>
              <a:rPr lang="de-AT" sz="2400" dirty="0" smtClean="0">
                <a:solidFill>
                  <a:srgbClr val="000000"/>
                </a:solidFill>
              </a:rPr>
              <a:t>und ein </a:t>
            </a:r>
            <a:r>
              <a:rPr lang="de-AT" sz="2400" b="1" dirty="0" smtClean="0">
                <a:solidFill>
                  <a:srgbClr val="C00000"/>
                </a:solidFill>
              </a:rPr>
              <a:t>Gewinn von 474 Millionen € </a:t>
            </a:r>
            <a:r>
              <a:rPr lang="de-AT" sz="2400" dirty="0" smtClean="0">
                <a:solidFill>
                  <a:srgbClr val="000000"/>
                </a:solidFill>
              </a:rPr>
              <a:t>erwirtschaftet.</a:t>
            </a:r>
          </a:p>
          <a:p>
            <a:endParaRPr lang="de-AT" sz="2400" dirty="0" smtClean="0">
              <a:solidFill>
                <a:srgbClr val="000000"/>
              </a:solidFill>
            </a:endParaRPr>
          </a:p>
          <a:p>
            <a:r>
              <a:rPr lang="de-AT" sz="2400" dirty="0" smtClean="0">
                <a:solidFill>
                  <a:srgbClr val="000000"/>
                </a:solidFill>
              </a:rPr>
              <a:t>In diesem Zeitraum verbuchte die Amazon Holding für </a:t>
            </a:r>
            <a:r>
              <a:rPr lang="de-AT" sz="2400" dirty="0">
                <a:solidFill>
                  <a:srgbClr val="000000"/>
                </a:solidFill>
              </a:rPr>
              <a:t>E</a:t>
            </a:r>
            <a:r>
              <a:rPr lang="de-AT" sz="2400" dirty="0" smtClean="0">
                <a:solidFill>
                  <a:srgbClr val="000000"/>
                </a:solidFill>
              </a:rPr>
              <a:t>uropa in Luxemburg eine </a:t>
            </a:r>
            <a:r>
              <a:rPr lang="de-AT" sz="2400" b="1" dirty="0" smtClean="0">
                <a:solidFill>
                  <a:srgbClr val="C00000"/>
                </a:solidFill>
              </a:rPr>
              <a:t>Steuergutschrift!!!!von 15 Millionen €.</a:t>
            </a:r>
          </a:p>
          <a:p>
            <a:endParaRPr lang="de-AT" sz="2400" dirty="0">
              <a:solidFill>
                <a:srgbClr val="000000"/>
              </a:solidFill>
            </a:endParaRPr>
          </a:p>
          <a:p>
            <a:r>
              <a:rPr lang="de-AT" sz="2400" dirty="0" smtClean="0">
                <a:solidFill>
                  <a:srgbClr val="000000"/>
                </a:solidFill>
              </a:rPr>
              <a:t>So wirken die geheime Deals –</a:t>
            </a:r>
            <a:r>
              <a:rPr lang="de-AT" sz="2400" dirty="0" err="1" smtClean="0">
                <a:solidFill>
                  <a:srgbClr val="000000"/>
                </a:solidFill>
              </a:rPr>
              <a:t>Tax</a:t>
            </a:r>
            <a:r>
              <a:rPr lang="de-AT" sz="2400" dirty="0" smtClean="0">
                <a:solidFill>
                  <a:srgbClr val="000000"/>
                </a:solidFill>
              </a:rPr>
              <a:t> – Rules - die die Luxemburger Steuerbehörden mit  Konzernen wie Amazon, aber auch anderen </a:t>
            </a:r>
            <a:r>
              <a:rPr lang="de-AT" sz="2400" dirty="0">
                <a:solidFill>
                  <a:srgbClr val="000000"/>
                </a:solidFill>
              </a:rPr>
              <a:t>G</a:t>
            </a:r>
            <a:r>
              <a:rPr lang="de-AT" sz="2400" dirty="0" smtClean="0">
                <a:solidFill>
                  <a:srgbClr val="000000"/>
                </a:solidFill>
              </a:rPr>
              <a:t>iganten  wie Ikea und Pepsi ab schlossen. 2014 wurden vertrauliche Unterlagen Journalisten zugespielt – Lux </a:t>
            </a:r>
            <a:r>
              <a:rPr lang="de-AT" sz="2400" dirty="0" err="1" smtClean="0">
                <a:solidFill>
                  <a:srgbClr val="000000"/>
                </a:solidFill>
              </a:rPr>
              <a:t>Leaks</a:t>
            </a:r>
            <a:r>
              <a:rPr lang="de-AT" sz="2400" dirty="0" smtClean="0">
                <a:solidFill>
                  <a:srgbClr val="000000"/>
                </a:solidFill>
              </a:rPr>
              <a:t>.</a:t>
            </a:r>
          </a:p>
          <a:p>
            <a:endParaRPr lang="de-AT" sz="2400" dirty="0">
              <a:solidFill>
                <a:srgbClr val="000000"/>
              </a:solidFill>
            </a:endParaRPr>
          </a:p>
          <a:p>
            <a:r>
              <a:rPr lang="de-AT" sz="2400" dirty="0" smtClean="0">
                <a:solidFill>
                  <a:srgbClr val="000000"/>
                </a:solidFill>
              </a:rPr>
              <a:t>Luxemburg wurde von der EU aufgefordert, 250 Millionen € von Amazon nachzufordern. </a:t>
            </a:r>
            <a:endParaRPr lang="de-AT" sz="2400" dirty="0">
              <a:solidFill>
                <a:srgbClr val="000000"/>
              </a:solidFill>
            </a:endParaRPr>
          </a:p>
        </p:txBody>
      </p:sp>
      <p:sp>
        <p:nvSpPr>
          <p:cNvPr id="4" name="Textfeld 3"/>
          <p:cNvSpPr txBox="1"/>
          <p:nvPr/>
        </p:nvSpPr>
        <p:spPr>
          <a:xfrm>
            <a:off x="4716016" y="6463100"/>
            <a:ext cx="3635675" cy="307777"/>
          </a:xfrm>
          <a:prstGeom prst="rect">
            <a:avLst/>
          </a:prstGeom>
          <a:noFill/>
        </p:spPr>
        <p:txBody>
          <a:bodyPr wrap="none" rtlCol="0">
            <a:spAutoFit/>
          </a:bodyPr>
          <a:lstStyle/>
          <a:p>
            <a:r>
              <a:rPr lang="de-AT" sz="1400" dirty="0" smtClean="0">
                <a:solidFill>
                  <a:srgbClr val="000000"/>
                </a:solidFill>
              </a:rPr>
              <a:t>Quelle: Die Zeit, Nr. 9, Februar 2018, S. 12 </a:t>
            </a:r>
            <a:endParaRPr lang="de-AT" sz="1400" dirty="0">
              <a:solidFill>
                <a:srgbClr val="000000"/>
              </a:solidFill>
            </a:endParaRPr>
          </a:p>
        </p:txBody>
      </p:sp>
    </p:spTree>
    <p:extLst>
      <p:ext uri="{BB962C8B-B14F-4D97-AF65-F5344CB8AC3E}">
        <p14:creationId xmlns:p14="http://schemas.microsoft.com/office/powerpoint/2010/main" val="3795421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363687" y="2196193"/>
            <a:ext cx="1117165" cy="507831"/>
          </a:xfrm>
          <a:prstGeom prst="rect">
            <a:avLst/>
          </a:prstGeom>
          <a:noFill/>
        </p:spPr>
        <p:txBody>
          <a:bodyPr wrap="none" rtlCol="0">
            <a:spAutoFit/>
          </a:bodyPr>
          <a:lstStyle/>
          <a:p>
            <a:pPr fontAlgn="auto">
              <a:spcBef>
                <a:spcPts val="0"/>
              </a:spcBef>
              <a:spcAft>
                <a:spcPts val="0"/>
              </a:spcAft>
            </a:pPr>
            <a:r>
              <a:rPr lang="de-AT" sz="2700" b="1" dirty="0">
                <a:solidFill>
                  <a:prstClr val="black"/>
                </a:solidFill>
                <a:latin typeface="Calibri" panose="020F0502020204030204"/>
              </a:rPr>
              <a:t>Exkurs</a:t>
            </a:r>
          </a:p>
        </p:txBody>
      </p:sp>
      <p:sp>
        <p:nvSpPr>
          <p:cNvPr id="8" name="Textfeld 7"/>
          <p:cNvSpPr txBox="1"/>
          <p:nvPr/>
        </p:nvSpPr>
        <p:spPr>
          <a:xfrm>
            <a:off x="1239523" y="3159580"/>
            <a:ext cx="6436121" cy="1015663"/>
          </a:xfrm>
          <a:prstGeom prst="rect">
            <a:avLst/>
          </a:prstGeom>
          <a:noFill/>
        </p:spPr>
        <p:txBody>
          <a:bodyPr wrap="none" rtlCol="0">
            <a:spAutoFit/>
          </a:bodyPr>
          <a:lstStyle/>
          <a:p>
            <a:pPr fontAlgn="auto">
              <a:spcBef>
                <a:spcPts val="0"/>
              </a:spcBef>
              <a:spcAft>
                <a:spcPts val="0"/>
              </a:spcAft>
            </a:pPr>
            <a:r>
              <a:rPr lang="de-AT" sz="6000" b="1" dirty="0">
                <a:solidFill>
                  <a:prstClr val="black"/>
                </a:solidFill>
                <a:latin typeface="Calibri" panose="020F0502020204030204"/>
              </a:rPr>
              <a:t>Dilemmata-Analyse</a:t>
            </a:r>
          </a:p>
        </p:txBody>
      </p:sp>
    </p:spTree>
    <p:extLst>
      <p:ext uri="{BB962C8B-B14F-4D97-AF65-F5344CB8AC3E}">
        <p14:creationId xmlns:p14="http://schemas.microsoft.com/office/powerpoint/2010/main" val="4240567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00250" y="1232297"/>
            <a:ext cx="5143500" cy="4686300"/>
            <a:chOff x="720" y="336"/>
            <a:chExt cx="4320" cy="3936"/>
          </a:xfrm>
        </p:grpSpPr>
        <p:sp>
          <p:nvSpPr>
            <p:cNvPr id="378900" name="Rectangle 3"/>
            <p:cNvSpPr>
              <a:spLocks noChangeArrowheads="1"/>
            </p:cNvSpPr>
            <p:nvPr/>
          </p:nvSpPr>
          <p:spPr bwMode="auto">
            <a:xfrm>
              <a:off x="720" y="576"/>
              <a:ext cx="4320" cy="3696"/>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endParaRPr lang="de-AT" altLang="de-DE" sz="750">
                <a:solidFill>
                  <a:srgbClr val="000000"/>
                </a:solidFill>
              </a:endParaRPr>
            </a:p>
          </p:txBody>
        </p:sp>
        <p:sp>
          <p:nvSpPr>
            <p:cNvPr id="378901" name="Rectangle 4"/>
            <p:cNvSpPr>
              <a:spLocks noChangeArrowheads="1"/>
            </p:cNvSpPr>
            <p:nvPr/>
          </p:nvSpPr>
          <p:spPr bwMode="auto">
            <a:xfrm>
              <a:off x="720" y="336"/>
              <a:ext cx="4320" cy="24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800">
                  <a:solidFill>
                    <a:srgbClr val="000000"/>
                  </a:solidFill>
                  <a:latin typeface="Impact" panose="020B0806030902050204" pitchFamily="34" charset="0"/>
                </a:rPr>
                <a:t>II. Sozialformen, Handlungsmuster</a:t>
              </a:r>
            </a:p>
          </p:txBody>
        </p:sp>
      </p:grpSp>
      <p:sp>
        <p:nvSpPr>
          <p:cNvPr id="787461" name="Rectangle 5"/>
          <p:cNvSpPr>
            <a:spLocks noGrp="1" noChangeArrowheads="1"/>
          </p:cNvSpPr>
          <p:nvPr>
            <p:ph type="title"/>
          </p:nvPr>
        </p:nvSpPr>
        <p:spPr bwMode="auto">
          <a:xfrm>
            <a:off x="1200150" y="914400"/>
            <a:ext cx="6719888" cy="285750"/>
          </a:xfrm>
          <a:solidFill>
            <a:schemeClr val="bg1">
              <a:lumMod val="85000"/>
            </a:schemeClr>
          </a:solidFill>
          <a:ln>
            <a:solidFill>
              <a:srgbClr val="000000"/>
            </a:solidFill>
            <a:miter lim="800000"/>
            <a:headEnd/>
            <a:tailEnd/>
          </a:ln>
        </p:spPr>
        <p:txBody>
          <a:bodyPr vert="horz" wrap="square" lIns="68580" tIns="34290" rIns="68580" bIns="34290" numCol="1" anchor="t" anchorCtr="0" compatLnSpc="1">
            <a:prstTxWarp prst="textNoShape">
              <a:avLst/>
            </a:prstTxWarp>
          </a:bodyPr>
          <a:lstStyle/>
          <a:p>
            <a:pPr eaLnBrk="1" hangingPunct="1">
              <a:defRPr/>
            </a:pPr>
            <a:r>
              <a:rPr lang="de-DE" sz="1800" b="1" dirty="0"/>
              <a:t>Methodisch-didaktische Aspekte der Dilemmata-Analyse</a:t>
            </a:r>
          </a:p>
        </p:txBody>
      </p:sp>
      <p:grpSp>
        <p:nvGrpSpPr>
          <p:cNvPr id="3" name="Group 6"/>
          <p:cNvGrpSpPr>
            <a:grpSpLocks/>
          </p:cNvGrpSpPr>
          <p:nvPr/>
        </p:nvGrpSpPr>
        <p:grpSpPr bwMode="auto">
          <a:xfrm>
            <a:off x="2514600" y="1840707"/>
            <a:ext cx="4171950" cy="3588544"/>
            <a:chOff x="1152" y="826"/>
            <a:chExt cx="3504" cy="3014"/>
          </a:xfrm>
        </p:grpSpPr>
        <p:sp>
          <p:nvSpPr>
            <p:cNvPr id="378898" name="Rectangle 7"/>
            <p:cNvSpPr>
              <a:spLocks noChangeArrowheads="1"/>
            </p:cNvSpPr>
            <p:nvPr/>
          </p:nvSpPr>
          <p:spPr bwMode="auto">
            <a:xfrm>
              <a:off x="1152" y="864"/>
              <a:ext cx="3504" cy="2976"/>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DE" altLang="de-DE" sz="1800">
                <a:solidFill>
                  <a:srgbClr val="000000"/>
                </a:solidFill>
              </a:endParaRPr>
            </a:p>
          </p:txBody>
        </p:sp>
        <p:sp>
          <p:nvSpPr>
            <p:cNvPr id="378899" name="Text Box 8"/>
            <p:cNvSpPr txBox="1">
              <a:spLocks noChangeArrowheads="1"/>
            </p:cNvSpPr>
            <p:nvPr/>
          </p:nvSpPr>
          <p:spPr bwMode="auto">
            <a:xfrm>
              <a:off x="1392" y="826"/>
              <a:ext cx="3072"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spcBef>
                  <a:spcPct val="50000"/>
                </a:spcBef>
              </a:pPr>
              <a:r>
                <a:rPr lang="de-DE" altLang="de-DE" sz="1800">
                  <a:solidFill>
                    <a:srgbClr val="000000"/>
                  </a:solidFill>
                  <a:latin typeface="Impact" panose="020B0806030902050204" pitchFamily="34" charset="0"/>
                </a:rPr>
                <a:t>I. Unterrichtsschritte - Aspekte zur Strukturierung des Unterrichts</a:t>
              </a:r>
            </a:p>
          </p:txBody>
        </p:sp>
      </p:grpSp>
      <p:sp>
        <p:nvSpPr>
          <p:cNvPr id="787465" name="Rectangle 9"/>
          <p:cNvSpPr>
            <a:spLocks noChangeArrowheads="1"/>
          </p:cNvSpPr>
          <p:nvPr/>
        </p:nvSpPr>
        <p:spPr bwMode="auto">
          <a:xfrm>
            <a:off x="2514600" y="2457450"/>
            <a:ext cx="1371600" cy="297180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350">
                <a:solidFill>
                  <a:srgbClr val="000000"/>
                </a:solidFill>
                <a:latin typeface="Impact" panose="020B0806030902050204" pitchFamily="34" charset="0"/>
              </a:rPr>
              <a:t>Methodische</a:t>
            </a:r>
            <a:br>
              <a:rPr lang="de-DE" altLang="de-DE" sz="1350">
                <a:solidFill>
                  <a:srgbClr val="000000"/>
                </a:solidFill>
                <a:latin typeface="Impact" panose="020B0806030902050204" pitchFamily="34" charset="0"/>
              </a:rPr>
            </a:br>
            <a:r>
              <a:rPr lang="de-DE" altLang="de-DE" sz="1350">
                <a:solidFill>
                  <a:srgbClr val="000000"/>
                </a:solidFill>
                <a:latin typeface="Impact" panose="020B0806030902050204" pitchFamily="34" charset="0"/>
              </a:rPr>
              <a:t>Inputs:</a:t>
            </a:r>
          </a:p>
          <a:p>
            <a:pPr algn="ctr" eaLnBrk="0" hangingPunct="0"/>
            <a:endParaRPr lang="de-DE" altLang="de-DE" sz="1350">
              <a:solidFill>
                <a:srgbClr val="000000"/>
              </a:solidFill>
              <a:latin typeface="Impact" panose="020B0806030902050204" pitchFamily="34" charset="0"/>
            </a:endParaRPr>
          </a:p>
          <a:p>
            <a:pPr algn="ctr" eaLnBrk="0" hangingPunct="0"/>
            <a:r>
              <a:rPr lang="de-DE" altLang="de-DE" sz="1200">
                <a:solidFill>
                  <a:srgbClr val="000000"/>
                </a:solidFill>
                <a:latin typeface="Arial" panose="020B0604020202020204" pitchFamily="34" charset="0"/>
              </a:rPr>
              <a:t>Vorstellung der </a:t>
            </a:r>
            <a:br>
              <a:rPr lang="de-DE" altLang="de-DE" sz="1200">
                <a:solidFill>
                  <a:srgbClr val="000000"/>
                </a:solidFill>
                <a:latin typeface="Arial" panose="020B0604020202020204" pitchFamily="34" charset="0"/>
              </a:rPr>
            </a:br>
            <a:r>
              <a:rPr lang="de-DE" altLang="de-DE" sz="1200">
                <a:solidFill>
                  <a:srgbClr val="000000"/>
                </a:solidFill>
                <a:latin typeface="Arial" panose="020B0604020202020204" pitchFamily="34" charset="0"/>
              </a:rPr>
              <a:t>methodischen </a:t>
            </a:r>
            <a:br>
              <a:rPr lang="de-DE" altLang="de-DE" sz="1200">
                <a:solidFill>
                  <a:srgbClr val="000000"/>
                </a:solidFill>
                <a:latin typeface="Arial" panose="020B0604020202020204" pitchFamily="34" charset="0"/>
              </a:rPr>
            </a:br>
            <a:r>
              <a:rPr lang="de-DE" altLang="de-DE" sz="1200">
                <a:solidFill>
                  <a:srgbClr val="000000"/>
                </a:solidFill>
                <a:latin typeface="Arial" panose="020B0604020202020204" pitchFamily="34" charset="0"/>
              </a:rPr>
              <a:t>Konzeption, </a:t>
            </a:r>
          </a:p>
          <a:p>
            <a:pPr algn="ctr" eaLnBrk="0" hangingPunct="0"/>
            <a:r>
              <a:rPr lang="de-DE" altLang="de-DE" sz="1200">
                <a:solidFill>
                  <a:srgbClr val="000000"/>
                </a:solidFill>
                <a:latin typeface="Arial" panose="020B0604020202020204" pitchFamily="34" charset="0"/>
              </a:rPr>
              <a:t>Hinweis auf</a:t>
            </a:r>
            <a:br>
              <a:rPr lang="de-DE" altLang="de-DE" sz="1200">
                <a:solidFill>
                  <a:srgbClr val="000000"/>
                </a:solidFill>
                <a:latin typeface="Arial" panose="020B0604020202020204" pitchFamily="34" charset="0"/>
              </a:rPr>
            </a:br>
            <a:r>
              <a:rPr lang="de-DE" altLang="de-DE" sz="1200">
                <a:solidFill>
                  <a:srgbClr val="000000"/>
                </a:solidFill>
                <a:latin typeface="Arial" panose="020B0604020202020204" pitchFamily="34" charset="0"/>
              </a:rPr>
              <a:t>deren praktische</a:t>
            </a:r>
          </a:p>
          <a:p>
            <a:pPr algn="ctr" eaLnBrk="0" hangingPunct="0"/>
            <a:r>
              <a:rPr lang="de-DE" altLang="de-DE" sz="1200">
                <a:solidFill>
                  <a:srgbClr val="000000"/>
                </a:solidFill>
                <a:latin typeface="Arial" panose="020B0604020202020204" pitchFamily="34" charset="0"/>
              </a:rPr>
              <a:t>und </a:t>
            </a:r>
          </a:p>
          <a:p>
            <a:pPr algn="ctr" eaLnBrk="0" hangingPunct="0"/>
            <a:r>
              <a:rPr lang="de-DE" altLang="de-DE" sz="1200">
                <a:solidFill>
                  <a:srgbClr val="000000"/>
                </a:solidFill>
                <a:latin typeface="Arial" panose="020B0604020202020204" pitchFamily="34" charset="0"/>
              </a:rPr>
              <a:t>gesellschaftliche</a:t>
            </a:r>
          </a:p>
          <a:p>
            <a:pPr algn="ctr" eaLnBrk="0" hangingPunct="0"/>
            <a:r>
              <a:rPr lang="de-DE" altLang="de-DE" sz="1200">
                <a:solidFill>
                  <a:srgbClr val="000000"/>
                </a:solidFill>
                <a:latin typeface="Arial" panose="020B0604020202020204" pitchFamily="34" charset="0"/>
              </a:rPr>
              <a:t>Relevanz</a:t>
            </a:r>
          </a:p>
        </p:txBody>
      </p:sp>
      <p:sp>
        <p:nvSpPr>
          <p:cNvPr id="787466" name="Rectangle 10"/>
          <p:cNvSpPr>
            <a:spLocks noChangeArrowheads="1"/>
          </p:cNvSpPr>
          <p:nvPr/>
        </p:nvSpPr>
        <p:spPr bwMode="auto">
          <a:xfrm>
            <a:off x="5314950" y="2457450"/>
            <a:ext cx="1371600" cy="297180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350">
                <a:solidFill>
                  <a:srgbClr val="000000"/>
                </a:solidFill>
                <a:latin typeface="Impact" panose="020B0806030902050204" pitchFamily="34" charset="0"/>
              </a:rPr>
              <a:t>Inhaltliche Inputs:</a:t>
            </a:r>
            <a:br>
              <a:rPr lang="de-DE" altLang="de-DE" sz="1350">
                <a:solidFill>
                  <a:srgbClr val="000000"/>
                </a:solidFill>
                <a:latin typeface="Impact" panose="020B0806030902050204" pitchFamily="34" charset="0"/>
              </a:rPr>
            </a:br>
            <a:r>
              <a:rPr lang="de-DE" altLang="de-DE" sz="1050">
                <a:solidFill>
                  <a:srgbClr val="000000"/>
                </a:solidFill>
                <a:latin typeface="Impact" panose="020B0806030902050204" pitchFamily="34" charset="0"/>
              </a:rPr>
              <a:t> </a:t>
            </a:r>
            <a:r>
              <a:rPr lang="de-DE" altLang="de-DE" sz="1200" b="1">
                <a:solidFill>
                  <a:srgbClr val="000000"/>
                </a:solidFill>
                <a:latin typeface="Arial" panose="020B0604020202020204" pitchFamily="34" charset="0"/>
              </a:rPr>
              <a:t>Ökonomische</a:t>
            </a:r>
          </a:p>
          <a:p>
            <a:pPr algn="ctr" eaLnBrk="0" hangingPunct="0"/>
            <a:r>
              <a:rPr lang="de-DE" altLang="de-DE" sz="1200" b="1">
                <a:solidFill>
                  <a:srgbClr val="000000"/>
                </a:solidFill>
                <a:latin typeface="Arial" panose="020B0604020202020204" pitchFamily="34" charset="0"/>
              </a:rPr>
              <a:t>Ebene:</a:t>
            </a:r>
            <a:r>
              <a:rPr lang="de-DE" altLang="de-DE" sz="1200">
                <a:solidFill>
                  <a:srgbClr val="000000"/>
                </a:solidFill>
                <a:latin typeface="Arial" panose="020B0604020202020204" pitchFamily="34" charset="0"/>
              </a:rPr>
              <a:t> z. B.</a:t>
            </a:r>
          </a:p>
          <a:p>
            <a:pPr algn="ctr" eaLnBrk="0" hangingPunct="0"/>
            <a:r>
              <a:rPr lang="de-DE" altLang="de-DE" sz="1200">
                <a:solidFill>
                  <a:srgbClr val="000000"/>
                </a:solidFill>
                <a:latin typeface="Arial" panose="020B0604020202020204" pitchFamily="34" charset="0"/>
              </a:rPr>
              <a:t>Zeitungsartikel,</a:t>
            </a:r>
          </a:p>
          <a:p>
            <a:pPr algn="ctr" eaLnBrk="0" hangingPunct="0"/>
            <a:r>
              <a:rPr lang="de-DE" altLang="de-DE" sz="1200">
                <a:solidFill>
                  <a:srgbClr val="000000"/>
                </a:solidFill>
                <a:latin typeface="Arial" panose="020B0604020202020204" pitchFamily="34" charset="0"/>
              </a:rPr>
              <a:t>Lehrerinfor-</a:t>
            </a:r>
          </a:p>
          <a:p>
            <a:pPr algn="ctr" eaLnBrk="0" hangingPunct="0"/>
            <a:r>
              <a:rPr lang="de-DE" altLang="de-DE" sz="1200">
                <a:solidFill>
                  <a:srgbClr val="000000"/>
                </a:solidFill>
                <a:latin typeface="Arial" panose="020B0604020202020204" pitchFamily="34" charset="0"/>
              </a:rPr>
              <a:t>mationen zur</a:t>
            </a:r>
          </a:p>
          <a:p>
            <a:pPr algn="ctr" eaLnBrk="0" hangingPunct="0"/>
            <a:r>
              <a:rPr lang="de-DE" altLang="de-DE" sz="1200">
                <a:solidFill>
                  <a:srgbClr val="000000"/>
                </a:solidFill>
                <a:latin typeface="Arial" panose="020B0604020202020204" pitchFamily="34" charset="0"/>
              </a:rPr>
              <a:t>Förderung einer</a:t>
            </a:r>
          </a:p>
          <a:p>
            <a:pPr algn="ctr" eaLnBrk="0" hangingPunct="0"/>
            <a:r>
              <a:rPr lang="de-DE" altLang="de-DE" sz="1200">
                <a:solidFill>
                  <a:srgbClr val="000000"/>
                </a:solidFill>
                <a:latin typeface="Arial" panose="020B0604020202020204" pitchFamily="34" charset="0"/>
              </a:rPr>
              <a:t>differenzierten</a:t>
            </a:r>
          </a:p>
          <a:p>
            <a:pPr algn="ctr" eaLnBrk="0" hangingPunct="0"/>
            <a:r>
              <a:rPr lang="de-DE" altLang="de-DE" sz="1200">
                <a:solidFill>
                  <a:srgbClr val="000000"/>
                </a:solidFill>
                <a:latin typeface="Arial" panose="020B0604020202020204" pitchFamily="34" charset="0"/>
              </a:rPr>
              <a:t>Reflexion</a:t>
            </a:r>
          </a:p>
          <a:p>
            <a:pPr algn="ctr" eaLnBrk="0" hangingPunct="0"/>
            <a:r>
              <a:rPr lang="de-DE" altLang="de-DE" sz="1200" b="1">
                <a:solidFill>
                  <a:srgbClr val="000000"/>
                </a:solidFill>
                <a:latin typeface="Arial" panose="020B0604020202020204" pitchFamily="34" charset="0"/>
              </a:rPr>
              <a:t>Erziehungs-</a:t>
            </a:r>
          </a:p>
          <a:p>
            <a:pPr algn="ctr" eaLnBrk="0" hangingPunct="0"/>
            <a:r>
              <a:rPr lang="de-DE" altLang="de-DE" sz="1200" b="1">
                <a:solidFill>
                  <a:srgbClr val="000000"/>
                </a:solidFill>
                <a:latin typeface="Arial" panose="020B0604020202020204" pitchFamily="34" charset="0"/>
              </a:rPr>
              <a:t>wissenschaftliche </a:t>
            </a:r>
          </a:p>
          <a:p>
            <a:pPr algn="ctr" eaLnBrk="0" hangingPunct="0"/>
            <a:r>
              <a:rPr lang="de-DE" altLang="de-DE" sz="1200" b="1">
                <a:solidFill>
                  <a:srgbClr val="000000"/>
                </a:solidFill>
                <a:latin typeface="Arial" panose="020B0604020202020204" pitchFamily="34" charset="0"/>
              </a:rPr>
              <a:t>Ebene:</a:t>
            </a:r>
            <a:r>
              <a:rPr lang="de-DE" altLang="de-DE" sz="1200">
                <a:solidFill>
                  <a:srgbClr val="000000"/>
                </a:solidFill>
                <a:latin typeface="Arial" panose="020B0604020202020204" pitchFamily="34" charset="0"/>
              </a:rPr>
              <a:t> z. B.</a:t>
            </a:r>
            <a:br>
              <a:rPr lang="de-DE" altLang="de-DE" sz="1200">
                <a:solidFill>
                  <a:srgbClr val="000000"/>
                </a:solidFill>
                <a:latin typeface="Arial" panose="020B0604020202020204" pitchFamily="34" charset="0"/>
              </a:rPr>
            </a:br>
            <a:r>
              <a:rPr lang="de-DE" altLang="de-DE" sz="1200">
                <a:solidFill>
                  <a:srgbClr val="000000"/>
                </a:solidFill>
                <a:latin typeface="Arial" panose="020B0604020202020204" pitchFamily="34" charset="0"/>
              </a:rPr>
              <a:t>Klärung der </a:t>
            </a:r>
          </a:p>
          <a:p>
            <a:pPr algn="ctr" eaLnBrk="0" hangingPunct="0"/>
            <a:r>
              <a:rPr lang="de-DE" altLang="de-DE" sz="1200">
                <a:solidFill>
                  <a:srgbClr val="000000"/>
                </a:solidFill>
                <a:latin typeface="Arial" panose="020B0604020202020204" pitchFamily="34" charset="0"/>
              </a:rPr>
              <a:t>moralischen</a:t>
            </a:r>
          </a:p>
          <a:p>
            <a:pPr algn="ctr" eaLnBrk="0" hangingPunct="0"/>
            <a:r>
              <a:rPr lang="de-DE" altLang="de-DE" sz="1200">
                <a:solidFill>
                  <a:srgbClr val="000000"/>
                </a:solidFill>
                <a:latin typeface="Arial" panose="020B0604020202020204" pitchFamily="34" charset="0"/>
              </a:rPr>
              <a:t>Entwicklungsstufen</a:t>
            </a:r>
          </a:p>
        </p:txBody>
      </p:sp>
      <p:grpSp>
        <p:nvGrpSpPr>
          <p:cNvPr id="4" name="Group 11"/>
          <p:cNvGrpSpPr>
            <a:grpSpLocks/>
          </p:cNvGrpSpPr>
          <p:nvPr/>
        </p:nvGrpSpPr>
        <p:grpSpPr bwMode="auto">
          <a:xfrm>
            <a:off x="3943350" y="2457450"/>
            <a:ext cx="1314450" cy="2971800"/>
            <a:chOff x="2352" y="1344"/>
            <a:chExt cx="1104" cy="2496"/>
          </a:xfrm>
        </p:grpSpPr>
        <p:sp>
          <p:nvSpPr>
            <p:cNvPr id="378893" name="Rectangle 12"/>
            <p:cNvSpPr>
              <a:spLocks noChangeArrowheads="1"/>
            </p:cNvSpPr>
            <p:nvPr/>
          </p:nvSpPr>
          <p:spPr bwMode="auto">
            <a:xfrm>
              <a:off x="2352" y="1344"/>
              <a:ext cx="1104" cy="2496"/>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endParaRPr lang="de-AT" altLang="de-DE" sz="750">
                <a:solidFill>
                  <a:srgbClr val="000000"/>
                </a:solidFill>
              </a:endParaRPr>
            </a:p>
          </p:txBody>
        </p:sp>
        <p:sp>
          <p:nvSpPr>
            <p:cNvPr id="378894" name="Rectangle 13"/>
            <p:cNvSpPr>
              <a:spLocks noChangeArrowheads="1"/>
            </p:cNvSpPr>
            <p:nvPr/>
          </p:nvSpPr>
          <p:spPr bwMode="auto">
            <a:xfrm>
              <a:off x="2496" y="1392"/>
              <a:ext cx="864" cy="576"/>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350" b="1">
                  <a:solidFill>
                    <a:srgbClr val="000000"/>
                  </a:solidFill>
                  <a:latin typeface="Arial" panose="020B0604020202020204" pitchFamily="34" charset="0"/>
                </a:rPr>
                <a:t>Ablauf,</a:t>
              </a:r>
            </a:p>
            <a:p>
              <a:pPr algn="ctr" eaLnBrk="0" hangingPunct="0"/>
              <a:r>
                <a:rPr lang="de-DE" altLang="de-DE" sz="1350" b="1">
                  <a:solidFill>
                    <a:srgbClr val="000000"/>
                  </a:solidFill>
                  <a:latin typeface="Arial" panose="020B0604020202020204" pitchFamily="34" charset="0"/>
                </a:rPr>
                <a:t>„Leitfaden“</a:t>
              </a:r>
            </a:p>
          </p:txBody>
        </p:sp>
        <p:sp>
          <p:nvSpPr>
            <p:cNvPr id="378895" name="Rectangle 14"/>
            <p:cNvSpPr>
              <a:spLocks noChangeArrowheads="1"/>
            </p:cNvSpPr>
            <p:nvPr/>
          </p:nvSpPr>
          <p:spPr bwMode="auto">
            <a:xfrm>
              <a:off x="2496" y="2112"/>
              <a:ext cx="864" cy="24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350" b="1">
                  <a:solidFill>
                    <a:srgbClr val="000000"/>
                  </a:solidFill>
                  <a:latin typeface="Arial" panose="020B0604020202020204" pitchFamily="34" charset="0"/>
                </a:rPr>
                <a:t>Schritt 1</a:t>
              </a:r>
            </a:p>
          </p:txBody>
        </p:sp>
        <p:sp>
          <p:nvSpPr>
            <p:cNvPr id="378896" name="Rectangle 15"/>
            <p:cNvSpPr>
              <a:spLocks noChangeArrowheads="1"/>
            </p:cNvSpPr>
            <p:nvPr/>
          </p:nvSpPr>
          <p:spPr bwMode="auto">
            <a:xfrm>
              <a:off x="2496" y="3504"/>
              <a:ext cx="864" cy="24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350" b="1">
                  <a:solidFill>
                    <a:srgbClr val="000000"/>
                  </a:solidFill>
                  <a:latin typeface="Arial" panose="020B0604020202020204" pitchFamily="34" charset="0"/>
                </a:rPr>
                <a:t>Schritt 6</a:t>
              </a:r>
            </a:p>
          </p:txBody>
        </p:sp>
        <p:sp>
          <p:nvSpPr>
            <p:cNvPr id="378897" name="Line 16"/>
            <p:cNvSpPr>
              <a:spLocks noChangeShapeType="1"/>
            </p:cNvSpPr>
            <p:nvPr/>
          </p:nvSpPr>
          <p:spPr bwMode="auto">
            <a:xfrm>
              <a:off x="2880" y="2400"/>
              <a:ext cx="0" cy="1056"/>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de-AT" sz="750">
                <a:solidFill>
                  <a:srgbClr val="000000"/>
                </a:solidFill>
                <a:latin typeface="Times New Roman" panose="02020603050405020304" pitchFamily="18" charset="0"/>
              </a:endParaRPr>
            </a:p>
          </p:txBody>
        </p:sp>
      </p:grpSp>
      <p:sp>
        <p:nvSpPr>
          <p:cNvPr id="787473" name="Text Box 17"/>
          <p:cNvSpPr txBox="1">
            <a:spLocks noChangeArrowheads="1"/>
          </p:cNvSpPr>
          <p:nvPr/>
        </p:nvSpPr>
        <p:spPr bwMode="auto">
          <a:xfrm>
            <a:off x="2110299" y="5454254"/>
            <a:ext cx="4826963"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425" b="1">
                <a:solidFill>
                  <a:srgbClr val="000000"/>
                </a:solidFill>
                <a:latin typeface="Arial" panose="020B0604020202020204" pitchFamily="34" charset="0"/>
              </a:rPr>
              <a:t>Partner- und Gruppendiskussion, Pro-Contra-Debatte</a:t>
            </a:r>
            <a:br>
              <a:rPr lang="de-DE" altLang="de-DE" sz="1425" b="1">
                <a:solidFill>
                  <a:srgbClr val="000000"/>
                </a:solidFill>
                <a:latin typeface="Arial" panose="020B0604020202020204" pitchFamily="34" charset="0"/>
              </a:rPr>
            </a:br>
            <a:r>
              <a:rPr lang="de-DE" altLang="de-DE" sz="1425" b="1">
                <a:solidFill>
                  <a:srgbClr val="000000"/>
                </a:solidFill>
                <a:latin typeface="Arial" panose="020B0604020202020204" pitchFamily="34" charset="0"/>
              </a:rPr>
              <a:t>Klassendiskussion</a:t>
            </a:r>
          </a:p>
        </p:txBody>
      </p:sp>
      <p:sp>
        <p:nvSpPr>
          <p:cNvPr id="787474" name="Text Box 18"/>
          <p:cNvSpPr txBox="1">
            <a:spLocks noChangeArrowheads="1"/>
          </p:cNvSpPr>
          <p:nvPr/>
        </p:nvSpPr>
        <p:spPr bwMode="auto">
          <a:xfrm rot="-5400000">
            <a:off x="1536129" y="3316235"/>
            <a:ext cx="131638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a:solidFill>
                  <a:srgbClr val="000000"/>
                </a:solidFill>
                <a:latin typeface="Arial" panose="020B0604020202020204" pitchFamily="34" charset="0"/>
              </a:rPr>
              <a:t>Rollenspiele</a:t>
            </a:r>
          </a:p>
        </p:txBody>
      </p:sp>
      <p:sp>
        <p:nvSpPr>
          <p:cNvPr id="787475" name="Text Box 19"/>
          <p:cNvSpPr txBox="1">
            <a:spLocks noChangeArrowheads="1"/>
          </p:cNvSpPr>
          <p:nvPr/>
        </p:nvSpPr>
        <p:spPr bwMode="auto">
          <a:xfrm rot="5400000" flipH="1">
            <a:off x="6336729" y="3251941"/>
            <a:ext cx="131638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a:solidFill>
                  <a:srgbClr val="000000"/>
                </a:solidFill>
                <a:latin typeface="Arial" panose="020B0604020202020204" pitchFamily="34" charset="0"/>
              </a:rPr>
              <a:t>Fallmethode</a:t>
            </a:r>
          </a:p>
        </p:txBody>
      </p:sp>
      <p:sp>
        <p:nvSpPr>
          <p:cNvPr id="787476" name="Text Box 20"/>
          <p:cNvSpPr txBox="1">
            <a:spLocks noChangeArrowheads="1"/>
          </p:cNvSpPr>
          <p:nvPr/>
        </p:nvSpPr>
        <p:spPr bwMode="auto">
          <a:xfrm>
            <a:off x="2488932" y="1556148"/>
            <a:ext cx="43316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a:solidFill>
                  <a:srgbClr val="000000"/>
                </a:solidFill>
                <a:latin typeface="Arial" panose="020B0604020202020204" pitchFamily="34" charset="0"/>
              </a:rPr>
              <a:t>Einzelarbeit, lehrerinnenzentrierter Unterricht</a:t>
            </a:r>
          </a:p>
        </p:txBody>
      </p:sp>
      <p:sp>
        <p:nvSpPr>
          <p:cNvPr id="378892" name="Text Box 21"/>
          <p:cNvSpPr txBox="1">
            <a:spLocks noChangeArrowheads="1"/>
          </p:cNvSpPr>
          <p:nvPr/>
        </p:nvSpPr>
        <p:spPr bwMode="auto">
          <a:xfrm>
            <a:off x="6640117" y="5892404"/>
            <a:ext cx="183594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spcBef>
                <a:spcPct val="50000"/>
              </a:spcBef>
            </a:pPr>
            <a:r>
              <a:rPr lang="de-DE" altLang="de-DE" sz="450">
                <a:solidFill>
                  <a:srgbClr val="000000"/>
                </a:solidFill>
                <a:latin typeface="Arial" panose="020B0604020202020204" pitchFamily="34" charset="0"/>
              </a:rPr>
              <a:t>Quelle: Aff, J.: Dilemmata-Analyse, 1997, S. 342</a:t>
            </a:r>
          </a:p>
        </p:txBody>
      </p:sp>
    </p:spTree>
    <p:extLst>
      <p:ext uri="{BB962C8B-B14F-4D97-AF65-F5344CB8AC3E}">
        <p14:creationId xmlns:p14="http://schemas.microsoft.com/office/powerpoint/2010/main" val="1490344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87461"/>
                                        </p:tgtEl>
                                        <p:attrNameLst>
                                          <p:attrName>style.visibility</p:attrName>
                                        </p:attrNameLst>
                                      </p:cBhvr>
                                      <p:to>
                                        <p:strVal val="visible"/>
                                      </p:to>
                                    </p:set>
                                    <p:anim calcmode="lin" valueType="num">
                                      <p:cBhvr>
                                        <p:cTn id="7" dur="500" fill="hold"/>
                                        <p:tgtEl>
                                          <p:spTgt spid="787461"/>
                                        </p:tgtEl>
                                        <p:attrNameLst>
                                          <p:attrName>ppt_w</p:attrName>
                                        </p:attrNameLst>
                                      </p:cBhvr>
                                      <p:tavLst>
                                        <p:tav tm="0">
                                          <p:val>
                                            <p:fltVal val="0"/>
                                          </p:val>
                                        </p:tav>
                                        <p:tav tm="100000">
                                          <p:val>
                                            <p:strVal val="#ppt_w"/>
                                          </p:val>
                                        </p:tav>
                                      </p:tavLst>
                                    </p:anim>
                                    <p:anim calcmode="lin" valueType="num">
                                      <p:cBhvr>
                                        <p:cTn id="8" dur="500" fill="hold"/>
                                        <p:tgtEl>
                                          <p:spTgt spid="787461"/>
                                        </p:tgtEl>
                                        <p:attrNameLst>
                                          <p:attrName>ppt_h</p:attrName>
                                        </p:attrNameLst>
                                      </p:cBhvr>
                                      <p:tavLst>
                                        <p:tav tm="0">
                                          <p:val>
                                            <p:fltVal val="0"/>
                                          </p:val>
                                        </p:tav>
                                        <p:tav tm="100000">
                                          <p:val>
                                            <p:strVal val="#ppt_h"/>
                                          </p:val>
                                        </p:tav>
                                      </p:tavLst>
                                    </p:anim>
                                    <p:anim calcmode="lin" valueType="num">
                                      <p:cBhvr>
                                        <p:cTn id="9" dur="500" fill="hold"/>
                                        <p:tgtEl>
                                          <p:spTgt spid="787461"/>
                                        </p:tgtEl>
                                        <p:attrNameLst>
                                          <p:attrName>ppt_x</p:attrName>
                                        </p:attrNameLst>
                                      </p:cBhvr>
                                      <p:tavLst>
                                        <p:tav tm="0">
                                          <p:val>
                                            <p:fltVal val="0.5"/>
                                          </p:val>
                                        </p:tav>
                                        <p:tav tm="100000">
                                          <p:val>
                                            <p:strVal val="#ppt_x"/>
                                          </p:val>
                                        </p:tav>
                                      </p:tavLst>
                                    </p:anim>
                                    <p:anim calcmode="lin" valueType="num">
                                      <p:cBhvr>
                                        <p:cTn id="10" dur="500" fill="hold"/>
                                        <p:tgtEl>
                                          <p:spTgt spid="787461"/>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Top)">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787465"/>
                                        </p:tgtEl>
                                        <p:attrNameLst>
                                          <p:attrName>style.visibility</p:attrName>
                                        </p:attrNameLst>
                                      </p:cBhvr>
                                      <p:to>
                                        <p:strVal val="visible"/>
                                      </p:to>
                                    </p:set>
                                    <p:animEffect transition="in" filter="slide(fromRight)">
                                      <p:cBhvr>
                                        <p:cTn id="27" dur="500"/>
                                        <p:tgtEl>
                                          <p:spTgt spid="7874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787466"/>
                                        </p:tgtEl>
                                        <p:attrNameLst>
                                          <p:attrName>style.visibility</p:attrName>
                                        </p:attrNameLst>
                                      </p:cBhvr>
                                      <p:to>
                                        <p:strVal val="visible"/>
                                      </p:to>
                                    </p:set>
                                    <p:animEffect transition="in" filter="slide(fromLeft)">
                                      <p:cBhvr>
                                        <p:cTn id="32" dur="500"/>
                                        <p:tgtEl>
                                          <p:spTgt spid="7874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7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strVal val="2/3*#ppt_w"/>
                                          </p:val>
                                        </p:tav>
                                        <p:tav tm="100000">
                                          <p:val>
                                            <p:strVal val="#ppt_w"/>
                                          </p:val>
                                        </p:tav>
                                      </p:tavLst>
                                    </p:anim>
                                    <p:anim calcmode="lin" valueType="num">
                                      <p:cBhvr>
                                        <p:cTn id="3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87474"/>
                                        </p:tgtEl>
                                        <p:attrNameLst>
                                          <p:attrName>style.visibility</p:attrName>
                                        </p:attrNameLst>
                                      </p:cBhvr>
                                      <p:to>
                                        <p:strVal val="visible"/>
                                      </p:to>
                                    </p:set>
                                    <p:anim calcmode="lin" valueType="num">
                                      <p:cBhvr additive="base">
                                        <p:cTn id="43" dur="500" fill="hold"/>
                                        <p:tgtEl>
                                          <p:spTgt spid="787474"/>
                                        </p:tgtEl>
                                        <p:attrNameLst>
                                          <p:attrName>ppt_x</p:attrName>
                                        </p:attrNameLst>
                                      </p:cBhvr>
                                      <p:tavLst>
                                        <p:tav tm="0">
                                          <p:val>
                                            <p:strVal val="0-#ppt_w/2"/>
                                          </p:val>
                                        </p:tav>
                                        <p:tav tm="100000">
                                          <p:val>
                                            <p:strVal val="#ppt_x"/>
                                          </p:val>
                                        </p:tav>
                                      </p:tavLst>
                                    </p:anim>
                                    <p:anim calcmode="lin" valueType="num">
                                      <p:cBhvr additive="base">
                                        <p:cTn id="44" dur="500" fill="hold"/>
                                        <p:tgtEl>
                                          <p:spTgt spid="78747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87473"/>
                                        </p:tgtEl>
                                        <p:attrNameLst>
                                          <p:attrName>style.visibility</p:attrName>
                                        </p:attrNameLst>
                                      </p:cBhvr>
                                      <p:to>
                                        <p:strVal val="visible"/>
                                      </p:to>
                                    </p:set>
                                    <p:anim calcmode="lin" valueType="num">
                                      <p:cBhvr additive="base">
                                        <p:cTn id="49" dur="500" fill="hold"/>
                                        <p:tgtEl>
                                          <p:spTgt spid="787473"/>
                                        </p:tgtEl>
                                        <p:attrNameLst>
                                          <p:attrName>ppt_x</p:attrName>
                                        </p:attrNameLst>
                                      </p:cBhvr>
                                      <p:tavLst>
                                        <p:tav tm="0">
                                          <p:val>
                                            <p:strVal val="#ppt_x"/>
                                          </p:val>
                                        </p:tav>
                                        <p:tav tm="100000">
                                          <p:val>
                                            <p:strVal val="#ppt_x"/>
                                          </p:val>
                                        </p:tav>
                                      </p:tavLst>
                                    </p:anim>
                                    <p:anim calcmode="lin" valueType="num">
                                      <p:cBhvr additive="base">
                                        <p:cTn id="50" dur="500" fill="hold"/>
                                        <p:tgtEl>
                                          <p:spTgt spid="78747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787475"/>
                                        </p:tgtEl>
                                        <p:attrNameLst>
                                          <p:attrName>style.visibility</p:attrName>
                                        </p:attrNameLst>
                                      </p:cBhvr>
                                      <p:to>
                                        <p:strVal val="visible"/>
                                      </p:to>
                                    </p:set>
                                    <p:anim calcmode="lin" valueType="num">
                                      <p:cBhvr additive="base">
                                        <p:cTn id="55" dur="500" fill="hold"/>
                                        <p:tgtEl>
                                          <p:spTgt spid="787475"/>
                                        </p:tgtEl>
                                        <p:attrNameLst>
                                          <p:attrName>ppt_x</p:attrName>
                                        </p:attrNameLst>
                                      </p:cBhvr>
                                      <p:tavLst>
                                        <p:tav tm="0">
                                          <p:val>
                                            <p:strVal val="1+#ppt_w/2"/>
                                          </p:val>
                                        </p:tav>
                                        <p:tav tm="100000">
                                          <p:val>
                                            <p:strVal val="#ppt_x"/>
                                          </p:val>
                                        </p:tav>
                                      </p:tavLst>
                                    </p:anim>
                                    <p:anim calcmode="lin" valueType="num">
                                      <p:cBhvr additive="base">
                                        <p:cTn id="56" dur="500" fill="hold"/>
                                        <p:tgtEl>
                                          <p:spTgt spid="787475"/>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787476"/>
                                        </p:tgtEl>
                                        <p:attrNameLst>
                                          <p:attrName>style.visibility</p:attrName>
                                        </p:attrNameLst>
                                      </p:cBhvr>
                                      <p:to>
                                        <p:strVal val="visible"/>
                                      </p:to>
                                    </p:set>
                                    <p:anim calcmode="lin" valueType="num">
                                      <p:cBhvr additive="base">
                                        <p:cTn id="61" dur="500" fill="hold"/>
                                        <p:tgtEl>
                                          <p:spTgt spid="787476"/>
                                        </p:tgtEl>
                                        <p:attrNameLst>
                                          <p:attrName>ppt_x</p:attrName>
                                        </p:attrNameLst>
                                      </p:cBhvr>
                                      <p:tavLst>
                                        <p:tav tm="0">
                                          <p:val>
                                            <p:strVal val="#ppt_x"/>
                                          </p:val>
                                        </p:tav>
                                        <p:tav tm="100000">
                                          <p:val>
                                            <p:strVal val="#ppt_x"/>
                                          </p:val>
                                        </p:tav>
                                      </p:tavLst>
                                    </p:anim>
                                    <p:anim calcmode="lin" valueType="num">
                                      <p:cBhvr additive="base">
                                        <p:cTn id="62" dur="500" fill="hold"/>
                                        <p:tgtEl>
                                          <p:spTgt spid="7874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61" grpId="0" animBg="1" autoUpdateAnimBg="0"/>
      <p:bldP spid="787465" grpId="0" animBg="1" autoUpdateAnimBg="0"/>
      <p:bldP spid="787466" grpId="0" animBg="1" autoUpdateAnimBg="0"/>
      <p:bldP spid="787473" grpId="0" autoUpdateAnimBg="0"/>
      <p:bldP spid="787474" grpId="0" autoUpdateAnimBg="0"/>
      <p:bldP spid="787475" grpId="0" autoUpdateAnimBg="0"/>
      <p:bldP spid="78747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83" name="Rectangle 3"/>
          <p:cNvSpPr>
            <a:spLocks noGrp="1" noChangeArrowheads="1"/>
          </p:cNvSpPr>
          <p:nvPr>
            <p:ph type="title"/>
          </p:nvPr>
        </p:nvSpPr>
        <p:spPr bwMode="auto">
          <a:xfrm>
            <a:off x="1439467" y="998935"/>
            <a:ext cx="6373415" cy="628650"/>
          </a:xfrm>
          <a:solidFill>
            <a:schemeClr val="bg1">
              <a:lumMod val="85000"/>
            </a:schemeClr>
          </a:solidFill>
          <a:ln>
            <a:solidFill>
              <a:schemeClr val="tx1"/>
            </a:solidFill>
            <a:miter lim="800000"/>
            <a:headEnd/>
            <a:tailEnd/>
          </a:ln>
        </p:spPr>
        <p:txBody>
          <a:bodyPr vert="horz" wrap="square" lIns="68580" tIns="34290" rIns="68580" bIns="34290" numCol="1" anchor="t" anchorCtr="0" compatLnSpc="1">
            <a:prstTxWarp prst="textNoShape">
              <a:avLst/>
            </a:prstTxWarp>
          </a:bodyPr>
          <a:lstStyle/>
          <a:p>
            <a:pPr eaLnBrk="1" hangingPunct="1">
              <a:defRPr/>
            </a:pPr>
            <a:r>
              <a:rPr lang="de-DE" sz="1800" b="1" dirty="0"/>
              <a:t>Didaktische Strategie für Dilemmata-Analysen</a:t>
            </a:r>
            <a:br>
              <a:rPr lang="de-DE" sz="1800" b="1" dirty="0"/>
            </a:br>
            <a:r>
              <a:rPr lang="de-DE" sz="1800" b="1" dirty="0"/>
              <a:t> im ökonomischen Unterricht</a:t>
            </a:r>
          </a:p>
        </p:txBody>
      </p:sp>
      <p:sp>
        <p:nvSpPr>
          <p:cNvPr id="788484" name="AutoShape 4"/>
          <p:cNvSpPr>
            <a:spLocks noChangeArrowheads="1"/>
          </p:cNvSpPr>
          <p:nvPr/>
        </p:nvSpPr>
        <p:spPr bwMode="auto">
          <a:xfrm>
            <a:off x="1314450" y="1943100"/>
            <a:ext cx="2971800" cy="3829050"/>
          </a:xfrm>
          <a:prstGeom prst="roundRect">
            <a:avLst>
              <a:gd name="adj" fmla="val 16667"/>
            </a:avLst>
          </a:prstGeom>
          <a:solidFill>
            <a:schemeClr val="bg1">
              <a:lumMod val="95000"/>
            </a:schemeClr>
          </a:solidFill>
          <a:ln w="9525">
            <a:solidFill>
              <a:schemeClr val="tx1"/>
            </a:solidFill>
            <a:round/>
            <a:headEnd/>
            <a:tailEnd/>
          </a:ln>
        </p:spPr>
        <p:txBody>
          <a:bodyPr wrap="none" anchor="ctr"/>
          <a:lstStyle/>
          <a:p>
            <a:pPr algn="ctr" eaLnBrk="0" hangingPunct="0">
              <a:defRPr/>
            </a:pPr>
            <a:r>
              <a:rPr lang="de-DE" sz="3300" dirty="0">
                <a:solidFill>
                  <a:srgbClr val="000000"/>
                </a:solidFill>
                <a:latin typeface="Impact" pitchFamily="34" charset="0"/>
              </a:rPr>
              <a:t>Phase I:</a:t>
            </a:r>
          </a:p>
          <a:p>
            <a:pPr algn="ctr" eaLnBrk="0" hangingPunct="0">
              <a:defRPr/>
            </a:pPr>
            <a:endParaRPr lang="de-DE" sz="1800" dirty="0">
              <a:solidFill>
                <a:srgbClr val="000000"/>
              </a:solidFill>
              <a:latin typeface="Times New Roman" panose="02020603050405020304" pitchFamily="18" charset="0"/>
            </a:endParaRPr>
          </a:p>
          <a:p>
            <a:pPr algn="ctr" eaLnBrk="0" hangingPunct="0">
              <a:defRPr/>
            </a:pPr>
            <a:r>
              <a:rPr lang="de-DE" sz="1800" dirty="0">
                <a:solidFill>
                  <a:srgbClr val="000000"/>
                </a:solidFill>
                <a:latin typeface="Arial"/>
              </a:rPr>
              <a:t>Darstellung der wirtschafts-</a:t>
            </a:r>
          </a:p>
          <a:p>
            <a:pPr algn="ctr" eaLnBrk="0" hangingPunct="0">
              <a:defRPr/>
            </a:pPr>
            <a:r>
              <a:rPr lang="de-DE" sz="1800" dirty="0">
                <a:solidFill>
                  <a:srgbClr val="000000"/>
                </a:solidFill>
                <a:latin typeface="Arial"/>
              </a:rPr>
              <a:t>ethischen Problemstellung,</a:t>
            </a:r>
          </a:p>
          <a:p>
            <a:pPr algn="ctr" eaLnBrk="0" hangingPunct="0">
              <a:defRPr/>
            </a:pPr>
            <a:r>
              <a:rPr lang="de-DE" sz="1800" dirty="0">
                <a:solidFill>
                  <a:srgbClr val="000000"/>
                </a:solidFill>
                <a:latin typeface="Arial"/>
              </a:rPr>
              <a:t>Analyse aus der </a:t>
            </a:r>
          </a:p>
          <a:p>
            <a:pPr algn="ctr" eaLnBrk="0" hangingPunct="0">
              <a:defRPr/>
            </a:pPr>
            <a:r>
              <a:rPr lang="de-DE" sz="1800" dirty="0">
                <a:solidFill>
                  <a:srgbClr val="000000"/>
                </a:solidFill>
                <a:latin typeface="Arial"/>
              </a:rPr>
              <a:t>ökonomischen und</a:t>
            </a:r>
          </a:p>
          <a:p>
            <a:pPr algn="ctr" eaLnBrk="0" hangingPunct="0">
              <a:defRPr/>
            </a:pPr>
            <a:r>
              <a:rPr lang="de-DE" sz="1800" dirty="0">
                <a:solidFill>
                  <a:srgbClr val="000000"/>
                </a:solidFill>
                <a:latin typeface="Arial"/>
              </a:rPr>
              <a:t>„lebenspraktischen“</a:t>
            </a:r>
          </a:p>
          <a:p>
            <a:pPr algn="ctr" eaLnBrk="0" hangingPunct="0">
              <a:defRPr/>
            </a:pPr>
            <a:r>
              <a:rPr lang="de-DE" sz="1800" dirty="0">
                <a:solidFill>
                  <a:srgbClr val="000000"/>
                </a:solidFill>
                <a:latin typeface="Arial"/>
              </a:rPr>
              <a:t>Perspektive der </a:t>
            </a:r>
          </a:p>
          <a:p>
            <a:pPr algn="ctr" eaLnBrk="0" hangingPunct="0">
              <a:defRPr/>
            </a:pPr>
            <a:r>
              <a:rPr lang="de-DE" sz="1800" dirty="0">
                <a:solidFill>
                  <a:srgbClr val="000000"/>
                </a:solidFill>
                <a:latin typeface="Arial"/>
              </a:rPr>
              <a:t>Schülerinnen</a:t>
            </a:r>
            <a:endParaRPr lang="de-DE" sz="1800" dirty="0">
              <a:solidFill>
                <a:srgbClr val="000000"/>
              </a:solidFill>
              <a:latin typeface="Times New Roman" panose="02020603050405020304" pitchFamily="18" charset="0"/>
            </a:endParaRPr>
          </a:p>
        </p:txBody>
      </p:sp>
      <p:sp>
        <p:nvSpPr>
          <p:cNvPr id="788485" name="Rectangle 5"/>
          <p:cNvSpPr>
            <a:spLocks noChangeArrowheads="1"/>
          </p:cNvSpPr>
          <p:nvPr/>
        </p:nvSpPr>
        <p:spPr bwMode="auto">
          <a:xfrm>
            <a:off x="4400550" y="1943100"/>
            <a:ext cx="3429000" cy="188595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a:solidFill>
                  <a:srgbClr val="000000"/>
                </a:solidFill>
                <a:latin typeface="Arial" panose="020B0604020202020204" pitchFamily="34" charset="0"/>
              </a:rPr>
              <a:t>Schritt 1:</a:t>
            </a:r>
            <a:endParaRPr lang="de-DE" altLang="de-DE" sz="1500">
              <a:solidFill>
                <a:srgbClr val="000000"/>
              </a:solidFill>
              <a:latin typeface="Arial" panose="020B0604020202020204" pitchFamily="34" charset="0"/>
            </a:endParaRPr>
          </a:p>
          <a:p>
            <a:pPr algn="ctr" eaLnBrk="0" hangingPunct="0"/>
            <a:endParaRPr lang="de-DE" altLang="de-DE" sz="1500">
              <a:solidFill>
                <a:srgbClr val="000000"/>
              </a:solidFill>
              <a:latin typeface="Arial" panose="020B0604020202020204" pitchFamily="34" charset="0"/>
            </a:endParaRPr>
          </a:p>
          <a:p>
            <a:pPr algn="ctr" eaLnBrk="0" hangingPunct="0"/>
            <a:r>
              <a:rPr lang="de-DE" altLang="de-DE" sz="1500">
                <a:solidFill>
                  <a:srgbClr val="000000"/>
                </a:solidFill>
                <a:latin typeface="Arial" panose="020B0604020202020204" pitchFamily="34" charset="0"/>
              </a:rPr>
              <a:t>Falldarstellung </a:t>
            </a:r>
            <a:r>
              <a:rPr lang="de-DE" altLang="de-DE" sz="1500">
                <a:solidFill>
                  <a:srgbClr val="000000"/>
                </a:solidFill>
                <a:latin typeface="Arial" panose="020B0604020202020204" pitchFamily="34" charset="0"/>
                <a:cs typeface="Arial" panose="020B0604020202020204" pitchFamily="34" charset="0"/>
              </a:rPr>
              <a:t>–</a:t>
            </a:r>
            <a:r>
              <a:rPr lang="de-DE" altLang="de-DE" sz="1500">
                <a:solidFill>
                  <a:srgbClr val="000000"/>
                </a:solidFill>
                <a:latin typeface="Arial" panose="020B0604020202020204" pitchFamily="34" charset="0"/>
              </a:rPr>
              <a:t> Darstellung</a:t>
            </a:r>
          </a:p>
          <a:p>
            <a:pPr algn="ctr" eaLnBrk="0" hangingPunct="0"/>
            <a:r>
              <a:rPr lang="de-DE" altLang="de-DE" sz="1500">
                <a:solidFill>
                  <a:srgbClr val="000000"/>
                </a:solidFill>
                <a:latin typeface="Arial" panose="020B0604020202020204" pitchFamily="34" charset="0"/>
              </a:rPr>
              <a:t>der ökonomisch-ethischen</a:t>
            </a:r>
          </a:p>
          <a:p>
            <a:pPr algn="ctr" eaLnBrk="0" hangingPunct="0"/>
            <a:r>
              <a:rPr lang="de-DE" altLang="de-DE" sz="1500">
                <a:solidFill>
                  <a:srgbClr val="000000"/>
                </a:solidFill>
                <a:latin typeface="Arial" panose="020B0604020202020204" pitchFamily="34" charset="0"/>
              </a:rPr>
              <a:t>Problemsituation,</a:t>
            </a:r>
          </a:p>
          <a:p>
            <a:pPr algn="ctr" eaLnBrk="0" hangingPunct="0"/>
            <a:r>
              <a:rPr lang="de-DE" altLang="de-DE" sz="1500">
                <a:solidFill>
                  <a:srgbClr val="000000"/>
                </a:solidFill>
                <a:latin typeface="Arial" panose="020B0604020202020204" pitchFamily="34" charset="0"/>
              </a:rPr>
              <a:t>fachwissenschaftlicher Input</a:t>
            </a:r>
            <a:endParaRPr lang="de-DE" altLang="de-DE" sz="1500">
              <a:solidFill>
                <a:srgbClr val="000000"/>
              </a:solidFill>
            </a:endParaRPr>
          </a:p>
        </p:txBody>
      </p:sp>
      <p:sp>
        <p:nvSpPr>
          <p:cNvPr id="788486" name="Rectangle 6"/>
          <p:cNvSpPr>
            <a:spLocks noChangeArrowheads="1"/>
          </p:cNvSpPr>
          <p:nvPr/>
        </p:nvSpPr>
        <p:spPr bwMode="auto">
          <a:xfrm>
            <a:off x="4400550" y="3886200"/>
            <a:ext cx="3429000" cy="188595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a:solidFill>
                  <a:srgbClr val="000000"/>
                </a:solidFill>
                <a:latin typeface="Arial" panose="020B0604020202020204" pitchFamily="34" charset="0"/>
              </a:rPr>
              <a:t>Schritt 2:</a:t>
            </a:r>
          </a:p>
          <a:p>
            <a:pPr algn="ctr" eaLnBrk="0" hangingPunct="0"/>
            <a:r>
              <a:rPr lang="de-DE" altLang="de-DE" sz="1500">
                <a:solidFill>
                  <a:srgbClr val="000000"/>
                </a:solidFill>
                <a:latin typeface="Arial" panose="020B0604020202020204" pitchFamily="34" charset="0"/>
              </a:rPr>
              <a:t> </a:t>
            </a:r>
          </a:p>
          <a:p>
            <a:pPr algn="ctr" eaLnBrk="0" hangingPunct="0"/>
            <a:r>
              <a:rPr lang="de-DE" altLang="de-DE" sz="1500">
                <a:solidFill>
                  <a:srgbClr val="000000"/>
                </a:solidFill>
                <a:latin typeface="Arial" panose="020B0604020202020204" pitchFamily="34" charset="0"/>
              </a:rPr>
              <a:t>Konkretisierung wirtschafts-</a:t>
            </a:r>
          </a:p>
          <a:p>
            <a:pPr algn="ctr" eaLnBrk="0" hangingPunct="0"/>
            <a:r>
              <a:rPr lang="de-DE" altLang="de-DE" sz="1500">
                <a:solidFill>
                  <a:srgbClr val="000000"/>
                </a:solidFill>
                <a:latin typeface="Arial" panose="020B0604020202020204" pitchFamily="34" charset="0"/>
              </a:rPr>
              <a:t>ethischer Überlegungen mit Hilfe</a:t>
            </a:r>
          </a:p>
          <a:p>
            <a:pPr algn="ctr" eaLnBrk="0" hangingPunct="0"/>
            <a:r>
              <a:rPr lang="de-DE" altLang="de-DE" sz="1500">
                <a:solidFill>
                  <a:srgbClr val="000000"/>
                </a:solidFill>
                <a:latin typeface="Arial" panose="020B0604020202020204" pitchFamily="34" charset="0"/>
              </a:rPr>
              <a:t>von Rollenbeschreibungen,</a:t>
            </a:r>
          </a:p>
          <a:p>
            <a:pPr algn="ctr" eaLnBrk="0" hangingPunct="0"/>
            <a:r>
              <a:rPr lang="de-DE" altLang="de-DE" sz="1500">
                <a:solidFill>
                  <a:srgbClr val="000000"/>
                </a:solidFill>
                <a:latin typeface="Arial" panose="020B0604020202020204" pitchFamily="34" charset="0"/>
              </a:rPr>
              <a:t>Beurteilung der einzelnen</a:t>
            </a:r>
          </a:p>
          <a:p>
            <a:pPr algn="ctr" eaLnBrk="0" hangingPunct="0"/>
            <a:r>
              <a:rPr lang="de-DE" altLang="de-DE" sz="1500">
                <a:solidFill>
                  <a:srgbClr val="000000"/>
                </a:solidFill>
                <a:latin typeface="Arial" panose="020B0604020202020204" pitchFamily="34" charset="0"/>
              </a:rPr>
              <a:t>Positionen durch die Schüler</a:t>
            </a:r>
          </a:p>
        </p:txBody>
      </p:sp>
      <p:sp>
        <p:nvSpPr>
          <p:cNvPr id="379910" name="Text Box 7"/>
          <p:cNvSpPr txBox="1">
            <a:spLocks noChangeArrowheads="1"/>
          </p:cNvSpPr>
          <p:nvPr/>
        </p:nvSpPr>
        <p:spPr bwMode="auto">
          <a:xfrm>
            <a:off x="1143001" y="5816204"/>
            <a:ext cx="231695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spcBef>
                <a:spcPct val="50000"/>
              </a:spcBef>
            </a:pPr>
            <a:r>
              <a:rPr lang="de-DE" altLang="de-DE" sz="750">
                <a:solidFill>
                  <a:srgbClr val="000000"/>
                </a:solidFill>
                <a:latin typeface="Arial" panose="020B0604020202020204" pitchFamily="34" charset="0"/>
              </a:rPr>
              <a:t>Quelle: Aff, J.: Dilemmata-Analyse, 1997, S. 343</a:t>
            </a:r>
          </a:p>
        </p:txBody>
      </p:sp>
    </p:spTree>
    <p:extLst>
      <p:ext uri="{BB962C8B-B14F-4D97-AF65-F5344CB8AC3E}">
        <p14:creationId xmlns:p14="http://schemas.microsoft.com/office/powerpoint/2010/main" val="3641950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88483"/>
                                        </p:tgtEl>
                                        <p:attrNameLst>
                                          <p:attrName>style.visibility</p:attrName>
                                        </p:attrNameLst>
                                      </p:cBhvr>
                                      <p:to>
                                        <p:strVal val="visible"/>
                                      </p:to>
                                    </p:set>
                                    <p:anim calcmode="lin" valueType="num">
                                      <p:cBhvr>
                                        <p:cTn id="7" dur="500" fill="hold"/>
                                        <p:tgtEl>
                                          <p:spTgt spid="788483"/>
                                        </p:tgtEl>
                                        <p:attrNameLst>
                                          <p:attrName>ppt_w</p:attrName>
                                        </p:attrNameLst>
                                      </p:cBhvr>
                                      <p:tavLst>
                                        <p:tav tm="0">
                                          <p:val>
                                            <p:fltVal val="0"/>
                                          </p:val>
                                        </p:tav>
                                        <p:tav tm="100000">
                                          <p:val>
                                            <p:strVal val="#ppt_w"/>
                                          </p:val>
                                        </p:tav>
                                      </p:tavLst>
                                    </p:anim>
                                    <p:anim calcmode="lin" valueType="num">
                                      <p:cBhvr>
                                        <p:cTn id="8" dur="500" fill="hold"/>
                                        <p:tgtEl>
                                          <p:spTgt spid="788483"/>
                                        </p:tgtEl>
                                        <p:attrNameLst>
                                          <p:attrName>ppt_h</p:attrName>
                                        </p:attrNameLst>
                                      </p:cBhvr>
                                      <p:tavLst>
                                        <p:tav tm="0">
                                          <p:val>
                                            <p:fltVal val="0"/>
                                          </p:val>
                                        </p:tav>
                                        <p:tav tm="100000">
                                          <p:val>
                                            <p:strVal val="#ppt_h"/>
                                          </p:val>
                                        </p:tav>
                                      </p:tavLst>
                                    </p:anim>
                                    <p:anim calcmode="lin" valueType="num">
                                      <p:cBhvr>
                                        <p:cTn id="9" dur="500" fill="hold"/>
                                        <p:tgtEl>
                                          <p:spTgt spid="788483"/>
                                        </p:tgtEl>
                                        <p:attrNameLst>
                                          <p:attrName>ppt_x</p:attrName>
                                        </p:attrNameLst>
                                      </p:cBhvr>
                                      <p:tavLst>
                                        <p:tav tm="0">
                                          <p:val>
                                            <p:fltVal val="0.5"/>
                                          </p:val>
                                        </p:tav>
                                        <p:tav tm="100000">
                                          <p:val>
                                            <p:strVal val="#ppt_x"/>
                                          </p:val>
                                        </p:tav>
                                      </p:tavLst>
                                    </p:anim>
                                    <p:anim calcmode="lin" valueType="num">
                                      <p:cBhvr>
                                        <p:cTn id="10" dur="500" fill="hold"/>
                                        <p:tgtEl>
                                          <p:spTgt spid="78848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88484"/>
                                        </p:tgtEl>
                                        <p:attrNameLst>
                                          <p:attrName>style.visibility</p:attrName>
                                        </p:attrNameLst>
                                      </p:cBhvr>
                                      <p:to>
                                        <p:strVal val="visible"/>
                                      </p:to>
                                    </p:set>
                                    <p:animEffect transition="in" filter="randombar(horizontal)">
                                      <p:cBhvr>
                                        <p:cTn id="15" dur="500"/>
                                        <p:tgtEl>
                                          <p:spTgt spid="788484"/>
                                        </p:tgtEl>
                                      </p:cBhvr>
                                    </p:animEffect>
                                  </p:childTnLst>
                                </p:cTn>
                              </p:par>
                            </p:childTnLst>
                          </p:cTn>
                        </p:par>
                        <p:par>
                          <p:cTn id="16" fill="hold" nodeType="afterGroup">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788485"/>
                                        </p:tgtEl>
                                        <p:attrNameLst>
                                          <p:attrName>style.visibility</p:attrName>
                                        </p:attrNameLst>
                                      </p:cBhvr>
                                      <p:to>
                                        <p:strVal val="visible"/>
                                      </p:to>
                                    </p:set>
                                    <p:animEffect transition="in" filter="slide(fromLeft)">
                                      <p:cBhvr>
                                        <p:cTn id="19" dur="500"/>
                                        <p:tgtEl>
                                          <p:spTgt spid="7884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788486"/>
                                        </p:tgtEl>
                                        <p:attrNameLst>
                                          <p:attrName>style.visibility</p:attrName>
                                        </p:attrNameLst>
                                      </p:cBhvr>
                                      <p:to>
                                        <p:strVal val="visible"/>
                                      </p:to>
                                    </p:set>
                                    <p:animEffect transition="in" filter="slide(fromLeft)">
                                      <p:cBhvr>
                                        <p:cTn id="24" dur="500"/>
                                        <p:tgtEl>
                                          <p:spTgt spid="788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3" grpId="0" animBg="1" autoUpdateAnimBg="0"/>
      <p:bldP spid="788484" grpId="0" animBg="1" autoUpdateAnimBg="0"/>
      <p:bldP spid="788485" grpId="0" animBg="1" autoUpdateAnimBg="0"/>
      <p:bldP spid="788486"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8" name="AutoShape 4"/>
          <p:cNvSpPr>
            <a:spLocks noChangeArrowheads="1"/>
          </p:cNvSpPr>
          <p:nvPr/>
        </p:nvSpPr>
        <p:spPr bwMode="auto">
          <a:xfrm>
            <a:off x="1314450" y="1943100"/>
            <a:ext cx="2971800" cy="3829050"/>
          </a:xfrm>
          <a:prstGeom prst="roundRect">
            <a:avLst>
              <a:gd name="adj" fmla="val 16667"/>
            </a:avLst>
          </a:prstGeom>
          <a:solidFill>
            <a:schemeClr val="bg1">
              <a:lumMod val="95000"/>
            </a:schemeClr>
          </a:solidFill>
          <a:ln w="9525">
            <a:solidFill>
              <a:schemeClr val="tx1"/>
            </a:solidFill>
            <a:round/>
            <a:headEnd/>
            <a:tailEnd/>
          </a:ln>
        </p:spPr>
        <p:txBody>
          <a:bodyPr wrap="none" anchor="ctr"/>
          <a:lstStyle/>
          <a:p>
            <a:pPr algn="ctr" eaLnBrk="0" hangingPunct="0">
              <a:defRPr/>
            </a:pPr>
            <a:r>
              <a:rPr lang="de-DE" sz="3300" dirty="0">
                <a:solidFill>
                  <a:srgbClr val="000000"/>
                </a:solidFill>
                <a:latin typeface="Impact" pitchFamily="34" charset="0"/>
              </a:rPr>
              <a:t>Phase II:</a:t>
            </a:r>
          </a:p>
          <a:p>
            <a:pPr algn="ctr" eaLnBrk="0" hangingPunct="0">
              <a:defRPr/>
            </a:pPr>
            <a:endParaRPr lang="de-DE" sz="1800" dirty="0">
              <a:solidFill>
                <a:srgbClr val="000000"/>
              </a:solidFill>
              <a:latin typeface="Times New Roman" panose="02020603050405020304" pitchFamily="18" charset="0"/>
            </a:endParaRPr>
          </a:p>
          <a:p>
            <a:pPr algn="ctr" eaLnBrk="0" hangingPunct="0">
              <a:defRPr/>
            </a:pPr>
            <a:r>
              <a:rPr lang="de-DE" sz="1800" dirty="0">
                <a:solidFill>
                  <a:srgbClr val="000000"/>
                </a:solidFill>
                <a:latin typeface="Arial"/>
              </a:rPr>
              <a:t>Sensibilisierung für</a:t>
            </a:r>
          </a:p>
          <a:p>
            <a:pPr algn="ctr" eaLnBrk="0" hangingPunct="0">
              <a:defRPr/>
            </a:pPr>
            <a:r>
              <a:rPr lang="de-DE" sz="1800" dirty="0">
                <a:solidFill>
                  <a:srgbClr val="000000"/>
                </a:solidFill>
                <a:latin typeface="Arial"/>
              </a:rPr>
              <a:t>moralpädagogische</a:t>
            </a:r>
          </a:p>
          <a:p>
            <a:pPr algn="ctr" eaLnBrk="0" hangingPunct="0">
              <a:defRPr/>
            </a:pPr>
            <a:r>
              <a:rPr lang="de-DE" sz="1800" dirty="0">
                <a:solidFill>
                  <a:srgbClr val="000000"/>
                </a:solidFill>
                <a:latin typeface="Arial"/>
              </a:rPr>
              <a:t>Überlegungen:</a:t>
            </a:r>
            <a:br>
              <a:rPr lang="de-DE" sz="1800" dirty="0">
                <a:solidFill>
                  <a:srgbClr val="000000"/>
                </a:solidFill>
                <a:latin typeface="Arial"/>
              </a:rPr>
            </a:br>
            <a:endParaRPr lang="de-DE" sz="1800" dirty="0">
              <a:solidFill>
                <a:srgbClr val="000000"/>
              </a:solidFill>
              <a:latin typeface="Arial"/>
            </a:endParaRPr>
          </a:p>
          <a:p>
            <a:pPr algn="ctr" eaLnBrk="0" hangingPunct="0">
              <a:defRPr/>
            </a:pPr>
            <a:r>
              <a:rPr lang="de-DE" sz="1800" dirty="0">
                <a:solidFill>
                  <a:srgbClr val="000000"/>
                </a:solidFill>
                <a:latin typeface="Arial"/>
              </a:rPr>
              <a:t> Vermittlung von ethischem</a:t>
            </a:r>
            <a:br>
              <a:rPr lang="de-DE" sz="1800" dirty="0">
                <a:solidFill>
                  <a:srgbClr val="000000"/>
                </a:solidFill>
                <a:latin typeface="Arial"/>
              </a:rPr>
            </a:br>
            <a:r>
              <a:rPr lang="de-DE" sz="1800" dirty="0">
                <a:solidFill>
                  <a:srgbClr val="000000"/>
                </a:solidFill>
                <a:latin typeface="Arial"/>
              </a:rPr>
              <a:t>Grundlagenwissen,</a:t>
            </a:r>
          </a:p>
          <a:p>
            <a:pPr algn="ctr" eaLnBrk="0" hangingPunct="0">
              <a:defRPr/>
            </a:pPr>
            <a:r>
              <a:rPr lang="de-DE" sz="1800" dirty="0">
                <a:solidFill>
                  <a:srgbClr val="000000"/>
                </a:solidFill>
                <a:latin typeface="Arial"/>
              </a:rPr>
              <a:t> Transfer auf ökonomische</a:t>
            </a:r>
            <a:br>
              <a:rPr lang="de-DE" sz="1800" dirty="0">
                <a:solidFill>
                  <a:srgbClr val="000000"/>
                </a:solidFill>
                <a:latin typeface="Arial"/>
              </a:rPr>
            </a:br>
            <a:r>
              <a:rPr lang="de-DE" sz="1800" dirty="0">
                <a:solidFill>
                  <a:srgbClr val="000000"/>
                </a:solidFill>
                <a:latin typeface="Arial"/>
              </a:rPr>
              <a:t>Dilemmata</a:t>
            </a:r>
            <a:r>
              <a:rPr lang="de-DE" sz="1800" dirty="0">
                <a:solidFill>
                  <a:srgbClr val="000000"/>
                </a:solidFill>
                <a:latin typeface="Times New Roman" panose="02020603050405020304" pitchFamily="18" charset="0"/>
              </a:rPr>
              <a:t>.</a:t>
            </a:r>
          </a:p>
        </p:txBody>
      </p:sp>
      <p:sp>
        <p:nvSpPr>
          <p:cNvPr id="789509" name="Rectangle 5"/>
          <p:cNvSpPr>
            <a:spLocks noChangeArrowheads="1"/>
          </p:cNvSpPr>
          <p:nvPr/>
        </p:nvSpPr>
        <p:spPr bwMode="auto">
          <a:xfrm>
            <a:off x="4400550" y="1943100"/>
            <a:ext cx="3429000" cy="1885950"/>
          </a:xfrm>
          <a:prstGeom prst="rect">
            <a:avLst/>
          </a:prstGeom>
          <a:solidFill>
            <a:schemeClr val="bg1"/>
          </a:solidFill>
          <a:ln w="57150">
            <a:solidFill>
              <a:srgbClr val="FF0000"/>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a:solidFill>
                  <a:srgbClr val="000000"/>
                </a:solidFill>
                <a:latin typeface="Arial" panose="020B0604020202020204" pitchFamily="34" charset="0"/>
              </a:rPr>
              <a:t>Schritt 3:</a:t>
            </a:r>
            <a:endParaRPr lang="de-DE" altLang="de-DE" sz="1500">
              <a:solidFill>
                <a:srgbClr val="000000"/>
              </a:solidFill>
              <a:latin typeface="Arial" panose="020B0604020202020204" pitchFamily="34" charset="0"/>
            </a:endParaRPr>
          </a:p>
          <a:p>
            <a:pPr algn="ctr" eaLnBrk="0" hangingPunct="0"/>
            <a:endParaRPr lang="de-DE" altLang="de-DE" sz="1500">
              <a:solidFill>
                <a:srgbClr val="000000"/>
              </a:solidFill>
              <a:latin typeface="Arial" panose="020B0604020202020204" pitchFamily="34" charset="0"/>
            </a:endParaRPr>
          </a:p>
          <a:p>
            <a:pPr algn="ctr" eaLnBrk="0" hangingPunct="0"/>
            <a:r>
              <a:rPr lang="de-DE" altLang="de-DE" sz="1500">
                <a:solidFill>
                  <a:srgbClr val="000000"/>
                </a:solidFill>
                <a:latin typeface="Arial" panose="020B0604020202020204" pitchFamily="34" charset="0"/>
              </a:rPr>
              <a:t>Darstellung des Konzepts der </a:t>
            </a:r>
          </a:p>
          <a:p>
            <a:pPr algn="ctr" eaLnBrk="0" hangingPunct="0"/>
            <a:r>
              <a:rPr lang="de-DE" altLang="de-DE" sz="1500">
                <a:solidFill>
                  <a:srgbClr val="000000"/>
                </a:solidFill>
                <a:latin typeface="Arial" panose="020B0604020202020204" pitchFamily="34" charset="0"/>
              </a:rPr>
              <a:t>kognitiven Moralstufen </a:t>
            </a:r>
            <a:br>
              <a:rPr lang="de-DE" altLang="de-DE" sz="1500">
                <a:solidFill>
                  <a:srgbClr val="000000"/>
                </a:solidFill>
                <a:latin typeface="Arial" panose="020B0604020202020204" pitchFamily="34" charset="0"/>
              </a:rPr>
            </a:br>
            <a:r>
              <a:rPr lang="de-DE" altLang="de-DE" sz="1500">
                <a:solidFill>
                  <a:srgbClr val="000000"/>
                </a:solidFill>
                <a:latin typeface="Arial" panose="020B0604020202020204" pitchFamily="34" charset="0"/>
              </a:rPr>
              <a:t>lt. Kohlberg/Apel </a:t>
            </a:r>
          </a:p>
          <a:p>
            <a:pPr algn="ctr" eaLnBrk="0" hangingPunct="0"/>
            <a:r>
              <a:rPr lang="de-DE" altLang="de-DE" sz="1500">
                <a:solidFill>
                  <a:srgbClr val="000000"/>
                </a:solidFill>
                <a:latin typeface="Arial" panose="020B0604020202020204" pitchFamily="34" charset="0"/>
              </a:rPr>
              <a:t>„philosophisch-</a:t>
            </a:r>
            <a:br>
              <a:rPr lang="de-DE" altLang="de-DE" sz="1500">
                <a:solidFill>
                  <a:srgbClr val="000000"/>
                </a:solidFill>
                <a:latin typeface="Arial" panose="020B0604020202020204" pitchFamily="34" charset="0"/>
              </a:rPr>
            </a:br>
            <a:r>
              <a:rPr lang="de-DE" altLang="de-DE" sz="1500">
                <a:solidFill>
                  <a:srgbClr val="000000"/>
                </a:solidFill>
                <a:latin typeface="Arial" panose="020B0604020202020204" pitchFamily="34" charset="0"/>
              </a:rPr>
              <a:t>wirtschaftsethischer“ Input</a:t>
            </a:r>
            <a:endParaRPr lang="de-DE" altLang="de-DE" sz="1500">
              <a:solidFill>
                <a:srgbClr val="000000"/>
              </a:solidFill>
            </a:endParaRPr>
          </a:p>
        </p:txBody>
      </p:sp>
      <p:sp>
        <p:nvSpPr>
          <p:cNvPr id="789510" name="Rectangle 6"/>
          <p:cNvSpPr>
            <a:spLocks noChangeArrowheads="1"/>
          </p:cNvSpPr>
          <p:nvPr/>
        </p:nvSpPr>
        <p:spPr bwMode="auto">
          <a:xfrm>
            <a:off x="4400550" y="3886200"/>
            <a:ext cx="3429000" cy="1885950"/>
          </a:xfrm>
          <a:prstGeom prst="rect">
            <a:avLst/>
          </a:prstGeom>
          <a:solidFill>
            <a:schemeClr val="bg1"/>
          </a:solidFill>
          <a:ln w="57150">
            <a:solidFill>
              <a:srgbClr val="FF0000"/>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a:solidFill>
                  <a:srgbClr val="000000"/>
                </a:solidFill>
                <a:latin typeface="Arial" panose="020B0604020202020204" pitchFamily="34" charset="0"/>
              </a:rPr>
              <a:t>Schritt 4:</a:t>
            </a:r>
          </a:p>
          <a:p>
            <a:pPr algn="ctr" eaLnBrk="0" hangingPunct="0"/>
            <a:r>
              <a:rPr lang="de-DE" altLang="de-DE" sz="1500">
                <a:solidFill>
                  <a:srgbClr val="000000"/>
                </a:solidFill>
                <a:latin typeface="Arial" panose="020B0604020202020204" pitchFamily="34" charset="0"/>
              </a:rPr>
              <a:t> </a:t>
            </a:r>
          </a:p>
          <a:p>
            <a:pPr algn="ctr" eaLnBrk="0" hangingPunct="0"/>
            <a:r>
              <a:rPr lang="de-DE" altLang="de-DE" sz="1500">
                <a:solidFill>
                  <a:srgbClr val="000000"/>
                </a:solidFill>
                <a:latin typeface="Arial" panose="020B0604020202020204" pitchFamily="34" charset="0"/>
              </a:rPr>
              <a:t>Transfer der moralkognitiven </a:t>
            </a:r>
          </a:p>
          <a:p>
            <a:pPr algn="ctr" eaLnBrk="0" hangingPunct="0"/>
            <a:r>
              <a:rPr lang="de-DE" altLang="de-DE" sz="1500">
                <a:solidFill>
                  <a:srgbClr val="000000"/>
                </a:solidFill>
                <a:latin typeface="Arial" panose="020B0604020202020204" pitchFamily="34" charset="0"/>
              </a:rPr>
              <a:t>Überlegungen auf wirtschafts-</a:t>
            </a:r>
          </a:p>
          <a:p>
            <a:pPr algn="ctr" eaLnBrk="0" hangingPunct="0"/>
            <a:r>
              <a:rPr lang="de-DE" altLang="de-DE" sz="1500">
                <a:solidFill>
                  <a:srgbClr val="000000"/>
                </a:solidFill>
                <a:latin typeface="Arial" panose="020B0604020202020204" pitchFamily="34" charset="0"/>
              </a:rPr>
              <a:t>ethische Problemstellungen,</a:t>
            </a:r>
          </a:p>
          <a:p>
            <a:pPr algn="ctr" eaLnBrk="0" hangingPunct="0"/>
            <a:r>
              <a:rPr lang="de-DE" altLang="de-DE" sz="1500">
                <a:solidFill>
                  <a:srgbClr val="000000"/>
                </a:solidFill>
                <a:latin typeface="Arial" panose="020B0604020202020204" pitchFamily="34" charset="0"/>
              </a:rPr>
              <a:t>Zuordnung der Rollen-</a:t>
            </a:r>
          </a:p>
          <a:p>
            <a:pPr algn="ctr" eaLnBrk="0" hangingPunct="0"/>
            <a:r>
              <a:rPr lang="de-DE" altLang="de-DE" sz="1500">
                <a:solidFill>
                  <a:srgbClr val="000000"/>
                </a:solidFill>
                <a:latin typeface="Arial" panose="020B0604020202020204" pitchFamily="34" charset="0"/>
              </a:rPr>
              <a:t>beschreibungen auf Moralstufen</a:t>
            </a:r>
          </a:p>
        </p:txBody>
      </p:sp>
      <p:sp>
        <p:nvSpPr>
          <p:cNvPr id="380933" name="Text Box 7"/>
          <p:cNvSpPr txBox="1">
            <a:spLocks noChangeArrowheads="1"/>
          </p:cNvSpPr>
          <p:nvPr/>
        </p:nvSpPr>
        <p:spPr bwMode="auto">
          <a:xfrm>
            <a:off x="6456761" y="5859067"/>
            <a:ext cx="183594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spcBef>
                <a:spcPct val="50000"/>
              </a:spcBef>
            </a:pPr>
            <a:r>
              <a:rPr lang="de-DE" altLang="de-DE" sz="450">
                <a:solidFill>
                  <a:srgbClr val="000000"/>
                </a:solidFill>
                <a:latin typeface="Arial" panose="020B0604020202020204" pitchFamily="34" charset="0"/>
              </a:rPr>
              <a:t>Quelle: Aff, J.: Dilemmata-Analyse, 1997, S. 343</a:t>
            </a:r>
          </a:p>
        </p:txBody>
      </p:sp>
      <p:sp>
        <p:nvSpPr>
          <p:cNvPr id="9" name="Rectangle 3"/>
          <p:cNvSpPr>
            <a:spLocks noGrp="1" noChangeArrowheads="1"/>
          </p:cNvSpPr>
          <p:nvPr>
            <p:ph type="title"/>
          </p:nvPr>
        </p:nvSpPr>
        <p:spPr bwMode="auto">
          <a:xfrm>
            <a:off x="1439467" y="998935"/>
            <a:ext cx="6373415" cy="628650"/>
          </a:xfrm>
          <a:solidFill>
            <a:schemeClr val="bg1">
              <a:lumMod val="85000"/>
            </a:schemeClr>
          </a:solidFill>
          <a:ln>
            <a:solidFill>
              <a:schemeClr val="tx1"/>
            </a:solidFill>
            <a:miter lim="800000"/>
            <a:headEnd/>
            <a:tailEnd/>
          </a:ln>
        </p:spPr>
        <p:txBody>
          <a:bodyPr vert="horz" wrap="square" lIns="68580" tIns="34290" rIns="68580" bIns="34290" numCol="1" anchor="t" anchorCtr="0" compatLnSpc="1">
            <a:prstTxWarp prst="textNoShape">
              <a:avLst/>
            </a:prstTxWarp>
          </a:bodyPr>
          <a:lstStyle/>
          <a:p>
            <a:pPr eaLnBrk="1" hangingPunct="1">
              <a:defRPr/>
            </a:pPr>
            <a:r>
              <a:rPr lang="de-DE" sz="1800" b="1" dirty="0"/>
              <a:t>Didaktische Strategie für Dilemmata-Analysen</a:t>
            </a:r>
            <a:br>
              <a:rPr lang="de-DE" sz="1800" b="1" dirty="0"/>
            </a:br>
            <a:r>
              <a:rPr lang="de-DE" sz="1800" b="1" dirty="0"/>
              <a:t> im ökonomischen Unterricht</a:t>
            </a:r>
          </a:p>
        </p:txBody>
      </p:sp>
    </p:spTree>
    <p:extLst>
      <p:ext uri="{BB962C8B-B14F-4D97-AF65-F5344CB8AC3E}">
        <p14:creationId xmlns:p14="http://schemas.microsoft.com/office/powerpoint/2010/main" val="2068263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89508"/>
                                        </p:tgtEl>
                                        <p:attrNameLst>
                                          <p:attrName>style.visibility</p:attrName>
                                        </p:attrNameLst>
                                      </p:cBhvr>
                                      <p:to>
                                        <p:strVal val="visible"/>
                                      </p:to>
                                    </p:set>
                                    <p:animEffect transition="in" filter="randombar(horizontal)">
                                      <p:cBhvr>
                                        <p:cTn id="7" dur="500"/>
                                        <p:tgtEl>
                                          <p:spTgt spid="789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89509"/>
                                        </p:tgtEl>
                                        <p:attrNameLst>
                                          <p:attrName>style.visibility</p:attrName>
                                        </p:attrNameLst>
                                      </p:cBhvr>
                                      <p:to>
                                        <p:strVal val="visible"/>
                                      </p:to>
                                    </p:set>
                                    <p:animEffect transition="in" filter="slide(fromLeft)">
                                      <p:cBhvr>
                                        <p:cTn id="12" dur="500"/>
                                        <p:tgtEl>
                                          <p:spTgt spid="789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789510"/>
                                        </p:tgtEl>
                                        <p:attrNameLst>
                                          <p:attrName>style.visibility</p:attrName>
                                        </p:attrNameLst>
                                      </p:cBhvr>
                                      <p:to>
                                        <p:strVal val="visible"/>
                                      </p:to>
                                    </p:set>
                                    <p:animEffect transition="in" filter="slide(fromLeft)">
                                      <p:cBhvr>
                                        <p:cTn id="17" dur="500"/>
                                        <p:tgtEl>
                                          <p:spTgt spid="789510"/>
                                        </p:tgtEl>
                                      </p:cBhvr>
                                    </p:animEffect>
                                  </p:childTnLst>
                                </p:cTn>
                              </p:par>
                            </p:childTnLst>
                          </p:cTn>
                        </p:par>
                        <p:par>
                          <p:cTn id="18" fill="hold" nodeType="afterGroup">
                            <p:stCondLst>
                              <p:cond delay="500"/>
                            </p:stCondLst>
                            <p:childTnLst>
                              <p:par>
                                <p:cTn id="19" presetID="23" presetClass="entr" presetSubtype="52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8" grpId="0" animBg="1" autoUpdateAnimBg="0"/>
      <p:bldP spid="789509" grpId="0" animBg="1" autoUpdateAnimBg="0"/>
      <p:bldP spid="789510" grpId="0" animBg="1" autoUpdateAnimBg="0"/>
      <p:bldP spid="9"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0098" name="Grafik 4" descr="Der Tag der Steuerzahler.jpg"/>
          <p:cNvPicPr>
            <a:picLocks noChangeAspect="1"/>
          </p:cNvPicPr>
          <p:nvPr/>
        </p:nvPicPr>
        <p:blipFill>
          <a:blip r:embed="rId2">
            <a:lum bright="10000"/>
          </a:blip>
          <a:srcRect/>
          <a:stretch>
            <a:fillRect/>
          </a:stretch>
        </p:blipFill>
        <p:spPr bwMode="auto">
          <a:xfrm>
            <a:off x="900113" y="981075"/>
            <a:ext cx="7200900" cy="56165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60099" name="Text Box 3"/>
          <p:cNvSpPr txBox="1">
            <a:spLocks noChangeArrowheads="1"/>
          </p:cNvSpPr>
          <p:nvPr/>
        </p:nvSpPr>
        <p:spPr bwMode="auto">
          <a:xfrm>
            <a:off x="827088" y="188913"/>
            <a:ext cx="7273925" cy="579437"/>
          </a:xfrm>
          <a:prstGeom prst="rect">
            <a:avLst/>
          </a:prstGeom>
          <a:solidFill>
            <a:srgbClr val="DDDDDD"/>
          </a:solidFill>
          <a:ln w="9525" algn="ctr">
            <a:noFill/>
            <a:miter lim="800000"/>
            <a:headEnd/>
            <a:tailEnd/>
          </a:ln>
          <a:effectLst>
            <a:outerShdw blurRad="50800" dist="38100" dir="2700000" algn="tl" rotWithShape="0">
              <a:prstClr val="black">
                <a:alpha val="40000"/>
              </a:prstClr>
            </a:outerShdw>
          </a:effectLst>
        </p:spPr>
        <p:txBody>
          <a:bodyPr>
            <a:spAutoFit/>
          </a:bodyPr>
          <a:lstStyle/>
          <a:p>
            <a:pPr eaLnBrk="0" hangingPunct="0">
              <a:defRPr/>
            </a:pPr>
            <a:r>
              <a:rPr lang="de-AT" sz="3200" b="1" dirty="0">
                <a:solidFill>
                  <a:srgbClr val="000000"/>
                </a:solidFill>
                <a:latin typeface="Arial"/>
              </a:rPr>
              <a:t>Die Stunde der Steuerzahler</a:t>
            </a:r>
          </a:p>
        </p:txBody>
      </p:sp>
    </p:spTree>
    <p:extLst>
      <p:ext uri="{BB962C8B-B14F-4D97-AF65-F5344CB8AC3E}">
        <p14:creationId xmlns:p14="http://schemas.microsoft.com/office/powerpoint/2010/main" val="36381392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4435" name="Rectangle 3"/>
          <p:cNvSpPr>
            <a:spLocks noGrp="1" noChangeArrowheads="1"/>
          </p:cNvSpPr>
          <p:nvPr>
            <p:ph type="title"/>
          </p:nvPr>
        </p:nvSpPr>
        <p:spPr bwMode="auto">
          <a:xfrm>
            <a:off x="1196580" y="909638"/>
            <a:ext cx="6778228" cy="628650"/>
          </a:xfrm>
          <a:solidFill>
            <a:schemeClr val="bg1">
              <a:lumMod val="85000"/>
            </a:schemeClr>
          </a:solidFill>
          <a:ln>
            <a:solidFill>
              <a:schemeClr val="tx1"/>
            </a:solidFill>
            <a:miter lim="800000"/>
            <a:headEnd/>
            <a:tailEnd/>
          </a:ln>
        </p:spPr>
        <p:txBody>
          <a:bodyPr vert="horz" wrap="square" lIns="68580" tIns="34290" rIns="68580" bIns="34290" numCol="1" anchor="t" anchorCtr="0" compatLnSpc="1">
            <a:prstTxWarp prst="textNoShape">
              <a:avLst/>
            </a:prstTxWarp>
          </a:bodyPr>
          <a:lstStyle/>
          <a:p>
            <a:pPr eaLnBrk="1" hangingPunct="1">
              <a:defRPr/>
            </a:pPr>
            <a:r>
              <a:rPr lang="de-DE" sz="1950" b="1" dirty="0"/>
              <a:t>Entwicklungsebenen und -stufen moralischen Urteilens</a:t>
            </a:r>
            <a:r>
              <a:rPr lang="de-DE" sz="2100" dirty="0"/>
              <a:t/>
            </a:r>
            <a:br>
              <a:rPr lang="de-DE" sz="2100" dirty="0"/>
            </a:br>
            <a:r>
              <a:rPr lang="de-DE" sz="1350" dirty="0"/>
              <a:t>lt. Kohlberg/Apel</a:t>
            </a:r>
          </a:p>
        </p:txBody>
      </p:sp>
      <p:sp>
        <p:nvSpPr>
          <p:cNvPr id="914436" name="Rectangle 4"/>
          <p:cNvSpPr>
            <a:spLocks noChangeArrowheads="1"/>
          </p:cNvSpPr>
          <p:nvPr/>
        </p:nvSpPr>
        <p:spPr bwMode="auto">
          <a:xfrm>
            <a:off x="2286000" y="2057400"/>
            <a:ext cx="2914650" cy="177165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z="1500" b="1">
                <a:solidFill>
                  <a:srgbClr val="000000"/>
                </a:solidFill>
                <a:latin typeface="Arial" panose="020B0604020202020204" pitchFamily="34" charset="0"/>
              </a:rPr>
              <a:t>Präkonventionelles Niveau</a:t>
            </a:r>
            <a:endParaRPr lang="de-DE" altLang="de-DE" sz="1500">
              <a:solidFill>
                <a:srgbClr val="000000"/>
              </a:solidFill>
              <a:latin typeface="Arial" panose="020B0604020202020204" pitchFamily="34" charset="0"/>
            </a:endParaRPr>
          </a:p>
          <a:p>
            <a:pPr eaLnBrk="0" hangingPunct="0"/>
            <a:r>
              <a:rPr lang="de-DE" altLang="de-DE" sz="1500">
                <a:solidFill>
                  <a:srgbClr val="000000"/>
                </a:solidFill>
                <a:latin typeface="Arial" panose="020B0604020202020204" pitchFamily="34" charset="0"/>
              </a:rPr>
              <a:t>„Wer die Macht hat, </a:t>
            </a:r>
          </a:p>
          <a:p>
            <a:pPr eaLnBrk="0" hangingPunct="0"/>
            <a:r>
              <a:rPr lang="de-DE" altLang="de-DE" sz="1500">
                <a:solidFill>
                  <a:srgbClr val="000000"/>
                </a:solidFill>
                <a:latin typeface="Arial" panose="020B0604020202020204" pitchFamily="34" charset="0"/>
              </a:rPr>
              <a:t>hat das Sagen.“</a:t>
            </a:r>
          </a:p>
          <a:p>
            <a:pPr eaLnBrk="0" hangingPunct="0"/>
            <a:r>
              <a:rPr lang="de-DE" altLang="de-DE" sz="1500">
                <a:solidFill>
                  <a:srgbClr val="000000"/>
                </a:solidFill>
                <a:latin typeface="Arial" panose="020B0604020202020204" pitchFamily="34" charset="0"/>
              </a:rPr>
              <a:t>Moralische Entscheidungen</a:t>
            </a:r>
          </a:p>
          <a:p>
            <a:pPr eaLnBrk="0" hangingPunct="0"/>
            <a:r>
              <a:rPr lang="de-DE" altLang="de-DE" sz="1500">
                <a:solidFill>
                  <a:srgbClr val="000000"/>
                </a:solidFill>
                <a:latin typeface="Arial" panose="020B0604020202020204" pitchFamily="34" charset="0"/>
              </a:rPr>
              <a:t>werden durch drohende Strafen,</a:t>
            </a:r>
          </a:p>
          <a:p>
            <a:pPr eaLnBrk="0" hangingPunct="0"/>
            <a:r>
              <a:rPr lang="de-DE" altLang="de-DE" sz="1500">
                <a:solidFill>
                  <a:srgbClr val="000000"/>
                </a:solidFill>
                <a:latin typeface="Arial" panose="020B0604020202020204" pitchFamily="34" charset="0"/>
              </a:rPr>
              <a:t>mächtige Autoritäten und </a:t>
            </a:r>
          </a:p>
          <a:p>
            <a:pPr eaLnBrk="0" hangingPunct="0"/>
            <a:r>
              <a:rPr lang="de-DE" altLang="de-DE" sz="1500">
                <a:solidFill>
                  <a:srgbClr val="000000"/>
                </a:solidFill>
                <a:latin typeface="Arial" panose="020B0604020202020204" pitchFamily="34" charset="0"/>
              </a:rPr>
              <a:t>eigene Interessen begründet.</a:t>
            </a:r>
            <a:endParaRPr lang="de-DE" altLang="de-DE" sz="1500">
              <a:solidFill>
                <a:srgbClr val="000000"/>
              </a:solidFill>
            </a:endParaRPr>
          </a:p>
        </p:txBody>
      </p:sp>
      <p:sp>
        <p:nvSpPr>
          <p:cNvPr id="914437" name="Rectangle 5"/>
          <p:cNvSpPr>
            <a:spLocks noChangeArrowheads="1"/>
          </p:cNvSpPr>
          <p:nvPr/>
        </p:nvSpPr>
        <p:spPr bwMode="auto">
          <a:xfrm>
            <a:off x="5314950" y="2057400"/>
            <a:ext cx="2628900" cy="1771650"/>
          </a:xfrm>
          <a:prstGeom prst="rect">
            <a:avLst/>
          </a:prstGeom>
          <a:solidFill>
            <a:schemeClr val="bg1"/>
          </a:solidFill>
          <a:ln w="9525">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z="1350" b="1">
                <a:solidFill>
                  <a:srgbClr val="000000"/>
                </a:solidFill>
                <a:latin typeface="Arial" panose="020B0604020202020204" pitchFamily="34" charset="0"/>
              </a:rPr>
              <a:t>Stufe 1: </a:t>
            </a:r>
            <a:r>
              <a:rPr lang="de-DE" altLang="de-DE" sz="1350">
                <a:solidFill>
                  <a:srgbClr val="000000"/>
                </a:solidFill>
                <a:latin typeface="Arial" panose="020B0604020202020204" pitchFamily="34" charset="0"/>
              </a:rPr>
              <a:t>Orientierung an Bestra-</a:t>
            </a:r>
          </a:p>
          <a:p>
            <a:pPr eaLnBrk="0" hangingPunct="0"/>
            <a:r>
              <a:rPr lang="de-DE" altLang="de-DE" sz="1350">
                <a:solidFill>
                  <a:srgbClr val="000000"/>
                </a:solidFill>
                <a:latin typeface="Arial" panose="020B0604020202020204" pitchFamily="34" charset="0"/>
              </a:rPr>
              <a:t>fung und Gehorsam. </a:t>
            </a:r>
          </a:p>
          <a:p>
            <a:pPr eaLnBrk="0" hangingPunct="0"/>
            <a:r>
              <a:rPr lang="de-DE" altLang="de-DE" sz="1350">
                <a:solidFill>
                  <a:srgbClr val="000000"/>
                </a:solidFill>
                <a:latin typeface="Arial" panose="020B0604020202020204" pitchFamily="34" charset="0"/>
              </a:rPr>
              <a:t>„Nur nicht auffallen“.</a:t>
            </a:r>
            <a:br>
              <a:rPr lang="de-DE" altLang="de-DE" sz="1350">
                <a:solidFill>
                  <a:srgbClr val="000000"/>
                </a:solidFill>
                <a:latin typeface="Arial" panose="020B0604020202020204" pitchFamily="34" charset="0"/>
              </a:rPr>
            </a:br>
            <a:endParaRPr lang="de-DE" altLang="de-DE" sz="1350">
              <a:solidFill>
                <a:srgbClr val="000000"/>
              </a:solidFill>
              <a:latin typeface="Arial" panose="020B0604020202020204" pitchFamily="34" charset="0"/>
            </a:endParaRPr>
          </a:p>
          <a:p>
            <a:pPr eaLnBrk="0" hangingPunct="0"/>
            <a:r>
              <a:rPr lang="de-DE" altLang="de-DE" sz="1350" b="1">
                <a:solidFill>
                  <a:srgbClr val="000000"/>
                </a:solidFill>
                <a:latin typeface="Arial" panose="020B0604020202020204" pitchFamily="34" charset="0"/>
              </a:rPr>
              <a:t>Stufe 2: </a:t>
            </a:r>
            <a:r>
              <a:rPr lang="de-DE" altLang="de-DE" sz="1350">
                <a:solidFill>
                  <a:srgbClr val="000000"/>
                </a:solidFill>
                <a:latin typeface="Arial" panose="020B0604020202020204" pitchFamily="34" charset="0"/>
              </a:rPr>
              <a:t>Orientierung an den eigenen Bedürfnissen. </a:t>
            </a:r>
          </a:p>
          <a:p>
            <a:pPr eaLnBrk="0" hangingPunct="0"/>
            <a:r>
              <a:rPr lang="de-DE" altLang="de-DE" sz="1350">
                <a:solidFill>
                  <a:srgbClr val="000000"/>
                </a:solidFill>
                <a:latin typeface="Arial" panose="020B0604020202020204" pitchFamily="34" charset="0"/>
              </a:rPr>
              <a:t>„Eine Hand wäscht die andere“.</a:t>
            </a:r>
            <a:endParaRPr lang="de-DE" altLang="de-DE" sz="1800">
              <a:solidFill>
                <a:srgbClr val="000000"/>
              </a:solidFill>
            </a:endParaRPr>
          </a:p>
        </p:txBody>
      </p:sp>
      <p:grpSp>
        <p:nvGrpSpPr>
          <p:cNvPr id="2" name="Group 6"/>
          <p:cNvGrpSpPr>
            <a:grpSpLocks/>
          </p:cNvGrpSpPr>
          <p:nvPr/>
        </p:nvGrpSpPr>
        <p:grpSpPr bwMode="auto">
          <a:xfrm>
            <a:off x="1428750" y="1702594"/>
            <a:ext cx="6686550" cy="322660"/>
            <a:chOff x="144" y="710"/>
            <a:chExt cx="5616" cy="271"/>
          </a:xfrm>
        </p:grpSpPr>
        <p:sp>
          <p:nvSpPr>
            <p:cNvPr id="384014" name="Text Box 7"/>
            <p:cNvSpPr txBox="1">
              <a:spLocks noChangeArrowheads="1"/>
            </p:cNvSpPr>
            <p:nvPr/>
          </p:nvSpPr>
          <p:spPr bwMode="auto">
            <a:xfrm>
              <a:off x="144" y="710"/>
              <a:ext cx="76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1500">
                  <a:solidFill>
                    <a:srgbClr val="000000"/>
                  </a:solidFill>
                  <a:latin typeface="Impact" panose="020B0806030902050204" pitchFamily="34" charset="0"/>
                </a:rPr>
                <a:t>Ebenen</a:t>
              </a:r>
            </a:p>
          </p:txBody>
        </p:sp>
        <p:sp>
          <p:nvSpPr>
            <p:cNvPr id="384015" name="Text Box 8"/>
            <p:cNvSpPr txBox="1">
              <a:spLocks noChangeArrowheads="1"/>
            </p:cNvSpPr>
            <p:nvPr/>
          </p:nvSpPr>
          <p:spPr bwMode="auto">
            <a:xfrm>
              <a:off x="960" y="710"/>
              <a:ext cx="225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1500">
                  <a:solidFill>
                    <a:srgbClr val="000000"/>
                  </a:solidFill>
                  <a:latin typeface="Impact" panose="020B0806030902050204" pitchFamily="34" charset="0"/>
                </a:rPr>
                <a:t>Bezeichnung und Kennzeichen</a:t>
              </a:r>
            </a:p>
          </p:txBody>
        </p:sp>
        <p:sp>
          <p:nvSpPr>
            <p:cNvPr id="384016" name="Text Box 9"/>
            <p:cNvSpPr txBox="1">
              <a:spLocks noChangeArrowheads="1"/>
            </p:cNvSpPr>
            <p:nvPr/>
          </p:nvSpPr>
          <p:spPr bwMode="auto">
            <a:xfrm>
              <a:off x="3504" y="710"/>
              <a:ext cx="225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1500">
                  <a:solidFill>
                    <a:srgbClr val="000000"/>
                  </a:solidFill>
                  <a:latin typeface="Impact" panose="020B0806030902050204" pitchFamily="34" charset="0"/>
                </a:rPr>
                <a:t>Entwicklungsstufen</a:t>
              </a:r>
            </a:p>
          </p:txBody>
        </p:sp>
      </p:grpSp>
      <p:grpSp>
        <p:nvGrpSpPr>
          <p:cNvPr id="3" name="Group 10"/>
          <p:cNvGrpSpPr>
            <a:grpSpLocks/>
          </p:cNvGrpSpPr>
          <p:nvPr/>
        </p:nvGrpSpPr>
        <p:grpSpPr bwMode="auto">
          <a:xfrm>
            <a:off x="1485900" y="2057400"/>
            <a:ext cx="628650" cy="1771650"/>
            <a:chOff x="192" y="816"/>
            <a:chExt cx="528" cy="1344"/>
          </a:xfrm>
        </p:grpSpPr>
        <p:sp>
          <p:nvSpPr>
            <p:cNvPr id="384012" name="Rectangle 11"/>
            <p:cNvSpPr>
              <a:spLocks noChangeArrowheads="1"/>
            </p:cNvSpPr>
            <p:nvPr/>
          </p:nvSpPr>
          <p:spPr bwMode="auto">
            <a:xfrm>
              <a:off x="192" y="816"/>
              <a:ext cx="528" cy="1344"/>
            </a:xfrm>
            <a:prstGeom prst="rect">
              <a:avLst/>
            </a:prstGeom>
            <a:solidFill>
              <a:srgbClr val="FFFFCC"/>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endParaRPr lang="de-AT" altLang="de-DE" sz="750">
                <a:solidFill>
                  <a:srgbClr val="000000"/>
                </a:solidFill>
              </a:endParaRPr>
            </a:p>
          </p:txBody>
        </p:sp>
        <p:sp>
          <p:nvSpPr>
            <p:cNvPr id="384013" name="Text Box 12"/>
            <p:cNvSpPr txBox="1">
              <a:spLocks noChangeArrowheads="1"/>
            </p:cNvSpPr>
            <p:nvPr/>
          </p:nvSpPr>
          <p:spPr bwMode="auto">
            <a:xfrm>
              <a:off x="336" y="864"/>
              <a:ext cx="288" cy="77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3000" i="1">
                  <a:solidFill>
                    <a:srgbClr val="000000"/>
                  </a:solidFill>
                  <a:latin typeface="Impact" panose="020B0806030902050204" pitchFamily="34" charset="0"/>
                </a:rPr>
                <a:t>I.</a:t>
              </a:r>
            </a:p>
          </p:txBody>
        </p:sp>
      </p:grpSp>
      <p:sp>
        <p:nvSpPr>
          <p:cNvPr id="914445" name="Rectangle 13"/>
          <p:cNvSpPr>
            <a:spLocks noChangeArrowheads="1"/>
          </p:cNvSpPr>
          <p:nvPr/>
        </p:nvSpPr>
        <p:spPr bwMode="auto">
          <a:xfrm>
            <a:off x="2286000" y="3943350"/>
            <a:ext cx="2914650" cy="177165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z="1500" b="1">
                <a:solidFill>
                  <a:srgbClr val="000000"/>
                </a:solidFill>
                <a:latin typeface="Arial" panose="020B0604020202020204" pitchFamily="34" charset="0"/>
              </a:rPr>
              <a:t>Konventionelles Niveau</a:t>
            </a:r>
            <a:endParaRPr lang="de-DE" altLang="de-DE" sz="1500">
              <a:solidFill>
                <a:srgbClr val="000000"/>
              </a:solidFill>
              <a:latin typeface="Arial" panose="020B0604020202020204" pitchFamily="34" charset="0"/>
            </a:endParaRPr>
          </a:p>
          <a:p>
            <a:pPr eaLnBrk="0" hangingPunct="0"/>
            <a:r>
              <a:rPr lang="de-DE" altLang="de-DE" sz="1500">
                <a:solidFill>
                  <a:srgbClr val="000000"/>
                </a:solidFill>
                <a:latin typeface="Arial" panose="020B0604020202020204" pitchFamily="34" charset="0"/>
              </a:rPr>
              <a:t>Begründung durch Normen in </a:t>
            </a:r>
          </a:p>
          <a:p>
            <a:pPr eaLnBrk="0" hangingPunct="0"/>
            <a:r>
              <a:rPr lang="de-DE" altLang="de-DE" sz="1500">
                <a:solidFill>
                  <a:srgbClr val="000000"/>
                </a:solidFill>
                <a:latin typeface="Arial" panose="020B0604020202020204" pitchFamily="34" charset="0"/>
              </a:rPr>
              <a:t>Familie und Kulturkreis. </a:t>
            </a:r>
          </a:p>
          <a:p>
            <a:pPr eaLnBrk="0" hangingPunct="0"/>
            <a:r>
              <a:rPr lang="de-DE" altLang="de-DE" sz="1500">
                <a:solidFill>
                  <a:srgbClr val="000000"/>
                </a:solidFill>
                <a:latin typeface="Arial" panose="020B0604020202020204" pitchFamily="34" charset="0"/>
              </a:rPr>
              <a:t>Erfüllung der Erwartungen</a:t>
            </a:r>
          </a:p>
          <a:p>
            <a:pPr eaLnBrk="0" hangingPunct="0"/>
            <a:r>
              <a:rPr lang="de-DE" altLang="de-DE" sz="1500">
                <a:solidFill>
                  <a:srgbClr val="000000"/>
                </a:solidFill>
                <a:latin typeface="Arial" panose="020B0604020202020204" pitchFamily="34" charset="0"/>
              </a:rPr>
              <a:t>der Gruppen/Gesellschaft. </a:t>
            </a:r>
            <a:br>
              <a:rPr lang="de-DE" altLang="de-DE" sz="1500">
                <a:solidFill>
                  <a:srgbClr val="000000"/>
                </a:solidFill>
                <a:latin typeface="Arial" panose="020B0604020202020204" pitchFamily="34" charset="0"/>
              </a:rPr>
            </a:br>
            <a:r>
              <a:rPr lang="de-DE" altLang="de-DE" sz="1500">
                <a:solidFill>
                  <a:srgbClr val="000000"/>
                </a:solidFill>
                <a:latin typeface="Arial" panose="020B0604020202020204" pitchFamily="34" charset="0"/>
              </a:rPr>
              <a:t>Delegation der eigenen</a:t>
            </a:r>
          </a:p>
          <a:p>
            <a:pPr eaLnBrk="0" hangingPunct="0"/>
            <a:r>
              <a:rPr lang="de-DE" altLang="de-DE" sz="1500">
                <a:solidFill>
                  <a:srgbClr val="000000"/>
                </a:solidFill>
                <a:latin typeface="Arial" panose="020B0604020202020204" pitchFamily="34" charset="0"/>
              </a:rPr>
              <a:t>Verantwortung nach außen.</a:t>
            </a:r>
            <a:endParaRPr lang="de-DE" altLang="de-DE" sz="1500">
              <a:solidFill>
                <a:srgbClr val="000000"/>
              </a:solidFill>
            </a:endParaRPr>
          </a:p>
        </p:txBody>
      </p:sp>
      <p:sp>
        <p:nvSpPr>
          <p:cNvPr id="914446" name="Rectangle 14"/>
          <p:cNvSpPr>
            <a:spLocks noChangeArrowheads="1"/>
          </p:cNvSpPr>
          <p:nvPr/>
        </p:nvSpPr>
        <p:spPr bwMode="auto">
          <a:xfrm>
            <a:off x="5314950" y="3943350"/>
            <a:ext cx="2628900" cy="1771650"/>
          </a:xfrm>
          <a:prstGeom prst="rect">
            <a:avLst/>
          </a:prstGeom>
          <a:solidFill>
            <a:schemeClr val="bg1"/>
          </a:solidFill>
          <a:ln w="9525">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z="1350" b="1">
                <a:solidFill>
                  <a:srgbClr val="000000"/>
                </a:solidFill>
                <a:latin typeface="Arial" panose="020B0604020202020204" pitchFamily="34" charset="0"/>
              </a:rPr>
              <a:t>Stufe 3: </a:t>
            </a:r>
            <a:r>
              <a:rPr lang="de-DE" altLang="de-DE" sz="1350">
                <a:solidFill>
                  <a:srgbClr val="000000"/>
                </a:solidFill>
                <a:latin typeface="Arial" panose="020B0604020202020204" pitchFamily="34" charset="0"/>
              </a:rPr>
              <a:t>Bezugsrahmen sind die Familie und Freundschaften.</a:t>
            </a:r>
          </a:p>
          <a:p>
            <a:pPr eaLnBrk="0" hangingPunct="0"/>
            <a:r>
              <a:rPr lang="de-DE" altLang="de-DE" sz="1350">
                <a:solidFill>
                  <a:srgbClr val="000000"/>
                </a:solidFill>
                <a:latin typeface="Arial" panose="020B0604020202020204" pitchFamily="34" charset="0"/>
              </a:rPr>
              <a:t>„to be a nice boy/girl“.</a:t>
            </a:r>
          </a:p>
          <a:p>
            <a:pPr eaLnBrk="0" hangingPunct="0"/>
            <a:endParaRPr lang="de-DE" altLang="de-DE" sz="1350">
              <a:solidFill>
                <a:srgbClr val="000000"/>
              </a:solidFill>
              <a:latin typeface="Arial" panose="020B0604020202020204" pitchFamily="34" charset="0"/>
            </a:endParaRPr>
          </a:p>
          <a:p>
            <a:pPr eaLnBrk="0" hangingPunct="0"/>
            <a:r>
              <a:rPr lang="de-DE" altLang="de-DE" sz="1350" b="1">
                <a:solidFill>
                  <a:srgbClr val="000000"/>
                </a:solidFill>
                <a:latin typeface="Arial" panose="020B0604020202020204" pitchFamily="34" charset="0"/>
              </a:rPr>
              <a:t>Stufe 4: </a:t>
            </a:r>
            <a:r>
              <a:rPr lang="de-DE" altLang="de-DE" sz="1350">
                <a:solidFill>
                  <a:srgbClr val="000000"/>
                </a:solidFill>
                <a:latin typeface="Arial" panose="020B0604020202020204" pitchFamily="34" charset="0"/>
              </a:rPr>
              <a:t>Pflichterfüllung innerhalb von Systemen (Staat, Religion, etc.).</a:t>
            </a:r>
            <a:endParaRPr lang="de-DE" altLang="de-DE" sz="1800">
              <a:solidFill>
                <a:srgbClr val="000000"/>
              </a:solidFill>
            </a:endParaRPr>
          </a:p>
        </p:txBody>
      </p:sp>
      <p:grpSp>
        <p:nvGrpSpPr>
          <p:cNvPr id="4" name="Group 15"/>
          <p:cNvGrpSpPr>
            <a:grpSpLocks/>
          </p:cNvGrpSpPr>
          <p:nvPr/>
        </p:nvGrpSpPr>
        <p:grpSpPr bwMode="auto">
          <a:xfrm>
            <a:off x="1485900" y="3943350"/>
            <a:ext cx="628650" cy="1771650"/>
            <a:chOff x="192" y="2256"/>
            <a:chExt cx="528" cy="1344"/>
          </a:xfrm>
        </p:grpSpPr>
        <p:sp>
          <p:nvSpPr>
            <p:cNvPr id="384010" name="Rectangle 16"/>
            <p:cNvSpPr>
              <a:spLocks noChangeArrowheads="1"/>
            </p:cNvSpPr>
            <p:nvPr/>
          </p:nvSpPr>
          <p:spPr bwMode="auto">
            <a:xfrm>
              <a:off x="192" y="2256"/>
              <a:ext cx="528" cy="1344"/>
            </a:xfrm>
            <a:prstGeom prst="rect">
              <a:avLst/>
            </a:prstGeom>
            <a:solidFill>
              <a:srgbClr val="FFFFCC"/>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endParaRPr lang="de-AT" altLang="de-DE" sz="750">
                <a:solidFill>
                  <a:srgbClr val="000000"/>
                </a:solidFill>
              </a:endParaRPr>
            </a:p>
          </p:txBody>
        </p:sp>
        <p:sp>
          <p:nvSpPr>
            <p:cNvPr id="384011" name="Text Box 17"/>
            <p:cNvSpPr txBox="1">
              <a:spLocks noChangeArrowheads="1"/>
            </p:cNvSpPr>
            <p:nvPr/>
          </p:nvSpPr>
          <p:spPr bwMode="auto">
            <a:xfrm>
              <a:off x="240" y="2304"/>
              <a:ext cx="432" cy="42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3000" i="1">
                  <a:solidFill>
                    <a:srgbClr val="000000"/>
                  </a:solidFill>
                  <a:latin typeface="Impact" panose="020B0806030902050204" pitchFamily="34" charset="0"/>
                </a:rPr>
                <a:t>II.</a:t>
              </a:r>
            </a:p>
          </p:txBody>
        </p:sp>
      </p:grpSp>
    </p:spTree>
    <p:extLst>
      <p:ext uri="{BB962C8B-B14F-4D97-AF65-F5344CB8AC3E}">
        <p14:creationId xmlns:p14="http://schemas.microsoft.com/office/powerpoint/2010/main" val="951557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914435"/>
                                        </p:tgtEl>
                                        <p:attrNameLst>
                                          <p:attrName>style.visibility</p:attrName>
                                        </p:attrNameLst>
                                      </p:cBhvr>
                                      <p:to>
                                        <p:strVal val="visible"/>
                                      </p:to>
                                    </p:set>
                                    <p:anim calcmode="lin" valueType="num">
                                      <p:cBhvr>
                                        <p:cTn id="7" dur="500" fill="hold"/>
                                        <p:tgtEl>
                                          <p:spTgt spid="914435"/>
                                        </p:tgtEl>
                                        <p:attrNameLst>
                                          <p:attrName>ppt_w</p:attrName>
                                        </p:attrNameLst>
                                      </p:cBhvr>
                                      <p:tavLst>
                                        <p:tav tm="0">
                                          <p:val>
                                            <p:fltVal val="0"/>
                                          </p:val>
                                        </p:tav>
                                        <p:tav tm="100000">
                                          <p:val>
                                            <p:strVal val="#ppt_w"/>
                                          </p:val>
                                        </p:tav>
                                      </p:tavLst>
                                    </p:anim>
                                    <p:anim calcmode="lin" valueType="num">
                                      <p:cBhvr>
                                        <p:cTn id="8" dur="500" fill="hold"/>
                                        <p:tgtEl>
                                          <p:spTgt spid="914435"/>
                                        </p:tgtEl>
                                        <p:attrNameLst>
                                          <p:attrName>ppt_h</p:attrName>
                                        </p:attrNameLst>
                                      </p:cBhvr>
                                      <p:tavLst>
                                        <p:tav tm="0">
                                          <p:val>
                                            <p:fltVal val="0"/>
                                          </p:val>
                                        </p:tav>
                                        <p:tav tm="100000">
                                          <p:val>
                                            <p:strVal val="#ppt_h"/>
                                          </p:val>
                                        </p:tav>
                                      </p:tavLst>
                                    </p:anim>
                                    <p:anim calcmode="lin" valueType="num">
                                      <p:cBhvr>
                                        <p:cTn id="9" dur="500" fill="hold"/>
                                        <p:tgtEl>
                                          <p:spTgt spid="914435"/>
                                        </p:tgtEl>
                                        <p:attrNameLst>
                                          <p:attrName>ppt_x</p:attrName>
                                        </p:attrNameLst>
                                      </p:cBhvr>
                                      <p:tavLst>
                                        <p:tav tm="0">
                                          <p:val>
                                            <p:fltVal val="0.5"/>
                                          </p:val>
                                        </p:tav>
                                        <p:tav tm="100000">
                                          <p:val>
                                            <p:strVal val="#ppt_x"/>
                                          </p:val>
                                        </p:tav>
                                      </p:tavLst>
                                    </p:anim>
                                    <p:anim calcmode="lin" valueType="num">
                                      <p:cBhvr>
                                        <p:cTn id="10" dur="500" fill="hold"/>
                                        <p:tgtEl>
                                          <p:spTgt spid="914435"/>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4"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914436"/>
                                        </p:tgtEl>
                                        <p:attrNameLst>
                                          <p:attrName>style.visibility</p:attrName>
                                        </p:attrNameLst>
                                      </p:cBhvr>
                                      <p:to>
                                        <p:strVal val="visible"/>
                                      </p:to>
                                    </p:set>
                                    <p:animEffect transition="in" filter="slide(fromLeft)">
                                      <p:cBhvr>
                                        <p:cTn id="25" dur="500"/>
                                        <p:tgtEl>
                                          <p:spTgt spid="91443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914437"/>
                                        </p:tgtEl>
                                        <p:attrNameLst>
                                          <p:attrName>style.visibility</p:attrName>
                                        </p:attrNameLst>
                                      </p:cBhvr>
                                      <p:to>
                                        <p:strVal val="visible"/>
                                      </p:to>
                                    </p:set>
                                    <p:animEffect transition="in" filter="slide(fromLeft)">
                                      <p:cBhvr>
                                        <p:cTn id="30" dur="500"/>
                                        <p:tgtEl>
                                          <p:spTgt spid="91443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8" fill="hold" grpId="0" nodeType="clickEffect">
                                  <p:stCondLst>
                                    <p:cond delay="0"/>
                                  </p:stCondLst>
                                  <p:childTnLst>
                                    <p:set>
                                      <p:cBhvr>
                                        <p:cTn id="40" dur="1" fill="hold">
                                          <p:stCondLst>
                                            <p:cond delay="0"/>
                                          </p:stCondLst>
                                        </p:cTn>
                                        <p:tgtEl>
                                          <p:spTgt spid="914445"/>
                                        </p:tgtEl>
                                        <p:attrNameLst>
                                          <p:attrName>style.visibility</p:attrName>
                                        </p:attrNameLst>
                                      </p:cBhvr>
                                      <p:to>
                                        <p:strVal val="visible"/>
                                      </p:to>
                                    </p:set>
                                    <p:animEffect transition="in" filter="slide(fromLeft)">
                                      <p:cBhvr>
                                        <p:cTn id="41" dur="500"/>
                                        <p:tgtEl>
                                          <p:spTgt spid="91444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914446"/>
                                        </p:tgtEl>
                                        <p:attrNameLst>
                                          <p:attrName>style.visibility</p:attrName>
                                        </p:attrNameLst>
                                      </p:cBhvr>
                                      <p:to>
                                        <p:strVal val="visible"/>
                                      </p:to>
                                    </p:set>
                                    <p:animEffect transition="in" filter="slide(fromLeft)">
                                      <p:cBhvr>
                                        <p:cTn id="46" dur="500"/>
                                        <p:tgtEl>
                                          <p:spTgt spid="914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35" grpId="0" animBg="1" autoUpdateAnimBg="0"/>
      <p:bldP spid="914436" grpId="0" animBg="1" autoUpdateAnimBg="0"/>
      <p:bldP spid="914437" grpId="0" animBg="1" autoUpdateAnimBg="0"/>
      <p:bldP spid="914445" grpId="0" animBg="1" autoUpdateAnimBg="0"/>
      <p:bldP spid="91444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60" name="Rectangle 4"/>
          <p:cNvSpPr>
            <a:spLocks noChangeArrowheads="1"/>
          </p:cNvSpPr>
          <p:nvPr/>
        </p:nvSpPr>
        <p:spPr bwMode="auto">
          <a:xfrm>
            <a:off x="2233613" y="2057400"/>
            <a:ext cx="2914650" cy="3690257"/>
          </a:xfrm>
          <a:prstGeom prst="rect">
            <a:avLst/>
          </a:prstGeom>
          <a:solidFill>
            <a:schemeClr val="bg1"/>
          </a:solidFill>
          <a:ln w="9525">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z="1500" b="1" dirty="0">
                <a:solidFill>
                  <a:srgbClr val="000000"/>
                </a:solidFill>
                <a:latin typeface="Arial" panose="020B0604020202020204" pitchFamily="34" charset="0"/>
              </a:rPr>
              <a:t>Postkonventionelles Niveau</a:t>
            </a:r>
          </a:p>
          <a:p>
            <a:pPr eaLnBrk="0" hangingPunct="0"/>
            <a:endParaRPr lang="de-DE" altLang="de-DE" sz="1500" dirty="0">
              <a:solidFill>
                <a:srgbClr val="000000"/>
              </a:solidFill>
              <a:latin typeface="Arial" panose="020B0604020202020204" pitchFamily="34" charset="0"/>
            </a:endParaRPr>
          </a:p>
          <a:p>
            <a:pPr eaLnBrk="0" hangingPunct="0"/>
            <a:r>
              <a:rPr lang="de-DE" altLang="de-DE" sz="1500" dirty="0">
                <a:solidFill>
                  <a:srgbClr val="000000"/>
                </a:solidFill>
                <a:latin typeface="Arial" panose="020B0604020202020204" pitchFamily="34" charset="0"/>
              </a:rPr>
              <a:t>Erkenntnis, dass ein System historisch gewachsen und wandelbar ist</a:t>
            </a:r>
            <a:r>
              <a:rPr lang="de-DE" altLang="de-DE" sz="1425" dirty="0">
                <a:solidFill>
                  <a:srgbClr val="000000"/>
                </a:solidFill>
                <a:latin typeface="Arial" panose="020B0604020202020204" pitchFamily="34" charset="0"/>
              </a:rPr>
              <a:t>.</a:t>
            </a:r>
          </a:p>
          <a:p>
            <a:pPr eaLnBrk="0" hangingPunct="0"/>
            <a:endParaRPr lang="de-DE" altLang="de-DE" sz="1425" dirty="0">
              <a:solidFill>
                <a:srgbClr val="000000"/>
              </a:solidFill>
              <a:latin typeface="Arial" panose="020B0604020202020204" pitchFamily="34" charset="0"/>
            </a:endParaRPr>
          </a:p>
          <a:p>
            <a:pPr eaLnBrk="0" hangingPunct="0"/>
            <a:endParaRPr lang="de-DE" altLang="de-DE" sz="1500" dirty="0">
              <a:solidFill>
                <a:srgbClr val="000000"/>
              </a:solidFill>
            </a:endParaRPr>
          </a:p>
        </p:txBody>
      </p:sp>
      <p:sp>
        <p:nvSpPr>
          <p:cNvPr id="915461" name="Rectangle 5"/>
          <p:cNvSpPr>
            <a:spLocks noChangeArrowheads="1"/>
          </p:cNvSpPr>
          <p:nvPr/>
        </p:nvSpPr>
        <p:spPr bwMode="auto">
          <a:xfrm>
            <a:off x="5262563" y="2057400"/>
            <a:ext cx="2571750" cy="1885950"/>
          </a:xfrm>
          <a:prstGeom prst="rect">
            <a:avLst/>
          </a:prstGeom>
          <a:solidFill>
            <a:schemeClr val="bg1"/>
          </a:solidFill>
          <a:ln w="9525">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z="1350" b="1" dirty="0">
                <a:solidFill>
                  <a:srgbClr val="000000"/>
                </a:solidFill>
                <a:latin typeface="Arial" panose="020B0604020202020204" pitchFamily="34" charset="0"/>
              </a:rPr>
              <a:t>Stufe 5: </a:t>
            </a:r>
            <a:r>
              <a:rPr lang="de-DE" altLang="de-DE" sz="1350" dirty="0">
                <a:solidFill>
                  <a:srgbClr val="000000"/>
                </a:solidFill>
                <a:latin typeface="Arial" panose="020B0604020202020204" pitchFamily="34" charset="0"/>
              </a:rPr>
              <a:t>Gesetzliche Normen werden aus moralischen Rechten abgeleitet. </a:t>
            </a:r>
            <a:br>
              <a:rPr lang="de-DE" altLang="de-DE" sz="1350" dirty="0">
                <a:solidFill>
                  <a:srgbClr val="000000"/>
                </a:solidFill>
                <a:latin typeface="Arial" panose="020B0604020202020204" pitchFamily="34" charset="0"/>
              </a:rPr>
            </a:br>
            <a:r>
              <a:rPr lang="de-DE" altLang="de-DE" sz="1350" dirty="0">
                <a:solidFill>
                  <a:srgbClr val="000000"/>
                </a:solidFill>
                <a:latin typeface="Arial" panose="020B0604020202020204" pitchFamily="34" charset="0"/>
              </a:rPr>
              <a:t>.</a:t>
            </a:r>
          </a:p>
          <a:p>
            <a:pPr eaLnBrk="0" hangingPunct="0"/>
            <a:endParaRPr lang="de-DE" altLang="de-DE" sz="1350" dirty="0">
              <a:solidFill>
                <a:srgbClr val="000000"/>
              </a:solidFill>
              <a:latin typeface="Arial" panose="020B0604020202020204" pitchFamily="34" charset="0"/>
            </a:endParaRPr>
          </a:p>
          <a:p>
            <a:pPr eaLnBrk="0" hangingPunct="0"/>
            <a:r>
              <a:rPr lang="de-DE" altLang="de-DE" sz="1350" b="1" dirty="0">
                <a:solidFill>
                  <a:srgbClr val="000000"/>
                </a:solidFill>
                <a:latin typeface="Arial" panose="020B0604020202020204" pitchFamily="34" charset="0"/>
              </a:rPr>
              <a:t>Stufe 6: </a:t>
            </a:r>
            <a:r>
              <a:rPr lang="de-DE" altLang="de-DE" sz="1350" dirty="0">
                <a:solidFill>
                  <a:srgbClr val="000000"/>
                </a:solidFill>
                <a:latin typeface="Arial" panose="020B0604020202020204" pitchFamily="34" charset="0"/>
              </a:rPr>
              <a:t>Suche nach allgemein gültigen ethischen Prinzipien.</a:t>
            </a:r>
          </a:p>
        </p:txBody>
      </p:sp>
      <p:grpSp>
        <p:nvGrpSpPr>
          <p:cNvPr id="2" name="Group 6"/>
          <p:cNvGrpSpPr>
            <a:grpSpLocks/>
          </p:cNvGrpSpPr>
          <p:nvPr/>
        </p:nvGrpSpPr>
        <p:grpSpPr bwMode="auto">
          <a:xfrm>
            <a:off x="1433513" y="2057400"/>
            <a:ext cx="628650" cy="3143250"/>
            <a:chOff x="192" y="1008"/>
            <a:chExt cx="528" cy="2640"/>
          </a:xfrm>
        </p:grpSpPr>
        <p:sp>
          <p:nvSpPr>
            <p:cNvPr id="385035" name="Rectangle 7"/>
            <p:cNvSpPr>
              <a:spLocks noChangeArrowheads="1"/>
            </p:cNvSpPr>
            <p:nvPr/>
          </p:nvSpPr>
          <p:spPr bwMode="auto">
            <a:xfrm>
              <a:off x="192" y="1008"/>
              <a:ext cx="528" cy="2640"/>
            </a:xfrm>
            <a:prstGeom prst="rect">
              <a:avLst/>
            </a:prstGeom>
            <a:solidFill>
              <a:srgbClr val="FFFFCC"/>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endParaRPr lang="de-AT" altLang="de-DE" sz="750">
                <a:solidFill>
                  <a:srgbClr val="000000"/>
                </a:solidFill>
              </a:endParaRPr>
            </a:p>
          </p:txBody>
        </p:sp>
        <p:sp>
          <p:nvSpPr>
            <p:cNvPr id="385036" name="Text Box 8"/>
            <p:cNvSpPr txBox="1">
              <a:spLocks noChangeArrowheads="1"/>
            </p:cNvSpPr>
            <p:nvPr/>
          </p:nvSpPr>
          <p:spPr bwMode="auto">
            <a:xfrm>
              <a:off x="243" y="1102"/>
              <a:ext cx="477" cy="85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3000" i="1">
                  <a:solidFill>
                    <a:srgbClr val="000000"/>
                  </a:solidFill>
                  <a:latin typeface="Impact" panose="020B0806030902050204" pitchFamily="34" charset="0"/>
                </a:rPr>
                <a:t>III.</a:t>
              </a:r>
            </a:p>
          </p:txBody>
        </p:sp>
      </p:grpSp>
      <p:sp>
        <p:nvSpPr>
          <p:cNvPr id="915465" name="Rectangle 9"/>
          <p:cNvSpPr>
            <a:spLocks noChangeArrowheads="1"/>
          </p:cNvSpPr>
          <p:nvPr/>
        </p:nvSpPr>
        <p:spPr bwMode="auto">
          <a:xfrm>
            <a:off x="5262563" y="4000500"/>
            <a:ext cx="2571750" cy="1747157"/>
          </a:xfrm>
          <a:prstGeom prst="rect">
            <a:avLst/>
          </a:prstGeom>
          <a:solidFill>
            <a:schemeClr val="bg1"/>
          </a:solidFill>
          <a:ln w="76200" cmpd="tri">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z="1350" b="1" dirty="0">
                <a:solidFill>
                  <a:srgbClr val="000000"/>
                </a:solidFill>
                <a:latin typeface="Arial" panose="020B0604020202020204" pitchFamily="34" charset="0"/>
              </a:rPr>
              <a:t>Stufe 7:</a:t>
            </a:r>
            <a:r>
              <a:rPr lang="de-DE" altLang="de-DE" sz="1350" dirty="0">
                <a:solidFill>
                  <a:srgbClr val="000000"/>
                </a:solidFill>
                <a:latin typeface="Arial" panose="020B0604020202020204" pitchFamily="34" charset="0"/>
              </a:rPr>
              <a:t> Kriterium der Anwendbarkeit bzw. Zumutbarkeit.</a:t>
            </a:r>
          </a:p>
          <a:p>
            <a:pPr eaLnBrk="0" hangingPunct="0"/>
            <a:r>
              <a:rPr lang="de-DE" altLang="de-DE" sz="1200" dirty="0">
                <a:solidFill>
                  <a:srgbClr val="000000"/>
                </a:solidFill>
                <a:latin typeface="Arial" panose="020B0604020202020204" pitchFamily="34" charset="0"/>
              </a:rPr>
              <a:t>Verknüpfung der idealen Normen mit den restriktiven Bedingungen der Realität, von </a:t>
            </a:r>
            <a:r>
              <a:rPr lang="de-DE" altLang="de-DE" sz="1200" b="1" dirty="0">
                <a:solidFill>
                  <a:srgbClr val="000000"/>
                </a:solidFill>
                <a:latin typeface="Arial" panose="020B0604020202020204" pitchFamily="34" charset="0"/>
              </a:rPr>
              <a:t>Gesinnungs- und Verantwortungsethik!</a:t>
            </a:r>
            <a:endParaRPr lang="de-DE" altLang="de-DE" sz="1200" b="1" dirty="0">
              <a:solidFill>
                <a:srgbClr val="000000"/>
              </a:solidFill>
            </a:endParaRPr>
          </a:p>
        </p:txBody>
      </p:sp>
      <p:grpSp>
        <p:nvGrpSpPr>
          <p:cNvPr id="385030" name="Group 10"/>
          <p:cNvGrpSpPr>
            <a:grpSpLocks/>
          </p:cNvGrpSpPr>
          <p:nvPr/>
        </p:nvGrpSpPr>
        <p:grpSpPr bwMode="auto">
          <a:xfrm>
            <a:off x="1371600" y="1702594"/>
            <a:ext cx="6686550" cy="322660"/>
            <a:chOff x="144" y="710"/>
            <a:chExt cx="5616" cy="271"/>
          </a:xfrm>
        </p:grpSpPr>
        <p:sp>
          <p:nvSpPr>
            <p:cNvPr id="385032" name="Text Box 11"/>
            <p:cNvSpPr txBox="1">
              <a:spLocks noChangeArrowheads="1"/>
            </p:cNvSpPr>
            <p:nvPr/>
          </p:nvSpPr>
          <p:spPr bwMode="auto">
            <a:xfrm>
              <a:off x="144" y="710"/>
              <a:ext cx="76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1500">
                  <a:solidFill>
                    <a:srgbClr val="000000"/>
                  </a:solidFill>
                  <a:latin typeface="Impact" panose="020B0806030902050204" pitchFamily="34" charset="0"/>
                </a:rPr>
                <a:t>Ebenen</a:t>
              </a:r>
            </a:p>
          </p:txBody>
        </p:sp>
        <p:sp>
          <p:nvSpPr>
            <p:cNvPr id="385033" name="Text Box 12"/>
            <p:cNvSpPr txBox="1">
              <a:spLocks noChangeArrowheads="1"/>
            </p:cNvSpPr>
            <p:nvPr/>
          </p:nvSpPr>
          <p:spPr bwMode="auto">
            <a:xfrm>
              <a:off x="960" y="710"/>
              <a:ext cx="225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1500">
                  <a:solidFill>
                    <a:srgbClr val="000000"/>
                  </a:solidFill>
                  <a:latin typeface="Impact" panose="020B0806030902050204" pitchFamily="34" charset="0"/>
                </a:rPr>
                <a:t>Bezeichnung und Kennzeichen</a:t>
              </a:r>
            </a:p>
          </p:txBody>
        </p:sp>
        <p:sp>
          <p:nvSpPr>
            <p:cNvPr id="385034" name="Text Box 13"/>
            <p:cNvSpPr txBox="1">
              <a:spLocks noChangeArrowheads="1"/>
            </p:cNvSpPr>
            <p:nvPr/>
          </p:nvSpPr>
          <p:spPr bwMode="auto">
            <a:xfrm>
              <a:off x="3504" y="710"/>
              <a:ext cx="225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1500">
                  <a:solidFill>
                    <a:srgbClr val="000000"/>
                  </a:solidFill>
                  <a:latin typeface="Impact" panose="020B0806030902050204" pitchFamily="34" charset="0"/>
                </a:rPr>
                <a:t>Entwicklungsstufen</a:t>
              </a:r>
            </a:p>
          </p:txBody>
        </p:sp>
      </p:grpSp>
      <p:sp>
        <p:nvSpPr>
          <p:cNvPr id="15" name="Rectangle 3"/>
          <p:cNvSpPr>
            <a:spLocks noGrp="1" noChangeArrowheads="1"/>
          </p:cNvSpPr>
          <p:nvPr>
            <p:ph type="title"/>
          </p:nvPr>
        </p:nvSpPr>
        <p:spPr bwMode="auto">
          <a:xfrm>
            <a:off x="1196580" y="909638"/>
            <a:ext cx="6778228" cy="628650"/>
          </a:xfrm>
          <a:solidFill>
            <a:schemeClr val="bg1">
              <a:lumMod val="85000"/>
            </a:schemeClr>
          </a:solidFill>
          <a:ln>
            <a:solidFill>
              <a:schemeClr val="tx1"/>
            </a:solidFill>
            <a:miter lim="800000"/>
            <a:headEnd/>
            <a:tailEnd/>
          </a:ln>
        </p:spPr>
        <p:txBody>
          <a:bodyPr vert="horz" wrap="square" lIns="68580" tIns="34290" rIns="68580" bIns="34290" numCol="1" anchor="t" anchorCtr="0" compatLnSpc="1">
            <a:prstTxWarp prst="textNoShape">
              <a:avLst/>
            </a:prstTxWarp>
          </a:bodyPr>
          <a:lstStyle/>
          <a:p>
            <a:pPr eaLnBrk="1" hangingPunct="1">
              <a:defRPr/>
            </a:pPr>
            <a:r>
              <a:rPr lang="de-DE" sz="1950" b="1" dirty="0"/>
              <a:t>Entwicklungsebenen und -stufen moralischen Urteilens</a:t>
            </a:r>
            <a:r>
              <a:rPr lang="de-DE" sz="2100" dirty="0"/>
              <a:t/>
            </a:r>
            <a:br>
              <a:rPr lang="de-DE" sz="2100" dirty="0"/>
            </a:br>
            <a:r>
              <a:rPr lang="de-DE" sz="1350" dirty="0"/>
              <a:t>lt. Kohlberg/Apel</a:t>
            </a:r>
          </a:p>
        </p:txBody>
      </p:sp>
    </p:spTree>
    <p:extLst>
      <p:ext uri="{BB962C8B-B14F-4D97-AF65-F5344CB8AC3E}">
        <p14:creationId xmlns:p14="http://schemas.microsoft.com/office/powerpoint/2010/main" val="4276655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915460"/>
                                        </p:tgtEl>
                                        <p:attrNameLst>
                                          <p:attrName>style.visibility</p:attrName>
                                        </p:attrNameLst>
                                      </p:cBhvr>
                                      <p:to>
                                        <p:strVal val="visible"/>
                                      </p:to>
                                    </p:set>
                                    <p:animEffect transition="in" filter="slide(fromLeft)">
                                      <p:cBhvr>
                                        <p:cTn id="13" dur="500"/>
                                        <p:tgtEl>
                                          <p:spTgt spid="91546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915461"/>
                                        </p:tgtEl>
                                        <p:attrNameLst>
                                          <p:attrName>style.visibility</p:attrName>
                                        </p:attrNameLst>
                                      </p:cBhvr>
                                      <p:to>
                                        <p:strVal val="visible"/>
                                      </p:to>
                                    </p:set>
                                    <p:animEffect transition="in" filter="slide(fromLeft)">
                                      <p:cBhvr>
                                        <p:cTn id="18" dur="500"/>
                                        <p:tgtEl>
                                          <p:spTgt spid="9154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915465"/>
                                        </p:tgtEl>
                                        <p:attrNameLst>
                                          <p:attrName>style.visibility</p:attrName>
                                        </p:attrNameLst>
                                      </p:cBhvr>
                                      <p:to>
                                        <p:strVal val="visible"/>
                                      </p:to>
                                    </p:set>
                                    <p:animEffect transition="in" filter="slide(fromLeft)">
                                      <p:cBhvr>
                                        <p:cTn id="23" dur="500"/>
                                        <p:tgtEl>
                                          <p:spTgt spid="915465"/>
                                        </p:tgtEl>
                                      </p:cBhvr>
                                    </p:animEffect>
                                  </p:childTnLst>
                                </p:cTn>
                              </p:par>
                            </p:childTnLst>
                          </p:cTn>
                        </p:par>
                        <p:par>
                          <p:cTn id="24" fill="hold" nodeType="afterGroup">
                            <p:stCondLst>
                              <p:cond delay="500"/>
                            </p:stCondLst>
                            <p:childTnLst>
                              <p:par>
                                <p:cTn id="25" presetID="23" presetClass="entr" presetSubtype="52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ppt_x</p:attrName>
                                        </p:attrNameLst>
                                      </p:cBhvr>
                                      <p:tavLst>
                                        <p:tav tm="0">
                                          <p:val>
                                            <p:fltVal val="0.5"/>
                                          </p:val>
                                        </p:tav>
                                        <p:tav tm="100000">
                                          <p:val>
                                            <p:strVal val="#ppt_x"/>
                                          </p:val>
                                        </p:tav>
                                      </p:tavLst>
                                    </p:anim>
                                    <p:anim calcmode="lin" valueType="num">
                                      <p:cBhvr>
                                        <p:cTn id="30" dur="5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60" grpId="0" animBg="1" autoUpdateAnimBg="0"/>
      <p:bldP spid="915461" grpId="0" animBg="1" autoUpdateAnimBg="0"/>
      <p:bldP spid="915465" grpId="0" animBg="1" autoUpdateAnimBg="0"/>
      <p:bldP spid="15"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2" name="AutoShape 4"/>
          <p:cNvSpPr>
            <a:spLocks noChangeArrowheads="1"/>
          </p:cNvSpPr>
          <p:nvPr/>
        </p:nvSpPr>
        <p:spPr bwMode="auto">
          <a:xfrm>
            <a:off x="1314450" y="1943100"/>
            <a:ext cx="2971800" cy="3829050"/>
          </a:xfrm>
          <a:prstGeom prst="roundRect">
            <a:avLst>
              <a:gd name="adj" fmla="val 16667"/>
            </a:avLst>
          </a:prstGeom>
          <a:solidFill>
            <a:schemeClr val="bg1">
              <a:lumMod val="95000"/>
            </a:schemeClr>
          </a:solidFill>
          <a:ln w="9525">
            <a:solidFill>
              <a:schemeClr val="tx1"/>
            </a:solidFill>
            <a:round/>
            <a:headEnd/>
            <a:tailEnd/>
          </a:ln>
        </p:spPr>
        <p:txBody>
          <a:bodyPr wrap="none" anchor="ctr"/>
          <a:lstStyle/>
          <a:p>
            <a:pPr algn="ctr" eaLnBrk="0" hangingPunct="0">
              <a:defRPr/>
            </a:pPr>
            <a:r>
              <a:rPr lang="de-DE" sz="3300" dirty="0">
                <a:solidFill>
                  <a:srgbClr val="000000"/>
                </a:solidFill>
                <a:latin typeface="Impact" pitchFamily="34" charset="0"/>
              </a:rPr>
              <a:t>Phase III:</a:t>
            </a:r>
          </a:p>
          <a:p>
            <a:pPr algn="ctr" eaLnBrk="0" hangingPunct="0">
              <a:defRPr/>
            </a:pPr>
            <a:endParaRPr lang="de-DE" sz="1800" dirty="0">
              <a:solidFill>
                <a:srgbClr val="000000"/>
              </a:solidFill>
              <a:latin typeface="Times New Roman" panose="02020603050405020304" pitchFamily="18" charset="0"/>
            </a:endParaRPr>
          </a:p>
          <a:p>
            <a:pPr algn="ctr" eaLnBrk="0" hangingPunct="0">
              <a:defRPr/>
            </a:pPr>
            <a:r>
              <a:rPr lang="de-DE" sz="1800" dirty="0">
                <a:solidFill>
                  <a:srgbClr val="000000"/>
                </a:solidFill>
                <a:latin typeface="Arial"/>
              </a:rPr>
              <a:t>Auseinandersetzung mit</a:t>
            </a:r>
            <a:br>
              <a:rPr lang="de-DE" sz="1800" dirty="0">
                <a:solidFill>
                  <a:srgbClr val="000000"/>
                </a:solidFill>
                <a:latin typeface="Arial"/>
              </a:rPr>
            </a:br>
            <a:r>
              <a:rPr lang="de-DE" sz="1800" dirty="0">
                <a:solidFill>
                  <a:srgbClr val="000000"/>
                </a:solidFill>
                <a:latin typeface="Arial"/>
              </a:rPr>
              <a:t>Handlungsstrategien aus</a:t>
            </a:r>
          </a:p>
          <a:p>
            <a:pPr algn="ctr" eaLnBrk="0" hangingPunct="0">
              <a:defRPr/>
            </a:pPr>
            <a:r>
              <a:rPr lang="de-DE" sz="1800" dirty="0">
                <a:solidFill>
                  <a:srgbClr val="000000"/>
                </a:solidFill>
                <a:latin typeface="Arial"/>
              </a:rPr>
              <a:t>verantwortungsethischer</a:t>
            </a:r>
          </a:p>
          <a:p>
            <a:pPr algn="ctr" eaLnBrk="0" hangingPunct="0">
              <a:defRPr/>
            </a:pPr>
            <a:r>
              <a:rPr lang="de-DE" sz="1800" dirty="0">
                <a:solidFill>
                  <a:srgbClr val="000000"/>
                </a:solidFill>
                <a:latin typeface="Arial"/>
              </a:rPr>
              <a:t>und gesinnungsethischer</a:t>
            </a:r>
          </a:p>
          <a:p>
            <a:pPr algn="ctr" eaLnBrk="0" hangingPunct="0">
              <a:defRPr/>
            </a:pPr>
            <a:r>
              <a:rPr lang="de-DE" sz="1800" dirty="0">
                <a:solidFill>
                  <a:srgbClr val="000000"/>
                </a:solidFill>
                <a:latin typeface="Arial"/>
              </a:rPr>
              <a:t>Sicht,</a:t>
            </a:r>
          </a:p>
          <a:p>
            <a:pPr algn="ctr" eaLnBrk="0" hangingPunct="0">
              <a:defRPr/>
            </a:pPr>
            <a:r>
              <a:rPr lang="de-DE" sz="1800" dirty="0">
                <a:solidFill>
                  <a:srgbClr val="000000"/>
                </a:solidFill>
                <a:latin typeface="Arial"/>
              </a:rPr>
              <a:t>Reflexion von </a:t>
            </a:r>
          </a:p>
          <a:p>
            <a:pPr algn="ctr" eaLnBrk="0" hangingPunct="0">
              <a:defRPr/>
            </a:pPr>
            <a:r>
              <a:rPr lang="de-DE" sz="1800" dirty="0">
                <a:solidFill>
                  <a:srgbClr val="000000"/>
                </a:solidFill>
                <a:latin typeface="Arial"/>
              </a:rPr>
              <a:t>Veränderungen in den</a:t>
            </a:r>
          </a:p>
          <a:p>
            <a:pPr algn="ctr" eaLnBrk="0" hangingPunct="0">
              <a:defRPr/>
            </a:pPr>
            <a:r>
              <a:rPr lang="de-DE" sz="1800" dirty="0">
                <a:solidFill>
                  <a:srgbClr val="000000"/>
                </a:solidFill>
                <a:latin typeface="Arial"/>
              </a:rPr>
              <a:t>persönlichen</a:t>
            </a:r>
          </a:p>
          <a:p>
            <a:pPr algn="ctr" eaLnBrk="0" hangingPunct="0">
              <a:defRPr/>
            </a:pPr>
            <a:r>
              <a:rPr lang="de-DE" sz="1800" dirty="0">
                <a:solidFill>
                  <a:srgbClr val="000000"/>
                </a:solidFill>
                <a:latin typeface="Arial"/>
              </a:rPr>
              <a:t>Argumentationsstrukturen</a:t>
            </a:r>
            <a:endParaRPr lang="de-DE" sz="1800" dirty="0">
              <a:solidFill>
                <a:srgbClr val="000000"/>
              </a:solidFill>
              <a:latin typeface="Times New Roman" panose="02020603050405020304" pitchFamily="18" charset="0"/>
            </a:endParaRPr>
          </a:p>
        </p:txBody>
      </p:sp>
      <p:sp>
        <p:nvSpPr>
          <p:cNvPr id="790533" name="Rectangle 5"/>
          <p:cNvSpPr>
            <a:spLocks noChangeArrowheads="1"/>
          </p:cNvSpPr>
          <p:nvPr/>
        </p:nvSpPr>
        <p:spPr bwMode="auto">
          <a:xfrm>
            <a:off x="4400550" y="1943100"/>
            <a:ext cx="3429000" cy="188595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dirty="0">
                <a:solidFill>
                  <a:srgbClr val="000000"/>
                </a:solidFill>
                <a:latin typeface="Arial" panose="020B0604020202020204" pitchFamily="34" charset="0"/>
              </a:rPr>
              <a:t>Schritt 5:</a:t>
            </a:r>
            <a:endParaRPr lang="de-DE" altLang="de-DE" sz="1500" dirty="0">
              <a:solidFill>
                <a:srgbClr val="000000"/>
              </a:solidFill>
              <a:latin typeface="Arial" panose="020B0604020202020204" pitchFamily="34" charset="0"/>
            </a:endParaRPr>
          </a:p>
          <a:p>
            <a:pPr algn="ctr" eaLnBrk="0" hangingPunct="0"/>
            <a:endParaRPr lang="de-DE" altLang="de-DE" sz="1500" dirty="0">
              <a:solidFill>
                <a:srgbClr val="000000"/>
              </a:solidFill>
              <a:latin typeface="Arial" panose="020B0604020202020204" pitchFamily="34" charset="0"/>
            </a:endParaRPr>
          </a:p>
          <a:p>
            <a:pPr algn="ctr" eaLnBrk="0" hangingPunct="0"/>
            <a:r>
              <a:rPr lang="de-DE" altLang="de-DE" sz="1500" dirty="0">
                <a:solidFill>
                  <a:srgbClr val="000000"/>
                </a:solidFill>
                <a:latin typeface="Arial" panose="020B0604020202020204" pitchFamily="34" charset="0"/>
              </a:rPr>
              <a:t>Prüfung der Angemessenheit,</a:t>
            </a:r>
          </a:p>
          <a:p>
            <a:pPr algn="ctr" eaLnBrk="0" hangingPunct="0"/>
            <a:r>
              <a:rPr lang="de-DE" altLang="de-DE" sz="1500" dirty="0">
                <a:solidFill>
                  <a:srgbClr val="000000"/>
                </a:solidFill>
                <a:latin typeface="Arial" panose="020B0604020202020204" pitchFamily="34" charset="0"/>
              </a:rPr>
              <a:t>der Zumutbarkeit der in den</a:t>
            </a:r>
          </a:p>
          <a:p>
            <a:pPr algn="ctr" eaLnBrk="0" hangingPunct="0"/>
            <a:r>
              <a:rPr lang="de-DE" altLang="de-DE" sz="1500" dirty="0">
                <a:solidFill>
                  <a:srgbClr val="000000"/>
                </a:solidFill>
                <a:latin typeface="Arial" panose="020B0604020202020204" pitchFamily="34" charset="0"/>
              </a:rPr>
              <a:t>Rollenbeschreibungen</a:t>
            </a:r>
          </a:p>
          <a:p>
            <a:pPr algn="ctr" eaLnBrk="0" hangingPunct="0"/>
            <a:r>
              <a:rPr lang="de-DE" altLang="de-DE" sz="1500" dirty="0">
                <a:solidFill>
                  <a:srgbClr val="000000"/>
                </a:solidFill>
                <a:latin typeface="Arial" panose="020B0604020202020204" pitchFamily="34" charset="0"/>
              </a:rPr>
              <a:t>formulierten Strategien,</a:t>
            </a:r>
          </a:p>
          <a:p>
            <a:pPr algn="ctr" eaLnBrk="0" hangingPunct="0"/>
            <a:r>
              <a:rPr lang="de-DE" altLang="de-DE" sz="1500" dirty="0">
                <a:solidFill>
                  <a:srgbClr val="000000"/>
                </a:solidFill>
                <a:latin typeface="Arial" panose="020B0604020202020204" pitchFamily="34" charset="0"/>
              </a:rPr>
              <a:t>Entwicklung alternativer</a:t>
            </a:r>
          </a:p>
          <a:p>
            <a:pPr algn="ctr" eaLnBrk="0" hangingPunct="0"/>
            <a:r>
              <a:rPr lang="de-DE" altLang="de-DE" sz="1500" dirty="0">
                <a:solidFill>
                  <a:srgbClr val="000000"/>
                </a:solidFill>
                <a:latin typeface="Arial" panose="020B0604020202020204" pitchFamily="34" charset="0"/>
              </a:rPr>
              <a:t>Handlungsmöglichkeiten</a:t>
            </a:r>
          </a:p>
        </p:txBody>
      </p:sp>
      <p:sp>
        <p:nvSpPr>
          <p:cNvPr id="790534" name="Rectangle 6"/>
          <p:cNvSpPr>
            <a:spLocks noChangeArrowheads="1"/>
          </p:cNvSpPr>
          <p:nvPr/>
        </p:nvSpPr>
        <p:spPr bwMode="auto">
          <a:xfrm>
            <a:off x="4400550" y="3886200"/>
            <a:ext cx="3429000" cy="188595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dirty="0">
                <a:solidFill>
                  <a:srgbClr val="000000"/>
                </a:solidFill>
                <a:latin typeface="Arial" panose="020B0604020202020204" pitchFamily="34" charset="0"/>
              </a:rPr>
              <a:t>Schritt 6:</a:t>
            </a:r>
          </a:p>
          <a:p>
            <a:pPr algn="ctr" eaLnBrk="0" hangingPunct="0"/>
            <a:r>
              <a:rPr lang="de-DE" altLang="de-DE" sz="1500" dirty="0">
                <a:solidFill>
                  <a:srgbClr val="000000"/>
                </a:solidFill>
                <a:latin typeface="Arial" panose="020B0604020202020204" pitchFamily="34" charset="0"/>
              </a:rPr>
              <a:t> </a:t>
            </a:r>
          </a:p>
          <a:p>
            <a:pPr algn="ctr" eaLnBrk="0" hangingPunct="0"/>
            <a:r>
              <a:rPr lang="de-DE" altLang="de-DE" sz="1500" dirty="0">
                <a:solidFill>
                  <a:srgbClr val="000000"/>
                </a:solidFill>
                <a:latin typeface="Arial" panose="020B0604020202020204" pitchFamily="34" charset="0"/>
              </a:rPr>
              <a:t>Reflexion der Veränderungen</a:t>
            </a:r>
          </a:p>
          <a:p>
            <a:pPr algn="ctr" eaLnBrk="0" hangingPunct="0"/>
            <a:r>
              <a:rPr lang="de-DE" altLang="de-DE" sz="1500" dirty="0">
                <a:solidFill>
                  <a:srgbClr val="000000"/>
                </a:solidFill>
                <a:latin typeface="Arial" panose="020B0604020202020204" pitchFamily="34" charset="0"/>
              </a:rPr>
              <a:t>der eigenen</a:t>
            </a:r>
          </a:p>
          <a:p>
            <a:pPr algn="ctr" eaLnBrk="0" hangingPunct="0"/>
            <a:r>
              <a:rPr lang="de-DE" altLang="de-DE" sz="1500" dirty="0">
                <a:solidFill>
                  <a:srgbClr val="000000"/>
                </a:solidFill>
                <a:latin typeface="Arial" panose="020B0604020202020204" pitchFamily="34" charset="0"/>
              </a:rPr>
              <a:t>Argumentationsstrukturen</a:t>
            </a:r>
          </a:p>
        </p:txBody>
      </p:sp>
      <p:sp>
        <p:nvSpPr>
          <p:cNvPr id="381957" name="Text Box 7"/>
          <p:cNvSpPr txBox="1">
            <a:spLocks noChangeArrowheads="1"/>
          </p:cNvSpPr>
          <p:nvPr/>
        </p:nvSpPr>
        <p:spPr bwMode="auto">
          <a:xfrm>
            <a:off x="6456761" y="5859067"/>
            <a:ext cx="183594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spcBef>
                <a:spcPct val="50000"/>
              </a:spcBef>
            </a:pPr>
            <a:r>
              <a:rPr lang="de-DE" altLang="de-DE" sz="450">
                <a:solidFill>
                  <a:srgbClr val="000000"/>
                </a:solidFill>
                <a:latin typeface="Arial" panose="020B0604020202020204" pitchFamily="34" charset="0"/>
              </a:rPr>
              <a:t>Quelle: Aff, J.: Dilemmata-Analyse, 1997, S. 344</a:t>
            </a:r>
          </a:p>
        </p:txBody>
      </p:sp>
      <p:sp>
        <p:nvSpPr>
          <p:cNvPr id="9" name="Rectangle 3"/>
          <p:cNvSpPr>
            <a:spLocks noGrp="1" noChangeArrowheads="1"/>
          </p:cNvSpPr>
          <p:nvPr>
            <p:ph type="title"/>
          </p:nvPr>
        </p:nvSpPr>
        <p:spPr bwMode="auto">
          <a:xfrm>
            <a:off x="1277541" y="944166"/>
            <a:ext cx="6372225" cy="628650"/>
          </a:xfrm>
          <a:solidFill>
            <a:schemeClr val="bg1">
              <a:lumMod val="85000"/>
            </a:schemeClr>
          </a:solidFill>
          <a:ln>
            <a:solidFill>
              <a:schemeClr val="tx1"/>
            </a:solidFill>
            <a:miter lim="800000"/>
            <a:headEnd/>
            <a:tailEnd/>
          </a:ln>
        </p:spPr>
        <p:txBody>
          <a:bodyPr vert="horz" wrap="square" lIns="68580" tIns="34290" rIns="68580" bIns="34290" numCol="1" anchor="t" anchorCtr="0" compatLnSpc="1">
            <a:prstTxWarp prst="textNoShape">
              <a:avLst/>
            </a:prstTxWarp>
          </a:bodyPr>
          <a:lstStyle/>
          <a:p>
            <a:pPr eaLnBrk="1" hangingPunct="1">
              <a:defRPr/>
            </a:pPr>
            <a:r>
              <a:rPr lang="de-DE" sz="1800" b="1" dirty="0"/>
              <a:t>Didaktische Strategie für Dilemmata-Analysen</a:t>
            </a:r>
            <a:br>
              <a:rPr lang="de-DE" sz="1800" b="1" dirty="0"/>
            </a:br>
            <a:r>
              <a:rPr lang="de-DE" sz="1800" b="1" dirty="0"/>
              <a:t> im ökonomischen Unterricht</a:t>
            </a:r>
          </a:p>
        </p:txBody>
      </p:sp>
    </p:spTree>
    <p:extLst>
      <p:ext uri="{BB962C8B-B14F-4D97-AF65-F5344CB8AC3E}">
        <p14:creationId xmlns:p14="http://schemas.microsoft.com/office/powerpoint/2010/main" val="2173850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90532"/>
                                        </p:tgtEl>
                                        <p:attrNameLst>
                                          <p:attrName>style.visibility</p:attrName>
                                        </p:attrNameLst>
                                      </p:cBhvr>
                                      <p:to>
                                        <p:strVal val="visible"/>
                                      </p:to>
                                    </p:set>
                                    <p:animEffect transition="in" filter="randombar(horizontal)">
                                      <p:cBhvr>
                                        <p:cTn id="7" dur="500"/>
                                        <p:tgtEl>
                                          <p:spTgt spid="790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90533"/>
                                        </p:tgtEl>
                                        <p:attrNameLst>
                                          <p:attrName>style.visibility</p:attrName>
                                        </p:attrNameLst>
                                      </p:cBhvr>
                                      <p:to>
                                        <p:strVal val="visible"/>
                                      </p:to>
                                    </p:set>
                                    <p:animEffect transition="in" filter="slide(fromLeft)">
                                      <p:cBhvr>
                                        <p:cTn id="12" dur="500"/>
                                        <p:tgtEl>
                                          <p:spTgt spid="7905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790534"/>
                                        </p:tgtEl>
                                        <p:attrNameLst>
                                          <p:attrName>style.visibility</p:attrName>
                                        </p:attrNameLst>
                                      </p:cBhvr>
                                      <p:to>
                                        <p:strVal val="visible"/>
                                      </p:to>
                                    </p:set>
                                    <p:animEffect transition="in" filter="slide(fromLeft)">
                                      <p:cBhvr>
                                        <p:cTn id="17" dur="500"/>
                                        <p:tgtEl>
                                          <p:spTgt spid="790534"/>
                                        </p:tgtEl>
                                      </p:cBhvr>
                                    </p:animEffect>
                                  </p:childTnLst>
                                </p:cTn>
                              </p:par>
                            </p:childTnLst>
                          </p:cTn>
                        </p:par>
                        <p:par>
                          <p:cTn id="18" fill="hold" nodeType="afterGroup">
                            <p:stCondLst>
                              <p:cond delay="500"/>
                            </p:stCondLst>
                            <p:childTnLst>
                              <p:par>
                                <p:cTn id="19" presetID="23" presetClass="entr" presetSubtype="52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2" grpId="0" animBg="1" autoUpdateAnimBg="0"/>
      <p:bldP spid="790533" grpId="0" animBg="1" autoUpdateAnimBg="0"/>
      <p:bldP spid="790534" grpId="0" animBg="1" autoUpdateAnimBg="0"/>
      <p:bldP spid="9"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6" name="AutoShape 4"/>
          <p:cNvSpPr>
            <a:spLocks noChangeArrowheads="1"/>
          </p:cNvSpPr>
          <p:nvPr/>
        </p:nvSpPr>
        <p:spPr bwMode="auto">
          <a:xfrm>
            <a:off x="1485900" y="1943100"/>
            <a:ext cx="6172200" cy="3829050"/>
          </a:xfrm>
          <a:prstGeom prst="roundRect">
            <a:avLst>
              <a:gd name="adj" fmla="val 16667"/>
            </a:avLst>
          </a:prstGeom>
          <a:solidFill>
            <a:schemeClr val="bg1">
              <a:lumMod val="95000"/>
            </a:schemeClr>
          </a:solidFill>
          <a:ln w="9525">
            <a:solidFill>
              <a:schemeClr val="tx1"/>
            </a:solidFill>
            <a:round/>
            <a:headEnd/>
            <a:tailEnd/>
          </a:ln>
        </p:spPr>
        <p:txBody>
          <a:bodyPr wrap="none" anchor="ctr"/>
          <a:lstStyle/>
          <a:p>
            <a:pPr algn="ctr" eaLnBrk="0" hangingPunct="0">
              <a:defRPr/>
            </a:pPr>
            <a:r>
              <a:rPr lang="de-DE" sz="3300">
                <a:solidFill>
                  <a:srgbClr val="000000"/>
                </a:solidFill>
                <a:latin typeface="Impact" pitchFamily="34" charset="0"/>
              </a:rPr>
              <a:t>Phase IV:</a:t>
            </a:r>
          </a:p>
          <a:p>
            <a:pPr algn="ctr" eaLnBrk="0" hangingPunct="0">
              <a:defRPr/>
            </a:pPr>
            <a:endParaRPr lang="de-DE" sz="1800">
              <a:solidFill>
                <a:srgbClr val="000000"/>
              </a:solidFill>
              <a:latin typeface="Times New Roman" panose="02020603050405020304" pitchFamily="18" charset="0"/>
            </a:endParaRPr>
          </a:p>
          <a:p>
            <a:pPr algn="ctr" eaLnBrk="0" hangingPunct="0">
              <a:defRPr/>
            </a:pPr>
            <a:r>
              <a:rPr lang="de-DE" sz="2100" b="1">
                <a:solidFill>
                  <a:srgbClr val="000000"/>
                </a:solidFill>
                <a:latin typeface="Arial"/>
              </a:rPr>
              <a:t>Rollenspiel</a:t>
            </a:r>
            <a:endParaRPr lang="de-DE" sz="1800">
              <a:solidFill>
                <a:srgbClr val="000000"/>
              </a:solidFill>
              <a:latin typeface="Times New Roman" panose="02020603050405020304" pitchFamily="18" charset="0"/>
            </a:endParaRPr>
          </a:p>
        </p:txBody>
      </p:sp>
      <p:sp>
        <p:nvSpPr>
          <p:cNvPr id="382979" name="Text Box 5"/>
          <p:cNvSpPr txBox="1">
            <a:spLocks noChangeArrowheads="1"/>
          </p:cNvSpPr>
          <p:nvPr/>
        </p:nvSpPr>
        <p:spPr bwMode="auto">
          <a:xfrm>
            <a:off x="6456761" y="5859067"/>
            <a:ext cx="183594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spcBef>
                <a:spcPct val="50000"/>
              </a:spcBef>
            </a:pPr>
            <a:r>
              <a:rPr lang="de-DE" altLang="de-DE" sz="450">
                <a:solidFill>
                  <a:srgbClr val="000000"/>
                </a:solidFill>
                <a:latin typeface="Arial" panose="020B0604020202020204" pitchFamily="34" charset="0"/>
              </a:rPr>
              <a:t>Quelle: Aff, J.: Dilemmata-Analyse, 1997, S. 344</a:t>
            </a:r>
          </a:p>
        </p:txBody>
      </p:sp>
      <p:sp>
        <p:nvSpPr>
          <p:cNvPr id="7" name="Rectangle 3"/>
          <p:cNvSpPr>
            <a:spLocks noGrp="1" noChangeArrowheads="1"/>
          </p:cNvSpPr>
          <p:nvPr>
            <p:ph type="title"/>
          </p:nvPr>
        </p:nvSpPr>
        <p:spPr bwMode="auto">
          <a:xfrm>
            <a:off x="1277541" y="944166"/>
            <a:ext cx="6372225" cy="628650"/>
          </a:xfrm>
          <a:solidFill>
            <a:schemeClr val="bg1">
              <a:lumMod val="85000"/>
            </a:schemeClr>
          </a:solidFill>
          <a:ln>
            <a:solidFill>
              <a:schemeClr val="tx1"/>
            </a:solidFill>
            <a:miter lim="800000"/>
            <a:headEnd/>
            <a:tailEnd/>
          </a:ln>
        </p:spPr>
        <p:txBody>
          <a:bodyPr vert="horz" wrap="square" lIns="68580" tIns="34290" rIns="68580" bIns="34290" numCol="1" anchor="t" anchorCtr="0" compatLnSpc="1">
            <a:prstTxWarp prst="textNoShape">
              <a:avLst/>
            </a:prstTxWarp>
          </a:bodyPr>
          <a:lstStyle/>
          <a:p>
            <a:pPr eaLnBrk="1" hangingPunct="1">
              <a:defRPr/>
            </a:pPr>
            <a:r>
              <a:rPr lang="de-DE" sz="1800" b="1" dirty="0"/>
              <a:t>Didaktische Strategie für Dilemmata-Analysen</a:t>
            </a:r>
            <a:br>
              <a:rPr lang="de-DE" sz="1800" b="1" dirty="0"/>
            </a:br>
            <a:r>
              <a:rPr lang="de-DE" sz="1800" b="1" dirty="0"/>
              <a:t> im ökonomischen Unterricht</a:t>
            </a:r>
          </a:p>
        </p:txBody>
      </p:sp>
    </p:spTree>
    <p:extLst>
      <p:ext uri="{BB962C8B-B14F-4D97-AF65-F5344CB8AC3E}">
        <p14:creationId xmlns:p14="http://schemas.microsoft.com/office/powerpoint/2010/main" val="3721876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791556"/>
                                        </p:tgtEl>
                                        <p:attrNameLst>
                                          <p:attrName>style.visibility</p:attrName>
                                        </p:attrNameLst>
                                      </p:cBhvr>
                                      <p:to>
                                        <p:strVal val="visible"/>
                                      </p:to>
                                    </p:set>
                                    <p:animEffect transition="in" filter="randombar(vertical)">
                                      <p:cBhvr>
                                        <p:cTn id="7" dur="500"/>
                                        <p:tgtEl>
                                          <p:spTgt spid="791556"/>
                                        </p:tgtEl>
                                      </p:cBhvr>
                                    </p:animEffect>
                                  </p:childTnLst>
                                </p:cTn>
                              </p:par>
                            </p:childTnLst>
                          </p:cTn>
                        </p:par>
                        <p:par>
                          <p:cTn id="8" fill="hold" nodeType="afterGroup">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 calcmode="lin" valueType="num">
                                      <p:cBhvr>
                                        <p:cTn id="13" dur="500" fill="hold"/>
                                        <p:tgtEl>
                                          <p:spTgt spid="7"/>
                                        </p:tgtEl>
                                        <p:attrNameLst>
                                          <p:attrName>ppt_x</p:attrName>
                                        </p:attrNameLst>
                                      </p:cBhvr>
                                      <p:tavLst>
                                        <p:tav tm="0">
                                          <p:val>
                                            <p:fltVal val="0.5"/>
                                          </p:val>
                                        </p:tav>
                                        <p:tav tm="100000">
                                          <p:val>
                                            <p:strVal val="#ppt_x"/>
                                          </p:val>
                                        </p:tav>
                                      </p:tavLst>
                                    </p:anim>
                                    <p:anim calcmode="lin" valueType="num">
                                      <p:cBhvr>
                                        <p:cTn id="14"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6" grpId="0" animBg="1" autoUpdateAnimBg="0"/>
      <p:bldP spid="7"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bwMode="auto">
          <a:xfrm>
            <a:off x="1439466" y="998935"/>
            <a:ext cx="6318647" cy="628650"/>
          </a:xfrm>
          <a:solidFill>
            <a:schemeClr val="bg1">
              <a:lumMod val="85000"/>
            </a:schemeClr>
          </a:solidFill>
          <a:ln>
            <a:solidFill>
              <a:schemeClr val="tx1"/>
            </a:solidFill>
            <a:miter lim="800000"/>
            <a:headEnd/>
            <a:tailEnd/>
          </a:ln>
        </p:spPr>
        <p:txBody>
          <a:bodyPr vert="horz" wrap="square" lIns="68580" tIns="34290" rIns="68580" bIns="34290" numCol="1" anchor="t" anchorCtr="0" compatLnSpc="1">
            <a:prstTxWarp prst="textNoShape">
              <a:avLst/>
            </a:prstTxWarp>
          </a:bodyPr>
          <a:lstStyle/>
          <a:p>
            <a:pPr algn="l" eaLnBrk="1" hangingPunct="1">
              <a:defRPr/>
            </a:pPr>
            <a:r>
              <a:rPr lang="de-DE" sz="2100" b="1" dirty="0"/>
              <a:t>Grenzen, offene Fragen der Dilemmata-Analyse</a:t>
            </a:r>
            <a:r>
              <a:rPr lang="de-DE" sz="2100" dirty="0"/>
              <a:t/>
            </a:r>
            <a:br>
              <a:rPr lang="de-DE" sz="2100" dirty="0"/>
            </a:br>
            <a:r>
              <a:rPr lang="de-DE" sz="1650" dirty="0"/>
              <a:t>(auf Basis der Moralstufentheorie von KOHLBERG)</a:t>
            </a:r>
          </a:p>
        </p:txBody>
      </p:sp>
      <p:sp>
        <p:nvSpPr>
          <p:cNvPr id="792579" name="Text Box 3"/>
          <p:cNvSpPr txBox="1">
            <a:spLocks noChangeArrowheads="1"/>
          </p:cNvSpPr>
          <p:nvPr/>
        </p:nvSpPr>
        <p:spPr bwMode="auto">
          <a:xfrm>
            <a:off x="1439466" y="1916906"/>
            <a:ext cx="6480572" cy="3404778"/>
          </a:xfrm>
          <a:prstGeom prst="rect">
            <a:avLst/>
          </a:prstGeom>
          <a:noFill/>
          <a:ln w="9525">
            <a:noFill/>
            <a:miter lim="800000"/>
            <a:headEnd/>
            <a:tailEnd/>
          </a:ln>
        </p:spPr>
        <p:txBody>
          <a:bodyPr>
            <a:spAutoFit/>
          </a:bodyPr>
          <a:lstStyle/>
          <a:p>
            <a:pPr marL="342900" indent="-342900" algn="just" eaLnBrk="0" hangingPunct="0">
              <a:spcBef>
                <a:spcPct val="50000"/>
              </a:spcBef>
              <a:defRPr/>
            </a:pPr>
            <a:r>
              <a:rPr lang="de-DE" sz="1650" dirty="0">
                <a:solidFill>
                  <a:srgbClr val="BBE0E3">
                    <a:lumMod val="50000"/>
                  </a:srgbClr>
                </a:solidFill>
                <a:latin typeface="Arial"/>
              </a:rPr>
              <a:t>1. </a:t>
            </a:r>
            <a:r>
              <a:rPr lang="de-DE" sz="1650" dirty="0">
                <a:solidFill>
                  <a:srgbClr val="C00000"/>
                </a:solidFill>
                <a:latin typeface="Arial"/>
              </a:rPr>
              <a:t>Gewährleistet moralisches Urteilen moralisches Handeln</a:t>
            </a:r>
            <a:r>
              <a:rPr lang="de-DE" sz="1650" dirty="0">
                <a:solidFill>
                  <a:srgbClr val="BBE0E3">
                    <a:lumMod val="50000"/>
                  </a:srgbClr>
                </a:solidFill>
                <a:latin typeface="Arial"/>
              </a:rPr>
              <a:t>?</a:t>
            </a:r>
            <a:r>
              <a:rPr lang="de-DE" sz="1500" dirty="0">
                <a:solidFill>
                  <a:srgbClr val="000000"/>
                </a:solidFill>
                <a:latin typeface="Arial"/>
              </a:rPr>
              <a:t/>
            </a:r>
            <a:br>
              <a:rPr lang="de-DE" sz="1500" dirty="0">
                <a:solidFill>
                  <a:srgbClr val="000000"/>
                </a:solidFill>
                <a:latin typeface="Arial"/>
              </a:rPr>
            </a:br>
            <a:r>
              <a:rPr lang="de-DE" sz="1500" dirty="0">
                <a:solidFill>
                  <a:srgbClr val="000000"/>
                </a:solidFill>
                <a:latin typeface="Arial"/>
              </a:rPr>
              <a:t>	</a:t>
            </a:r>
            <a:r>
              <a:rPr lang="de-DE" sz="1350" dirty="0">
                <a:solidFill>
                  <a:srgbClr val="000000"/>
                </a:solidFill>
                <a:latin typeface="Arial"/>
              </a:rPr>
              <a:t>Bedeutsamkeit der Faktoren Ich-Stärke, Gruppendruck und Interesse</a:t>
            </a:r>
            <a:br>
              <a:rPr lang="de-DE" sz="1350" dirty="0">
                <a:solidFill>
                  <a:srgbClr val="000000"/>
                </a:solidFill>
                <a:latin typeface="Arial"/>
              </a:rPr>
            </a:br>
            <a:r>
              <a:rPr lang="de-DE" sz="1350" dirty="0">
                <a:solidFill>
                  <a:srgbClr val="000000"/>
                </a:solidFill>
                <a:latin typeface="Arial"/>
              </a:rPr>
              <a:t>	in konkreten Situationen.</a:t>
            </a:r>
          </a:p>
          <a:p>
            <a:pPr marL="342900" indent="-342900" algn="just" eaLnBrk="0" hangingPunct="0">
              <a:spcBef>
                <a:spcPct val="50000"/>
              </a:spcBef>
              <a:defRPr/>
            </a:pPr>
            <a:r>
              <a:rPr lang="de-DE" sz="1650" dirty="0">
                <a:solidFill>
                  <a:srgbClr val="BBE0E3">
                    <a:lumMod val="50000"/>
                  </a:srgbClr>
                </a:solidFill>
                <a:latin typeface="Arial"/>
              </a:rPr>
              <a:t>2. Trennung zwischen Inhalt und Struktur ist nicht wünschenswert</a:t>
            </a:r>
            <a:r>
              <a:rPr lang="de-DE" sz="1500" dirty="0">
                <a:solidFill>
                  <a:srgbClr val="000000"/>
                </a:solidFill>
                <a:latin typeface="Arial"/>
              </a:rPr>
              <a:t/>
            </a:r>
            <a:br>
              <a:rPr lang="de-DE" sz="1500" dirty="0">
                <a:solidFill>
                  <a:srgbClr val="000000"/>
                </a:solidFill>
                <a:latin typeface="Arial"/>
              </a:rPr>
            </a:br>
            <a:r>
              <a:rPr lang="de-DE" sz="1500" dirty="0">
                <a:solidFill>
                  <a:srgbClr val="000000"/>
                </a:solidFill>
                <a:latin typeface="Arial"/>
              </a:rPr>
              <a:t>	</a:t>
            </a:r>
            <a:r>
              <a:rPr lang="de-DE" sz="1350" dirty="0">
                <a:solidFill>
                  <a:srgbClr val="000000"/>
                </a:solidFill>
                <a:latin typeface="Arial"/>
              </a:rPr>
              <a:t>Wechselwirkung zwischen ökonomischen Sachproblemen und</a:t>
            </a:r>
            <a:br>
              <a:rPr lang="de-DE" sz="1350" dirty="0">
                <a:solidFill>
                  <a:srgbClr val="000000"/>
                </a:solidFill>
                <a:latin typeface="Arial"/>
              </a:rPr>
            </a:br>
            <a:r>
              <a:rPr lang="de-DE" sz="1350" dirty="0">
                <a:solidFill>
                  <a:srgbClr val="000000"/>
                </a:solidFill>
                <a:latin typeface="Arial"/>
              </a:rPr>
              <a:t>	wirtschaftsethischen Implikationen sind von zentraler Bedeutung.</a:t>
            </a:r>
          </a:p>
          <a:p>
            <a:pPr marL="342900" indent="-342900" algn="just" eaLnBrk="0" hangingPunct="0">
              <a:spcBef>
                <a:spcPct val="50000"/>
              </a:spcBef>
              <a:defRPr/>
            </a:pPr>
            <a:r>
              <a:rPr lang="de-DE" sz="1650" dirty="0">
                <a:solidFill>
                  <a:srgbClr val="BBE0E3">
                    <a:lumMod val="50000"/>
                  </a:srgbClr>
                </a:solidFill>
                <a:latin typeface="Arial"/>
              </a:rPr>
              <a:t>3</a:t>
            </a:r>
            <a:r>
              <a:rPr lang="de-DE" sz="1350" dirty="0">
                <a:solidFill>
                  <a:srgbClr val="BBE0E3">
                    <a:lumMod val="50000"/>
                  </a:srgbClr>
                </a:solidFill>
                <a:latin typeface="Arial"/>
              </a:rPr>
              <a:t>.  </a:t>
            </a:r>
            <a:r>
              <a:rPr lang="de-DE" sz="1650" dirty="0">
                <a:solidFill>
                  <a:srgbClr val="C00000"/>
                </a:solidFill>
                <a:latin typeface="Arial"/>
              </a:rPr>
              <a:t>Lineare, hierarchische Entwicklung der Moral ist fraglich</a:t>
            </a:r>
            <a:r>
              <a:rPr lang="de-DE" sz="1350" dirty="0">
                <a:solidFill>
                  <a:srgbClr val="000000"/>
                </a:solidFill>
                <a:latin typeface="Arial"/>
              </a:rPr>
              <a:t>	Interpretation als heuristische Struktur zur rationaleren und</a:t>
            </a:r>
            <a:br>
              <a:rPr lang="de-DE" sz="1350" dirty="0">
                <a:solidFill>
                  <a:srgbClr val="000000"/>
                </a:solidFill>
                <a:latin typeface="Arial"/>
              </a:rPr>
            </a:br>
            <a:r>
              <a:rPr lang="de-DE" sz="1350" dirty="0">
                <a:solidFill>
                  <a:srgbClr val="000000"/>
                </a:solidFill>
                <a:latin typeface="Arial"/>
              </a:rPr>
              <a:t>	transparenteren Gestaltung der normativen Reflexionen.</a:t>
            </a:r>
          </a:p>
          <a:p>
            <a:pPr marL="342900" indent="-342900" algn="just" eaLnBrk="0" hangingPunct="0">
              <a:spcBef>
                <a:spcPct val="50000"/>
              </a:spcBef>
              <a:defRPr/>
            </a:pPr>
            <a:r>
              <a:rPr lang="de-DE" sz="1650" dirty="0">
                <a:solidFill>
                  <a:srgbClr val="BBE0E3">
                    <a:lumMod val="50000"/>
                  </a:srgbClr>
                </a:solidFill>
                <a:latin typeface="Arial"/>
              </a:rPr>
              <a:t>4.  Ausklammerung des beruflichen Alltags an den Vollzeitschulen</a:t>
            </a:r>
            <a:r>
              <a:rPr lang="de-DE" sz="1500" dirty="0">
                <a:solidFill>
                  <a:srgbClr val="000000"/>
                </a:solidFill>
                <a:latin typeface="Arial"/>
              </a:rPr>
              <a:t/>
            </a:r>
            <a:br>
              <a:rPr lang="de-DE" sz="1500" dirty="0">
                <a:solidFill>
                  <a:srgbClr val="000000"/>
                </a:solidFill>
                <a:latin typeface="Arial"/>
              </a:rPr>
            </a:br>
            <a:r>
              <a:rPr lang="de-DE" sz="1350" dirty="0">
                <a:solidFill>
                  <a:srgbClr val="000000"/>
                </a:solidFill>
                <a:latin typeface="Arial"/>
              </a:rPr>
              <a:t>	„Just-Community“-Konzepte zur Verknüpfung von moralischer</a:t>
            </a:r>
            <a:br>
              <a:rPr lang="de-DE" sz="1350" dirty="0">
                <a:solidFill>
                  <a:srgbClr val="000000"/>
                </a:solidFill>
                <a:latin typeface="Arial"/>
              </a:rPr>
            </a:br>
            <a:r>
              <a:rPr lang="de-DE" sz="1350" dirty="0">
                <a:solidFill>
                  <a:srgbClr val="000000"/>
                </a:solidFill>
                <a:latin typeface="Arial"/>
              </a:rPr>
              <a:t>	Rationalität, moralischem Handeln und moralischer (gelebter)</a:t>
            </a:r>
            <a:br>
              <a:rPr lang="de-DE" sz="1350" dirty="0">
                <a:solidFill>
                  <a:srgbClr val="000000"/>
                </a:solidFill>
                <a:latin typeface="Arial"/>
              </a:rPr>
            </a:br>
            <a:r>
              <a:rPr lang="de-DE" sz="1350" dirty="0">
                <a:solidFill>
                  <a:srgbClr val="000000"/>
                </a:solidFill>
                <a:latin typeface="Arial"/>
              </a:rPr>
              <a:t>	Verantwortung. </a:t>
            </a:r>
            <a:endParaRPr lang="de-DE" sz="1500" b="1" dirty="0">
              <a:solidFill>
                <a:srgbClr val="000000"/>
              </a:solidFill>
              <a:latin typeface="Arial"/>
            </a:endParaRPr>
          </a:p>
        </p:txBody>
      </p:sp>
    </p:spTree>
    <p:extLst>
      <p:ext uri="{BB962C8B-B14F-4D97-AF65-F5344CB8AC3E}">
        <p14:creationId xmlns:p14="http://schemas.microsoft.com/office/powerpoint/2010/main" val="1148709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92578"/>
                                        </p:tgtEl>
                                        <p:attrNameLst>
                                          <p:attrName>style.visibility</p:attrName>
                                        </p:attrNameLst>
                                      </p:cBhvr>
                                      <p:to>
                                        <p:strVal val="visible"/>
                                      </p:to>
                                    </p:set>
                                    <p:anim calcmode="lin" valueType="num">
                                      <p:cBhvr>
                                        <p:cTn id="7" dur="500" fill="hold"/>
                                        <p:tgtEl>
                                          <p:spTgt spid="792578"/>
                                        </p:tgtEl>
                                        <p:attrNameLst>
                                          <p:attrName>ppt_w</p:attrName>
                                        </p:attrNameLst>
                                      </p:cBhvr>
                                      <p:tavLst>
                                        <p:tav tm="0">
                                          <p:val>
                                            <p:fltVal val="0"/>
                                          </p:val>
                                        </p:tav>
                                        <p:tav tm="100000">
                                          <p:val>
                                            <p:strVal val="#ppt_w"/>
                                          </p:val>
                                        </p:tav>
                                      </p:tavLst>
                                    </p:anim>
                                    <p:anim calcmode="lin" valueType="num">
                                      <p:cBhvr>
                                        <p:cTn id="8" dur="500" fill="hold"/>
                                        <p:tgtEl>
                                          <p:spTgt spid="792578"/>
                                        </p:tgtEl>
                                        <p:attrNameLst>
                                          <p:attrName>ppt_h</p:attrName>
                                        </p:attrNameLst>
                                      </p:cBhvr>
                                      <p:tavLst>
                                        <p:tav tm="0">
                                          <p:val>
                                            <p:fltVal val="0"/>
                                          </p:val>
                                        </p:tav>
                                        <p:tav tm="100000">
                                          <p:val>
                                            <p:strVal val="#ppt_h"/>
                                          </p:val>
                                        </p:tav>
                                      </p:tavLst>
                                    </p:anim>
                                    <p:anim calcmode="lin" valueType="num">
                                      <p:cBhvr>
                                        <p:cTn id="9" dur="500" fill="hold"/>
                                        <p:tgtEl>
                                          <p:spTgt spid="792578"/>
                                        </p:tgtEl>
                                        <p:attrNameLst>
                                          <p:attrName>ppt_x</p:attrName>
                                        </p:attrNameLst>
                                      </p:cBhvr>
                                      <p:tavLst>
                                        <p:tav tm="0">
                                          <p:val>
                                            <p:fltVal val="0.5"/>
                                          </p:val>
                                        </p:tav>
                                        <p:tav tm="100000">
                                          <p:val>
                                            <p:strVal val="#ppt_x"/>
                                          </p:val>
                                        </p:tav>
                                      </p:tavLst>
                                    </p:anim>
                                    <p:anim calcmode="lin" valueType="num">
                                      <p:cBhvr>
                                        <p:cTn id="10" dur="500" fill="hold"/>
                                        <p:tgtEl>
                                          <p:spTgt spid="79257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92579">
                                            <p:txEl>
                                              <p:pRg st="0" end="0"/>
                                            </p:txEl>
                                          </p:spTgt>
                                        </p:tgtEl>
                                        <p:attrNameLst>
                                          <p:attrName>style.visibility</p:attrName>
                                        </p:attrNameLst>
                                      </p:cBhvr>
                                      <p:to>
                                        <p:strVal val="visible"/>
                                      </p:to>
                                    </p:set>
                                    <p:animEffect transition="in" filter="randombar(horizontal)">
                                      <p:cBhvr>
                                        <p:cTn id="15" dur="500"/>
                                        <p:tgtEl>
                                          <p:spTgt spid="79257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92579">
                                            <p:txEl>
                                              <p:pRg st="1" end="1"/>
                                            </p:txEl>
                                          </p:spTgt>
                                        </p:tgtEl>
                                        <p:attrNameLst>
                                          <p:attrName>style.visibility</p:attrName>
                                        </p:attrNameLst>
                                      </p:cBhvr>
                                      <p:to>
                                        <p:strVal val="visible"/>
                                      </p:to>
                                    </p:set>
                                    <p:animEffect transition="in" filter="randombar(horizontal)">
                                      <p:cBhvr>
                                        <p:cTn id="20" dur="500"/>
                                        <p:tgtEl>
                                          <p:spTgt spid="79257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92579">
                                            <p:txEl>
                                              <p:pRg st="2" end="2"/>
                                            </p:txEl>
                                          </p:spTgt>
                                        </p:tgtEl>
                                        <p:attrNameLst>
                                          <p:attrName>style.visibility</p:attrName>
                                        </p:attrNameLst>
                                      </p:cBhvr>
                                      <p:to>
                                        <p:strVal val="visible"/>
                                      </p:to>
                                    </p:set>
                                    <p:animEffect transition="in" filter="randombar(horizontal)">
                                      <p:cBhvr>
                                        <p:cTn id="25" dur="500"/>
                                        <p:tgtEl>
                                          <p:spTgt spid="79257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92579">
                                            <p:txEl>
                                              <p:pRg st="3" end="3"/>
                                            </p:txEl>
                                          </p:spTgt>
                                        </p:tgtEl>
                                        <p:attrNameLst>
                                          <p:attrName>style.visibility</p:attrName>
                                        </p:attrNameLst>
                                      </p:cBhvr>
                                      <p:to>
                                        <p:strVal val="visible"/>
                                      </p:to>
                                    </p:set>
                                    <p:animEffect transition="in" filter="randombar(horizontal)">
                                      <p:cBhvr>
                                        <p:cTn id="30" dur="500"/>
                                        <p:tgtEl>
                                          <p:spTgt spid="792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8" grpId="0" animBg="1" autoUpdateAnimBg="0"/>
      <p:bldP spid="79257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363687" y="2196193"/>
            <a:ext cx="1117165" cy="507831"/>
          </a:xfrm>
          <a:prstGeom prst="rect">
            <a:avLst/>
          </a:prstGeom>
          <a:noFill/>
        </p:spPr>
        <p:txBody>
          <a:bodyPr wrap="none" rtlCol="0">
            <a:spAutoFit/>
          </a:bodyPr>
          <a:lstStyle/>
          <a:p>
            <a:pPr fontAlgn="auto">
              <a:spcBef>
                <a:spcPts val="0"/>
              </a:spcBef>
              <a:spcAft>
                <a:spcPts val="0"/>
              </a:spcAft>
            </a:pPr>
            <a:r>
              <a:rPr lang="de-AT" sz="2700" b="1" dirty="0">
                <a:solidFill>
                  <a:prstClr val="black"/>
                </a:solidFill>
                <a:latin typeface="Calibri" panose="020F0502020204030204"/>
              </a:rPr>
              <a:t>Exkurs</a:t>
            </a:r>
          </a:p>
        </p:txBody>
      </p:sp>
      <p:sp>
        <p:nvSpPr>
          <p:cNvPr id="8" name="Textfeld 7"/>
          <p:cNvSpPr txBox="1"/>
          <p:nvPr/>
        </p:nvSpPr>
        <p:spPr>
          <a:xfrm>
            <a:off x="752652" y="3140968"/>
            <a:ext cx="7456400" cy="1877437"/>
          </a:xfrm>
          <a:prstGeom prst="rect">
            <a:avLst/>
          </a:prstGeom>
          <a:noFill/>
        </p:spPr>
        <p:txBody>
          <a:bodyPr wrap="none" rtlCol="0">
            <a:spAutoFit/>
          </a:bodyPr>
          <a:lstStyle/>
          <a:p>
            <a:pPr fontAlgn="auto">
              <a:spcBef>
                <a:spcPts val="0"/>
              </a:spcBef>
              <a:spcAft>
                <a:spcPts val="0"/>
              </a:spcAft>
            </a:pPr>
            <a:r>
              <a:rPr lang="de-AT" sz="6000" b="1" dirty="0" smtClean="0">
                <a:solidFill>
                  <a:prstClr val="black"/>
                </a:solidFill>
                <a:latin typeface="Calibri" panose="020F0502020204030204"/>
              </a:rPr>
              <a:t>Unterrichtsexperiment</a:t>
            </a:r>
          </a:p>
          <a:p>
            <a:pPr algn="ctr" fontAlgn="auto">
              <a:spcBef>
                <a:spcPts val="0"/>
              </a:spcBef>
              <a:spcAft>
                <a:spcPts val="0"/>
              </a:spcAft>
            </a:pPr>
            <a:endParaRPr lang="de-AT" sz="2800" dirty="0" smtClean="0">
              <a:solidFill>
                <a:prstClr val="black"/>
              </a:solidFill>
              <a:latin typeface="Calibri" panose="020F0502020204030204"/>
            </a:endParaRPr>
          </a:p>
          <a:p>
            <a:pPr algn="ctr" fontAlgn="auto">
              <a:spcBef>
                <a:spcPts val="0"/>
              </a:spcBef>
              <a:spcAft>
                <a:spcPts val="0"/>
              </a:spcAft>
            </a:pPr>
            <a:r>
              <a:rPr lang="de-AT" sz="2800" dirty="0" smtClean="0">
                <a:solidFill>
                  <a:prstClr val="black"/>
                </a:solidFill>
                <a:latin typeface="Calibri" panose="020F0502020204030204"/>
              </a:rPr>
              <a:t>„Vernichtung des Sozialleistungstopfs“</a:t>
            </a:r>
            <a:endParaRPr lang="de-AT" sz="2800" dirty="0">
              <a:solidFill>
                <a:prstClr val="black"/>
              </a:solidFill>
              <a:latin typeface="Calibri" panose="020F0502020204030204"/>
            </a:endParaRPr>
          </a:p>
        </p:txBody>
      </p:sp>
    </p:spTree>
    <p:extLst>
      <p:ext uri="{BB962C8B-B14F-4D97-AF65-F5344CB8AC3E}">
        <p14:creationId xmlns:p14="http://schemas.microsoft.com/office/powerpoint/2010/main" val="38388727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Textfeld 64"/>
          <p:cNvSpPr txBox="1"/>
          <p:nvPr/>
        </p:nvSpPr>
        <p:spPr>
          <a:xfrm>
            <a:off x="250825" y="1412875"/>
            <a:ext cx="8642350" cy="4848225"/>
          </a:xfrm>
          <a:prstGeom prst="rect">
            <a:avLst/>
          </a:prstGeom>
          <a:noFill/>
        </p:spPr>
        <p:txBody>
          <a:bodyPr>
            <a:spAutoFit/>
          </a:bodyPr>
          <a:lstStyle/>
          <a:p>
            <a:pPr eaLnBrk="0" hangingPunct="0">
              <a:defRPr/>
            </a:pPr>
            <a:r>
              <a:rPr lang="de-AT" sz="2000" b="1" dirty="0">
                <a:solidFill>
                  <a:srgbClr val="000000"/>
                </a:solidFill>
                <a:latin typeface="Arial"/>
              </a:rPr>
              <a:t>DURCHFÜHRUNG DES EXPERIMENTS</a:t>
            </a:r>
          </a:p>
          <a:p>
            <a:pPr eaLnBrk="0" hangingPunct="0">
              <a:defRPr/>
            </a:pPr>
            <a:endParaRPr lang="de-AT" sz="1500" b="1" dirty="0">
              <a:solidFill>
                <a:srgbClr val="000000"/>
              </a:solidFill>
              <a:latin typeface="Times New Roman" panose="02020603050405020304" pitchFamily="18" charset="0"/>
            </a:endParaRPr>
          </a:p>
          <a:p>
            <a:pPr eaLnBrk="0" hangingPunct="0">
              <a:tabLst>
                <a:tab pos="811213" algn="l"/>
              </a:tabLst>
              <a:defRPr/>
            </a:pPr>
            <a:r>
              <a:rPr lang="de-AT" sz="1500" b="1" dirty="0">
                <a:solidFill>
                  <a:srgbClr val="000000"/>
                </a:solidFill>
                <a:latin typeface="Times New Roman" panose="02020603050405020304" pitchFamily="18" charset="0"/>
              </a:rPr>
              <a:t>	</a:t>
            </a:r>
            <a:r>
              <a:rPr lang="de-AT" sz="1500" b="1" u="sng" dirty="0">
                <a:solidFill>
                  <a:srgbClr val="000000"/>
                </a:solidFill>
                <a:latin typeface="Times New Roman" panose="02020603050405020304" pitchFamily="18" charset="0"/>
              </a:rPr>
              <a:t>Ablauf:</a:t>
            </a:r>
          </a:p>
          <a:p>
            <a:pPr marL="1076325" indent="-265113" eaLnBrk="0" hangingPunct="0">
              <a:spcBef>
                <a:spcPts val="600"/>
              </a:spcBef>
              <a:spcAft>
                <a:spcPts val="600"/>
              </a:spcAft>
              <a:buFont typeface="Arial" pitchFamily="34" charset="0"/>
              <a:buChar char="•"/>
              <a:defRPr/>
            </a:pPr>
            <a:r>
              <a:rPr lang="de-AT" sz="1800" dirty="0">
                <a:solidFill>
                  <a:srgbClr val="000000"/>
                </a:solidFill>
                <a:latin typeface="Times New Roman" panose="02020603050405020304" pitchFamily="18" charset="0"/>
              </a:rPr>
              <a:t>Die </a:t>
            </a:r>
            <a:r>
              <a:rPr lang="de-AT" sz="1800" dirty="0" err="1">
                <a:solidFill>
                  <a:srgbClr val="000000"/>
                </a:solidFill>
                <a:latin typeface="Times New Roman" panose="02020603050405020304" pitchFamily="18" charset="0"/>
              </a:rPr>
              <a:t>SchülerInnen</a:t>
            </a:r>
            <a:r>
              <a:rPr lang="de-AT" sz="1800" dirty="0">
                <a:solidFill>
                  <a:srgbClr val="000000"/>
                </a:solidFill>
                <a:latin typeface="Times New Roman" panose="02020603050405020304" pitchFamily="18" charset="0"/>
              </a:rPr>
              <a:t> bilden einen „Staat“, in dem es 5 unterschiedliche, von Steuereinnahmen finanzierte Sozialleistungen, gibt. (z.B. Kinderbeihilfe, SchülerInnenfreifahrt, beitragsfreie Sozialversicherung für </a:t>
            </a:r>
            <a:r>
              <a:rPr lang="de-AT" sz="1800" dirty="0" err="1">
                <a:solidFill>
                  <a:srgbClr val="000000"/>
                </a:solidFill>
                <a:latin typeface="Times New Roman" panose="02020603050405020304" pitchFamily="18" charset="0"/>
              </a:rPr>
              <a:t>SchülerInnen</a:t>
            </a:r>
            <a:r>
              <a:rPr lang="de-AT" sz="1800" dirty="0">
                <a:solidFill>
                  <a:srgbClr val="000000"/>
                </a:solidFill>
                <a:latin typeface="Times New Roman" panose="02020603050405020304" pitchFamily="18" charset="0"/>
              </a:rPr>
              <a:t> etc.) Diese können durch 5 verschiedene Bonbonarten symbolisiert werden.</a:t>
            </a:r>
          </a:p>
          <a:p>
            <a:pPr marL="1076325" indent="-265113" eaLnBrk="0" hangingPunct="0">
              <a:spcBef>
                <a:spcPts val="600"/>
              </a:spcBef>
              <a:spcAft>
                <a:spcPts val="600"/>
              </a:spcAft>
              <a:defRPr/>
            </a:pPr>
            <a:endParaRPr lang="de-AT" sz="1200" dirty="0">
              <a:solidFill>
                <a:srgbClr val="000000"/>
              </a:solidFill>
              <a:latin typeface="Times New Roman" panose="02020603050405020304" pitchFamily="18" charset="0"/>
            </a:endParaRPr>
          </a:p>
          <a:p>
            <a:pPr marL="1076325" indent="-265113" eaLnBrk="0" hangingPunct="0">
              <a:spcBef>
                <a:spcPts val="600"/>
              </a:spcBef>
              <a:spcAft>
                <a:spcPts val="600"/>
              </a:spcAft>
              <a:buFont typeface="Arial" pitchFamily="34" charset="0"/>
              <a:buChar char="•"/>
              <a:defRPr/>
            </a:pPr>
            <a:r>
              <a:rPr lang="de-AT" sz="1800" dirty="0">
                <a:solidFill>
                  <a:srgbClr val="000000"/>
                </a:solidFill>
                <a:latin typeface="Times New Roman" panose="02020603050405020304" pitchFamily="18" charset="0"/>
              </a:rPr>
              <a:t>Jede Sozialleistung kostet den Staat einheitlich EUR 150,-/ Monat. </a:t>
            </a:r>
            <a:r>
              <a:rPr lang="de-AT" sz="1800" i="1" dirty="0">
                <a:solidFill>
                  <a:srgbClr val="FF0000"/>
                </a:solidFill>
                <a:latin typeface="Times New Roman" panose="02020603050405020304" pitchFamily="18" charset="0"/>
              </a:rPr>
              <a:t>(Diese Information ist den </a:t>
            </a:r>
            <a:r>
              <a:rPr lang="de-AT" sz="1800" i="1" dirty="0" err="1">
                <a:solidFill>
                  <a:srgbClr val="FF0000"/>
                </a:solidFill>
                <a:latin typeface="Times New Roman" panose="02020603050405020304" pitchFamily="18" charset="0"/>
              </a:rPr>
              <a:t>SchülerInnen</a:t>
            </a:r>
            <a:r>
              <a:rPr lang="de-AT" sz="1800" i="1" dirty="0">
                <a:solidFill>
                  <a:srgbClr val="FF0000"/>
                </a:solidFill>
                <a:latin typeface="Times New Roman" panose="02020603050405020304" pitchFamily="18" charset="0"/>
              </a:rPr>
              <a:t> nicht bekannt.)</a:t>
            </a:r>
          </a:p>
          <a:p>
            <a:pPr marL="1076325" indent="-265113" eaLnBrk="0" hangingPunct="0">
              <a:spcBef>
                <a:spcPts val="600"/>
              </a:spcBef>
              <a:spcAft>
                <a:spcPts val="600"/>
              </a:spcAft>
              <a:defRPr/>
            </a:pPr>
            <a:endParaRPr lang="de-AT" sz="1200" i="1" dirty="0">
              <a:solidFill>
                <a:srgbClr val="000000"/>
              </a:solidFill>
              <a:latin typeface="Times New Roman" panose="02020603050405020304" pitchFamily="18" charset="0"/>
            </a:endParaRPr>
          </a:p>
          <a:p>
            <a:pPr marL="1076325" indent="-265113" eaLnBrk="0" hangingPunct="0">
              <a:spcBef>
                <a:spcPts val="600"/>
              </a:spcBef>
              <a:spcAft>
                <a:spcPts val="600"/>
              </a:spcAft>
              <a:buFont typeface="Arial" pitchFamily="34" charset="0"/>
              <a:buChar char="•"/>
              <a:defRPr/>
            </a:pPr>
            <a:r>
              <a:rPr lang="de-AT" sz="1800" dirty="0">
                <a:solidFill>
                  <a:srgbClr val="000000"/>
                </a:solidFill>
                <a:latin typeface="Times New Roman" panose="02020603050405020304" pitchFamily="18" charset="0"/>
              </a:rPr>
              <a:t>Ein Behälter wird zum Topf der Sozialleistungen erklärt. Dieser wird in der ersten Runde  mit ca. 2 Sozialleistungen  pro Person (bei 20 </a:t>
            </a:r>
            <a:r>
              <a:rPr lang="de-AT" sz="1800" dirty="0" err="1">
                <a:solidFill>
                  <a:srgbClr val="000000"/>
                </a:solidFill>
                <a:latin typeface="Times New Roman" panose="02020603050405020304" pitchFamily="18" charset="0"/>
              </a:rPr>
              <a:t>SchülerInnen</a:t>
            </a:r>
            <a:r>
              <a:rPr lang="de-AT" sz="1800" dirty="0">
                <a:solidFill>
                  <a:srgbClr val="000000"/>
                </a:solidFill>
                <a:latin typeface="Times New Roman" panose="02020603050405020304" pitchFamily="18" charset="0"/>
              </a:rPr>
              <a:t> insg. 40 Sozialleistungen ) von der Lehrperson  gefüllt.</a:t>
            </a:r>
          </a:p>
          <a:p>
            <a:pPr marL="1076325" indent="-265113" eaLnBrk="0" hangingPunct="0">
              <a:spcBef>
                <a:spcPts val="600"/>
              </a:spcBef>
              <a:spcAft>
                <a:spcPts val="600"/>
              </a:spcAft>
              <a:defRPr/>
            </a:pPr>
            <a:endParaRPr lang="de-AT" sz="1800" i="1" dirty="0">
              <a:solidFill>
                <a:srgbClr val="000000"/>
              </a:solidFill>
              <a:latin typeface="Times New Roman" panose="02020603050405020304" pitchFamily="18" charset="0"/>
            </a:endParaRPr>
          </a:p>
        </p:txBody>
      </p:sp>
      <p:sp>
        <p:nvSpPr>
          <p:cNvPr id="8" name="Titel 1"/>
          <p:cNvSpPr txBox="1">
            <a:spLocks/>
          </p:cNvSpPr>
          <p:nvPr/>
        </p:nvSpPr>
        <p:spPr bwMode="auto">
          <a:xfrm>
            <a:off x="250825" y="188913"/>
            <a:ext cx="8713788" cy="1003300"/>
          </a:xfrm>
          <a:prstGeom prst="rect">
            <a:avLst/>
          </a:prstGeom>
          <a:solidFill>
            <a:schemeClr val="bg1">
              <a:lumMod val="85000"/>
            </a:schemeClr>
          </a:solidFill>
          <a:ln>
            <a:solidFill>
              <a:srgbClr val="000000"/>
            </a:solidFill>
            <a:miter lim="800000"/>
            <a:headEnd/>
            <a:tailEnd/>
          </a:ln>
          <a:effectLst>
            <a:outerShdw blurRad="50800" dist="38100" dir="2700000" algn="tl" rotWithShape="0">
              <a:prstClr val="black">
                <a:alpha val="40000"/>
              </a:prstClr>
            </a:outerShdw>
          </a:effectLst>
        </p:spPr>
        <p:txBody>
          <a:bodyPr anchor="ctr"/>
          <a:lstStyle/>
          <a:p>
            <a:pPr algn="ctr">
              <a:defRPr/>
            </a:pPr>
            <a:r>
              <a:rPr lang="de-AT" sz="2400" b="1" kern="0" dirty="0">
                <a:solidFill>
                  <a:srgbClr val="FF0000"/>
                </a:solidFill>
                <a:latin typeface="Arial"/>
              </a:rPr>
              <a:t>Experiment: Vernichtung des Sozialleistungstopfs</a:t>
            </a:r>
            <a:r>
              <a:rPr lang="de-AT" sz="1800" b="1" kern="0" dirty="0">
                <a:solidFill>
                  <a:srgbClr val="FF0000"/>
                </a:solidFill>
                <a:latin typeface="Arial"/>
              </a:rPr>
              <a:t/>
            </a:r>
            <a:br>
              <a:rPr lang="de-AT" sz="1800" b="1" kern="0" dirty="0">
                <a:solidFill>
                  <a:srgbClr val="FF0000"/>
                </a:solidFill>
                <a:latin typeface="Arial"/>
              </a:rPr>
            </a:br>
            <a:r>
              <a:rPr lang="de-AT" sz="1800" b="1" kern="0" dirty="0">
                <a:solidFill>
                  <a:srgbClr val="000000"/>
                </a:solidFill>
                <a:latin typeface="Arial"/>
              </a:rPr>
              <a:t>in Anlehnung an das Spiel: Fischen bis zur Katastrophe? (vgl. </a:t>
            </a:r>
            <a:r>
              <a:rPr lang="de-AT" sz="1800" b="1" kern="0" dirty="0" err="1">
                <a:solidFill>
                  <a:srgbClr val="000000"/>
                </a:solidFill>
                <a:latin typeface="Arial"/>
              </a:rPr>
              <a:t>Ziefle</a:t>
            </a:r>
            <a:r>
              <a:rPr lang="de-AT" sz="1800" b="1" kern="0" dirty="0">
                <a:solidFill>
                  <a:srgbClr val="000000"/>
                </a:solidFill>
                <a:latin typeface="Arial"/>
              </a:rPr>
              <a:t>)</a:t>
            </a:r>
          </a:p>
        </p:txBody>
      </p:sp>
      <p:sp>
        <p:nvSpPr>
          <p:cNvPr id="368644" name="Pfeil nach unten 8"/>
          <p:cNvSpPr>
            <a:spLocks noChangeArrowheads="1"/>
          </p:cNvSpPr>
          <p:nvPr/>
        </p:nvSpPr>
        <p:spPr bwMode="black">
          <a:xfrm>
            <a:off x="179388" y="1916113"/>
            <a:ext cx="1008062" cy="4537075"/>
          </a:xfrm>
          <a:prstGeom prst="downArrow">
            <a:avLst>
              <a:gd name="adj1" fmla="val 50000"/>
              <a:gd name="adj2" fmla="val 50009"/>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mtClean="0">
              <a:solidFill>
                <a:srgbClr val="000000"/>
              </a:solidFill>
            </a:endParaRPr>
          </a:p>
        </p:txBody>
      </p:sp>
    </p:spTree>
    <p:extLst>
      <p:ext uri="{BB962C8B-B14F-4D97-AF65-F5344CB8AC3E}">
        <p14:creationId xmlns:p14="http://schemas.microsoft.com/office/powerpoint/2010/main" val="14645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Textfeld 64"/>
          <p:cNvSpPr txBox="1"/>
          <p:nvPr/>
        </p:nvSpPr>
        <p:spPr>
          <a:xfrm>
            <a:off x="250825" y="1341438"/>
            <a:ext cx="8642350" cy="5048250"/>
          </a:xfrm>
          <a:prstGeom prst="rect">
            <a:avLst/>
          </a:prstGeom>
          <a:noFill/>
        </p:spPr>
        <p:txBody>
          <a:bodyPr>
            <a:spAutoFit/>
          </a:bodyPr>
          <a:lstStyle/>
          <a:p>
            <a:pPr eaLnBrk="0" hangingPunct="0">
              <a:defRPr/>
            </a:pPr>
            <a:endParaRPr lang="de-AT" sz="1000" b="1" u="sng" dirty="0">
              <a:solidFill>
                <a:srgbClr val="000000"/>
              </a:solidFill>
              <a:latin typeface="Times New Roman" panose="02020603050405020304" pitchFamily="18" charset="0"/>
            </a:endParaRPr>
          </a:p>
          <a:p>
            <a:pPr marL="1076325" indent="-265113" eaLnBrk="0" hangingPunct="0">
              <a:spcBef>
                <a:spcPts val="600"/>
              </a:spcBef>
              <a:spcAft>
                <a:spcPts val="600"/>
              </a:spcAft>
              <a:buFont typeface="Arial" pitchFamily="34" charset="0"/>
              <a:buChar char="•"/>
              <a:defRPr/>
            </a:pPr>
            <a:r>
              <a:rPr lang="de-AT" sz="1800" dirty="0">
                <a:solidFill>
                  <a:srgbClr val="000000"/>
                </a:solidFill>
                <a:latin typeface="Times New Roman" panose="02020603050405020304" pitchFamily="18" charset="0"/>
              </a:rPr>
              <a:t>In den weiteren Runden hängt das Ausmaß der Sozialleistungen von der Höhe der Steuerzahlungen ab. </a:t>
            </a:r>
          </a:p>
          <a:p>
            <a:pPr marL="1076325" indent="-265113" eaLnBrk="0" hangingPunct="0">
              <a:spcBef>
                <a:spcPts val="600"/>
              </a:spcBef>
              <a:spcAft>
                <a:spcPts val="600"/>
              </a:spcAft>
              <a:defRPr/>
            </a:pPr>
            <a:endParaRPr lang="de-AT" sz="1200" dirty="0">
              <a:solidFill>
                <a:srgbClr val="000000"/>
              </a:solidFill>
              <a:latin typeface="Times New Roman" panose="02020603050405020304" pitchFamily="18" charset="0"/>
            </a:endParaRPr>
          </a:p>
          <a:p>
            <a:pPr marL="1076325" indent="-265113" eaLnBrk="0" hangingPunct="0">
              <a:spcBef>
                <a:spcPts val="600"/>
              </a:spcBef>
              <a:spcAft>
                <a:spcPts val="600"/>
              </a:spcAft>
              <a:buFont typeface="Arial" pitchFamily="34" charset="0"/>
              <a:buChar char="•"/>
              <a:defRPr/>
            </a:pPr>
            <a:r>
              <a:rPr lang="de-AT" sz="1800" dirty="0">
                <a:solidFill>
                  <a:srgbClr val="000000"/>
                </a:solidFill>
                <a:latin typeface="Times New Roman" panose="02020603050405020304" pitchFamily="18" charset="0"/>
              </a:rPr>
              <a:t>Die </a:t>
            </a:r>
            <a:r>
              <a:rPr lang="de-AT" sz="1800" dirty="0" err="1">
                <a:solidFill>
                  <a:srgbClr val="000000"/>
                </a:solidFill>
                <a:latin typeface="Times New Roman" panose="02020603050405020304" pitchFamily="18" charset="0"/>
              </a:rPr>
              <a:t>SchülerInnen</a:t>
            </a:r>
            <a:r>
              <a:rPr lang="de-AT" sz="1800" dirty="0">
                <a:solidFill>
                  <a:srgbClr val="000000"/>
                </a:solidFill>
                <a:latin typeface="Times New Roman" panose="02020603050405020304" pitchFamily="18" charset="0"/>
              </a:rPr>
              <a:t> haben ein „fiktives“, gleich hohes Einkommen (EUR 1.500,-), von dem sie ab der 2. Runde einen „frei-gewählten“ Prozentsatz als Steuer, mittels einer Karte, anonym an die Lehrperson,  zur Finanzierung der Sozialleistungen, zahlen. </a:t>
            </a:r>
          </a:p>
          <a:p>
            <a:pPr marL="1076325" indent="-265113" eaLnBrk="0" hangingPunct="0">
              <a:spcBef>
                <a:spcPts val="600"/>
              </a:spcBef>
              <a:spcAft>
                <a:spcPts val="600"/>
              </a:spcAft>
              <a:defRPr/>
            </a:pPr>
            <a:endParaRPr lang="de-AT" sz="1200" dirty="0">
              <a:solidFill>
                <a:srgbClr val="000000"/>
              </a:solidFill>
              <a:latin typeface="Times New Roman" panose="02020603050405020304" pitchFamily="18" charset="0"/>
            </a:endParaRPr>
          </a:p>
          <a:p>
            <a:pPr marL="1076325" indent="-265113" eaLnBrk="0" hangingPunct="0">
              <a:spcBef>
                <a:spcPts val="600"/>
              </a:spcBef>
              <a:spcAft>
                <a:spcPts val="600"/>
              </a:spcAft>
              <a:buFont typeface="Arial" pitchFamily="34" charset="0"/>
              <a:buChar char="•"/>
              <a:defRPr/>
            </a:pPr>
            <a:r>
              <a:rPr lang="de-AT" sz="1800" dirty="0">
                <a:solidFill>
                  <a:srgbClr val="000000"/>
                </a:solidFill>
                <a:latin typeface="Times New Roman" panose="02020603050405020304" pitchFamily="18" charset="0"/>
              </a:rPr>
              <a:t>Gibt die Lehrperson ein Zeichen, können sich die </a:t>
            </a:r>
            <a:r>
              <a:rPr lang="de-AT" sz="1800" dirty="0" err="1">
                <a:solidFill>
                  <a:srgbClr val="000000"/>
                </a:solidFill>
                <a:latin typeface="Times New Roman" panose="02020603050405020304" pitchFamily="18" charset="0"/>
              </a:rPr>
              <a:t>SchülerInnen</a:t>
            </a:r>
            <a:r>
              <a:rPr lang="de-AT" sz="1800" dirty="0">
                <a:solidFill>
                  <a:srgbClr val="000000"/>
                </a:solidFill>
                <a:latin typeface="Times New Roman" panose="02020603050405020304" pitchFamily="18" charset="0"/>
              </a:rPr>
              <a:t> 1 Minute lang, Sozialleistungen aus dem Topf (in Anspruch) nehmen. Den </a:t>
            </a:r>
            <a:r>
              <a:rPr lang="de-AT" sz="1800" dirty="0" err="1">
                <a:solidFill>
                  <a:srgbClr val="000000"/>
                </a:solidFill>
                <a:latin typeface="Times New Roman" panose="02020603050405020304" pitchFamily="18" charset="0"/>
              </a:rPr>
              <a:t>SchülerInnen</a:t>
            </a:r>
            <a:r>
              <a:rPr lang="de-AT" sz="1800" dirty="0">
                <a:solidFill>
                  <a:srgbClr val="000000"/>
                </a:solidFill>
                <a:latin typeface="Times New Roman" panose="02020603050405020304" pitchFamily="18" charset="0"/>
              </a:rPr>
              <a:t> wird  bewusst zweideutige Maxime – „</a:t>
            </a:r>
            <a:r>
              <a:rPr lang="de-AT" sz="1800" b="1" i="1" dirty="0">
                <a:solidFill>
                  <a:srgbClr val="000000"/>
                </a:solidFill>
                <a:latin typeface="Times New Roman" panose="02020603050405020304" pitchFamily="18" charset="0"/>
              </a:rPr>
              <a:t>So viele Sozialleistungen in Anspruch nehmen, wie Sie für richtig halten!“</a:t>
            </a:r>
            <a:r>
              <a:rPr lang="de-AT" sz="1800" dirty="0">
                <a:solidFill>
                  <a:srgbClr val="000000"/>
                </a:solidFill>
                <a:latin typeface="Times New Roman" panose="02020603050405020304" pitchFamily="18" charset="0"/>
              </a:rPr>
              <a:t> vorgegeben. Auf Nachfragen der </a:t>
            </a:r>
            <a:r>
              <a:rPr lang="de-AT" sz="1800" dirty="0" err="1">
                <a:solidFill>
                  <a:srgbClr val="000000"/>
                </a:solidFill>
                <a:latin typeface="Times New Roman" panose="02020603050405020304" pitchFamily="18" charset="0"/>
              </a:rPr>
              <a:t>SchülerInnen</a:t>
            </a:r>
            <a:r>
              <a:rPr lang="de-AT" sz="1800" dirty="0">
                <a:solidFill>
                  <a:srgbClr val="000000"/>
                </a:solidFill>
                <a:latin typeface="Times New Roman" panose="02020603050405020304" pitchFamily="18" charset="0"/>
              </a:rPr>
              <a:t> wird diese Vorgabe nicht interpretiert!</a:t>
            </a:r>
            <a:endParaRPr lang="de-AT" sz="1800" b="1" dirty="0">
              <a:solidFill>
                <a:srgbClr val="000000"/>
              </a:solidFill>
              <a:latin typeface="Times New Roman" panose="02020603050405020304" pitchFamily="18" charset="0"/>
            </a:endParaRPr>
          </a:p>
          <a:p>
            <a:pPr marL="265113" indent="-265113" eaLnBrk="0" hangingPunct="0">
              <a:spcBef>
                <a:spcPts val="600"/>
              </a:spcBef>
              <a:spcAft>
                <a:spcPts val="600"/>
              </a:spcAft>
              <a:defRPr/>
            </a:pPr>
            <a:endParaRPr lang="de-AT" sz="1000" b="1" dirty="0">
              <a:solidFill>
                <a:srgbClr val="000000"/>
              </a:solidFill>
              <a:latin typeface="Times New Roman" panose="02020603050405020304" pitchFamily="18" charset="0"/>
            </a:endParaRPr>
          </a:p>
          <a:p>
            <a:pPr marL="265113" indent="-265113" eaLnBrk="0" hangingPunct="0">
              <a:spcBef>
                <a:spcPts val="600"/>
              </a:spcBef>
              <a:spcAft>
                <a:spcPts val="600"/>
              </a:spcAft>
              <a:defRPr/>
            </a:pPr>
            <a:r>
              <a:rPr lang="de-AT" sz="1500" b="1" dirty="0">
                <a:solidFill>
                  <a:srgbClr val="000000"/>
                </a:solidFill>
                <a:latin typeface="Times New Roman" panose="02020603050405020304" pitchFamily="18" charset="0"/>
              </a:rPr>
              <a:t>AUSWERTUNG/ REFLEXION</a:t>
            </a:r>
          </a:p>
        </p:txBody>
      </p:sp>
      <p:sp>
        <p:nvSpPr>
          <p:cNvPr id="8" name="Titel 1"/>
          <p:cNvSpPr txBox="1">
            <a:spLocks/>
          </p:cNvSpPr>
          <p:nvPr/>
        </p:nvSpPr>
        <p:spPr bwMode="auto">
          <a:xfrm>
            <a:off x="250825" y="188913"/>
            <a:ext cx="8713788" cy="1003300"/>
          </a:xfrm>
          <a:prstGeom prst="rect">
            <a:avLst/>
          </a:prstGeom>
          <a:solidFill>
            <a:schemeClr val="bg1">
              <a:lumMod val="85000"/>
            </a:schemeClr>
          </a:solidFill>
          <a:ln>
            <a:solidFill>
              <a:schemeClr val="tx1"/>
            </a:solidFill>
            <a:miter lim="800000"/>
            <a:headEnd/>
            <a:tailEnd/>
          </a:ln>
          <a:effectLst>
            <a:outerShdw blurRad="50800" dist="38100" dir="2700000" algn="tl" rotWithShape="0">
              <a:prstClr val="black">
                <a:alpha val="40000"/>
              </a:prstClr>
            </a:outerShdw>
          </a:effectLst>
        </p:spPr>
        <p:txBody>
          <a:bodyPr anchor="ctr"/>
          <a:lstStyle/>
          <a:p>
            <a:pPr algn="ctr">
              <a:defRPr/>
            </a:pPr>
            <a:r>
              <a:rPr lang="de-AT" sz="2400" b="1" kern="0" dirty="0">
                <a:solidFill>
                  <a:srgbClr val="000000"/>
                </a:solidFill>
                <a:latin typeface="Arial"/>
              </a:rPr>
              <a:t>Experiment: Vernichtung des Sozialleistungstopfs</a:t>
            </a:r>
            <a:br>
              <a:rPr lang="de-AT" sz="2400" b="1" kern="0" dirty="0">
                <a:solidFill>
                  <a:srgbClr val="000000"/>
                </a:solidFill>
                <a:latin typeface="Arial"/>
              </a:rPr>
            </a:br>
            <a:r>
              <a:rPr lang="de-AT" sz="2400" b="1" kern="0" dirty="0">
                <a:solidFill>
                  <a:srgbClr val="000000"/>
                </a:solidFill>
                <a:latin typeface="Arial"/>
              </a:rPr>
              <a:t>in Anlehnung an das Spiel: Fischen bis zur Katastrophe?</a:t>
            </a:r>
          </a:p>
        </p:txBody>
      </p:sp>
      <p:sp>
        <p:nvSpPr>
          <p:cNvPr id="369668" name="Pfeil nach unten 5"/>
          <p:cNvSpPr>
            <a:spLocks noChangeArrowheads="1"/>
          </p:cNvSpPr>
          <p:nvPr/>
        </p:nvSpPr>
        <p:spPr bwMode="black">
          <a:xfrm>
            <a:off x="179388" y="1700213"/>
            <a:ext cx="936625" cy="4321175"/>
          </a:xfrm>
          <a:prstGeom prst="downArrow">
            <a:avLst>
              <a:gd name="adj1" fmla="val 50000"/>
              <a:gd name="adj2" fmla="val 49980"/>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mtClean="0">
              <a:solidFill>
                <a:srgbClr val="000000"/>
              </a:solidFill>
            </a:endParaRPr>
          </a:p>
        </p:txBody>
      </p:sp>
    </p:spTree>
    <p:extLst>
      <p:ext uri="{BB962C8B-B14F-4D97-AF65-F5344CB8AC3E}">
        <p14:creationId xmlns:p14="http://schemas.microsoft.com/office/powerpoint/2010/main" val="252796773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el 1"/>
          <p:cNvSpPr txBox="1">
            <a:spLocks/>
          </p:cNvSpPr>
          <p:nvPr/>
        </p:nvSpPr>
        <p:spPr bwMode="auto">
          <a:xfrm>
            <a:off x="250825" y="0"/>
            <a:ext cx="8713788" cy="1223963"/>
          </a:xfrm>
          <a:prstGeom prst="rect">
            <a:avLst/>
          </a:prstGeom>
          <a:solidFill>
            <a:schemeClr val="bg1">
              <a:lumMod val="85000"/>
            </a:schemeClr>
          </a:solidFill>
          <a:ln>
            <a:solidFill>
              <a:schemeClr val="tx1"/>
            </a:solidFill>
            <a:miter lim="800000"/>
            <a:headEnd/>
            <a:tailEnd/>
          </a:ln>
          <a:effectLst>
            <a:outerShdw blurRad="50800" dist="38100" dir="2700000" algn="tl" rotWithShape="0">
              <a:prstClr val="black">
                <a:alpha val="40000"/>
              </a:prstClr>
            </a:outerShdw>
          </a:effectLst>
        </p:spPr>
        <p:txBody>
          <a:bodyPr anchor="ctr"/>
          <a:lstStyle/>
          <a:p>
            <a:pPr algn="ctr">
              <a:defRPr/>
            </a:pPr>
            <a:r>
              <a:rPr lang="de-AT" sz="2000" b="1" kern="0" dirty="0">
                <a:solidFill>
                  <a:srgbClr val="000000"/>
                </a:solidFill>
                <a:latin typeface="Arial"/>
              </a:rPr>
              <a:t>Experiment: Vernichtung des Sozialleistungstopfs</a:t>
            </a:r>
            <a:br>
              <a:rPr lang="de-AT" sz="2000" b="1" kern="0" dirty="0">
                <a:solidFill>
                  <a:srgbClr val="000000"/>
                </a:solidFill>
                <a:latin typeface="Arial"/>
              </a:rPr>
            </a:br>
            <a:r>
              <a:rPr lang="de-AT" sz="2000" b="1" kern="0" dirty="0">
                <a:solidFill>
                  <a:srgbClr val="000000"/>
                </a:solidFill>
                <a:latin typeface="Arial"/>
              </a:rPr>
              <a:t>Beispiel: 6 </a:t>
            </a:r>
            <a:r>
              <a:rPr lang="de-AT" sz="2000" b="1" kern="0" dirty="0" err="1">
                <a:solidFill>
                  <a:srgbClr val="000000"/>
                </a:solidFill>
                <a:latin typeface="Arial"/>
              </a:rPr>
              <a:t>SchülerInnen</a:t>
            </a:r>
            <a:r>
              <a:rPr lang="de-AT" sz="2000" b="1" kern="0" dirty="0">
                <a:solidFill>
                  <a:srgbClr val="000000"/>
                </a:solidFill>
                <a:latin typeface="Arial"/>
              </a:rPr>
              <a:t> (insg. 12 Sozialleistungen) </a:t>
            </a:r>
          </a:p>
          <a:p>
            <a:pPr algn="ctr">
              <a:defRPr/>
            </a:pPr>
            <a:r>
              <a:rPr lang="de-AT" sz="2000" b="1" kern="0" dirty="0">
                <a:solidFill>
                  <a:srgbClr val="000000"/>
                </a:solidFill>
                <a:latin typeface="Arial"/>
              </a:rPr>
              <a:t>1. RUNDE:  1 Minute Zeit um Sozialleistungen zu konsumieren</a:t>
            </a:r>
          </a:p>
        </p:txBody>
      </p:sp>
      <p:sp>
        <p:nvSpPr>
          <p:cNvPr id="330755" name="Flussdiagramm: Magnetplattenspeicher 9"/>
          <p:cNvSpPr>
            <a:spLocks noChangeArrowheads="1"/>
          </p:cNvSpPr>
          <p:nvPr/>
        </p:nvSpPr>
        <p:spPr bwMode="black">
          <a:xfrm>
            <a:off x="2771775" y="1484313"/>
            <a:ext cx="4103688" cy="5076825"/>
          </a:xfrm>
          <a:prstGeom prst="flowChartMagneticDisk">
            <a:avLst/>
          </a:prstGeom>
          <a:solidFill>
            <a:schemeClr val="tx2">
              <a:lumMod val="10000"/>
              <a:lumOff val="90000"/>
            </a:schemeClr>
          </a:solidFill>
          <a:ln w="9525" algn="ctr">
            <a:solidFill>
              <a:schemeClr val="tx1"/>
            </a:solidFill>
            <a:miter lim="800000"/>
            <a:headEnd/>
            <a:tailEnd/>
          </a:ln>
        </p:spPr>
        <p:txBody>
          <a:bodyPr lIns="92075" tIns="46038" rIns="92075" bIns="46038" anchor="ctr">
            <a:spAutoFit/>
          </a:bodyPr>
          <a:lstStyle/>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p:txBody>
      </p:sp>
      <p:sp>
        <p:nvSpPr>
          <p:cNvPr id="11" name="Ellipse 10"/>
          <p:cNvSpPr>
            <a:spLocks noChangeArrowheads="1"/>
          </p:cNvSpPr>
          <p:nvPr/>
        </p:nvSpPr>
        <p:spPr bwMode="black">
          <a:xfrm>
            <a:off x="2771775" y="1468438"/>
            <a:ext cx="4103688" cy="1689100"/>
          </a:xfrm>
          <a:prstGeom prst="ellipse">
            <a:avLst/>
          </a:prstGeom>
          <a:solidFill>
            <a:schemeClr val="tx2">
              <a:lumMod val="10000"/>
              <a:lumOff val="90000"/>
            </a:schemeClr>
          </a:solidFill>
          <a:ln w="9525" algn="ctr">
            <a:solidFill>
              <a:schemeClr val="tx1"/>
            </a:solidFill>
            <a:miter lim="800000"/>
            <a:headEnd/>
            <a:tailEnd/>
          </a:ln>
        </p:spPr>
        <p:txBody>
          <a:bodyPr lIns="92075" tIns="46038" rIns="92075" bIns="46038" anchor="ctr">
            <a:spAutoFit/>
          </a:bodyPr>
          <a:lstStyle/>
          <a:p>
            <a:pPr algn="ctr" eaLnBrk="0" hangingPunct="0">
              <a:defRPr/>
            </a:pPr>
            <a:r>
              <a:rPr lang="de-AT" sz="2400" b="1">
                <a:solidFill>
                  <a:srgbClr val="000000"/>
                </a:solidFill>
                <a:latin typeface="Times New Roman" panose="02020603050405020304" pitchFamily="18" charset="0"/>
              </a:rPr>
              <a:t>12 Sozialleistungen</a:t>
            </a:r>
          </a:p>
          <a:p>
            <a:pPr algn="ctr" eaLnBrk="0" hangingPunct="0">
              <a:defRPr/>
            </a:pPr>
            <a:endParaRPr lang="de-AT" sz="2400" b="1">
              <a:solidFill>
                <a:srgbClr val="000000"/>
              </a:solidFill>
              <a:latin typeface="Times New Roman" panose="02020603050405020304" pitchFamily="18" charset="0"/>
            </a:endParaRPr>
          </a:p>
        </p:txBody>
      </p:sp>
      <p:sp>
        <p:nvSpPr>
          <p:cNvPr id="330757" name="Mond 12"/>
          <p:cNvSpPr>
            <a:spLocks noChangeArrowheads="1"/>
          </p:cNvSpPr>
          <p:nvPr/>
        </p:nvSpPr>
        <p:spPr bwMode="black">
          <a:xfrm rot="10800000">
            <a:off x="6875463" y="3754438"/>
            <a:ext cx="720725" cy="646112"/>
          </a:xfrm>
          <a:prstGeom prst="moon">
            <a:avLst>
              <a:gd name="adj" fmla="val 50000"/>
            </a:avLst>
          </a:prstGeom>
          <a:solidFill>
            <a:schemeClr val="tx2">
              <a:lumMod val="10000"/>
              <a:lumOff val="90000"/>
            </a:schemeClr>
          </a:solidFill>
          <a:ln w="9525" algn="ctr">
            <a:solidFill>
              <a:schemeClr val="tx1"/>
            </a:solidFill>
            <a:miter lim="800000"/>
            <a:headEnd/>
            <a:tailEnd/>
          </a:ln>
        </p:spPr>
        <p:txBody>
          <a:bodyPr lIns="92075" tIns="46038" rIns="92075" bIns="46038" anchor="ctr">
            <a:spAutoFit/>
          </a:bodyPr>
          <a:lstStyle/>
          <a:p>
            <a:pPr algn="ctr" eaLnBrk="0" hangingPunct="0">
              <a:defRPr/>
            </a:pPr>
            <a:endParaRPr lang="de-AT" sz="1600">
              <a:solidFill>
                <a:srgbClr val="000000"/>
              </a:solidFill>
              <a:latin typeface="Times New Roman" panose="02020603050405020304" pitchFamily="18" charset="0"/>
            </a:endParaRPr>
          </a:p>
        </p:txBody>
      </p:sp>
      <p:sp>
        <p:nvSpPr>
          <p:cNvPr id="330758" name="Mond 13"/>
          <p:cNvSpPr>
            <a:spLocks noChangeArrowheads="1"/>
          </p:cNvSpPr>
          <p:nvPr/>
        </p:nvSpPr>
        <p:spPr bwMode="black">
          <a:xfrm>
            <a:off x="2051050" y="3825875"/>
            <a:ext cx="720725" cy="646113"/>
          </a:xfrm>
          <a:prstGeom prst="moon">
            <a:avLst>
              <a:gd name="adj" fmla="val 50000"/>
            </a:avLst>
          </a:prstGeom>
          <a:solidFill>
            <a:schemeClr val="tx2">
              <a:lumMod val="10000"/>
              <a:lumOff val="90000"/>
            </a:schemeClr>
          </a:solidFill>
          <a:ln w="9525" algn="ctr">
            <a:solidFill>
              <a:schemeClr val="tx1"/>
            </a:solidFill>
            <a:miter lim="800000"/>
            <a:headEnd/>
            <a:tailEnd/>
          </a:ln>
        </p:spPr>
        <p:txBody>
          <a:bodyPr lIns="92075" tIns="46038" rIns="92075" bIns="46038" anchor="ctr">
            <a:spAutoFit/>
          </a:bodyPr>
          <a:lstStyle/>
          <a:p>
            <a:pPr algn="ctr" eaLnBrk="0" hangingPunct="0">
              <a:defRPr/>
            </a:pPr>
            <a:endParaRPr lang="de-AT" sz="1600">
              <a:solidFill>
                <a:srgbClr val="000000"/>
              </a:solidFill>
              <a:latin typeface="Times New Roman" panose="02020603050405020304" pitchFamily="18" charset="0"/>
            </a:endParaRPr>
          </a:p>
        </p:txBody>
      </p:sp>
      <p:sp>
        <p:nvSpPr>
          <p:cNvPr id="15" name="Flussdiagramm: Alternativer Prozess 14"/>
          <p:cNvSpPr>
            <a:spLocks noChangeArrowheads="1"/>
          </p:cNvSpPr>
          <p:nvPr/>
        </p:nvSpPr>
        <p:spPr bwMode="black">
          <a:xfrm>
            <a:off x="2771775" y="4038600"/>
            <a:ext cx="2447925" cy="376238"/>
          </a:xfrm>
          <a:prstGeom prst="flowChartAlternateProcess">
            <a:avLst/>
          </a:prstGeom>
          <a:solidFill>
            <a:srgbClr val="FFFF00"/>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Schülerfreifahrt</a:t>
            </a:r>
          </a:p>
        </p:txBody>
      </p:sp>
      <p:sp>
        <p:nvSpPr>
          <p:cNvPr id="16" name="Flussdiagramm: Alternativer Prozess 15"/>
          <p:cNvSpPr>
            <a:spLocks noChangeArrowheads="1"/>
          </p:cNvSpPr>
          <p:nvPr/>
        </p:nvSpPr>
        <p:spPr bwMode="black">
          <a:xfrm rot="757928">
            <a:off x="3008313" y="5868988"/>
            <a:ext cx="2305050" cy="376237"/>
          </a:xfrm>
          <a:prstGeom prst="flowChartAlternateProcess">
            <a:avLst/>
          </a:prstGeom>
          <a:solidFill>
            <a:srgbClr val="FFC000"/>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Schulbücher</a:t>
            </a:r>
          </a:p>
        </p:txBody>
      </p:sp>
      <p:sp>
        <p:nvSpPr>
          <p:cNvPr id="17" name="Flussdiagramm: Alternativer Prozess 16"/>
          <p:cNvSpPr>
            <a:spLocks noChangeArrowheads="1"/>
          </p:cNvSpPr>
          <p:nvPr/>
        </p:nvSpPr>
        <p:spPr bwMode="black">
          <a:xfrm rot="599103">
            <a:off x="2771775" y="2633663"/>
            <a:ext cx="2808288" cy="646112"/>
          </a:xfrm>
          <a:prstGeom prst="flowChartAlternateProcess">
            <a:avLst/>
          </a:prstGeom>
          <a:solidFill>
            <a:srgbClr val="8BFB25"/>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Beitragslose Sozialversicherung</a:t>
            </a:r>
          </a:p>
        </p:txBody>
      </p:sp>
      <p:sp>
        <p:nvSpPr>
          <p:cNvPr id="18" name="Flussdiagramm: Alternativer Prozess 17"/>
          <p:cNvSpPr>
            <a:spLocks noChangeArrowheads="1"/>
          </p:cNvSpPr>
          <p:nvPr/>
        </p:nvSpPr>
        <p:spPr bwMode="black">
          <a:xfrm>
            <a:off x="2771775" y="3462338"/>
            <a:ext cx="2808288" cy="376237"/>
          </a:xfrm>
          <a:prstGeom prst="flowChartAlternateProcess">
            <a:avLst/>
          </a:prstGeom>
          <a:solidFill>
            <a:srgbClr val="FFCCFF"/>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Kinderbeihilfe</a:t>
            </a:r>
          </a:p>
        </p:txBody>
      </p:sp>
      <p:sp>
        <p:nvSpPr>
          <p:cNvPr id="19" name="Flussdiagramm: Alternativer Prozess 18"/>
          <p:cNvSpPr>
            <a:spLocks noChangeArrowheads="1"/>
          </p:cNvSpPr>
          <p:nvPr/>
        </p:nvSpPr>
        <p:spPr bwMode="black">
          <a:xfrm rot="-2955910">
            <a:off x="4906963" y="3389313"/>
            <a:ext cx="2281237" cy="376237"/>
          </a:xfrm>
          <a:prstGeom prst="flowChartAlternateProcess">
            <a:avLst/>
          </a:prstGeom>
          <a:solidFill>
            <a:srgbClr val="FFC000"/>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Schulbücher</a:t>
            </a:r>
          </a:p>
        </p:txBody>
      </p:sp>
      <p:sp>
        <p:nvSpPr>
          <p:cNvPr id="20" name="Flussdiagramm: Alternativer Prozess 19"/>
          <p:cNvSpPr>
            <a:spLocks noChangeArrowheads="1"/>
          </p:cNvSpPr>
          <p:nvPr/>
        </p:nvSpPr>
        <p:spPr bwMode="black">
          <a:xfrm rot="-4518755">
            <a:off x="5097462" y="4913313"/>
            <a:ext cx="2447925" cy="374650"/>
          </a:xfrm>
          <a:prstGeom prst="flowChartAlternateProcess">
            <a:avLst/>
          </a:prstGeom>
          <a:solidFill>
            <a:srgbClr val="FFFF00"/>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Schülerfreifahrt</a:t>
            </a:r>
          </a:p>
        </p:txBody>
      </p:sp>
      <p:sp>
        <p:nvSpPr>
          <p:cNvPr id="21" name="Flussdiagramm: Alternativer Prozess 20"/>
          <p:cNvSpPr>
            <a:spLocks noChangeArrowheads="1"/>
          </p:cNvSpPr>
          <p:nvPr/>
        </p:nvSpPr>
        <p:spPr bwMode="black">
          <a:xfrm rot="914090">
            <a:off x="2781300" y="5337175"/>
            <a:ext cx="2808288" cy="374650"/>
          </a:xfrm>
          <a:prstGeom prst="flowChartAlternateProcess">
            <a:avLst/>
          </a:prstGeom>
          <a:solidFill>
            <a:srgbClr val="FFCCFF"/>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Kinderbeihilfe</a:t>
            </a:r>
          </a:p>
        </p:txBody>
      </p:sp>
      <p:sp>
        <p:nvSpPr>
          <p:cNvPr id="22" name="Flussdiagramm: Alternativer Prozess 21"/>
          <p:cNvSpPr>
            <a:spLocks noChangeArrowheads="1"/>
          </p:cNvSpPr>
          <p:nvPr/>
        </p:nvSpPr>
        <p:spPr bwMode="black">
          <a:xfrm rot="515205">
            <a:off x="3937000" y="4659313"/>
            <a:ext cx="2133600" cy="647700"/>
          </a:xfrm>
          <a:prstGeom prst="flowChartAlternateProcess">
            <a:avLst/>
          </a:prstGeom>
          <a:solidFill>
            <a:srgbClr val="CCFFFF"/>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Freier Schulbesuch</a:t>
            </a:r>
          </a:p>
        </p:txBody>
      </p:sp>
      <p:grpSp>
        <p:nvGrpSpPr>
          <p:cNvPr id="370703" name="Gruppieren 28"/>
          <p:cNvGrpSpPr>
            <a:grpSpLocks/>
          </p:cNvGrpSpPr>
          <p:nvPr/>
        </p:nvGrpSpPr>
        <p:grpSpPr bwMode="auto">
          <a:xfrm>
            <a:off x="179388" y="5084763"/>
            <a:ext cx="647700" cy="1443037"/>
            <a:chOff x="5714999" y="3200324"/>
            <a:chExt cx="644160" cy="2068151"/>
          </a:xfrm>
        </p:grpSpPr>
        <p:sp>
          <p:nvSpPr>
            <p:cNvPr id="26" name="Ellipse 25"/>
            <p:cNvSpPr/>
            <p:nvPr/>
          </p:nvSpPr>
          <p:spPr bwMode="auto">
            <a:xfrm>
              <a:off x="5834990" y="3200324"/>
              <a:ext cx="402600" cy="4027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27" name="Rechteck 26"/>
            <p:cNvSpPr/>
            <p:nvPr/>
          </p:nvSpPr>
          <p:spPr bwMode="auto">
            <a:xfrm>
              <a:off x="5858671" y="3614409"/>
              <a:ext cx="356814" cy="85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3" name="Gruppieren 77"/>
            <p:cNvGrpSpPr/>
            <p:nvPr/>
          </p:nvGrpSpPr>
          <p:grpSpPr bwMode="auto">
            <a:xfrm>
              <a:off x="5714999" y="3484829"/>
              <a:ext cx="644160" cy="800429"/>
              <a:chOff x="2627140" y="1714488"/>
              <a:chExt cx="571903" cy="710142"/>
            </a:xfrm>
            <a:solidFill>
              <a:schemeClr val="tx1"/>
            </a:solidFill>
          </p:grpSpPr>
          <p:sp>
            <p:nvSpPr>
              <p:cNvPr id="32" name="Rechteck 31"/>
              <p:cNvSpPr/>
              <p:nvPr/>
            </p:nvSpPr>
            <p:spPr>
              <a:xfrm rot="19556810">
                <a:off x="3068029" y="1714488"/>
                <a:ext cx="131014"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34" name="Rechteck 33"/>
              <p:cNvSpPr/>
              <p:nvPr/>
            </p:nvSpPr>
            <p:spPr>
              <a:xfrm rot="2192549">
                <a:off x="2627140" y="1720997"/>
                <a:ext cx="131014"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370738" name="Gruppieren 12"/>
            <p:cNvGrpSpPr>
              <a:grpSpLocks/>
            </p:cNvGrpSpPr>
            <p:nvPr/>
          </p:nvGrpSpPr>
          <p:grpSpPr bwMode="auto">
            <a:xfrm>
              <a:off x="5794156" y="4346044"/>
              <a:ext cx="479927" cy="922431"/>
              <a:chOff x="3533945" y="3750901"/>
              <a:chExt cx="691912" cy="1329874"/>
            </a:xfrm>
          </p:grpSpPr>
          <p:sp>
            <p:nvSpPr>
              <p:cNvPr id="30" name="Rechteck 8"/>
              <p:cNvSpPr/>
              <p:nvPr/>
            </p:nvSpPr>
            <p:spPr bwMode="auto">
              <a:xfrm rot="20700000">
                <a:off x="3975216" y="3752310"/>
                <a:ext cx="250382" cy="1318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31" name="Rechteck 9"/>
              <p:cNvSpPr/>
              <p:nvPr/>
            </p:nvSpPr>
            <p:spPr bwMode="auto">
              <a:xfrm rot="900000">
                <a:off x="3533634" y="3762150"/>
                <a:ext cx="250382" cy="1318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grpSp>
        <p:nvGrpSpPr>
          <p:cNvPr id="370704" name="Gruppieren 28"/>
          <p:cNvGrpSpPr>
            <a:grpSpLocks/>
          </p:cNvGrpSpPr>
          <p:nvPr/>
        </p:nvGrpSpPr>
        <p:grpSpPr bwMode="auto">
          <a:xfrm>
            <a:off x="179388" y="3213100"/>
            <a:ext cx="576262" cy="1439863"/>
            <a:chOff x="5714999" y="3200324"/>
            <a:chExt cx="644160" cy="2062849"/>
          </a:xfrm>
        </p:grpSpPr>
        <p:sp>
          <p:nvSpPr>
            <p:cNvPr id="38" name="Ellipse 37"/>
            <p:cNvSpPr/>
            <p:nvPr/>
          </p:nvSpPr>
          <p:spPr bwMode="auto">
            <a:xfrm>
              <a:off x="5835668" y="3200324"/>
              <a:ext cx="402822" cy="4025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39" name="Rechteck 38"/>
            <p:cNvSpPr/>
            <p:nvPr/>
          </p:nvSpPr>
          <p:spPr bwMode="auto">
            <a:xfrm>
              <a:off x="5876482" y="3611985"/>
              <a:ext cx="321194" cy="8073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6" name="Gruppieren 77"/>
            <p:cNvGrpSpPr/>
            <p:nvPr/>
          </p:nvGrpSpPr>
          <p:grpSpPr bwMode="auto">
            <a:xfrm>
              <a:off x="5714999" y="3484829"/>
              <a:ext cx="644160" cy="800429"/>
              <a:chOff x="2627140" y="1714488"/>
              <a:chExt cx="571903" cy="710142"/>
            </a:xfrm>
            <a:solidFill>
              <a:schemeClr val="tx1"/>
            </a:solidFill>
          </p:grpSpPr>
          <p:sp>
            <p:nvSpPr>
              <p:cNvPr id="44" name="Rechteck 43"/>
              <p:cNvSpPr/>
              <p:nvPr/>
            </p:nvSpPr>
            <p:spPr>
              <a:xfrm rot="19556810">
                <a:off x="3068029" y="1714488"/>
                <a:ext cx="131014"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45" name="Rechteck 44"/>
              <p:cNvSpPr/>
              <p:nvPr/>
            </p:nvSpPr>
            <p:spPr>
              <a:xfrm rot="2192549">
                <a:off x="2627140" y="1720997"/>
                <a:ext cx="131014"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370732" name="Gruppieren 12"/>
            <p:cNvGrpSpPr>
              <a:grpSpLocks/>
            </p:cNvGrpSpPr>
            <p:nvPr/>
          </p:nvGrpSpPr>
          <p:grpSpPr bwMode="auto">
            <a:xfrm>
              <a:off x="5804523" y="4347136"/>
              <a:ext cx="467688" cy="916037"/>
              <a:chOff x="3548889" y="3752478"/>
              <a:chExt cx="674267" cy="1320657"/>
            </a:xfrm>
          </p:grpSpPr>
          <p:sp>
            <p:nvSpPr>
              <p:cNvPr id="42" name="Rechteck 8"/>
              <p:cNvSpPr/>
              <p:nvPr/>
            </p:nvSpPr>
            <p:spPr bwMode="auto">
              <a:xfrm rot="20700000">
                <a:off x="3974987" y="3751710"/>
                <a:ext cx="248163" cy="1318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43" name="Rechteck 9"/>
              <p:cNvSpPr/>
              <p:nvPr/>
            </p:nvSpPr>
            <p:spPr bwMode="auto">
              <a:xfrm rot="900000">
                <a:off x="3547740" y="3754990"/>
                <a:ext cx="248161" cy="1318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grpSp>
        <p:nvGrpSpPr>
          <p:cNvPr id="370705" name="Gruppieren 28"/>
          <p:cNvGrpSpPr>
            <a:grpSpLocks/>
          </p:cNvGrpSpPr>
          <p:nvPr/>
        </p:nvGrpSpPr>
        <p:grpSpPr bwMode="auto">
          <a:xfrm>
            <a:off x="8316913" y="1557338"/>
            <a:ext cx="503237" cy="1295400"/>
            <a:chOff x="5714999" y="3200166"/>
            <a:chExt cx="644160" cy="2063969"/>
          </a:xfrm>
        </p:grpSpPr>
        <p:sp>
          <p:nvSpPr>
            <p:cNvPr id="47" name="Ellipse 46"/>
            <p:cNvSpPr/>
            <p:nvPr/>
          </p:nvSpPr>
          <p:spPr bwMode="auto">
            <a:xfrm>
              <a:off x="5806441" y="3200166"/>
              <a:ext cx="404379" cy="404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48" name="Rechteck 47"/>
            <p:cNvSpPr/>
            <p:nvPr/>
          </p:nvSpPr>
          <p:spPr bwMode="auto">
            <a:xfrm>
              <a:off x="5877563" y="3668099"/>
              <a:ext cx="319032" cy="8018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10" name="Gruppieren 77"/>
            <p:cNvGrpSpPr/>
            <p:nvPr/>
          </p:nvGrpSpPr>
          <p:grpSpPr bwMode="auto">
            <a:xfrm>
              <a:off x="5714999" y="3484829"/>
              <a:ext cx="644160" cy="800429"/>
              <a:chOff x="2627140" y="1714488"/>
              <a:chExt cx="571903" cy="710142"/>
            </a:xfrm>
            <a:solidFill>
              <a:schemeClr val="tx1"/>
            </a:solidFill>
          </p:grpSpPr>
          <p:sp>
            <p:nvSpPr>
              <p:cNvPr id="53" name="Rechteck 52"/>
              <p:cNvSpPr/>
              <p:nvPr/>
            </p:nvSpPr>
            <p:spPr>
              <a:xfrm rot="19556810">
                <a:off x="3068029" y="1714488"/>
                <a:ext cx="131014"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54" name="Rechteck 53"/>
              <p:cNvSpPr/>
              <p:nvPr/>
            </p:nvSpPr>
            <p:spPr>
              <a:xfrm rot="2192549">
                <a:off x="2627140" y="1720997"/>
                <a:ext cx="131014"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370726" name="Gruppieren 12"/>
            <p:cNvGrpSpPr>
              <a:grpSpLocks/>
            </p:cNvGrpSpPr>
            <p:nvPr/>
          </p:nvGrpSpPr>
          <p:grpSpPr bwMode="auto">
            <a:xfrm>
              <a:off x="5752386" y="4346533"/>
              <a:ext cx="520688" cy="917602"/>
              <a:chOff x="3473728" y="3751606"/>
              <a:chExt cx="750678" cy="1322912"/>
            </a:xfrm>
          </p:grpSpPr>
          <p:sp>
            <p:nvSpPr>
              <p:cNvPr id="51" name="Rechteck 8"/>
              <p:cNvSpPr/>
              <p:nvPr/>
            </p:nvSpPr>
            <p:spPr bwMode="auto">
              <a:xfrm rot="20700000">
                <a:off x="3976454" y="3750797"/>
                <a:ext cx="249017" cy="13200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52" name="Rechteck 9"/>
              <p:cNvSpPr/>
              <p:nvPr/>
            </p:nvSpPr>
            <p:spPr bwMode="auto">
              <a:xfrm rot="900000">
                <a:off x="3472560" y="3754445"/>
                <a:ext cx="249017" cy="13200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pic>
        <p:nvPicPr>
          <p:cNvPr id="370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827088"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7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3141663"/>
            <a:ext cx="7620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0708" name="Gruppieren 28"/>
          <p:cNvGrpSpPr>
            <a:grpSpLocks/>
          </p:cNvGrpSpPr>
          <p:nvPr/>
        </p:nvGrpSpPr>
        <p:grpSpPr bwMode="auto">
          <a:xfrm>
            <a:off x="8388350" y="5084763"/>
            <a:ext cx="504825" cy="1374775"/>
            <a:chOff x="5714998" y="3084651"/>
            <a:chExt cx="644162" cy="2190053"/>
          </a:xfrm>
        </p:grpSpPr>
        <p:sp>
          <p:nvSpPr>
            <p:cNvPr id="66" name="Ellipse 65"/>
            <p:cNvSpPr/>
            <p:nvPr/>
          </p:nvSpPr>
          <p:spPr bwMode="auto">
            <a:xfrm>
              <a:off x="5806154" y="3084651"/>
              <a:ext cx="433493" cy="5184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67" name="Rechteck 66"/>
            <p:cNvSpPr/>
            <p:nvPr/>
          </p:nvSpPr>
          <p:spPr bwMode="auto">
            <a:xfrm>
              <a:off x="5899334" y="3658717"/>
              <a:ext cx="320055" cy="91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14" name="Gruppieren 77"/>
            <p:cNvGrpSpPr/>
            <p:nvPr/>
          </p:nvGrpSpPr>
          <p:grpSpPr bwMode="auto">
            <a:xfrm>
              <a:off x="5714998" y="3484829"/>
              <a:ext cx="644162" cy="800429"/>
              <a:chOff x="2627140" y="1714488"/>
              <a:chExt cx="571905" cy="710142"/>
            </a:xfrm>
            <a:solidFill>
              <a:schemeClr val="tx1"/>
            </a:solidFill>
          </p:grpSpPr>
          <p:sp>
            <p:nvSpPr>
              <p:cNvPr id="72" name="Rechteck 71"/>
              <p:cNvSpPr/>
              <p:nvPr/>
            </p:nvSpPr>
            <p:spPr>
              <a:xfrm rot="19556810">
                <a:off x="3068032" y="1714488"/>
                <a:ext cx="131013"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73" name="Rechteck 72"/>
              <p:cNvSpPr/>
              <p:nvPr/>
            </p:nvSpPr>
            <p:spPr>
              <a:xfrm rot="2192549">
                <a:off x="2627140" y="1720997"/>
                <a:ext cx="131014"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370720" name="Gruppieren 12"/>
            <p:cNvGrpSpPr>
              <a:grpSpLocks/>
            </p:cNvGrpSpPr>
            <p:nvPr/>
          </p:nvGrpSpPr>
          <p:grpSpPr bwMode="auto">
            <a:xfrm>
              <a:off x="5807019" y="4346045"/>
              <a:ext cx="467061" cy="928659"/>
              <a:chOff x="3552493" y="3750899"/>
              <a:chExt cx="673364" cy="1338852"/>
            </a:xfrm>
          </p:grpSpPr>
          <p:sp>
            <p:nvSpPr>
              <p:cNvPr id="70" name="Rechteck 8"/>
              <p:cNvSpPr/>
              <p:nvPr/>
            </p:nvSpPr>
            <p:spPr bwMode="auto">
              <a:xfrm rot="20700000">
                <a:off x="3974705" y="3751680"/>
                <a:ext cx="251156" cy="1319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71" name="Rechteck 9"/>
              <p:cNvSpPr/>
              <p:nvPr/>
            </p:nvSpPr>
            <p:spPr bwMode="auto">
              <a:xfrm rot="900000">
                <a:off x="3551246" y="3769911"/>
                <a:ext cx="251156" cy="1319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pic>
        <p:nvPicPr>
          <p:cNvPr id="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5159">
            <a:off x="2916238" y="2420938"/>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386355">
            <a:off x="6427788" y="2663825"/>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55159">
            <a:off x="5683250" y="4691063"/>
            <a:ext cx="3921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429000"/>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0825" y="4032250"/>
            <a:ext cx="4492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55159">
            <a:off x="4967288" y="5632450"/>
            <a:ext cx="431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5159">
            <a:off x="4822825" y="6064250"/>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07325">
            <a:off x="6359526" y="3960812"/>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8538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2.77778E-6 1.48148E-6 L -0.41337 -0.15162 " pathEditMode="relative" rAng="0" ptsTypes="AA">
                                      <p:cBhvr>
                                        <p:cTn id="6" dur="500" fill="hold"/>
                                        <p:tgtEl>
                                          <p:spTgt spid="17"/>
                                        </p:tgtEl>
                                        <p:attrNameLst>
                                          <p:attrName>ppt_x</p:attrName>
                                          <p:attrName>ppt_y</p:attrName>
                                        </p:attrNameLst>
                                      </p:cBhvr>
                                      <p:rCtr x="-20700" y="-76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3159 0.01526 L -0.29131 -0.06844 " pathEditMode="relative" ptsTypes="AA">
                                      <p:cBhvr>
                                        <p:cTn id="10" dur="500" fill="hold"/>
                                        <p:tgtEl>
                                          <p:spTgt spid="55"/>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0" nodeType="clickEffect">
                                  <p:stCondLst>
                                    <p:cond delay="0"/>
                                  </p:stCondLst>
                                  <p:childTnLst>
                                    <p:animMotion origin="layout" path="M 2.77778E-6 4.07407E-6 L -0.38976 -0.0007 " pathEditMode="relative" rAng="0" ptsTypes="AA">
                                      <p:cBhvr>
                                        <p:cTn id="14" dur="1000" fill="hold"/>
                                        <p:tgtEl>
                                          <p:spTgt spid="18"/>
                                        </p:tgtEl>
                                        <p:attrNameLst>
                                          <p:attrName>ppt_x</p:attrName>
                                          <p:attrName>ppt_y</p:attrName>
                                        </p:attrNameLst>
                                      </p:cBhvr>
                                      <p:rCtr x="-19500" y="0"/>
                                    </p:animMotion>
                                  </p:childTnLst>
                                </p:cTn>
                              </p:par>
                              <p:par>
                                <p:cTn id="15" presetID="35" presetClass="path" presetSubtype="0" accel="50000" decel="50000" fill="hold" grpId="0" nodeType="withEffect">
                                  <p:stCondLst>
                                    <p:cond delay="0"/>
                                  </p:stCondLst>
                                  <p:childTnLst>
                                    <p:animMotion origin="layout" path="M 8.33333E-7 -3.7037E-6 L -0.37014 -0.00069 " pathEditMode="relative" rAng="0" ptsTypes="AA">
                                      <p:cBhvr>
                                        <p:cTn id="16" dur="1000" fill="hold"/>
                                        <p:tgtEl>
                                          <p:spTgt spid="15"/>
                                        </p:tgtEl>
                                        <p:attrNameLst>
                                          <p:attrName>ppt_x</p:attrName>
                                          <p:attrName>ppt_y</p:attrName>
                                        </p:attrNameLst>
                                      </p:cBhvr>
                                      <p:rCtr x="-18500" y="0"/>
                                    </p:animMotion>
                                  </p:childTnLst>
                                </p:cTn>
                              </p:par>
                              <p:par>
                                <p:cTn id="17" presetID="35" presetClass="path" presetSubtype="0" accel="50000" decel="50000" fill="hold" grpId="0" nodeType="withEffect">
                                  <p:stCondLst>
                                    <p:cond delay="0"/>
                                  </p:stCondLst>
                                  <p:childTnLst>
                                    <p:animMotion origin="layout" path="M -4.72222E-6 -1.85185E-6 L -0.4118 0.00533 " pathEditMode="relative" rAng="0" ptsTypes="AA">
                                      <p:cBhvr>
                                        <p:cTn id="18" dur="500" fill="hold"/>
                                        <p:tgtEl>
                                          <p:spTgt spid="16"/>
                                        </p:tgtEl>
                                        <p:attrNameLst>
                                          <p:attrName>ppt_x</p:attrName>
                                          <p:attrName>ppt_y</p:attrName>
                                        </p:attrNameLst>
                                      </p:cBhvr>
                                      <p:rCtr x="-20600" y="30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path" presetSubtype="0" accel="50000" decel="50000" fill="hold" nodeType="clickEffect">
                                  <p:stCondLst>
                                    <p:cond delay="0"/>
                                  </p:stCondLst>
                                  <p:childTnLst>
                                    <p:animMotion origin="layout" path="M 2.5E-6 2.31214E-6 L -0.25 2.31214E-6 " pathEditMode="relative" rAng="0" ptsTypes="AA">
                                      <p:cBhvr>
                                        <p:cTn id="22" dur="500" fill="hold"/>
                                        <p:tgtEl>
                                          <p:spTgt spid="62"/>
                                        </p:tgtEl>
                                        <p:attrNameLst>
                                          <p:attrName>ppt_x</p:attrName>
                                          <p:attrName>ppt_y</p:attrName>
                                        </p:attrNameLst>
                                      </p:cBhvr>
                                      <p:rCtr x="-12500" y="0"/>
                                    </p:animMotion>
                                  </p:childTnLst>
                                </p:cTn>
                              </p:par>
                              <p:par>
                                <p:cTn id="23" presetID="35" presetClass="path" presetSubtype="0" accel="50000" decel="50000" fill="hold" nodeType="withEffect">
                                  <p:stCondLst>
                                    <p:cond delay="0"/>
                                  </p:stCondLst>
                                  <p:childTnLst>
                                    <p:animMotion origin="layout" path="M -4.72222E-6 -1.56069E-6 L -0.25 -1.56069E-6 " pathEditMode="relative" rAng="0" ptsTypes="AA">
                                      <p:cBhvr>
                                        <p:cTn id="24" dur="500" fill="hold"/>
                                        <p:tgtEl>
                                          <p:spTgt spid="61"/>
                                        </p:tgtEl>
                                        <p:attrNameLst>
                                          <p:attrName>ppt_x</p:attrName>
                                          <p:attrName>ppt_y</p:attrName>
                                        </p:attrNameLst>
                                      </p:cBhvr>
                                      <p:rCtr x="-12500" y="0"/>
                                    </p:animMotion>
                                  </p:childTnLst>
                                </p:cTn>
                              </p:par>
                              <p:par>
                                <p:cTn id="25" presetID="35" presetClass="path" presetSubtype="0" accel="50000" decel="50000" fill="hold" nodeType="withEffect">
                                  <p:stCondLst>
                                    <p:cond delay="0"/>
                                  </p:stCondLst>
                                  <p:childTnLst>
                                    <p:animMotion origin="layout" path="M -1.66667E-6 3.4104E-6 L -0.49982 0.00901 " pathEditMode="relative" rAng="0" ptsTypes="AA">
                                      <p:cBhvr>
                                        <p:cTn id="26" dur="500" fill="hold"/>
                                        <p:tgtEl>
                                          <p:spTgt spid="64"/>
                                        </p:tgtEl>
                                        <p:attrNameLst>
                                          <p:attrName>ppt_x</p:attrName>
                                          <p:attrName>ppt_y</p:attrName>
                                        </p:attrNameLst>
                                      </p:cBhvr>
                                      <p:rCtr x="-25000" y="4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grpId="0" nodeType="clickEffect">
                                  <p:stCondLst>
                                    <p:cond delay="0"/>
                                  </p:stCondLst>
                                  <p:childTnLst>
                                    <p:animMotion origin="layout" path="M -4.72222E-6 2.22222E-6 L 0.25608 -0.27361 " pathEditMode="relative" rAng="0" ptsTypes="AA">
                                      <p:cBhvr>
                                        <p:cTn id="30" dur="1000" fill="hold"/>
                                        <p:tgtEl>
                                          <p:spTgt spid="19"/>
                                        </p:tgtEl>
                                        <p:attrNameLst>
                                          <p:attrName>ppt_x</p:attrName>
                                          <p:attrName>ppt_y</p:attrName>
                                        </p:attrNameLst>
                                      </p:cBhvr>
                                      <p:rCtr x="12800" y="-13700"/>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56" presetClass="path" presetSubtype="0" accel="50000" decel="50000" fill="hold" nodeType="clickEffect">
                                  <p:stCondLst>
                                    <p:cond delay="0"/>
                                  </p:stCondLst>
                                  <p:childTnLst>
                                    <p:animMotion origin="layout" path="M -2.5E-6 4.73988E-6 L 0.175 -0.18752 " pathEditMode="relative" rAng="0" ptsTypes="AA">
                                      <p:cBhvr>
                                        <p:cTn id="34" dur="1000" fill="hold"/>
                                        <p:tgtEl>
                                          <p:spTgt spid="56"/>
                                        </p:tgtEl>
                                        <p:attrNameLst>
                                          <p:attrName>ppt_x</p:attrName>
                                          <p:attrName>ppt_y</p:attrName>
                                        </p:attrNameLst>
                                      </p:cBhvr>
                                      <p:rCtr x="8700" y="-9400"/>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63" presetClass="path" presetSubtype="0" accel="50000" decel="50000" fill="hold" grpId="0" nodeType="clickEffect">
                                  <p:stCondLst>
                                    <p:cond delay="0"/>
                                  </p:stCondLst>
                                  <p:childTnLst>
                                    <p:animMotion origin="layout" path="M -0.01024 0.00833 L 0.2441 -0.15764 " pathEditMode="relative" rAng="0" ptsTypes="AA">
                                      <p:cBhvr>
                                        <p:cTn id="38" dur="500" fill="hold"/>
                                        <p:tgtEl>
                                          <p:spTgt spid="20"/>
                                        </p:tgtEl>
                                        <p:attrNameLst>
                                          <p:attrName>ppt_x</p:attrName>
                                          <p:attrName>ppt_y</p:attrName>
                                        </p:attrNameLst>
                                      </p:cBhvr>
                                      <p:rCtr x="12700" y="-8300"/>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63" presetClass="path" presetSubtype="0" accel="50000" decel="50000" fill="hold" nodeType="clickEffect">
                                  <p:stCondLst>
                                    <p:cond delay="0"/>
                                  </p:stCondLst>
                                  <p:childTnLst>
                                    <p:animMotion origin="layout" path="M 0 0  L 0.25 0  E" pathEditMode="relative" ptsTypes="">
                                      <p:cBhvr>
                                        <p:cTn id="42" dur="1000" fill="hold"/>
                                        <p:tgtEl>
                                          <p:spTgt spid="65"/>
                                        </p:tgtEl>
                                        <p:attrNameLst>
                                          <p:attrName>ppt_x</p:attrName>
                                          <p:attrName>ppt_y</p:attrName>
                                        </p:attrNameLst>
                                      </p:cBhvr>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63" presetClass="path" presetSubtype="0" accel="50000" decel="50000" fill="hold" grpId="0" nodeType="clickEffect">
                                  <p:stCondLst>
                                    <p:cond delay="0"/>
                                  </p:stCondLst>
                                  <p:childTnLst>
                                    <p:animMotion origin="layout" path="M -2.22222E-6 -3.7037E-7 L 0.39375 0.08843 " pathEditMode="relative" rAng="0" ptsTypes="AA">
                                      <p:cBhvr>
                                        <p:cTn id="46" dur="1000" fill="hold"/>
                                        <p:tgtEl>
                                          <p:spTgt spid="22"/>
                                        </p:tgtEl>
                                        <p:attrNameLst>
                                          <p:attrName>ppt_x</p:attrName>
                                          <p:attrName>ppt_y</p:attrName>
                                        </p:attrNameLst>
                                      </p:cBhvr>
                                      <p:rCtr x="19700" y="4400"/>
                                    </p:animMotion>
                                  </p:childTnLst>
                                </p:cTn>
                              </p:par>
                              <p:par>
                                <p:cTn id="47" presetID="63" presetClass="path" presetSubtype="0" accel="50000" decel="50000" fill="hold" grpId="0" nodeType="withEffect">
                                  <p:stCondLst>
                                    <p:cond delay="0"/>
                                  </p:stCondLst>
                                  <p:childTnLst>
                                    <p:animMotion origin="layout" path="M 3.05556E-6 -3.7037E-7 L 0.4309 0.04282 " pathEditMode="relative" rAng="0" ptsTypes="AA">
                                      <p:cBhvr>
                                        <p:cTn id="48" dur="1000" fill="hold"/>
                                        <p:tgtEl>
                                          <p:spTgt spid="21"/>
                                        </p:tgtEl>
                                        <p:attrNameLst>
                                          <p:attrName>ppt_x</p:attrName>
                                          <p:attrName>ppt_y</p:attrName>
                                        </p:attrNameLst>
                                      </p:cBhvr>
                                      <p:rCtr x="21500" y="2100"/>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49" presetClass="path" presetSubtype="0" accel="50000" decel="50000" fill="hold" nodeType="clickEffect">
                                  <p:stCondLst>
                                    <p:cond delay="0"/>
                                  </p:stCondLst>
                                  <p:childTnLst>
                                    <p:animMotion origin="layout" path="M -2.77778E-7 4.79769E-6 L 0.34271 0.01988 " pathEditMode="relative" rAng="0" ptsTypes="AA">
                                      <p:cBhvr>
                                        <p:cTn id="52" dur="1000" fill="hold"/>
                                        <p:tgtEl>
                                          <p:spTgt spid="63"/>
                                        </p:tgtEl>
                                        <p:attrNameLst>
                                          <p:attrName>ppt_x</p:attrName>
                                          <p:attrName>ppt_y</p:attrName>
                                        </p:attrNameLst>
                                      </p:cBhvr>
                                      <p:rCtr x="17100" y="1000"/>
                                    </p:animMotion>
                                  </p:childTnLst>
                                </p:cTn>
                              </p:par>
                              <p:par>
                                <p:cTn id="53" presetID="49" presetClass="path" presetSubtype="0" accel="50000" decel="50000" fill="hold" nodeType="withEffect">
                                  <p:stCondLst>
                                    <p:cond delay="0"/>
                                  </p:stCondLst>
                                  <p:childTnLst>
                                    <p:animMotion origin="layout" path="M -1.94444E-6 -3.23699E-6 L 0.27448 0.06474 " pathEditMode="relative" rAng="0" ptsTypes="AA">
                                      <p:cBhvr>
                                        <p:cTn id="54" dur="1000" fill="hold"/>
                                        <p:tgtEl>
                                          <p:spTgt spid="60"/>
                                        </p:tgtEl>
                                        <p:attrNameLst>
                                          <p:attrName>ppt_x</p:attrName>
                                          <p:attrName>ppt_y</p:attrName>
                                        </p:attrNameLst>
                                      </p:cBhvr>
                                      <p:rCtr x="13700" y="3200"/>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xit" presetSubtype="10" fill="hold" grpId="0" nodeType="clickEffect">
                                  <p:stCondLst>
                                    <p:cond delay="0"/>
                                  </p:stCondLst>
                                  <p:childTnLst>
                                    <p:animEffect transition="out" filter="blinds(horizontal)">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el 1"/>
          <p:cNvSpPr txBox="1">
            <a:spLocks/>
          </p:cNvSpPr>
          <p:nvPr/>
        </p:nvSpPr>
        <p:spPr bwMode="auto">
          <a:xfrm>
            <a:off x="250825" y="188913"/>
            <a:ext cx="8713788" cy="1003300"/>
          </a:xfrm>
          <a:prstGeom prst="rect">
            <a:avLst/>
          </a:prstGeom>
          <a:solidFill>
            <a:schemeClr val="bg1">
              <a:lumMod val="85000"/>
            </a:schemeClr>
          </a:solidFill>
          <a:ln>
            <a:solidFill>
              <a:schemeClr val="tx1"/>
            </a:solidFill>
            <a:miter lim="800000"/>
            <a:headEnd/>
            <a:tailEnd/>
          </a:ln>
          <a:effectLst>
            <a:outerShdw blurRad="50800" dist="38100" dir="2700000" algn="tl" rotWithShape="0">
              <a:prstClr val="black">
                <a:alpha val="40000"/>
              </a:prstClr>
            </a:outerShdw>
          </a:effectLst>
        </p:spPr>
        <p:txBody>
          <a:bodyPr anchor="ctr"/>
          <a:lstStyle/>
          <a:p>
            <a:pPr algn="ctr">
              <a:defRPr/>
            </a:pPr>
            <a:r>
              <a:rPr lang="de-AT" sz="2000" b="1" kern="0" dirty="0">
                <a:solidFill>
                  <a:srgbClr val="000000"/>
                </a:solidFill>
                <a:latin typeface="Arial"/>
              </a:rPr>
              <a:t>Experiment: Vernichtung des Sozialleistungstopfs</a:t>
            </a:r>
            <a:br>
              <a:rPr lang="de-AT" sz="2000" b="1" kern="0" dirty="0">
                <a:solidFill>
                  <a:srgbClr val="000000"/>
                </a:solidFill>
                <a:latin typeface="Arial"/>
              </a:rPr>
            </a:br>
            <a:r>
              <a:rPr lang="de-AT" sz="2000" b="1" kern="0" dirty="0">
                <a:solidFill>
                  <a:srgbClr val="000000"/>
                </a:solidFill>
                <a:latin typeface="Arial"/>
              </a:rPr>
              <a:t>2. RUNDE </a:t>
            </a:r>
          </a:p>
          <a:p>
            <a:pPr algn="ctr">
              <a:defRPr/>
            </a:pPr>
            <a:r>
              <a:rPr lang="de-AT" sz="2000" b="1" kern="0" dirty="0">
                <a:solidFill>
                  <a:srgbClr val="000000"/>
                </a:solidFill>
                <a:latin typeface="Arial"/>
              </a:rPr>
              <a:t>Steuersatz zur Finanzierung der Sozialleistungen bestimmen </a:t>
            </a:r>
          </a:p>
        </p:txBody>
      </p:sp>
      <p:sp>
        <p:nvSpPr>
          <p:cNvPr id="371715" name="Flussdiagramm: Alternativer Prozess 14"/>
          <p:cNvSpPr>
            <a:spLocks noChangeArrowheads="1"/>
          </p:cNvSpPr>
          <p:nvPr/>
        </p:nvSpPr>
        <p:spPr bwMode="black">
          <a:xfrm>
            <a:off x="-19050" y="4041775"/>
            <a:ext cx="2447925" cy="376238"/>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Schülerfreifahrt</a:t>
            </a:r>
          </a:p>
        </p:txBody>
      </p:sp>
      <p:sp>
        <p:nvSpPr>
          <p:cNvPr id="371716" name="Flussdiagramm: Alternativer Prozess 15"/>
          <p:cNvSpPr>
            <a:spLocks noChangeArrowheads="1"/>
          </p:cNvSpPr>
          <p:nvPr/>
        </p:nvSpPr>
        <p:spPr bwMode="black">
          <a:xfrm>
            <a:off x="20638" y="5740400"/>
            <a:ext cx="2390775" cy="376238"/>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Schulbücher</a:t>
            </a:r>
          </a:p>
        </p:txBody>
      </p:sp>
      <p:sp>
        <p:nvSpPr>
          <p:cNvPr id="371717" name="Flussdiagramm: Alternativer Prozess 16"/>
          <p:cNvSpPr>
            <a:spLocks noChangeArrowheads="1"/>
          </p:cNvSpPr>
          <p:nvPr/>
        </p:nvSpPr>
        <p:spPr bwMode="black">
          <a:xfrm>
            <a:off x="0" y="1336675"/>
            <a:ext cx="2808288" cy="647700"/>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Beitragslose Sozialversicherung</a:t>
            </a:r>
          </a:p>
        </p:txBody>
      </p:sp>
      <p:sp>
        <p:nvSpPr>
          <p:cNvPr id="371718" name="Flussdiagramm: Alternativer Prozess 17"/>
          <p:cNvSpPr>
            <a:spLocks noChangeArrowheads="1"/>
          </p:cNvSpPr>
          <p:nvPr/>
        </p:nvSpPr>
        <p:spPr bwMode="black">
          <a:xfrm>
            <a:off x="0" y="3565525"/>
            <a:ext cx="2484438" cy="374650"/>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Kinderbeihilfe</a:t>
            </a:r>
          </a:p>
        </p:txBody>
      </p:sp>
      <p:sp>
        <p:nvSpPr>
          <p:cNvPr id="371719" name="Flussdiagramm: Alternativer Prozess 18"/>
          <p:cNvSpPr>
            <a:spLocks noChangeArrowheads="1"/>
          </p:cNvSpPr>
          <p:nvPr/>
        </p:nvSpPr>
        <p:spPr bwMode="black">
          <a:xfrm>
            <a:off x="6835775" y="1519238"/>
            <a:ext cx="2308225" cy="374650"/>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Schulbücher</a:t>
            </a:r>
          </a:p>
        </p:txBody>
      </p:sp>
      <p:sp>
        <p:nvSpPr>
          <p:cNvPr id="371720" name="Flussdiagramm: Alternativer Prozess 19"/>
          <p:cNvSpPr>
            <a:spLocks noChangeArrowheads="1"/>
          </p:cNvSpPr>
          <p:nvPr/>
        </p:nvSpPr>
        <p:spPr bwMode="black">
          <a:xfrm>
            <a:off x="6864350" y="3757613"/>
            <a:ext cx="2279650" cy="374650"/>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Schülerfreifahrt</a:t>
            </a:r>
          </a:p>
        </p:txBody>
      </p:sp>
      <p:sp>
        <p:nvSpPr>
          <p:cNvPr id="371721" name="Flussdiagramm: Alternativer Prozess 20"/>
          <p:cNvSpPr>
            <a:spLocks noChangeArrowheads="1"/>
          </p:cNvSpPr>
          <p:nvPr/>
        </p:nvSpPr>
        <p:spPr bwMode="black">
          <a:xfrm>
            <a:off x="7019925" y="6054725"/>
            <a:ext cx="2124075" cy="376238"/>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Kinderbeihilfe</a:t>
            </a:r>
          </a:p>
        </p:txBody>
      </p:sp>
      <p:sp>
        <p:nvSpPr>
          <p:cNvPr id="371722" name="Flussdiagramm: Alternativer Prozess 21"/>
          <p:cNvSpPr>
            <a:spLocks noChangeArrowheads="1"/>
          </p:cNvSpPr>
          <p:nvPr/>
        </p:nvSpPr>
        <p:spPr bwMode="black">
          <a:xfrm>
            <a:off x="7010400" y="5434013"/>
            <a:ext cx="2133600" cy="374650"/>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Freier Schulbesuch</a:t>
            </a:r>
          </a:p>
        </p:txBody>
      </p:sp>
      <p:grpSp>
        <p:nvGrpSpPr>
          <p:cNvPr id="2" name="Gruppieren 28"/>
          <p:cNvGrpSpPr>
            <a:grpSpLocks/>
          </p:cNvGrpSpPr>
          <p:nvPr/>
        </p:nvGrpSpPr>
        <p:grpSpPr bwMode="auto">
          <a:xfrm>
            <a:off x="179388" y="5229225"/>
            <a:ext cx="504825" cy="1295400"/>
            <a:chOff x="5714999" y="3200324"/>
            <a:chExt cx="644160" cy="2063811"/>
          </a:xfrm>
          <a:solidFill>
            <a:schemeClr val="bg1"/>
          </a:solidFill>
        </p:grpSpPr>
        <p:sp>
          <p:nvSpPr>
            <p:cNvPr id="26" name="Ellipse 25"/>
            <p:cNvSpPr/>
            <p:nvPr/>
          </p:nvSpPr>
          <p:spPr bwMode="auto">
            <a:xfrm>
              <a:off x="5834512" y="3200324"/>
              <a:ext cx="403107" cy="4021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27" name="Rechteck 26"/>
            <p:cNvSpPr/>
            <p:nvPr/>
          </p:nvSpPr>
          <p:spPr bwMode="auto">
            <a:xfrm>
              <a:off x="5877052" y="3668223"/>
              <a:ext cx="320054" cy="80427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3" name="Gruppieren 77"/>
            <p:cNvGrpSpPr/>
            <p:nvPr/>
          </p:nvGrpSpPr>
          <p:grpSpPr bwMode="auto">
            <a:xfrm>
              <a:off x="5714999" y="3484829"/>
              <a:ext cx="644160" cy="800429"/>
              <a:chOff x="2627140" y="1714488"/>
              <a:chExt cx="571903" cy="710142"/>
            </a:xfrm>
            <a:grpFill/>
          </p:grpSpPr>
          <p:sp>
            <p:nvSpPr>
              <p:cNvPr id="32" name="Rechteck 31"/>
              <p:cNvSpPr/>
              <p:nvPr/>
            </p:nvSpPr>
            <p:spPr>
              <a:xfrm rot="19556810">
                <a:off x="3068029" y="1714488"/>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34" name="Rechteck 33"/>
              <p:cNvSpPr/>
              <p:nvPr/>
            </p:nvSpPr>
            <p:spPr>
              <a:xfrm rot="2192549">
                <a:off x="2627140" y="1720997"/>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4" name="Gruppieren 12"/>
            <p:cNvGrpSpPr>
              <a:grpSpLocks/>
            </p:cNvGrpSpPr>
            <p:nvPr/>
          </p:nvGrpSpPr>
          <p:grpSpPr bwMode="auto">
            <a:xfrm>
              <a:off x="5752386" y="4346533"/>
              <a:ext cx="520688" cy="917602"/>
              <a:chOff x="3473728" y="3751606"/>
              <a:chExt cx="750678" cy="1322912"/>
            </a:xfrm>
            <a:grpFill/>
          </p:grpSpPr>
          <p:sp>
            <p:nvSpPr>
              <p:cNvPr id="30" name="Rechteck 8"/>
              <p:cNvSpPr/>
              <p:nvPr/>
            </p:nvSpPr>
            <p:spPr bwMode="auto">
              <a:xfrm rot="20700000">
                <a:off x="3974703" y="3750901"/>
                <a:ext cx="251154" cy="131997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31" name="Rechteck 9"/>
              <p:cNvSpPr/>
              <p:nvPr/>
            </p:nvSpPr>
            <p:spPr bwMode="auto">
              <a:xfrm rot="900000">
                <a:off x="3472394" y="3754546"/>
                <a:ext cx="251154" cy="131997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grpSp>
        <p:nvGrpSpPr>
          <p:cNvPr id="5" name="Gruppieren 28"/>
          <p:cNvGrpSpPr>
            <a:grpSpLocks/>
          </p:cNvGrpSpPr>
          <p:nvPr/>
        </p:nvGrpSpPr>
        <p:grpSpPr bwMode="auto">
          <a:xfrm>
            <a:off x="179388" y="3213100"/>
            <a:ext cx="576262" cy="1439863"/>
            <a:chOff x="5714999" y="3200324"/>
            <a:chExt cx="644160" cy="2063811"/>
          </a:xfrm>
          <a:solidFill>
            <a:schemeClr val="bg1"/>
          </a:solidFill>
        </p:grpSpPr>
        <p:sp>
          <p:nvSpPr>
            <p:cNvPr id="38" name="Ellipse 37"/>
            <p:cNvSpPr/>
            <p:nvPr/>
          </p:nvSpPr>
          <p:spPr bwMode="auto">
            <a:xfrm>
              <a:off x="5835668" y="3200324"/>
              <a:ext cx="402822" cy="40275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39" name="Rechteck 38"/>
            <p:cNvSpPr/>
            <p:nvPr/>
          </p:nvSpPr>
          <p:spPr bwMode="auto">
            <a:xfrm>
              <a:off x="5876482" y="3666787"/>
              <a:ext cx="321194" cy="8055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6" name="Gruppieren 77"/>
            <p:cNvGrpSpPr/>
            <p:nvPr/>
          </p:nvGrpSpPr>
          <p:grpSpPr bwMode="auto">
            <a:xfrm>
              <a:off x="5714999" y="3484829"/>
              <a:ext cx="644160" cy="800429"/>
              <a:chOff x="2627140" y="1714488"/>
              <a:chExt cx="571903" cy="710142"/>
            </a:xfrm>
            <a:grpFill/>
          </p:grpSpPr>
          <p:sp>
            <p:nvSpPr>
              <p:cNvPr id="44" name="Rechteck 43"/>
              <p:cNvSpPr/>
              <p:nvPr/>
            </p:nvSpPr>
            <p:spPr>
              <a:xfrm rot="19556810">
                <a:off x="3068029" y="1714488"/>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45" name="Rechteck 44"/>
              <p:cNvSpPr/>
              <p:nvPr/>
            </p:nvSpPr>
            <p:spPr>
              <a:xfrm rot="2192549">
                <a:off x="2627140" y="1720997"/>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7" name="Gruppieren 12"/>
            <p:cNvGrpSpPr>
              <a:grpSpLocks/>
            </p:cNvGrpSpPr>
            <p:nvPr/>
          </p:nvGrpSpPr>
          <p:grpSpPr bwMode="auto">
            <a:xfrm>
              <a:off x="5752386" y="4346533"/>
              <a:ext cx="520688" cy="917602"/>
              <a:chOff x="3473728" y="3751606"/>
              <a:chExt cx="750678" cy="1322912"/>
            </a:xfrm>
            <a:grpFill/>
          </p:grpSpPr>
          <p:sp>
            <p:nvSpPr>
              <p:cNvPr id="42" name="Rechteck 8"/>
              <p:cNvSpPr/>
              <p:nvPr/>
            </p:nvSpPr>
            <p:spPr bwMode="auto">
              <a:xfrm rot="20700000">
                <a:off x="3974993" y="3752478"/>
                <a:ext cx="248163" cy="13187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43" name="Rechteck 9"/>
              <p:cNvSpPr/>
              <p:nvPr/>
            </p:nvSpPr>
            <p:spPr bwMode="auto">
              <a:xfrm rot="900000">
                <a:off x="3473552" y="3755760"/>
                <a:ext cx="248163" cy="13187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grpSp>
        <p:nvGrpSpPr>
          <p:cNvPr id="9" name="Gruppieren 28"/>
          <p:cNvGrpSpPr>
            <a:grpSpLocks/>
          </p:cNvGrpSpPr>
          <p:nvPr/>
        </p:nvGrpSpPr>
        <p:grpSpPr bwMode="auto">
          <a:xfrm>
            <a:off x="8459788" y="1412875"/>
            <a:ext cx="360362" cy="1127125"/>
            <a:chOff x="5714999" y="3200324"/>
            <a:chExt cx="644160" cy="2063811"/>
          </a:xfrm>
          <a:solidFill>
            <a:schemeClr val="bg1"/>
          </a:solidFill>
        </p:grpSpPr>
        <p:sp>
          <p:nvSpPr>
            <p:cNvPr id="47" name="Ellipse 46"/>
            <p:cNvSpPr/>
            <p:nvPr/>
          </p:nvSpPr>
          <p:spPr bwMode="auto">
            <a:xfrm>
              <a:off x="5834183" y="3200324"/>
              <a:ext cx="402955" cy="40404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48" name="Rechteck 47"/>
            <p:cNvSpPr/>
            <p:nvPr/>
          </p:nvSpPr>
          <p:spPr bwMode="auto">
            <a:xfrm>
              <a:off x="5876748" y="3668316"/>
              <a:ext cx="320662" cy="80227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10" name="Gruppieren 77"/>
            <p:cNvGrpSpPr/>
            <p:nvPr/>
          </p:nvGrpSpPr>
          <p:grpSpPr bwMode="auto">
            <a:xfrm>
              <a:off x="5714999" y="3484829"/>
              <a:ext cx="644160" cy="800429"/>
              <a:chOff x="2627140" y="1714488"/>
              <a:chExt cx="571903" cy="710142"/>
            </a:xfrm>
            <a:grpFill/>
          </p:grpSpPr>
          <p:sp>
            <p:nvSpPr>
              <p:cNvPr id="53" name="Rechteck 52"/>
              <p:cNvSpPr/>
              <p:nvPr/>
            </p:nvSpPr>
            <p:spPr>
              <a:xfrm rot="19556810">
                <a:off x="3068029" y="1714488"/>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54" name="Rechteck 53"/>
              <p:cNvSpPr/>
              <p:nvPr/>
            </p:nvSpPr>
            <p:spPr>
              <a:xfrm rot="2192549">
                <a:off x="2627140" y="1720997"/>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11" name="Gruppieren 12"/>
            <p:cNvGrpSpPr>
              <a:grpSpLocks/>
            </p:cNvGrpSpPr>
            <p:nvPr/>
          </p:nvGrpSpPr>
          <p:grpSpPr bwMode="auto">
            <a:xfrm>
              <a:off x="5752386" y="4346533"/>
              <a:ext cx="520688" cy="917602"/>
              <a:chOff x="3473728" y="3751606"/>
              <a:chExt cx="750678" cy="1322912"/>
            </a:xfrm>
            <a:grpFill/>
          </p:grpSpPr>
          <p:sp>
            <p:nvSpPr>
              <p:cNvPr id="51" name="Rechteck 8"/>
              <p:cNvSpPr/>
              <p:nvPr/>
            </p:nvSpPr>
            <p:spPr bwMode="auto">
              <a:xfrm rot="20700000">
                <a:off x="3976224" y="3750252"/>
                <a:ext cx="249559" cy="132007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52" name="Rechteck 9"/>
              <p:cNvSpPr/>
              <p:nvPr/>
            </p:nvSpPr>
            <p:spPr bwMode="auto">
              <a:xfrm rot="900000">
                <a:off x="3473012" y="3754444"/>
                <a:ext cx="249561" cy="132007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pic>
        <p:nvPicPr>
          <p:cNvPr id="3717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762000" cy="1400175"/>
          </a:xfrm>
          <a:prstGeom prst="rect">
            <a:avLst/>
          </a:prstGeom>
          <a:solidFill>
            <a:schemeClr val="bg1"/>
          </a:solidFill>
          <a:ln w="9525" algn="ctr">
            <a:solidFill>
              <a:schemeClr val="tx1"/>
            </a:solidFill>
            <a:miter lim="800000"/>
            <a:headEnd/>
            <a:tailEnd/>
          </a:ln>
        </p:spPr>
      </p:pic>
      <p:pic>
        <p:nvPicPr>
          <p:cNvPr id="3717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3284538"/>
            <a:ext cx="762000" cy="1400175"/>
          </a:xfrm>
          <a:prstGeom prst="rect">
            <a:avLst/>
          </a:prstGeom>
          <a:solidFill>
            <a:schemeClr val="bg1"/>
          </a:solidFill>
          <a:ln w="9525" algn="ctr">
            <a:solidFill>
              <a:schemeClr val="tx1"/>
            </a:solidFill>
            <a:miter lim="800000"/>
            <a:headEnd/>
            <a:tailEnd/>
          </a:ln>
        </p:spPr>
      </p:pic>
      <p:grpSp>
        <p:nvGrpSpPr>
          <p:cNvPr id="12" name="Gruppieren 28"/>
          <p:cNvGrpSpPr>
            <a:grpSpLocks/>
          </p:cNvGrpSpPr>
          <p:nvPr/>
        </p:nvGrpSpPr>
        <p:grpSpPr bwMode="auto">
          <a:xfrm>
            <a:off x="8388350" y="5157788"/>
            <a:ext cx="504825" cy="1295400"/>
            <a:chOff x="5714999" y="3200324"/>
            <a:chExt cx="644160" cy="2063811"/>
          </a:xfrm>
          <a:solidFill>
            <a:schemeClr val="bg1"/>
          </a:solidFill>
        </p:grpSpPr>
        <p:sp>
          <p:nvSpPr>
            <p:cNvPr id="66" name="Ellipse 65"/>
            <p:cNvSpPr/>
            <p:nvPr/>
          </p:nvSpPr>
          <p:spPr bwMode="auto">
            <a:xfrm>
              <a:off x="5834514" y="3200324"/>
              <a:ext cx="403106" cy="40213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67" name="Rechteck 66"/>
            <p:cNvSpPr/>
            <p:nvPr/>
          </p:nvSpPr>
          <p:spPr bwMode="auto">
            <a:xfrm>
              <a:off x="5877052" y="3668222"/>
              <a:ext cx="320054" cy="80427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13" name="Gruppieren 77"/>
            <p:cNvGrpSpPr/>
            <p:nvPr/>
          </p:nvGrpSpPr>
          <p:grpSpPr bwMode="auto">
            <a:xfrm>
              <a:off x="5714999" y="3484829"/>
              <a:ext cx="644160" cy="800429"/>
              <a:chOff x="2627140" y="1714488"/>
              <a:chExt cx="571903" cy="710142"/>
            </a:xfrm>
            <a:grpFill/>
          </p:grpSpPr>
          <p:sp>
            <p:nvSpPr>
              <p:cNvPr id="72" name="Rechteck 71"/>
              <p:cNvSpPr/>
              <p:nvPr/>
            </p:nvSpPr>
            <p:spPr>
              <a:xfrm rot="19556810">
                <a:off x="3068029" y="1714488"/>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73" name="Rechteck 72"/>
              <p:cNvSpPr/>
              <p:nvPr/>
            </p:nvSpPr>
            <p:spPr>
              <a:xfrm rot="2192549">
                <a:off x="2627140" y="1720997"/>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14" name="Gruppieren 12"/>
            <p:cNvGrpSpPr>
              <a:grpSpLocks/>
            </p:cNvGrpSpPr>
            <p:nvPr/>
          </p:nvGrpSpPr>
          <p:grpSpPr bwMode="auto">
            <a:xfrm>
              <a:off x="5752386" y="4346533"/>
              <a:ext cx="520688" cy="917602"/>
              <a:chOff x="3473728" y="3751606"/>
              <a:chExt cx="750678" cy="1322912"/>
            </a:xfrm>
            <a:grpFill/>
          </p:grpSpPr>
          <p:sp>
            <p:nvSpPr>
              <p:cNvPr id="70" name="Rechteck 8"/>
              <p:cNvSpPr/>
              <p:nvPr/>
            </p:nvSpPr>
            <p:spPr bwMode="auto">
              <a:xfrm rot="20700000">
                <a:off x="3974703" y="3750899"/>
                <a:ext cx="251154" cy="131997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71" name="Rechteck 9"/>
              <p:cNvSpPr/>
              <p:nvPr/>
            </p:nvSpPr>
            <p:spPr bwMode="auto">
              <a:xfrm rot="900000">
                <a:off x="3472394" y="3754546"/>
                <a:ext cx="251154" cy="131997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pic>
        <p:nvPicPr>
          <p:cNvPr id="3717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484313"/>
            <a:ext cx="1441450" cy="2646362"/>
          </a:xfrm>
          <a:prstGeom prst="rect">
            <a:avLst/>
          </a:prstGeom>
          <a:solidFill>
            <a:schemeClr val="bg1"/>
          </a:solidFill>
          <a:ln w="9525" algn="ctr">
            <a:solidFill>
              <a:schemeClr val="tx1"/>
            </a:solidFill>
            <a:miter lim="800000"/>
            <a:headEnd/>
            <a:tailEnd/>
          </a:ln>
        </p:spPr>
      </p:pic>
      <p:sp>
        <p:nvSpPr>
          <p:cNvPr id="57" name="Abgerundetes Rechteck 56"/>
          <p:cNvSpPr>
            <a:spLocks noChangeArrowheads="1"/>
          </p:cNvSpPr>
          <p:nvPr/>
        </p:nvSpPr>
        <p:spPr bwMode="black">
          <a:xfrm>
            <a:off x="755650" y="2060575"/>
            <a:ext cx="792163" cy="1028700"/>
          </a:xfrm>
          <a:prstGeom prst="roundRect">
            <a:avLst>
              <a:gd name="adj" fmla="val 16667"/>
            </a:avLst>
          </a:prstGeom>
          <a:solidFill>
            <a:schemeClr val="bg1">
              <a:alpha val="56078"/>
            </a:schemeClr>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z="1800" b="1" smtClean="0">
              <a:solidFill>
                <a:srgbClr val="000000"/>
              </a:solidFill>
            </a:endParaRPr>
          </a:p>
          <a:p>
            <a:pPr algn="ctr" eaLnBrk="0" hangingPunct="0"/>
            <a:r>
              <a:rPr lang="de-AT" altLang="de-DE" sz="1800" b="1" smtClean="0">
                <a:solidFill>
                  <a:srgbClr val="000000"/>
                </a:solidFill>
              </a:rPr>
              <a:t>10%</a:t>
            </a:r>
          </a:p>
          <a:p>
            <a:pPr algn="ctr" eaLnBrk="0" hangingPunct="0"/>
            <a:endParaRPr lang="de-AT" altLang="de-DE" smtClean="0">
              <a:solidFill>
                <a:srgbClr val="000000"/>
              </a:solidFill>
            </a:endParaRPr>
          </a:p>
        </p:txBody>
      </p:sp>
      <p:sp>
        <p:nvSpPr>
          <p:cNvPr id="58" name="Abgerundetes Rechteck 57"/>
          <p:cNvSpPr>
            <a:spLocks noChangeArrowheads="1"/>
          </p:cNvSpPr>
          <p:nvPr/>
        </p:nvSpPr>
        <p:spPr bwMode="black">
          <a:xfrm>
            <a:off x="755650" y="4437063"/>
            <a:ext cx="792163" cy="1028700"/>
          </a:xfrm>
          <a:prstGeom prst="roundRect">
            <a:avLst>
              <a:gd name="adj" fmla="val 16667"/>
            </a:avLst>
          </a:prstGeom>
          <a:solidFill>
            <a:schemeClr val="bg1">
              <a:alpha val="56078"/>
            </a:schemeClr>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z="1800" b="1" smtClean="0">
              <a:solidFill>
                <a:srgbClr val="000000"/>
              </a:solidFill>
            </a:endParaRPr>
          </a:p>
          <a:p>
            <a:pPr algn="ctr" eaLnBrk="0" hangingPunct="0"/>
            <a:r>
              <a:rPr lang="de-AT" altLang="de-DE" sz="1800" b="1" smtClean="0">
                <a:solidFill>
                  <a:srgbClr val="000000"/>
                </a:solidFill>
              </a:rPr>
              <a:t>25%</a:t>
            </a:r>
          </a:p>
          <a:p>
            <a:pPr algn="ctr" eaLnBrk="0" hangingPunct="0"/>
            <a:endParaRPr lang="de-AT" altLang="de-DE" smtClean="0">
              <a:solidFill>
                <a:srgbClr val="000000"/>
              </a:solidFill>
            </a:endParaRPr>
          </a:p>
        </p:txBody>
      </p:sp>
      <p:sp>
        <p:nvSpPr>
          <p:cNvPr id="59" name="Abgerundetes Rechteck 58"/>
          <p:cNvSpPr>
            <a:spLocks noChangeArrowheads="1"/>
          </p:cNvSpPr>
          <p:nvPr/>
        </p:nvSpPr>
        <p:spPr bwMode="black">
          <a:xfrm>
            <a:off x="2411413" y="5661025"/>
            <a:ext cx="792162" cy="1028700"/>
          </a:xfrm>
          <a:prstGeom prst="roundRect">
            <a:avLst>
              <a:gd name="adj" fmla="val 16667"/>
            </a:avLst>
          </a:prstGeom>
          <a:solidFill>
            <a:schemeClr val="bg1">
              <a:alpha val="56078"/>
            </a:schemeClr>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z="1800" b="1" smtClean="0">
              <a:solidFill>
                <a:srgbClr val="000000"/>
              </a:solidFill>
            </a:endParaRPr>
          </a:p>
          <a:p>
            <a:pPr algn="ctr" eaLnBrk="0" hangingPunct="0"/>
            <a:r>
              <a:rPr lang="de-AT" altLang="de-DE" sz="1800" b="1" smtClean="0">
                <a:solidFill>
                  <a:srgbClr val="000000"/>
                </a:solidFill>
              </a:rPr>
              <a:t>5%</a:t>
            </a:r>
          </a:p>
          <a:p>
            <a:pPr algn="ctr" eaLnBrk="0" hangingPunct="0"/>
            <a:endParaRPr lang="de-AT" altLang="de-DE" smtClean="0">
              <a:solidFill>
                <a:srgbClr val="000000"/>
              </a:solidFill>
            </a:endParaRPr>
          </a:p>
        </p:txBody>
      </p:sp>
      <p:sp>
        <p:nvSpPr>
          <p:cNvPr id="60" name="Abgerundetes Rechteck 59"/>
          <p:cNvSpPr>
            <a:spLocks noChangeArrowheads="1"/>
          </p:cNvSpPr>
          <p:nvPr/>
        </p:nvSpPr>
        <p:spPr bwMode="black">
          <a:xfrm>
            <a:off x="7380288" y="1916113"/>
            <a:ext cx="792162" cy="1028700"/>
          </a:xfrm>
          <a:prstGeom prst="roundRect">
            <a:avLst>
              <a:gd name="adj" fmla="val 16667"/>
            </a:avLst>
          </a:prstGeom>
          <a:solidFill>
            <a:schemeClr val="bg1">
              <a:alpha val="56078"/>
            </a:schemeClr>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z="1800" b="1" smtClean="0">
              <a:solidFill>
                <a:srgbClr val="000000"/>
              </a:solidFill>
            </a:endParaRPr>
          </a:p>
          <a:p>
            <a:pPr algn="ctr" eaLnBrk="0" hangingPunct="0"/>
            <a:r>
              <a:rPr lang="de-AT" altLang="de-DE" sz="1800" b="1" smtClean="0">
                <a:solidFill>
                  <a:srgbClr val="000000"/>
                </a:solidFill>
              </a:rPr>
              <a:t>18%</a:t>
            </a:r>
          </a:p>
          <a:p>
            <a:pPr algn="ctr" eaLnBrk="0" hangingPunct="0"/>
            <a:endParaRPr lang="de-AT" altLang="de-DE" smtClean="0">
              <a:solidFill>
                <a:srgbClr val="000000"/>
              </a:solidFill>
            </a:endParaRPr>
          </a:p>
        </p:txBody>
      </p:sp>
      <p:sp>
        <p:nvSpPr>
          <p:cNvPr id="61" name="Abgerundetes Rechteck 60"/>
          <p:cNvSpPr>
            <a:spLocks noChangeArrowheads="1"/>
          </p:cNvSpPr>
          <p:nvPr/>
        </p:nvSpPr>
        <p:spPr bwMode="black">
          <a:xfrm>
            <a:off x="7451725" y="4149725"/>
            <a:ext cx="792163" cy="1028700"/>
          </a:xfrm>
          <a:prstGeom prst="roundRect">
            <a:avLst>
              <a:gd name="adj" fmla="val 16667"/>
            </a:avLst>
          </a:prstGeom>
          <a:solidFill>
            <a:schemeClr val="bg1">
              <a:alpha val="56078"/>
            </a:schemeClr>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z="1800" b="1" smtClean="0">
              <a:solidFill>
                <a:srgbClr val="000000"/>
              </a:solidFill>
            </a:endParaRPr>
          </a:p>
          <a:p>
            <a:pPr algn="ctr" eaLnBrk="0" hangingPunct="0"/>
            <a:r>
              <a:rPr lang="de-AT" altLang="de-DE" sz="1800" b="1" smtClean="0">
                <a:solidFill>
                  <a:srgbClr val="000000"/>
                </a:solidFill>
              </a:rPr>
              <a:t>16%</a:t>
            </a:r>
          </a:p>
          <a:p>
            <a:pPr algn="ctr" eaLnBrk="0" hangingPunct="0"/>
            <a:endParaRPr lang="de-AT" altLang="de-DE" smtClean="0">
              <a:solidFill>
                <a:srgbClr val="000000"/>
              </a:solidFill>
            </a:endParaRPr>
          </a:p>
        </p:txBody>
      </p:sp>
      <p:sp>
        <p:nvSpPr>
          <p:cNvPr id="62" name="Abgerundetes Rechteck 61"/>
          <p:cNvSpPr>
            <a:spLocks noChangeArrowheads="1"/>
          </p:cNvSpPr>
          <p:nvPr/>
        </p:nvSpPr>
        <p:spPr bwMode="black">
          <a:xfrm>
            <a:off x="6372225" y="5445125"/>
            <a:ext cx="792163" cy="1028700"/>
          </a:xfrm>
          <a:prstGeom prst="roundRect">
            <a:avLst>
              <a:gd name="adj" fmla="val 16667"/>
            </a:avLst>
          </a:prstGeom>
          <a:solidFill>
            <a:schemeClr val="bg1">
              <a:alpha val="56078"/>
            </a:schemeClr>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z="1800" b="1" smtClean="0">
              <a:solidFill>
                <a:srgbClr val="000000"/>
              </a:solidFill>
            </a:endParaRPr>
          </a:p>
          <a:p>
            <a:pPr algn="ctr" eaLnBrk="0" hangingPunct="0"/>
            <a:r>
              <a:rPr lang="de-AT" altLang="de-DE" sz="1800" b="1" smtClean="0">
                <a:solidFill>
                  <a:srgbClr val="000000"/>
                </a:solidFill>
              </a:rPr>
              <a:t>30%</a:t>
            </a:r>
          </a:p>
          <a:p>
            <a:pPr algn="ctr" eaLnBrk="0" hangingPunct="0"/>
            <a:endParaRPr lang="de-AT" altLang="de-DE" smtClean="0">
              <a:solidFill>
                <a:srgbClr val="000000"/>
              </a:solidFill>
            </a:endParaRPr>
          </a:p>
        </p:txBody>
      </p:sp>
      <p:sp>
        <p:nvSpPr>
          <p:cNvPr id="371736" name="Textfeld 62"/>
          <p:cNvSpPr txBox="1">
            <a:spLocks noChangeArrowheads="1"/>
          </p:cNvSpPr>
          <p:nvPr/>
        </p:nvSpPr>
        <p:spPr bwMode="auto">
          <a:xfrm>
            <a:off x="3995738" y="4067175"/>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800" b="1" smtClean="0">
                <a:solidFill>
                  <a:srgbClr val="000000"/>
                </a:solidFill>
              </a:rPr>
              <a:t>Lehrperson</a:t>
            </a:r>
          </a:p>
        </p:txBody>
      </p:sp>
      <p:sp>
        <p:nvSpPr>
          <p:cNvPr id="64" name="Pfeil nach unten 63"/>
          <p:cNvSpPr>
            <a:spLocks noChangeArrowheads="1"/>
          </p:cNvSpPr>
          <p:nvPr/>
        </p:nvSpPr>
        <p:spPr bwMode="black">
          <a:xfrm>
            <a:off x="4284663" y="4365625"/>
            <a:ext cx="1150937" cy="576263"/>
          </a:xfrm>
          <a:prstGeom prst="downArrow">
            <a:avLst>
              <a:gd name="adj1" fmla="val 50000"/>
              <a:gd name="adj2" fmla="val 50000"/>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mtClean="0">
              <a:solidFill>
                <a:srgbClr val="000000"/>
              </a:solidFill>
            </a:endParaRPr>
          </a:p>
        </p:txBody>
      </p:sp>
      <p:sp>
        <p:nvSpPr>
          <p:cNvPr id="65" name="Ellipse 64"/>
          <p:cNvSpPr>
            <a:spLocks noChangeArrowheads="1"/>
          </p:cNvSpPr>
          <p:nvPr/>
        </p:nvSpPr>
        <p:spPr bwMode="black">
          <a:xfrm>
            <a:off x="3419475" y="5013325"/>
            <a:ext cx="2808288" cy="1298575"/>
          </a:xfrm>
          <a:prstGeom prst="ellipse">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800" b="1" smtClean="0">
                <a:solidFill>
                  <a:srgbClr val="000000"/>
                </a:solidFill>
              </a:rPr>
              <a:t>Eingabe der Steuersätze </a:t>
            </a:r>
          </a:p>
          <a:p>
            <a:pPr algn="ctr" eaLnBrk="0" hangingPunct="0"/>
            <a:r>
              <a:rPr lang="de-AT" altLang="de-DE" sz="1800" b="1" smtClean="0">
                <a:solidFill>
                  <a:srgbClr val="000000"/>
                </a:solidFill>
              </a:rPr>
              <a:t>(EXCEL Tabelle)</a:t>
            </a:r>
          </a:p>
        </p:txBody>
      </p:sp>
      <p:pic>
        <p:nvPicPr>
          <p:cNvPr id="37173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1341438"/>
            <a:ext cx="431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4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3573463"/>
            <a:ext cx="431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4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2163" y="4076700"/>
            <a:ext cx="431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409">
            <a:off x="1989138" y="5745163"/>
            <a:ext cx="4333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4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1484313"/>
            <a:ext cx="4333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716338"/>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4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5936">
            <a:off x="7035800" y="5103813"/>
            <a:ext cx="431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9971">
            <a:off x="7034213" y="6475413"/>
            <a:ext cx="4333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3681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0.01979 1.09827E-6 L 0.40173 -0.05387 " pathEditMode="relative" rAng="0" ptsTypes="AA">
                                      <p:cBhvr>
                                        <p:cTn id="6" dur="2000" fill="hold"/>
                                        <p:tgtEl>
                                          <p:spTgt spid="57"/>
                                        </p:tgtEl>
                                        <p:attrNameLst>
                                          <p:attrName>ppt_x</p:attrName>
                                          <p:attrName>ppt_y</p:attrName>
                                        </p:attrNameLst>
                                      </p:cBhvr>
                                      <p:rCtr x="1910000" y="-270000"/>
                                    </p:animMotion>
                                  </p:childTnLst>
                                </p:cTn>
                              </p:par>
                              <p:par>
                                <p:cTn id="7" presetID="49" presetClass="path" presetSubtype="0" accel="50000" decel="50000" fill="hold" grpId="0" nodeType="withEffect">
                                  <p:stCondLst>
                                    <p:cond delay="0"/>
                                  </p:stCondLst>
                                  <p:childTnLst>
                                    <p:animMotion origin="layout" path="M 1.94444E-6 -7.40741E-7 L 0.39774 -0.39005 " pathEditMode="relative" rAng="0" ptsTypes="AA">
                                      <p:cBhvr>
                                        <p:cTn id="8" dur="2000" fill="hold"/>
                                        <p:tgtEl>
                                          <p:spTgt spid="58"/>
                                        </p:tgtEl>
                                        <p:attrNameLst>
                                          <p:attrName>ppt_x</p:attrName>
                                          <p:attrName>ppt_y</p:attrName>
                                        </p:attrNameLst>
                                      </p:cBhvr>
                                      <p:rCtr x="1990000" y="-1950000"/>
                                    </p:animMotion>
                                  </p:childTnLst>
                                </p:cTn>
                              </p:par>
                              <p:par>
                                <p:cTn id="9" presetID="49" presetClass="path" presetSubtype="0" accel="50000" decel="50000" fill="hold" grpId="0" nodeType="withEffect">
                                  <p:stCondLst>
                                    <p:cond delay="0"/>
                                  </p:stCondLst>
                                  <p:childTnLst>
                                    <p:animMotion origin="layout" path="M -4.44444E-6 -2.96296E-6 L 0.21667 -0.54745 " pathEditMode="relative" rAng="0" ptsTypes="AA">
                                      <p:cBhvr>
                                        <p:cTn id="10" dur="2000" fill="hold"/>
                                        <p:tgtEl>
                                          <p:spTgt spid="59"/>
                                        </p:tgtEl>
                                        <p:attrNameLst>
                                          <p:attrName>ppt_x</p:attrName>
                                          <p:attrName>ppt_y</p:attrName>
                                        </p:attrNameLst>
                                      </p:cBhvr>
                                      <p:rCtr x="1080000" y="-2740000"/>
                                    </p:animMotion>
                                  </p:childTnLst>
                                </p:cTn>
                              </p:par>
                              <p:par>
                                <p:cTn id="11" presetID="49" presetClass="path" presetSubtype="0" accel="50000" decel="50000" fill="hold" grpId="0" nodeType="withEffect">
                                  <p:stCondLst>
                                    <p:cond delay="0"/>
                                  </p:stCondLst>
                                  <p:childTnLst>
                                    <p:animMotion origin="layout" path="M -1.66667E-6 1.85185E-6 L -0.20087 -0.52639 " pathEditMode="relative" rAng="0" ptsTypes="AA">
                                      <p:cBhvr>
                                        <p:cTn id="12" dur="2000" fill="hold"/>
                                        <p:tgtEl>
                                          <p:spTgt spid="62"/>
                                        </p:tgtEl>
                                        <p:attrNameLst>
                                          <p:attrName>ppt_x</p:attrName>
                                          <p:attrName>ppt_y</p:attrName>
                                        </p:attrNameLst>
                                      </p:cBhvr>
                                      <p:rCtr x="-1010000" y="-2630000"/>
                                    </p:animMotion>
                                  </p:childTnLst>
                                </p:cTn>
                              </p:par>
                              <p:par>
                                <p:cTn id="13" presetID="49" presetClass="path" presetSubtype="0" accel="50000" decel="50000" fill="hold" grpId="0" nodeType="withEffect">
                                  <p:stCondLst>
                                    <p:cond delay="0"/>
                                  </p:stCondLst>
                                  <p:childTnLst>
                                    <p:animMotion origin="layout" path="M 2.77778E-7 -2.59259E-6 L -0.31875 -0.3375 " pathEditMode="relative" rAng="0" ptsTypes="AA">
                                      <p:cBhvr>
                                        <p:cTn id="14" dur="2000" fill="hold"/>
                                        <p:tgtEl>
                                          <p:spTgt spid="61"/>
                                        </p:tgtEl>
                                        <p:attrNameLst>
                                          <p:attrName>ppt_x</p:attrName>
                                          <p:attrName>ppt_y</p:attrName>
                                        </p:attrNameLst>
                                      </p:cBhvr>
                                      <p:rCtr x="-1590000" y="-1690000"/>
                                    </p:animMotion>
                                  </p:childTnLst>
                                </p:cTn>
                              </p:par>
                              <p:par>
                                <p:cTn id="15" presetID="49" presetClass="path" presetSubtype="0" accel="50000" decel="50000" fill="hold" grpId="0" nodeType="withEffect">
                                  <p:stCondLst>
                                    <p:cond delay="0"/>
                                  </p:stCondLst>
                                  <p:childTnLst>
                                    <p:animMotion origin="layout" path="M 2.77778E-6 1.85185E-6 L -0.31893 -0.03287 " pathEditMode="relative" rAng="0" ptsTypes="AA">
                                      <p:cBhvr>
                                        <p:cTn id="16" dur="2000" fill="hold"/>
                                        <p:tgtEl>
                                          <p:spTgt spid="60"/>
                                        </p:tgtEl>
                                        <p:attrNameLst>
                                          <p:attrName>ppt_x</p:attrName>
                                          <p:attrName>ppt_y</p:attrName>
                                        </p:attrNameLst>
                                      </p:cBhvr>
                                      <p:rCtr x="-1600000" y="-16000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linds(horizontal)">
                                      <p:cBhvr>
                                        <p:cTn id="21" dur="1000"/>
                                        <p:tgtEl>
                                          <p:spTgt spid="6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linds(horizontal)">
                                      <p:cBhvr>
                                        <p:cTn id="24"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4" grpId="0" animBg="1"/>
      <p:bldP spid="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2" name="Picture 2"/>
          <p:cNvPicPr>
            <a:picLocks noChangeAspect="1" noChangeArrowheads="1"/>
          </p:cNvPicPr>
          <p:nvPr/>
        </p:nvPicPr>
        <p:blipFill>
          <a:blip r:embed="rId2">
            <a:extLst>
              <a:ext uri="{28A0092B-C50C-407E-A947-70E740481C1C}">
                <a14:useLocalDpi xmlns:a14="http://schemas.microsoft.com/office/drawing/2010/main" val="0"/>
              </a:ext>
            </a:extLst>
          </a:blip>
          <a:srcRect l="11420" t="6931" r="9831" b="3612"/>
          <a:stretch>
            <a:fillRect/>
          </a:stretch>
        </p:blipFill>
        <p:spPr bwMode="auto">
          <a:xfrm>
            <a:off x="300038" y="333375"/>
            <a:ext cx="8520112"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537013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273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497888" cy="47974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pic>
      <p:pic>
        <p:nvPicPr>
          <p:cNvPr id="3727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149850"/>
            <a:ext cx="4248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a:spLocks noChangeArrowheads="1"/>
          </p:cNvSpPr>
          <p:nvPr/>
        </p:nvSpPr>
        <p:spPr bwMode="black">
          <a:xfrm>
            <a:off x="395288" y="3716338"/>
            <a:ext cx="8208962" cy="1152525"/>
          </a:xfrm>
          <a:prstGeom prst="rect">
            <a:avLst/>
          </a:prstGeom>
          <a:noFill/>
          <a:ln w="63500" algn="ctr">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mtClean="0">
              <a:solidFill>
                <a:srgbClr val="000000"/>
              </a:solidFill>
            </a:endParaRPr>
          </a:p>
        </p:txBody>
      </p:sp>
      <p:sp>
        <p:nvSpPr>
          <p:cNvPr id="12" name="Rechteck 11"/>
          <p:cNvSpPr>
            <a:spLocks noChangeArrowheads="1"/>
          </p:cNvSpPr>
          <p:nvPr/>
        </p:nvSpPr>
        <p:spPr bwMode="black">
          <a:xfrm>
            <a:off x="2916238" y="1125538"/>
            <a:ext cx="5688012" cy="2159000"/>
          </a:xfrm>
          <a:prstGeom prst="rect">
            <a:avLst/>
          </a:prstGeom>
          <a:noFill/>
          <a:ln w="63500" algn="ctr">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mtClean="0">
              <a:solidFill>
                <a:srgbClr val="000000"/>
              </a:solidFill>
            </a:endParaRPr>
          </a:p>
        </p:txBody>
      </p:sp>
      <p:sp>
        <p:nvSpPr>
          <p:cNvPr id="13" name="Ellipse 12"/>
          <p:cNvSpPr>
            <a:spLocks noChangeArrowheads="1"/>
          </p:cNvSpPr>
          <p:nvPr/>
        </p:nvSpPr>
        <p:spPr bwMode="black">
          <a:xfrm>
            <a:off x="323850" y="1290638"/>
            <a:ext cx="1979613" cy="519112"/>
          </a:xfrm>
          <a:prstGeom prst="ellipse">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800" b="1" smtClean="0">
                <a:solidFill>
                  <a:srgbClr val="000000"/>
                </a:solidFill>
              </a:rPr>
              <a:t>EINGABE</a:t>
            </a:r>
          </a:p>
        </p:txBody>
      </p:sp>
      <p:cxnSp>
        <p:nvCxnSpPr>
          <p:cNvPr id="15" name="Gerade Verbindung mit Pfeil 14"/>
          <p:cNvCxnSpPr>
            <a:cxnSpLocks noChangeShapeType="1"/>
            <a:stCxn id="13" idx="6"/>
          </p:cNvCxnSpPr>
          <p:nvPr/>
        </p:nvCxnSpPr>
        <p:spPr bwMode="auto">
          <a:xfrm>
            <a:off x="2303463" y="1550988"/>
            <a:ext cx="684212" cy="149225"/>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9" name="Ellipse 18"/>
          <p:cNvSpPr>
            <a:spLocks noChangeArrowheads="1"/>
          </p:cNvSpPr>
          <p:nvPr/>
        </p:nvSpPr>
        <p:spPr bwMode="black">
          <a:xfrm>
            <a:off x="5903913" y="5559425"/>
            <a:ext cx="3240087" cy="1168400"/>
          </a:xfrm>
          <a:prstGeom prst="ellipse">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ERGEBNIS </a:t>
            </a:r>
          </a:p>
          <a:p>
            <a:pPr algn="ctr" eaLnBrk="0" hangingPunct="0"/>
            <a:r>
              <a:rPr lang="de-AT" altLang="de-DE" sz="1600" b="1" smtClean="0">
                <a:solidFill>
                  <a:srgbClr val="000000"/>
                </a:solidFill>
              </a:rPr>
              <a:t>Anzahl der Sozialleistungen</a:t>
            </a:r>
          </a:p>
        </p:txBody>
      </p:sp>
      <p:cxnSp>
        <p:nvCxnSpPr>
          <p:cNvPr id="20" name="Gerade Verbindung mit Pfeil 19"/>
          <p:cNvCxnSpPr>
            <a:cxnSpLocks noChangeShapeType="1"/>
            <a:stCxn id="19" idx="0"/>
          </p:cNvCxnSpPr>
          <p:nvPr/>
        </p:nvCxnSpPr>
        <p:spPr bwMode="auto">
          <a:xfrm flipH="1" flipV="1">
            <a:off x="7451725" y="4868863"/>
            <a:ext cx="73025" cy="690562"/>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3145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10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10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1000"/>
                                        <p:tgtEl>
                                          <p:spTgt spid="2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el 1"/>
          <p:cNvSpPr txBox="1">
            <a:spLocks/>
          </p:cNvSpPr>
          <p:nvPr/>
        </p:nvSpPr>
        <p:spPr bwMode="auto">
          <a:xfrm>
            <a:off x="250825" y="188913"/>
            <a:ext cx="8713788" cy="1223962"/>
          </a:xfrm>
          <a:prstGeom prst="rect">
            <a:avLst/>
          </a:prstGeom>
          <a:solidFill>
            <a:schemeClr val="bg1">
              <a:lumMod val="85000"/>
            </a:schemeClr>
          </a:solidFill>
          <a:ln>
            <a:solidFill>
              <a:schemeClr val="tx1"/>
            </a:solidFill>
            <a:miter lim="800000"/>
            <a:headEnd/>
            <a:tailEnd/>
          </a:ln>
          <a:effectLst>
            <a:outerShdw blurRad="50800" dist="38100" dir="2700000" algn="tl" rotWithShape="0">
              <a:prstClr val="black">
                <a:alpha val="40000"/>
              </a:prstClr>
            </a:outerShdw>
          </a:effectLst>
        </p:spPr>
        <p:txBody>
          <a:bodyPr anchor="ctr"/>
          <a:lstStyle/>
          <a:p>
            <a:pPr algn="ctr">
              <a:defRPr/>
            </a:pPr>
            <a:r>
              <a:rPr lang="de-AT" sz="2000" b="1" kern="0" dirty="0">
                <a:solidFill>
                  <a:srgbClr val="000000"/>
                </a:solidFill>
                <a:latin typeface="Arial"/>
              </a:rPr>
              <a:t>Experiment: Vernichtung des Sozialleistungstopfs</a:t>
            </a:r>
            <a:br>
              <a:rPr lang="de-AT" sz="2000" b="1" kern="0" dirty="0">
                <a:solidFill>
                  <a:srgbClr val="000000"/>
                </a:solidFill>
                <a:latin typeface="Arial"/>
              </a:rPr>
            </a:br>
            <a:endParaRPr lang="de-AT" sz="2000" b="1" kern="0" dirty="0">
              <a:solidFill>
                <a:srgbClr val="000000"/>
              </a:solidFill>
              <a:latin typeface="Arial"/>
            </a:endParaRPr>
          </a:p>
          <a:p>
            <a:pPr algn="ctr">
              <a:defRPr/>
            </a:pPr>
            <a:r>
              <a:rPr lang="de-AT" sz="2000" b="1" kern="0" dirty="0">
                <a:solidFill>
                  <a:srgbClr val="000000"/>
                </a:solidFill>
                <a:latin typeface="Arial"/>
              </a:rPr>
              <a:t>4.-6. RUNDE: Vernichtung des Sozialleistungstopfs</a:t>
            </a:r>
          </a:p>
        </p:txBody>
      </p:sp>
      <p:sp>
        <p:nvSpPr>
          <p:cNvPr id="41987" name="Mond 12"/>
          <p:cNvSpPr>
            <a:spLocks noChangeArrowheads="1"/>
          </p:cNvSpPr>
          <p:nvPr/>
        </p:nvSpPr>
        <p:spPr bwMode="black">
          <a:xfrm rot="10800000">
            <a:off x="8674100" y="5805488"/>
            <a:ext cx="469900" cy="765175"/>
          </a:xfrm>
          <a:prstGeom prst="moon">
            <a:avLst>
              <a:gd name="adj" fmla="val 50000"/>
            </a:avLst>
          </a:prstGeom>
          <a:solidFill>
            <a:schemeClr val="accent1">
              <a:lumMod val="20000"/>
              <a:lumOff val="80000"/>
            </a:schemeClr>
          </a:solidFill>
          <a:ln w="9525" algn="ctr">
            <a:solidFill>
              <a:schemeClr val="tx1"/>
            </a:solidFill>
            <a:miter lim="800000"/>
            <a:headEnd/>
            <a:tailEnd/>
          </a:ln>
        </p:spPr>
        <p:txBody>
          <a:bodyPr lIns="92075" tIns="46038" rIns="92075" bIns="46038" anchor="ctr">
            <a:spAutoFit/>
          </a:bodyPr>
          <a:lstStyle/>
          <a:p>
            <a:pPr algn="ctr" eaLnBrk="0" hangingPunct="0">
              <a:defRPr/>
            </a:pPr>
            <a:endParaRPr lang="de-AT" sz="1000">
              <a:solidFill>
                <a:srgbClr val="000000"/>
              </a:solidFill>
              <a:latin typeface="Times New Roman" panose="02020603050405020304" pitchFamily="18" charset="0"/>
            </a:endParaRPr>
          </a:p>
        </p:txBody>
      </p:sp>
      <p:sp>
        <p:nvSpPr>
          <p:cNvPr id="41989" name="Flussdiagramm: Magnetplattenspeicher 54"/>
          <p:cNvSpPr>
            <a:spLocks noChangeArrowheads="1"/>
          </p:cNvSpPr>
          <p:nvPr/>
        </p:nvSpPr>
        <p:spPr bwMode="black">
          <a:xfrm>
            <a:off x="7740650" y="5449888"/>
            <a:ext cx="1008063" cy="1408112"/>
          </a:xfrm>
          <a:prstGeom prst="flowChartMagneticDisk">
            <a:avLst/>
          </a:prstGeom>
          <a:solidFill>
            <a:schemeClr val="accent1">
              <a:lumMod val="20000"/>
              <a:lumOff val="80000"/>
            </a:schemeClr>
          </a:solidFill>
          <a:ln w="9525" algn="ctr">
            <a:solidFill>
              <a:schemeClr val="tx1"/>
            </a:solidFill>
            <a:miter lim="800000"/>
            <a:headEnd/>
            <a:tailEnd/>
          </a:ln>
        </p:spPr>
        <p:txBody>
          <a:bodyPr lIns="92075" tIns="46038" rIns="92075" bIns="46038" anchor="ctr">
            <a:spAutoFit/>
          </a:bodyPr>
          <a:lstStyle/>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p:txBody>
      </p:sp>
      <p:sp>
        <p:nvSpPr>
          <p:cNvPr id="56" name="Textfeld 55"/>
          <p:cNvSpPr txBox="1"/>
          <p:nvPr/>
        </p:nvSpPr>
        <p:spPr>
          <a:xfrm>
            <a:off x="179388" y="6237288"/>
            <a:ext cx="8569325" cy="784225"/>
          </a:xfrm>
          <a:prstGeom prst="rect">
            <a:avLst/>
          </a:prstGeom>
          <a:noFill/>
        </p:spPr>
        <p:txBody>
          <a:bodyPr>
            <a:spAutoFit/>
          </a:bodyPr>
          <a:lstStyle/>
          <a:p>
            <a:pPr marL="354013" indent="-354013" eaLnBrk="0" hangingPunct="0">
              <a:spcBef>
                <a:spcPts val="600"/>
              </a:spcBef>
              <a:spcAft>
                <a:spcPts val="600"/>
              </a:spcAft>
              <a:buFont typeface="Arial" pitchFamily="34" charset="0"/>
              <a:buChar char="•"/>
              <a:defRPr/>
            </a:pPr>
            <a:r>
              <a:rPr lang="de-AT" sz="2000" b="1" dirty="0">
                <a:solidFill>
                  <a:srgbClr val="000000"/>
                </a:solidFill>
                <a:latin typeface="Times New Roman" panose="02020603050405020304" pitchFamily="18" charset="0"/>
              </a:rPr>
              <a:t>Der Sozialleistungstopf bleibt leer und wird vernichtet.</a:t>
            </a:r>
          </a:p>
          <a:p>
            <a:pPr eaLnBrk="0" hangingPunct="0">
              <a:defRPr/>
            </a:pPr>
            <a:endParaRPr lang="de-AT" sz="2000" dirty="0">
              <a:solidFill>
                <a:srgbClr val="000000"/>
              </a:solidFill>
              <a:latin typeface="Times New Roman" panose="02020603050405020304" pitchFamily="18" charset="0"/>
            </a:endParaRPr>
          </a:p>
        </p:txBody>
      </p:sp>
      <p:graphicFrame>
        <p:nvGraphicFramePr>
          <p:cNvPr id="7" name="Diagramm 6"/>
          <p:cNvGraphicFramePr/>
          <p:nvPr/>
        </p:nvGraphicFramePr>
        <p:xfrm>
          <a:off x="1115616" y="2132856"/>
          <a:ext cx="676875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3767" name="Textfeld 8"/>
          <p:cNvSpPr txBox="1">
            <a:spLocks noChangeArrowheads="1"/>
          </p:cNvSpPr>
          <p:nvPr/>
        </p:nvSpPr>
        <p:spPr bwMode="auto">
          <a:xfrm>
            <a:off x="250825" y="1557338"/>
            <a:ext cx="8569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ts val="600"/>
              </a:spcBef>
              <a:spcAft>
                <a:spcPts val="600"/>
              </a:spcAft>
              <a:buFont typeface="Arial" panose="020B0604020202020204" pitchFamily="34" charset="0"/>
              <a:buChar char="•"/>
            </a:pPr>
            <a:r>
              <a:rPr lang="de-AT" altLang="de-DE" sz="1600" b="1" smtClean="0">
                <a:solidFill>
                  <a:srgbClr val="000000"/>
                </a:solidFill>
              </a:rPr>
              <a:t>Nach 4-6 Runden wird sinkende Steuermoral sichtbar:</a:t>
            </a:r>
          </a:p>
        </p:txBody>
      </p:sp>
      <p:sp>
        <p:nvSpPr>
          <p:cNvPr id="10" name="Mond 12"/>
          <p:cNvSpPr>
            <a:spLocks noChangeArrowheads="1"/>
          </p:cNvSpPr>
          <p:nvPr/>
        </p:nvSpPr>
        <p:spPr bwMode="black">
          <a:xfrm>
            <a:off x="7308850" y="5805488"/>
            <a:ext cx="468313" cy="765175"/>
          </a:xfrm>
          <a:prstGeom prst="moon">
            <a:avLst>
              <a:gd name="adj" fmla="val 50000"/>
            </a:avLst>
          </a:prstGeom>
          <a:solidFill>
            <a:schemeClr val="accent1">
              <a:lumMod val="20000"/>
              <a:lumOff val="80000"/>
            </a:schemeClr>
          </a:solidFill>
          <a:ln w="9525" algn="ctr">
            <a:solidFill>
              <a:schemeClr val="tx1"/>
            </a:solidFill>
            <a:miter lim="800000"/>
            <a:headEnd/>
            <a:tailEnd/>
          </a:ln>
        </p:spPr>
        <p:txBody>
          <a:bodyPr lIns="92075" tIns="46038" rIns="92075" bIns="46038" anchor="ctr">
            <a:spAutoFit/>
          </a:bodyPr>
          <a:lstStyle/>
          <a:p>
            <a:pPr algn="ctr" eaLnBrk="0" hangingPunct="0">
              <a:defRPr/>
            </a:pPr>
            <a:endParaRPr lang="de-AT" sz="10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821111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41989"/>
                                        </p:tgtEl>
                                      </p:cBhvr>
                                    </p:animEffect>
                                    <p:set>
                                      <p:cBhvr>
                                        <p:cTn id="7" dur="1" fill="hold">
                                          <p:stCondLst>
                                            <p:cond delay="499"/>
                                          </p:stCondLst>
                                        </p:cTn>
                                        <p:tgtEl>
                                          <p:spTgt spid="41989"/>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41987"/>
                                        </p:tgtEl>
                                      </p:cBhvr>
                                    </p:animEffect>
                                    <p:set>
                                      <p:cBhvr>
                                        <p:cTn id="13" dur="1" fill="hold">
                                          <p:stCondLst>
                                            <p:cond delay="499"/>
                                          </p:stCondLst>
                                        </p:cTn>
                                        <p:tgtEl>
                                          <p:spTgt spid="419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198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el 1"/>
          <p:cNvSpPr txBox="1">
            <a:spLocks/>
          </p:cNvSpPr>
          <p:nvPr/>
        </p:nvSpPr>
        <p:spPr bwMode="auto">
          <a:xfrm>
            <a:off x="250825" y="188913"/>
            <a:ext cx="8713788" cy="1223962"/>
          </a:xfrm>
          <a:prstGeom prst="rect">
            <a:avLst/>
          </a:prstGeom>
          <a:solidFill>
            <a:srgbClr val="DDDDDD"/>
          </a:solidFill>
          <a:ln>
            <a:solidFill>
              <a:srgbClr val="000000"/>
            </a:solidFill>
            <a:miter lim="800000"/>
            <a:headEnd/>
            <a:tailEnd/>
          </a:ln>
        </p:spPr>
        <p:txBody>
          <a:bodyPr anchor="ctr"/>
          <a:lstStyle/>
          <a:p>
            <a:pPr algn="ctr">
              <a:defRPr/>
            </a:pPr>
            <a:r>
              <a:rPr lang="de-AT" sz="2800" b="1" kern="0" dirty="0">
                <a:solidFill>
                  <a:srgbClr val="000000"/>
                </a:solidFill>
                <a:latin typeface="Arial"/>
              </a:rPr>
              <a:t>Experiment</a:t>
            </a:r>
          </a:p>
          <a:p>
            <a:pPr algn="ctr">
              <a:defRPr/>
            </a:pPr>
            <a:r>
              <a:rPr lang="de-AT" sz="2800" b="1" kern="0" dirty="0">
                <a:solidFill>
                  <a:srgbClr val="000000"/>
                </a:solidFill>
                <a:latin typeface="Arial"/>
              </a:rPr>
              <a:t>AUSWERTUNGSPHASE/ DISKUSSION - REFLEXION</a:t>
            </a:r>
          </a:p>
        </p:txBody>
      </p:sp>
      <p:sp>
        <p:nvSpPr>
          <p:cNvPr id="56" name="Textfeld 55"/>
          <p:cNvSpPr txBox="1"/>
          <p:nvPr/>
        </p:nvSpPr>
        <p:spPr>
          <a:xfrm>
            <a:off x="250825" y="1700213"/>
            <a:ext cx="8642350" cy="4894262"/>
          </a:xfrm>
          <a:prstGeom prst="rect">
            <a:avLst/>
          </a:prstGeom>
          <a:noFill/>
        </p:spPr>
        <p:txBody>
          <a:bodyPr>
            <a:spAutoFit/>
          </a:bodyPr>
          <a:lstStyle/>
          <a:p>
            <a:pPr marL="354013" indent="-354013" eaLnBrk="0" hangingPunct="0">
              <a:spcBef>
                <a:spcPts val="600"/>
              </a:spcBef>
              <a:spcAft>
                <a:spcPts val="600"/>
              </a:spcAft>
              <a:buFont typeface="Arial" pitchFamily="34" charset="0"/>
              <a:buChar char="•"/>
              <a:defRPr/>
            </a:pPr>
            <a:r>
              <a:rPr lang="de-AT" sz="2000" b="1" dirty="0">
                <a:solidFill>
                  <a:srgbClr val="000000"/>
                </a:solidFill>
                <a:latin typeface="Times New Roman" panose="02020603050405020304" pitchFamily="18" charset="0"/>
              </a:rPr>
              <a:t>Wie konnte es zur Vernichtung des Sozialleistungstopfs kommen?</a:t>
            </a:r>
          </a:p>
          <a:p>
            <a:pPr marL="354013" indent="-354013" eaLnBrk="0" hangingPunct="0">
              <a:spcBef>
                <a:spcPts val="600"/>
              </a:spcBef>
              <a:spcAft>
                <a:spcPts val="600"/>
              </a:spcAft>
              <a:defRPr/>
            </a:pPr>
            <a:r>
              <a:rPr lang="de-AT" sz="2000" dirty="0">
                <a:solidFill>
                  <a:srgbClr val="000000"/>
                </a:solidFill>
                <a:latin typeface="Times New Roman" panose="02020603050405020304" pitchFamily="18" charset="0"/>
              </a:rPr>
              <a:t>	Jeder wollten zwar Sozialleistungen (Bonbons) in Anspruch nehmen, war jedoch nicht bereit, zu deren Finanzierung beizutragen (Steuern zahlen).</a:t>
            </a:r>
          </a:p>
          <a:p>
            <a:pPr marL="354013" indent="-354013" eaLnBrk="0" hangingPunct="0">
              <a:spcBef>
                <a:spcPts val="600"/>
              </a:spcBef>
              <a:spcAft>
                <a:spcPts val="600"/>
              </a:spcAft>
              <a:defRPr/>
            </a:pPr>
            <a:endParaRPr lang="de-AT" sz="2000" i="1" dirty="0">
              <a:solidFill>
                <a:srgbClr val="000000"/>
              </a:solidFill>
              <a:latin typeface="Times New Roman" panose="02020603050405020304" pitchFamily="18" charset="0"/>
            </a:endParaRPr>
          </a:p>
          <a:p>
            <a:pPr marL="354013" indent="-354013" eaLnBrk="0" hangingPunct="0">
              <a:spcBef>
                <a:spcPts val="600"/>
              </a:spcBef>
              <a:spcAft>
                <a:spcPts val="600"/>
              </a:spcAft>
              <a:buFont typeface="Arial" pitchFamily="34" charset="0"/>
              <a:buChar char="•"/>
              <a:defRPr/>
            </a:pPr>
            <a:r>
              <a:rPr lang="de-AT" sz="2000" b="1" dirty="0">
                <a:solidFill>
                  <a:srgbClr val="000000"/>
                </a:solidFill>
                <a:latin typeface="Times New Roman" panose="02020603050405020304" pitchFamily="18" charset="0"/>
              </a:rPr>
              <a:t>Warum hat sich jemand dafür entschieden, keine Steuern zu zahlen und trotzdem Sozialleistungen (Bonbons) zu konsumieren?</a:t>
            </a:r>
          </a:p>
          <a:p>
            <a:pPr marL="449263" eaLnBrk="0" hangingPunct="0">
              <a:spcBef>
                <a:spcPts val="600"/>
              </a:spcBef>
              <a:spcAft>
                <a:spcPts val="600"/>
              </a:spcAft>
              <a:defRPr/>
            </a:pPr>
            <a:r>
              <a:rPr lang="de-AT" sz="2000" b="1" dirty="0">
                <a:solidFill>
                  <a:srgbClr val="000000"/>
                </a:solidFill>
                <a:latin typeface="Times New Roman" panose="02020603050405020304" pitchFamily="18" charset="0"/>
              </a:rPr>
              <a:t>Trittbrettfahrer (</a:t>
            </a:r>
            <a:r>
              <a:rPr lang="de-AT" sz="2000" b="1" dirty="0" err="1">
                <a:solidFill>
                  <a:srgbClr val="000000"/>
                </a:solidFill>
                <a:latin typeface="Times New Roman" panose="02020603050405020304" pitchFamily="18" charset="0"/>
              </a:rPr>
              <a:t>Freeriding</a:t>
            </a:r>
            <a:r>
              <a:rPr lang="de-AT" sz="2000" b="1" dirty="0">
                <a:solidFill>
                  <a:srgbClr val="000000"/>
                </a:solidFill>
                <a:latin typeface="Times New Roman" panose="02020603050405020304" pitchFamily="18" charset="0"/>
              </a:rPr>
              <a:t>-Problem) </a:t>
            </a:r>
            <a:r>
              <a:rPr lang="de-AT" sz="2000" dirty="0">
                <a:solidFill>
                  <a:srgbClr val="000000"/>
                </a:solidFill>
                <a:latin typeface="Times New Roman" panose="02020603050405020304" pitchFamily="18" charset="0"/>
              </a:rPr>
              <a:t>– Sozialleistungen werden konsumiert, ohne einen Beitrag dafür zu leisten (auf Kosten „Anderer“).</a:t>
            </a:r>
          </a:p>
          <a:p>
            <a:pPr marL="989013" indent="-539750" eaLnBrk="0" hangingPunct="0">
              <a:spcBef>
                <a:spcPts val="600"/>
              </a:spcBef>
              <a:spcAft>
                <a:spcPts val="600"/>
              </a:spcAft>
              <a:defRPr/>
            </a:pPr>
            <a:endParaRPr lang="de-AT" sz="2000" dirty="0">
              <a:solidFill>
                <a:srgbClr val="000000"/>
              </a:solidFill>
              <a:latin typeface="Times New Roman" panose="02020603050405020304" pitchFamily="18" charset="0"/>
            </a:endParaRPr>
          </a:p>
          <a:p>
            <a:pPr marL="354013" indent="-354013" eaLnBrk="0" hangingPunct="0">
              <a:spcBef>
                <a:spcPts val="600"/>
              </a:spcBef>
              <a:spcAft>
                <a:spcPts val="600"/>
              </a:spcAft>
              <a:buFont typeface="Arial" pitchFamily="34" charset="0"/>
              <a:buChar char="•"/>
              <a:defRPr/>
            </a:pPr>
            <a:r>
              <a:rPr lang="de-AT" sz="2000" b="1" dirty="0">
                <a:solidFill>
                  <a:srgbClr val="000000"/>
                </a:solidFill>
                <a:latin typeface="Times New Roman" panose="02020603050405020304" pitchFamily="18" charset="0"/>
              </a:rPr>
              <a:t>Was würde in einem Staat passieren, wenn sich jeder so verhalten würde d.h. es würde keiner Steuern zahlen?</a:t>
            </a:r>
          </a:p>
          <a:p>
            <a:pPr marL="354013" indent="-354013" eaLnBrk="0" hangingPunct="0">
              <a:spcBef>
                <a:spcPts val="600"/>
              </a:spcBef>
              <a:spcAft>
                <a:spcPts val="600"/>
              </a:spcAft>
              <a:defRPr/>
            </a:pPr>
            <a:endParaRPr lang="de-AT" sz="2200" b="1" dirty="0">
              <a:solidFill>
                <a:srgbClr val="000000"/>
              </a:solidFill>
              <a:latin typeface="Times New Roman" panose="02020603050405020304" pitchFamily="18" charset="0"/>
            </a:endParaRPr>
          </a:p>
        </p:txBody>
      </p:sp>
      <p:sp>
        <p:nvSpPr>
          <p:cNvPr id="374788" name="Foliennummernplatzhalt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endParaRPr lang="de-AT" altLang="de-DE" smtClean="0">
              <a:solidFill>
                <a:srgbClr val="000000"/>
              </a:solidFill>
            </a:endParaRPr>
          </a:p>
        </p:txBody>
      </p:sp>
      <p:pic>
        <p:nvPicPr>
          <p:cNvPr id="374789" name="Grafik 40" descr="Staatsbankrott_307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5949950"/>
            <a:ext cx="19081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81726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el 1"/>
          <p:cNvSpPr txBox="1">
            <a:spLocks/>
          </p:cNvSpPr>
          <p:nvPr/>
        </p:nvSpPr>
        <p:spPr bwMode="auto">
          <a:xfrm>
            <a:off x="250825" y="188913"/>
            <a:ext cx="8713788" cy="1223962"/>
          </a:xfrm>
          <a:prstGeom prst="rect">
            <a:avLst/>
          </a:prstGeom>
          <a:solidFill>
            <a:srgbClr val="DDDDDD"/>
          </a:solidFill>
          <a:ln>
            <a:solidFill>
              <a:srgbClr val="000000"/>
            </a:solidFill>
            <a:miter lim="800000"/>
            <a:headEnd/>
            <a:tailEnd/>
          </a:ln>
        </p:spPr>
        <p:txBody>
          <a:bodyPr anchor="ctr"/>
          <a:lstStyle/>
          <a:p>
            <a:pPr algn="ctr" eaLnBrk="0" hangingPunct="0">
              <a:defRPr/>
            </a:pPr>
            <a:r>
              <a:rPr lang="de-AT" sz="2000" b="1" kern="0" dirty="0">
                <a:solidFill>
                  <a:srgbClr val="000000"/>
                </a:solidFill>
                <a:latin typeface="Arial"/>
              </a:rPr>
              <a:t>Experiment: Vernichtung des Sozialleistungstopfs</a:t>
            </a:r>
            <a:br>
              <a:rPr lang="de-AT" sz="2000" b="1" kern="0" dirty="0">
                <a:solidFill>
                  <a:srgbClr val="000000"/>
                </a:solidFill>
                <a:latin typeface="Arial"/>
              </a:rPr>
            </a:br>
            <a:endParaRPr lang="de-AT" sz="2000" b="1" kern="0" dirty="0">
              <a:solidFill>
                <a:srgbClr val="000000"/>
              </a:solidFill>
              <a:latin typeface="Arial"/>
            </a:endParaRPr>
          </a:p>
          <a:p>
            <a:pPr algn="ctr" eaLnBrk="0" hangingPunct="0">
              <a:defRPr/>
            </a:pPr>
            <a:r>
              <a:rPr lang="de-AT" sz="2000" b="1" kern="0" dirty="0">
                <a:solidFill>
                  <a:srgbClr val="000000"/>
                </a:solidFill>
                <a:latin typeface="Arial"/>
              </a:rPr>
              <a:t>AUSWERTUNGSPHASE/ DISKUSSION - REFLEXION</a:t>
            </a:r>
          </a:p>
        </p:txBody>
      </p:sp>
      <p:sp>
        <p:nvSpPr>
          <p:cNvPr id="56" name="Textfeld 55"/>
          <p:cNvSpPr txBox="1"/>
          <p:nvPr/>
        </p:nvSpPr>
        <p:spPr>
          <a:xfrm>
            <a:off x="250825" y="1700213"/>
            <a:ext cx="8642350" cy="4170362"/>
          </a:xfrm>
          <a:prstGeom prst="rect">
            <a:avLst/>
          </a:prstGeom>
          <a:noFill/>
          <a:ln>
            <a:solidFill>
              <a:schemeClr val="tx1"/>
            </a:solidFill>
          </a:ln>
        </p:spPr>
        <p:txBody>
          <a:bodyPr>
            <a:spAutoFit/>
          </a:bodyPr>
          <a:lstStyle/>
          <a:p>
            <a:pPr marL="354013" indent="-354013" eaLnBrk="0" hangingPunct="0">
              <a:spcBef>
                <a:spcPts val="600"/>
              </a:spcBef>
              <a:spcAft>
                <a:spcPts val="600"/>
              </a:spcAft>
              <a:buFont typeface="Arial" pitchFamily="34" charset="0"/>
              <a:buChar char="•"/>
              <a:defRPr/>
            </a:pPr>
            <a:r>
              <a:rPr lang="de-AT" sz="2000" b="1" dirty="0">
                <a:solidFill>
                  <a:srgbClr val="000000"/>
                </a:solidFill>
                <a:latin typeface="Times New Roman" panose="02020603050405020304" pitchFamily="18" charset="0"/>
              </a:rPr>
              <a:t>Wie konnte es zur Vernichtung des Sozialleistungstopfs kommen?</a:t>
            </a:r>
          </a:p>
          <a:p>
            <a:pPr marL="354013" indent="-354013" eaLnBrk="0" hangingPunct="0">
              <a:spcBef>
                <a:spcPts val="600"/>
              </a:spcBef>
              <a:spcAft>
                <a:spcPts val="600"/>
              </a:spcAft>
              <a:defRPr/>
            </a:pPr>
            <a:r>
              <a:rPr lang="de-AT" sz="2000" dirty="0">
                <a:solidFill>
                  <a:srgbClr val="000000"/>
                </a:solidFill>
                <a:latin typeface="Times New Roman" panose="02020603050405020304" pitchFamily="18" charset="0"/>
              </a:rPr>
              <a:t>	Alle </a:t>
            </a:r>
            <a:r>
              <a:rPr lang="de-AT" sz="2000" dirty="0" err="1">
                <a:solidFill>
                  <a:srgbClr val="000000"/>
                </a:solidFill>
                <a:latin typeface="Times New Roman" panose="02020603050405020304" pitchFamily="18" charset="0"/>
              </a:rPr>
              <a:t>SchülerInnen</a:t>
            </a:r>
            <a:r>
              <a:rPr lang="de-AT" sz="2000" dirty="0">
                <a:solidFill>
                  <a:srgbClr val="000000"/>
                </a:solidFill>
                <a:latin typeface="Times New Roman" panose="02020603050405020304" pitchFamily="18" charset="0"/>
              </a:rPr>
              <a:t> wollten zwar Sozialleistungen in Anspruch nehmen, waren jedoch nicht bereit, zu deren Finanzierung beizutragen. </a:t>
            </a:r>
            <a:r>
              <a:rPr lang="de-AT" sz="2000" i="1" dirty="0">
                <a:solidFill>
                  <a:srgbClr val="000000"/>
                </a:solidFill>
                <a:latin typeface="Times New Roman" panose="02020603050405020304" pitchFamily="18" charset="0"/>
              </a:rPr>
              <a:t>(Bsp. Griechenland, Budgetdefizit) </a:t>
            </a:r>
          </a:p>
          <a:p>
            <a:pPr marL="354013" indent="-354013" eaLnBrk="0" hangingPunct="0">
              <a:spcBef>
                <a:spcPts val="600"/>
              </a:spcBef>
              <a:spcAft>
                <a:spcPts val="600"/>
              </a:spcAft>
              <a:buFont typeface="Arial" pitchFamily="34" charset="0"/>
              <a:buChar char="•"/>
              <a:defRPr/>
            </a:pPr>
            <a:r>
              <a:rPr lang="de-AT" sz="2000" b="1" dirty="0" err="1">
                <a:solidFill>
                  <a:srgbClr val="000000"/>
                </a:solidFill>
                <a:latin typeface="Times New Roman" panose="02020603050405020304" pitchFamily="18" charset="0"/>
              </a:rPr>
              <a:t>SchülerInnen</a:t>
            </a:r>
            <a:r>
              <a:rPr lang="de-AT" sz="2000" b="1" dirty="0">
                <a:solidFill>
                  <a:srgbClr val="000000"/>
                </a:solidFill>
                <a:latin typeface="Times New Roman" panose="02020603050405020304" pitchFamily="18" charset="0"/>
              </a:rPr>
              <a:t> entwickeln Ideen, wie die Vernichtung des Sozialleistungstopfs hätte verhindert werden können. Klassische Vorschläge sind: </a:t>
            </a:r>
          </a:p>
          <a:p>
            <a:pPr marL="987425" indent="-265113" eaLnBrk="0" hangingPunct="0">
              <a:buFontTx/>
              <a:buChar char="-"/>
              <a:defRPr/>
            </a:pPr>
            <a:r>
              <a:rPr lang="de-AT" sz="2000" dirty="0">
                <a:solidFill>
                  <a:srgbClr val="000000"/>
                </a:solidFill>
                <a:latin typeface="Times New Roman" panose="02020603050405020304" pitchFamily="18" charset="0"/>
              </a:rPr>
              <a:t> Zeit verkürzen</a:t>
            </a:r>
          </a:p>
          <a:p>
            <a:pPr marL="987425" indent="-265113" eaLnBrk="0" hangingPunct="0">
              <a:buFontTx/>
              <a:buChar char="-"/>
              <a:defRPr/>
            </a:pPr>
            <a:r>
              <a:rPr lang="de-AT" sz="2000" dirty="0">
                <a:solidFill>
                  <a:srgbClr val="000000"/>
                </a:solidFill>
                <a:latin typeface="Times New Roman" panose="02020603050405020304" pitchFamily="18" charset="0"/>
              </a:rPr>
              <a:t> Anzahl der Sozialleistungen/Person einschränken</a:t>
            </a:r>
          </a:p>
          <a:p>
            <a:pPr marL="987425" indent="-265113" eaLnBrk="0" hangingPunct="0">
              <a:buFontTx/>
              <a:buChar char="-"/>
              <a:defRPr/>
            </a:pPr>
            <a:r>
              <a:rPr lang="de-AT" sz="2000" dirty="0">
                <a:solidFill>
                  <a:srgbClr val="000000"/>
                </a:solidFill>
                <a:latin typeface="Times New Roman" panose="02020603050405020304" pitchFamily="18" charset="0"/>
              </a:rPr>
              <a:t>Genauen Steuersatz festlegen, Regeln und Strafen bei Nichteinhaltung einführen</a:t>
            </a:r>
          </a:p>
          <a:p>
            <a:pPr marL="987425" indent="-630238" eaLnBrk="0" hangingPunct="0">
              <a:defRPr/>
            </a:pPr>
            <a:r>
              <a:rPr lang="de-AT" sz="2000" i="1" dirty="0">
                <a:solidFill>
                  <a:srgbClr val="000000"/>
                </a:solidFill>
                <a:latin typeface="Times New Roman" panose="02020603050405020304" pitchFamily="18" charset="0"/>
              </a:rPr>
              <a:t>(Umsetzung in weiteren Runden möglich.)</a:t>
            </a:r>
          </a:p>
        </p:txBody>
      </p:sp>
    </p:spTree>
    <p:extLst>
      <p:ext uri="{BB962C8B-B14F-4D97-AF65-F5344CB8AC3E}">
        <p14:creationId xmlns:p14="http://schemas.microsoft.com/office/powerpoint/2010/main" val="2232944972"/>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021068" y="2654519"/>
            <a:ext cx="2092872" cy="1200329"/>
          </a:xfrm>
          <a:prstGeom prst="rect">
            <a:avLst/>
          </a:prstGeom>
          <a:noFill/>
        </p:spPr>
        <p:txBody>
          <a:bodyPr wrap="square" rtlCol="0">
            <a:spAutoFit/>
          </a:bodyPr>
          <a:lstStyle/>
          <a:p>
            <a:pPr fontAlgn="auto">
              <a:spcBef>
                <a:spcPts val="0"/>
              </a:spcBef>
              <a:spcAft>
                <a:spcPts val="0"/>
              </a:spcAft>
            </a:pPr>
            <a:r>
              <a:rPr lang="de-AT" sz="7200" b="1" dirty="0">
                <a:solidFill>
                  <a:prstClr val="black"/>
                </a:solidFill>
                <a:latin typeface="Calibri" panose="020F0502020204030204"/>
              </a:rPr>
              <a:t>Ende</a:t>
            </a:r>
          </a:p>
        </p:txBody>
      </p:sp>
    </p:spTree>
    <p:extLst>
      <p:ext uri="{BB962C8B-B14F-4D97-AF65-F5344CB8AC3E}">
        <p14:creationId xmlns:p14="http://schemas.microsoft.com/office/powerpoint/2010/main" val="1242786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Titel 1"/>
          <p:cNvSpPr>
            <a:spLocks noGrp="1"/>
          </p:cNvSpPr>
          <p:nvPr>
            <p:ph type="title"/>
          </p:nvPr>
        </p:nvSpPr>
        <p:spPr bwMode="auto">
          <a:xfrm>
            <a:off x="457200" y="274638"/>
            <a:ext cx="8229600" cy="706437"/>
          </a:xfrm>
          <a:solidFill>
            <a:schemeClr val="bg1">
              <a:lumMod val="85000"/>
            </a:schemeClr>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algn="l">
              <a:defRPr/>
            </a:pPr>
            <a:r>
              <a:rPr lang="de-AT" sz="3600" b="1" dirty="0" smtClean="0"/>
              <a:t>Moral versus Ethik</a:t>
            </a:r>
          </a:p>
        </p:txBody>
      </p:sp>
      <p:sp>
        <p:nvSpPr>
          <p:cNvPr id="3" name="Inhaltsplatzhalter 2"/>
          <p:cNvSpPr>
            <a:spLocks noGrp="1"/>
          </p:cNvSpPr>
          <p:nvPr>
            <p:ph idx="1"/>
          </p:nvPr>
        </p:nvSpPr>
        <p:spPr>
          <a:xfrm>
            <a:off x="468313" y="1412875"/>
            <a:ext cx="8229600" cy="3960813"/>
          </a:xfrm>
        </p:spPr>
        <p:txBody>
          <a:bodyPr>
            <a:normAutofit fontScale="70000" lnSpcReduction="20000"/>
          </a:bodyPr>
          <a:lstStyle/>
          <a:p>
            <a:pPr>
              <a:defRPr/>
            </a:pPr>
            <a:r>
              <a:rPr lang="de-AT" sz="3400" b="1" dirty="0" smtClean="0">
                <a:solidFill>
                  <a:srgbClr val="C00000"/>
                </a:solidFill>
              </a:rPr>
              <a:t>Moral</a:t>
            </a:r>
          </a:p>
          <a:p>
            <a:pPr algn="ctr">
              <a:buFontTx/>
              <a:buNone/>
              <a:defRPr/>
            </a:pPr>
            <a:r>
              <a:rPr lang="de-AT" sz="3400" b="1" i="1" dirty="0" smtClean="0">
                <a:solidFill>
                  <a:srgbClr val="C00000"/>
                </a:solidFill>
              </a:rPr>
              <a:t>Was</a:t>
            </a:r>
            <a:r>
              <a:rPr lang="de-AT" sz="3400" i="1" dirty="0" smtClean="0">
                <a:solidFill>
                  <a:srgbClr val="C00000"/>
                </a:solidFill>
              </a:rPr>
              <a:t>  ist allgemein gesehen  „richtig“  bzw. „falsch“ ?</a:t>
            </a:r>
          </a:p>
          <a:p>
            <a:pPr algn="ctr">
              <a:buFontTx/>
              <a:buNone/>
              <a:defRPr/>
            </a:pPr>
            <a:endParaRPr lang="de-AT" i="1" dirty="0" smtClean="0"/>
          </a:p>
          <a:p>
            <a:pPr algn="ctr">
              <a:buFontTx/>
              <a:buNone/>
              <a:defRPr/>
            </a:pPr>
            <a:r>
              <a:rPr lang="de-AT" sz="2700" i="1" dirty="0" smtClean="0"/>
              <a:t>Bsp. Stehlen ist falsch.</a:t>
            </a:r>
            <a:endParaRPr lang="de-AT" sz="2700" i="1" dirty="0"/>
          </a:p>
          <a:p>
            <a:pPr>
              <a:buFontTx/>
              <a:buNone/>
              <a:defRPr/>
            </a:pPr>
            <a:endParaRPr lang="de-AT" i="1" dirty="0" smtClean="0"/>
          </a:p>
          <a:p>
            <a:pPr>
              <a:defRPr/>
            </a:pPr>
            <a:r>
              <a:rPr lang="de-AT" sz="3400" b="1" dirty="0" smtClean="0">
                <a:solidFill>
                  <a:schemeClr val="accent1">
                    <a:lumMod val="50000"/>
                  </a:schemeClr>
                </a:solidFill>
              </a:rPr>
              <a:t>Ethik</a:t>
            </a:r>
          </a:p>
          <a:p>
            <a:pPr algn="ctr">
              <a:buFontTx/>
              <a:buNone/>
              <a:defRPr/>
            </a:pPr>
            <a:r>
              <a:rPr lang="de-AT" sz="3400" b="1" i="1" dirty="0" smtClean="0">
                <a:solidFill>
                  <a:schemeClr val="accent1">
                    <a:lumMod val="50000"/>
                  </a:schemeClr>
                </a:solidFill>
              </a:rPr>
              <a:t>Warum</a:t>
            </a:r>
            <a:r>
              <a:rPr lang="de-AT" sz="3400" i="1" dirty="0" smtClean="0">
                <a:solidFill>
                  <a:schemeClr val="accent1">
                    <a:lumMod val="50000"/>
                  </a:schemeClr>
                </a:solidFill>
              </a:rPr>
              <a:t> ist eine Handlung als „richtig“ bzw. „falsch“ anzusehen?</a:t>
            </a:r>
          </a:p>
          <a:p>
            <a:pPr algn="ctr">
              <a:buFontTx/>
              <a:buNone/>
              <a:defRPr/>
            </a:pPr>
            <a:endParaRPr lang="de-AT" i="1" dirty="0" smtClean="0"/>
          </a:p>
          <a:p>
            <a:pPr algn="ctr">
              <a:buFontTx/>
              <a:buNone/>
              <a:defRPr/>
            </a:pPr>
            <a:r>
              <a:rPr lang="de-AT" sz="3000" i="1" dirty="0" smtClean="0"/>
              <a:t>Bsp. Stehlen ist falsch, weil man gegen den Willen einer anderen Person etwas nimmt, was einem nicht gehört und so jemanden einen Schaden zufügt.</a:t>
            </a:r>
          </a:p>
          <a:p>
            <a:pPr>
              <a:defRPr/>
            </a:pPr>
            <a:endParaRPr lang="de-AT" dirty="0"/>
          </a:p>
        </p:txBody>
      </p:sp>
    </p:spTree>
    <p:extLst>
      <p:ext uri="{BB962C8B-B14F-4D97-AF65-F5344CB8AC3E}">
        <p14:creationId xmlns:p14="http://schemas.microsoft.com/office/powerpoint/2010/main" val="298844077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557338"/>
            <a:ext cx="8429625" cy="5143500"/>
          </a:xfrm>
        </p:spPr>
        <p:txBody>
          <a:bodyPr>
            <a:normAutofit/>
          </a:bodyPr>
          <a:lstStyle/>
          <a:p>
            <a:pPr marL="360363" indent="-360363">
              <a:defRPr/>
            </a:pPr>
            <a:r>
              <a:rPr lang="de-AT" sz="2400" dirty="0"/>
              <a:t>a</a:t>
            </a:r>
            <a:r>
              <a:rPr lang="de-AT" sz="2400" dirty="0" smtClean="0"/>
              <a:t>us dem Griechischen „ethos“ = Gewohnheit, Brauch</a:t>
            </a:r>
          </a:p>
          <a:p>
            <a:pPr marL="360363" indent="-360363">
              <a:defRPr/>
            </a:pPr>
            <a:endParaRPr lang="de-AT" sz="2400" dirty="0"/>
          </a:p>
          <a:p>
            <a:pPr marL="360363" indent="-360363">
              <a:tabLst>
                <a:tab pos="1169988" algn="l"/>
              </a:tabLst>
              <a:defRPr/>
            </a:pPr>
            <a:r>
              <a:rPr lang="de-AT" sz="2400" dirty="0" smtClean="0"/>
              <a:t>kritische </a:t>
            </a:r>
            <a:r>
              <a:rPr lang="de-AT" sz="2400" dirty="0"/>
              <a:t>Reflektion von Moral </a:t>
            </a:r>
            <a:r>
              <a:rPr lang="de-AT" sz="2400" dirty="0" smtClean="0"/>
              <a:t>mit argumentativer Begründung</a:t>
            </a:r>
          </a:p>
          <a:p>
            <a:pPr marL="360363" indent="-360363">
              <a:tabLst>
                <a:tab pos="1169988" algn="l"/>
              </a:tabLst>
              <a:defRPr/>
            </a:pPr>
            <a:endParaRPr lang="de-AT" sz="2400" dirty="0" smtClean="0"/>
          </a:p>
          <a:p>
            <a:pPr marL="360363" indent="-360363">
              <a:tabLst>
                <a:tab pos="1169988" algn="l"/>
              </a:tabLst>
              <a:defRPr/>
            </a:pPr>
            <a:r>
              <a:rPr lang="de-AT" sz="2400" dirty="0" smtClean="0"/>
              <a:t>soll </a:t>
            </a:r>
            <a:r>
              <a:rPr lang="de-AT" sz="2400" dirty="0"/>
              <a:t>die Menschen dazu bewegen, </a:t>
            </a:r>
            <a:r>
              <a:rPr lang="de-AT" sz="2400" dirty="0" smtClean="0"/>
              <a:t>über die allgemein </a:t>
            </a:r>
            <a:r>
              <a:rPr lang="de-AT" sz="2400" dirty="0"/>
              <a:t>geltende Moral nachzudenken und diese zu </a:t>
            </a:r>
            <a:r>
              <a:rPr lang="de-AT" sz="2400" dirty="0" smtClean="0"/>
              <a:t>begründen</a:t>
            </a:r>
          </a:p>
          <a:p>
            <a:pPr marL="360363" indent="-360363">
              <a:tabLst>
                <a:tab pos="1169988" algn="l"/>
              </a:tabLst>
              <a:defRPr/>
            </a:pPr>
            <a:endParaRPr lang="de-AT" sz="2400" dirty="0" smtClean="0"/>
          </a:p>
          <a:p>
            <a:pPr marL="360363" indent="-360363">
              <a:tabLst>
                <a:tab pos="1169988" algn="l"/>
              </a:tabLst>
              <a:defRPr/>
            </a:pPr>
            <a:r>
              <a:rPr lang="de-AT" sz="2400" dirty="0" smtClean="0"/>
              <a:t>Instrument zur Begründung und Anwendung von Moral</a:t>
            </a:r>
          </a:p>
          <a:p>
            <a:pPr marL="360363" indent="-360363">
              <a:buFontTx/>
              <a:buNone/>
              <a:tabLst>
                <a:tab pos="1169988" algn="l"/>
              </a:tabLst>
              <a:defRPr/>
            </a:pPr>
            <a:endParaRPr lang="de-AT" sz="2400" u="sng" dirty="0" smtClean="0"/>
          </a:p>
          <a:p>
            <a:pPr marL="360363" indent="0">
              <a:buFontTx/>
              <a:buNone/>
              <a:defRPr/>
            </a:pPr>
            <a:endParaRPr lang="de-AT" sz="2400" dirty="0"/>
          </a:p>
          <a:p>
            <a:pPr>
              <a:buFontTx/>
              <a:buNone/>
              <a:defRPr/>
            </a:pPr>
            <a:endParaRPr lang="de-AT" sz="2400" dirty="0"/>
          </a:p>
        </p:txBody>
      </p:sp>
      <p:sp>
        <p:nvSpPr>
          <p:cNvPr id="6" name="Titel 1"/>
          <p:cNvSpPr>
            <a:spLocks noGrp="1"/>
          </p:cNvSpPr>
          <p:nvPr>
            <p:ph type="title"/>
          </p:nvPr>
        </p:nvSpPr>
        <p:spPr>
          <a:xfrm>
            <a:off x="395288" y="260350"/>
            <a:ext cx="8362950" cy="865188"/>
          </a:xfr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ormAutofit/>
          </a:bodyPr>
          <a:lstStyle/>
          <a:p>
            <a:pPr algn="l">
              <a:defRPr/>
            </a:pPr>
            <a:r>
              <a:rPr lang="de-AT" sz="3600" b="1" dirty="0" smtClean="0"/>
              <a:t>Begriffsklärung:  Ethik</a:t>
            </a:r>
            <a:endParaRPr lang="de-AT" sz="3600" b="1" dirty="0"/>
          </a:p>
        </p:txBody>
      </p:sp>
    </p:spTree>
    <p:extLst>
      <p:ext uri="{BB962C8B-B14F-4D97-AF65-F5344CB8AC3E}">
        <p14:creationId xmlns:p14="http://schemas.microsoft.com/office/powerpoint/2010/main" val="30063256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el 1"/>
          <p:cNvSpPr>
            <a:spLocks noGrp="1"/>
          </p:cNvSpPr>
          <p:nvPr>
            <p:ph type="title"/>
          </p:nvPr>
        </p:nvSpPr>
        <p:spPr bwMode="auto">
          <a:xfrm>
            <a:off x="457200" y="274638"/>
            <a:ext cx="8229600" cy="706437"/>
          </a:xfrm>
          <a:solidFill>
            <a:schemeClr val="bg1">
              <a:lumMod val="85000"/>
            </a:schemeClr>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algn="l">
              <a:defRPr/>
            </a:pPr>
            <a:r>
              <a:rPr lang="de-AT" sz="3600" b="1" dirty="0" smtClean="0"/>
              <a:t>Begriffsklärung: Moral - Ethik</a:t>
            </a:r>
          </a:p>
        </p:txBody>
      </p:sp>
      <p:sp>
        <p:nvSpPr>
          <p:cNvPr id="3" name="Inhaltsplatzhalter 2"/>
          <p:cNvSpPr>
            <a:spLocks noGrp="1"/>
          </p:cNvSpPr>
          <p:nvPr>
            <p:ph idx="1"/>
          </p:nvPr>
        </p:nvSpPr>
        <p:spPr>
          <a:xfrm>
            <a:off x="468313" y="1268413"/>
            <a:ext cx="8429625" cy="5143500"/>
          </a:xfrm>
        </p:spPr>
        <p:txBody>
          <a:bodyPr>
            <a:normAutofit fontScale="92500" lnSpcReduction="10000"/>
          </a:bodyPr>
          <a:lstStyle/>
          <a:p>
            <a:pPr>
              <a:tabLst>
                <a:tab pos="1169988" algn="l"/>
              </a:tabLst>
              <a:defRPr/>
            </a:pPr>
            <a:r>
              <a:rPr lang="de-AT" b="1" dirty="0" smtClean="0">
                <a:solidFill>
                  <a:srgbClr val="C00000"/>
                </a:solidFill>
              </a:rPr>
              <a:t>Moral = </a:t>
            </a:r>
            <a:r>
              <a:rPr lang="de-AT" dirty="0" smtClean="0"/>
              <a:t>Werte</a:t>
            </a:r>
            <a:r>
              <a:rPr lang="de-AT" dirty="0"/>
              <a:t>, Normen und Haltungen, die in einer </a:t>
            </a:r>
            <a:r>
              <a:rPr lang="de-AT" dirty="0" smtClean="0"/>
              <a:t>Gesellschaft </a:t>
            </a:r>
            <a:r>
              <a:rPr lang="de-AT" b="1" u="sng" dirty="0" smtClean="0"/>
              <a:t>tatsächlich </a:t>
            </a:r>
            <a:r>
              <a:rPr lang="de-AT" b="1" u="sng" dirty="0"/>
              <a:t>gültig </a:t>
            </a:r>
            <a:r>
              <a:rPr lang="de-AT" dirty="0" smtClean="0"/>
              <a:t>sind.</a:t>
            </a:r>
          </a:p>
          <a:p>
            <a:pPr marL="360363" indent="-360363">
              <a:buFontTx/>
              <a:buNone/>
              <a:defRPr/>
            </a:pPr>
            <a:r>
              <a:rPr lang="de-AT" sz="2600" i="1" dirty="0"/>
              <a:t>	</a:t>
            </a:r>
            <a:r>
              <a:rPr lang="de-AT" sz="2600" i="1" dirty="0" smtClean="0"/>
              <a:t>(</a:t>
            </a:r>
            <a:r>
              <a:rPr lang="de-AT" sz="2600" b="1" i="1" dirty="0" smtClean="0">
                <a:solidFill>
                  <a:srgbClr val="C00000"/>
                </a:solidFill>
              </a:rPr>
              <a:t>Was</a:t>
            </a:r>
            <a:r>
              <a:rPr lang="de-AT" sz="2600" i="1" dirty="0" smtClean="0"/>
              <a:t>  allg. als </a:t>
            </a:r>
            <a:r>
              <a:rPr lang="de-AT" sz="2600" i="1" dirty="0"/>
              <a:t>„richtig“ oder „falsch“ angesehen </a:t>
            </a:r>
            <a:r>
              <a:rPr lang="de-AT" sz="2600" i="1" dirty="0" smtClean="0"/>
              <a:t>wird.)</a:t>
            </a:r>
          </a:p>
          <a:p>
            <a:pPr marL="360363" indent="-360363">
              <a:buFontTx/>
              <a:buNone/>
              <a:defRPr/>
            </a:pPr>
            <a:endParaRPr lang="de-AT" dirty="0"/>
          </a:p>
          <a:p>
            <a:pPr marL="360363" indent="-360363">
              <a:buFont typeface="Arial" pitchFamily="34" charset="0"/>
              <a:buChar char="•"/>
              <a:tabLst>
                <a:tab pos="1169988" algn="l"/>
              </a:tabLst>
              <a:defRPr/>
            </a:pPr>
            <a:r>
              <a:rPr lang="de-AT" b="1" dirty="0" smtClean="0">
                <a:solidFill>
                  <a:schemeClr val="accent1">
                    <a:lumMod val="50000"/>
                  </a:schemeClr>
                </a:solidFill>
              </a:rPr>
              <a:t>Ethik = </a:t>
            </a:r>
            <a:r>
              <a:rPr lang="de-AT" dirty="0" smtClean="0"/>
              <a:t>Kritischen </a:t>
            </a:r>
            <a:r>
              <a:rPr lang="de-AT" dirty="0"/>
              <a:t>Reflektion von Moral </a:t>
            </a:r>
            <a:r>
              <a:rPr lang="de-AT" dirty="0" smtClean="0"/>
              <a:t>mit argumentativer Begründung. Ethik </a:t>
            </a:r>
            <a:r>
              <a:rPr lang="de-AT" dirty="0"/>
              <a:t>soll die Menschen dazu bewegen, </a:t>
            </a:r>
            <a:r>
              <a:rPr lang="de-AT" dirty="0" smtClean="0"/>
              <a:t>über die allgemein </a:t>
            </a:r>
            <a:r>
              <a:rPr lang="de-AT" b="1" u="sng" dirty="0"/>
              <a:t>geltende Moral </a:t>
            </a:r>
            <a:r>
              <a:rPr lang="de-AT" dirty="0"/>
              <a:t>nachzudenken</a:t>
            </a:r>
            <a:r>
              <a:rPr lang="de-AT" b="1" dirty="0"/>
              <a:t> </a:t>
            </a:r>
            <a:r>
              <a:rPr lang="de-AT" dirty="0"/>
              <a:t>und diese zu </a:t>
            </a:r>
            <a:r>
              <a:rPr lang="de-AT" b="1" u="sng" dirty="0" smtClean="0"/>
              <a:t>begründen.</a:t>
            </a:r>
            <a:endParaRPr lang="de-AT" u="sng" dirty="0" smtClean="0"/>
          </a:p>
          <a:p>
            <a:pPr marL="360363" indent="0">
              <a:buFontTx/>
              <a:buNone/>
              <a:defRPr/>
            </a:pPr>
            <a:r>
              <a:rPr lang="de-AT" sz="2600" i="1" dirty="0" smtClean="0"/>
              <a:t>(</a:t>
            </a:r>
            <a:r>
              <a:rPr lang="de-AT" sz="2600" b="1" i="1" dirty="0" smtClean="0">
                <a:solidFill>
                  <a:schemeClr val="accent1">
                    <a:lumMod val="50000"/>
                  </a:schemeClr>
                </a:solidFill>
              </a:rPr>
              <a:t>Warum</a:t>
            </a:r>
            <a:r>
              <a:rPr lang="de-AT" sz="2600" i="1" dirty="0" smtClean="0"/>
              <a:t> wird eine Handlung als „richtig“ oder „falsch“ angesehen?)</a:t>
            </a:r>
            <a:endParaRPr lang="de-AT" sz="2600" i="1" dirty="0"/>
          </a:p>
          <a:p>
            <a:pPr>
              <a:buFontTx/>
              <a:buNone/>
              <a:defRPr/>
            </a:pPr>
            <a:endParaRPr lang="de-AT" dirty="0"/>
          </a:p>
          <a:p>
            <a:pPr>
              <a:buFontTx/>
              <a:buNone/>
              <a:defRPr/>
            </a:pPr>
            <a:endParaRPr lang="de-AT" dirty="0"/>
          </a:p>
        </p:txBody>
      </p:sp>
    </p:spTree>
    <p:extLst>
      <p:ext uri="{BB962C8B-B14F-4D97-AF65-F5344CB8AC3E}">
        <p14:creationId xmlns:p14="http://schemas.microsoft.com/office/powerpoint/2010/main" val="21988013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0825" y="260350"/>
            <a:ext cx="8569325" cy="57785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a:spAutoFit/>
          </a:bodyPr>
          <a:lstStyle/>
          <a:p>
            <a:pPr algn="ctr" eaLnBrk="0" hangingPunct="0">
              <a:defRPr/>
            </a:pPr>
            <a:r>
              <a:rPr lang="de-AT" sz="3150" b="1" dirty="0">
                <a:solidFill>
                  <a:srgbClr val="000000"/>
                </a:solidFill>
                <a:latin typeface="Arial"/>
              </a:rPr>
              <a:t>Ethische Grundorientierungen im Überblick</a:t>
            </a:r>
          </a:p>
        </p:txBody>
      </p:sp>
      <p:sp>
        <p:nvSpPr>
          <p:cNvPr id="270339" name="Textfeld 2"/>
          <p:cNvSpPr txBox="1">
            <a:spLocks noChangeArrowheads="1"/>
          </p:cNvSpPr>
          <p:nvPr/>
        </p:nvSpPr>
        <p:spPr bwMode="auto">
          <a:xfrm>
            <a:off x="323850" y="1125538"/>
            <a:ext cx="8424863" cy="1508125"/>
          </a:xfrm>
          <a:prstGeom prst="rect">
            <a:avLst/>
          </a:prstGeom>
          <a:gradFill>
            <a:gsLst>
              <a:gs pos="0">
                <a:schemeClr val="bg1"/>
              </a:gs>
              <a:gs pos="100000">
                <a:schemeClr val="accent1"/>
              </a:gs>
              <a:gs pos="50000">
                <a:schemeClr val="bg1"/>
              </a:gs>
              <a:gs pos="100000">
                <a:schemeClr val="accent1"/>
              </a:gs>
            </a:gsLst>
            <a:lin ang="5400000" scaled="0"/>
          </a:gradFill>
          <a:ln w="9525">
            <a:solidFill>
              <a:schemeClr val="tx1"/>
            </a:solidFill>
            <a:miter lim="800000"/>
            <a:headEnd/>
            <a:tailEnd/>
          </a:ln>
        </p:spPr>
        <p:txBody>
          <a:bodyPr>
            <a:spAutoFit/>
          </a:bodyPr>
          <a:lstStyle/>
          <a:p>
            <a:pPr eaLnBrk="0" hangingPunct="0">
              <a:defRPr/>
            </a:pPr>
            <a:r>
              <a:rPr lang="de-AT" sz="2000" b="1" dirty="0">
                <a:solidFill>
                  <a:srgbClr val="000000"/>
                </a:solidFill>
                <a:latin typeface="Arial"/>
              </a:rPr>
              <a:t>TUGENDETHIK:</a:t>
            </a:r>
            <a:r>
              <a:rPr lang="de-AT" sz="2000" dirty="0">
                <a:solidFill>
                  <a:srgbClr val="000000"/>
                </a:solidFill>
                <a:latin typeface="Arial"/>
              </a:rPr>
              <a:t> </a:t>
            </a:r>
            <a:r>
              <a:rPr lang="de-AT" sz="1800" dirty="0">
                <a:solidFill>
                  <a:srgbClr val="000000"/>
                </a:solidFill>
                <a:latin typeface="Arial"/>
              </a:rPr>
              <a:t>Platon nannte vier Kardinalstugenden: Weisheit, Tapferkeit, Besonnenheit und Gerechtigkeit. Diese Tugenden wurden von Aristoteles erweitert, beispielsweise um Ehre, Freundschaft, Aufrichtigkeit. Das Bürgertum des 19 Jahrhunderts entwickelte  sogenannte Sekundärtugenden wie Fleiß, Ordnung, Pünktlichkeit etc.</a:t>
            </a:r>
          </a:p>
        </p:txBody>
      </p:sp>
      <p:sp>
        <p:nvSpPr>
          <p:cNvPr id="270340" name="Textfeld 3"/>
          <p:cNvSpPr txBox="1">
            <a:spLocks noChangeArrowheads="1"/>
          </p:cNvSpPr>
          <p:nvPr/>
        </p:nvSpPr>
        <p:spPr bwMode="auto">
          <a:xfrm>
            <a:off x="323850" y="2924175"/>
            <a:ext cx="8424863" cy="954088"/>
          </a:xfrm>
          <a:prstGeom prst="rect">
            <a:avLst/>
          </a:prstGeom>
          <a:gradFill>
            <a:gsLst>
              <a:gs pos="0">
                <a:srgbClr val="FFFF99"/>
              </a:gs>
              <a:gs pos="100000">
                <a:schemeClr val="bg1"/>
              </a:gs>
              <a:gs pos="50000">
                <a:srgbClr val="FFFF99"/>
              </a:gs>
              <a:gs pos="100000">
                <a:schemeClr val="bg1"/>
              </a:gs>
            </a:gsLst>
            <a:lin ang="5400000" scaled="0"/>
          </a:gradFill>
          <a:ln w="9525">
            <a:solidFill>
              <a:schemeClr val="tx1"/>
            </a:solidFill>
            <a:miter lim="800000"/>
            <a:headEnd/>
            <a:tailEnd/>
          </a:ln>
        </p:spPr>
        <p:txBody>
          <a:bodyPr>
            <a:spAutoFit/>
          </a:bodyPr>
          <a:lstStyle/>
          <a:p>
            <a:pPr eaLnBrk="0" hangingPunct="0">
              <a:defRPr/>
            </a:pPr>
            <a:r>
              <a:rPr lang="de-AT" sz="2000" b="1" dirty="0">
                <a:solidFill>
                  <a:srgbClr val="000000"/>
                </a:solidFill>
                <a:latin typeface="Arial"/>
              </a:rPr>
              <a:t>PFLICHTETHIK :</a:t>
            </a:r>
            <a:r>
              <a:rPr lang="de-AT" sz="2000" dirty="0">
                <a:solidFill>
                  <a:srgbClr val="000000"/>
                </a:solidFill>
                <a:latin typeface="Arial"/>
              </a:rPr>
              <a:t> </a:t>
            </a:r>
            <a:r>
              <a:rPr lang="de-AT" sz="1800" dirty="0">
                <a:solidFill>
                  <a:srgbClr val="000000"/>
                </a:solidFill>
                <a:latin typeface="Arial"/>
              </a:rPr>
              <a:t>Diese ist eng mit Kant verbunden. Kant leitete die Pflicht aus der Vernünftigkeit der Menschen ab. Gemäß dem Kategorischen Imperativ sollten Handlungen verallgemeinerungsfähig sein! (Steuerhinterziehung?)  </a:t>
            </a:r>
          </a:p>
        </p:txBody>
      </p:sp>
      <p:sp>
        <p:nvSpPr>
          <p:cNvPr id="270341" name="Textfeld 4"/>
          <p:cNvSpPr txBox="1">
            <a:spLocks noChangeArrowheads="1"/>
          </p:cNvSpPr>
          <p:nvPr/>
        </p:nvSpPr>
        <p:spPr bwMode="auto">
          <a:xfrm>
            <a:off x="395288" y="4292600"/>
            <a:ext cx="8280400" cy="954088"/>
          </a:xfrm>
          <a:prstGeom prst="rect">
            <a:avLst/>
          </a:prstGeom>
          <a:gradFill>
            <a:gsLst>
              <a:gs pos="0">
                <a:schemeClr val="accent1">
                  <a:lumMod val="90000"/>
                </a:schemeClr>
              </a:gs>
              <a:gs pos="100000">
                <a:schemeClr val="bg1"/>
              </a:gs>
              <a:gs pos="50000">
                <a:schemeClr val="accent1">
                  <a:lumMod val="90000"/>
                </a:schemeClr>
              </a:gs>
              <a:gs pos="100000">
                <a:schemeClr val="bg1"/>
              </a:gs>
            </a:gsLst>
            <a:lin ang="5400000" scaled="0"/>
          </a:gradFill>
          <a:ln w="9525">
            <a:solidFill>
              <a:schemeClr val="tx1"/>
            </a:solidFill>
            <a:miter lim="800000"/>
            <a:headEnd/>
            <a:tailEnd/>
          </a:ln>
        </p:spPr>
        <p:txBody>
          <a:bodyPr>
            <a:spAutoFit/>
          </a:bodyPr>
          <a:lstStyle/>
          <a:p>
            <a:pPr eaLnBrk="0" hangingPunct="0">
              <a:defRPr/>
            </a:pPr>
            <a:r>
              <a:rPr lang="de-AT" sz="2000" b="1" dirty="0">
                <a:solidFill>
                  <a:srgbClr val="000000"/>
                </a:solidFill>
                <a:latin typeface="Arial"/>
              </a:rPr>
              <a:t>NUTZENETHIK (UTILITARISMUS):</a:t>
            </a:r>
            <a:r>
              <a:rPr lang="de-AT" sz="2000" dirty="0">
                <a:solidFill>
                  <a:srgbClr val="000000"/>
                </a:solidFill>
                <a:latin typeface="Arial"/>
              </a:rPr>
              <a:t> </a:t>
            </a:r>
            <a:r>
              <a:rPr lang="de-AT" sz="1800" dirty="0">
                <a:solidFill>
                  <a:srgbClr val="000000"/>
                </a:solidFill>
                <a:latin typeface="Arial"/>
              </a:rPr>
              <a:t>Diese geht auf </a:t>
            </a:r>
            <a:r>
              <a:rPr lang="de-AT" sz="1800" dirty="0" err="1">
                <a:solidFill>
                  <a:srgbClr val="000000"/>
                </a:solidFill>
                <a:latin typeface="Arial"/>
              </a:rPr>
              <a:t>Epikur</a:t>
            </a:r>
            <a:r>
              <a:rPr lang="de-AT" sz="1800" dirty="0">
                <a:solidFill>
                  <a:srgbClr val="000000"/>
                </a:solidFill>
                <a:latin typeface="Arial"/>
              </a:rPr>
              <a:t> zurück und bildet eine „Säule“ im marktwirtschaftlichen Denken. Oberstes Kriterium für die Beurteilung einer Handlung ist das Prinzip der Nützlichkeit für alle Beteiligten.</a:t>
            </a:r>
          </a:p>
        </p:txBody>
      </p:sp>
      <p:sp>
        <p:nvSpPr>
          <p:cNvPr id="270342" name="Textfeld 5"/>
          <p:cNvSpPr txBox="1">
            <a:spLocks noChangeArrowheads="1"/>
          </p:cNvSpPr>
          <p:nvPr/>
        </p:nvSpPr>
        <p:spPr bwMode="auto">
          <a:xfrm>
            <a:off x="395288" y="5516563"/>
            <a:ext cx="8280400" cy="954087"/>
          </a:xfrm>
          <a:prstGeom prst="rect">
            <a:avLst/>
          </a:prstGeom>
          <a:gradFill>
            <a:gsLst>
              <a:gs pos="0">
                <a:srgbClr val="FFFF99"/>
              </a:gs>
              <a:gs pos="100000">
                <a:schemeClr val="bg1"/>
              </a:gs>
              <a:gs pos="50000">
                <a:srgbClr val="FFFF99"/>
              </a:gs>
              <a:gs pos="100000">
                <a:schemeClr val="bg1"/>
              </a:gs>
            </a:gsLst>
            <a:lin ang="5400000" scaled="0"/>
          </a:gradFill>
          <a:ln w="9525">
            <a:solidFill>
              <a:schemeClr val="tx1"/>
            </a:solidFill>
            <a:miter lim="800000"/>
            <a:headEnd/>
            <a:tailEnd/>
          </a:ln>
        </p:spPr>
        <p:txBody>
          <a:bodyPr>
            <a:spAutoFit/>
          </a:bodyPr>
          <a:lstStyle/>
          <a:p>
            <a:pPr eaLnBrk="0" hangingPunct="0">
              <a:defRPr/>
            </a:pPr>
            <a:r>
              <a:rPr lang="de-AT" sz="2000" b="1" dirty="0">
                <a:solidFill>
                  <a:srgbClr val="000000"/>
                </a:solidFill>
                <a:latin typeface="Arial"/>
              </a:rPr>
              <a:t>VERANTWORTUNGSETHIK:</a:t>
            </a:r>
            <a:r>
              <a:rPr lang="de-AT" sz="2000" dirty="0">
                <a:solidFill>
                  <a:srgbClr val="000000"/>
                </a:solidFill>
                <a:latin typeface="Arial"/>
              </a:rPr>
              <a:t> </a:t>
            </a:r>
            <a:r>
              <a:rPr lang="de-AT" sz="1800" dirty="0">
                <a:solidFill>
                  <a:srgbClr val="000000"/>
                </a:solidFill>
                <a:latin typeface="Arial"/>
              </a:rPr>
              <a:t>Entscheidend ist, dass die Folgen einer Handlung einer ethischen Beurteilung unterworfen werden. Max Weber unterscheidet zwischen Verantwortungs- und Gesinnungsethik.</a:t>
            </a:r>
          </a:p>
        </p:txBody>
      </p:sp>
    </p:spTree>
    <p:extLst>
      <p:ext uri="{BB962C8B-B14F-4D97-AF65-F5344CB8AC3E}">
        <p14:creationId xmlns:p14="http://schemas.microsoft.com/office/powerpoint/2010/main" val="394455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el 1"/>
          <p:cNvSpPr>
            <a:spLocks noGrp="1"/>
          </p:cNvSpPr>
          <p:nvPr>
            <p:ph type="title"/>
          </p:nvPr>
        </p:nvSpPr>
        <p:spPr bwMode="auto">
          <a:xfrm>
            <a:off x="468313" y="188913"/>
            <a:ext cx="8286750" cy="1143000"/>
          </a:xfrm>
          <a:solidFill>
            <a:schemeClr val="bg1">
              <a:lumMod val="85000"/>
            </a:schemeClr>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algn="l">
              <a:defRPr/>
            </a:pPr>
            <a:r>
              <a:rPr lang="de-AT" sz="3200" b="1" dirty="0" smtClean="0"/>
              <a:t>Beispiele für Aspekte der Wirtschafts- und Unternehmensethik</a:t>
            </a:r>
          </a:p>
        </p:txBody>
      </p:sp>
      <p:sp>
        <p:nvSpPr>
          <p:cNvPr id="3" name="Inhaltsplatzhalter 2"/>
          <p:cNvSpPr>
            <a:spLocks noGrp="1"/>
          </p:cNvSpPr>
          <p:nvPr>
            <p:ph idx="1"/>
          </p:nvPr>
        </p:nvSpPr>
        <p:spPr>
          <a:xfrm>
            <a:off x="179388" y="1600200"/>
            <a:ext cx="8569325" cy="5257800"/>
          </a:xfrm>
        </p:spPr>
        <p:txBody>
          <a:bodyPr>
            <a:normAutofit fontScale="62500" lnSpcReduction="20000"/>
          </a:bodyPr>
          <a:lstStyle/>
          <a:p>
            <a:pPr algn="just">
              <a:defRPr/>
            </a:pPr>
            <a:r>
              <a:rPr lang="de-AT" i="1" dirty="0" smtClean="0"/>
              <a:t>Ein Bauunternehmen nimmt an einer Ausschreibung teil und glaubt den Großauftrag erhalten zu können. Allerdings gibt es Befürchtungen, dass  ein Mitbewerber versucht, wie bereits in der Vergangenheit unter vorgehaltener Hand gemunkelt wurde, durch Korruption den Auftrag an sich zu reißen. </a:t>
            </a:r>
          </a:p>
          <a:p>
            <a:pPr algn="just">
              <a:buFontTx/>
              <a:buNone/>
              <a:defRPr/>
            </a:pPr>
            <a:r>
              <a:rPr lang="de-AT" i="1" dirty="0" smtClean="0"/>
              <a:t>	</a:t>
            </a:r>
            <a:r>
              <a:rPr lang="de-AT" b="1" i="1" dirty="0" smtClean="0"/>
              <a:t>Wie soll sich der Bauunternehmer verhalten?</a:t>
            </a:r>
            <a:endParaRPr lang="de-AT" b="1" dirty="0" smtClean="0"/>
          </a:p>
          <a:p>
            <a:pPr algn="just">
              <a:defRPr/>
            </a:pPr>
            <a:endParaRPr lang="de-AT" dirty="0" smtClean="0"/>
          </a:p>
          <a:p>
            <a:pPr algn="just">
              <a:defRPr/>
            </a:pPr>
            <a:r>
              <a:rPr lang="de-AT" i="1" dirty="0" smtClean="0"/>
              <a:t>Ein Industrieunternehmen hat die Möglichkeit, seine Produktion nach Osteuropa zu verlagern. Allerdings würden damit in Österreich, in einer ohnehin strukturschwachen Region, wo das Unternehmen jahrelang angesiedelt ist, viele Arbeitslose entstehen. </a:t>
            </a:r>
          </a:p>
          <a:p>
            <a:pPr algn="just">
              <a:buFontTx/>
              <a:buNone/>
              <a:defRPr/>
            </a:pPr>
            <a:r>
              <a:rPr lang="de-AT" i="1" dirty="0" smtClean="0"/>
              <a:t>	</a:t>
            </a:r>
            <a:r>
              <a:rPr lang="de-AT" b="1" i="1" dirty="0" smtClean="0"/>
              <a:t>Wie soll diese Standortfrage gelöst werden?</a:t>
            </a:r>
            <a:endParaRPr lang="de-AT" b="1" dirty="0" smtClean="0"/>
          </a:p>
          <a:p>
            <a:pPr algn="just">
              <a:buFontTx/>
              <a:buNone/>
              <a:defRPr/>
            </a:pPr>
            <a:endParaRPr lang="de-AT" dirty="0" smtClean="0"/>
          </a:p>
          <a:p>
            <a:pPr algn="just">
              <a:defRPr/>
            </a:pPr>
            <a:r>
              <a:rPr lang="de-AT" i="1" dirty="0" smtClean="0"/>
              <a:t>Eine Bank könnte ein sehr großes Projekt mit-finanzieren und dabei sehr gut verdienen, allerdings ist dieses Projekt ökologisch sehr bedenklich. </a:t>
            </a:r>
          </a:p>
          <a:p>
            <a:pPr algn="just">
              <a:buFontTx/>
              <a:buNone/>
              <a:defRPr/>
            </a:pPr>
            <a:r>
              <a:rPr lang="de-AT" i="1" dirty="0" smtClean="0"/>
              <a:t>	</a:t>
            </a:r>
            <a:r>
              <a:rPr lang="de-AT" b="1" i="1" dirty="0" smtClean="0"/>
              <a:t>Soll diese Finanzierung übernommen werden?</a:t>
            </a:r>
            <a:endParaRPr lang="de-AT" b="1" dirty="0" smtClean="0"/>
          </a:p>
        </p:txBody>
      </p:sp>
    </p:spTree>
    <p:extLst>
      <p:ext uri="{BB962C8B-B14F-4D97-AF65-F5344CB8AC3E}">
        <p14:creationId xmlns:p14="http://schemas.microsoft.com/office/powerpoint/2010/main" val="11536567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10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10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U Design">
  <a:themeElements>
    <a:clrScheme name="WU Wien neu2">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Aff">
  <a:themeElements>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f">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accent1"/>
        </a:solidFill>
        <a:ln w="9525" algn="ctr">
          <a:solidFill>
            <a:schemeClr val="tx1"/>
          </a:solidFill>
          <a:miter lim="800000"/>
          <a:headEnd/>
          <a:tailEnd/>
        </a:ln>
      </a:spPr>
      <a:bodyPr lIns="92075" tIns="46038" rIns="92075" bIns="46038" anchor="ct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Aff">
  <a:themeElements>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f">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accent1"/>
        </a:solidFill>
        <a:ln w="9525" algn="ctr">
          <a:solidFill>
            <a:schemeClr val="tx1"/>
          </a:solidFill>
          <a:miter lim="800000"/>
          <a:headEnd/>
          <a:tailEnd/>
        </a:ln>
      </a:spPr>
      <a:bodyPr lIns="92075" tIns="46038" rIns="92075" bIns="46038" anchor="ct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WU Designvorlage neu">
  <a:themeElements>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WU Designvorlage neu 1">
        <a:dk1>
          <a:srgbClr val="000000"/>
        </a:dk1>
        <a:lt1>
          <a:srgbClr val="FFFFFF"/>
        </a:lt1>
        <a:dk2>
          <a:srgbClr val="002E60"/>
        </a:dk2>
        <a:lt2>
          <a:srgbClr val="E5F5FA"/>
        </a:lt2>
        <a:accent1>
          <a:srgbClr val="0096D3"/>
        </a:accent1>
        <a:accent2>
          <a:srgbClr val="002E60"/>
        </a:accent2>
        <a:accent3>
          <a:srgbClr val="FFFFFF"/>
        </a:accent3>
        <a:accent4>
          <a:srgbClr val="000000"/>
        </a:accent4>
        <a:accent5>
          <a:srgbClr val="AAC9E6"/>
        </a:accent5>
        <a:accent6>
          <a:srgbClr val="002956"/>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WU Designvorlage neu">
  <a:themeElements>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WU Designvorlage neu 1">
        <a:dk1>
          <a:srgbClr val="000000"/>
        </a:dk1>
        <a:lt1>
          <a:srgbClr val="FFFFFF"/>
        </a:lt1>
        <a:dk2>
          <a:srgbClr val="002E60"/>
        </a:dk2>
        <a:lt2>
          <a:srgbClr val="E5F5FA"/>
        </a:lt2>
        <a:accent1>
          <a:srgbClr val="0096D3"/>
        </a:accent1>
        <a:accent2>
          <a:srgbClr val="002E60"/>
        </a:accent2>
        <a:accent3>
          <a:srgbClr val="FFFFFF"/>
        </a:accent3>
        <a:accent4>
          <a:srgbClr val="000000"/>
        </a:accent4>
        <a:accent5>
          <a:srgbClr val="AAC9E6"/>
        </a:accent5>
        <a:accent6>
          <a:srgbClr val="002956"/>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WU Design">
  <a:themeElements>
    <a:clrScheme name="WU Wien neu2">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ff">
  <a:themeElements>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f">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accent1"/>
        </a:solidFill>
        <a:ln w="9525" algn="ctr">
          <a:solidFill>
            <a:schemeClr val="tx1"/>
          </a:solidFill>
          <a:miter lim="800000"/>
          <a:headEnd/>
          <a:tailEnd/>
        </a:ln>
      </a:spPr>
      <a:bodyPr lIns="92075" tIns="46038" rIns="92075" bIns="46038" anchor="ct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ands money">
  <a:themeElements>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fontScheme name="Hands mon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Hands money">
  <a:themeElements>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fontScheme name="Hands mon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WU Design</Template>
  <TotalTime>0</TotalTime>
  <Words>1938</Words>
  <Application>Microsoft Office PowerPoint</Application>
  <PresentationFormat>Bildschirmpräsentation (4:3)</PresentationFormat>
  <Paragraphs>454</Paragraphs>
  <Slides>44</Slides>
  <Notes>2</Notes>
  <HiddenSlides>0</HiddenSlides>
  <MMClips>0</MMClips>
  <ScaleCrop>false</ScaleCrop>
  <HeadingPairs>
    <vt:vector size="8" baseType="variant">
      <vt:variant>
        <vt:lpstr>Verwendete Schriftarten</vt:lpstr>
      </vt:variant>
      <vt:variant>
        <vt:i4>9</vt:i4>
      </vt:variant>
      <vt:variant>
        <vt:lpstr>Design</vt:lpstr>
      </vt:variant>
      <vt:variant>
        <vt:i4>11</vt:i4>
      </vt:variant>
      <vt:variant>
        <vt:lpstr>Eingebettete OLE-Server</vt:lpstr>
      </vt:variant>
      <vt:variant>
        <vt:i4>1</vt:i4>
      </vt:variant>
      <vt:variant>
        <vt:lpstr>Folientitel</vt:lpstr>
      </vt:variant>
      <vt:variant>
        <vt:i4>44</vt:i4>
      </vt:variant>
    </vt:vector>
  </HeadingPairs>
  <TitlesOfParts>
    <vt:vector size="65" baseType="lpstr">
      <vt:lpstr>ＭＳ Ｐゴシック</vt:lpstr>
      <vt:lpstr>Arial</vt:lpstr>
      <vt:lpstr>Calibri</vt:lpstr>
      <vt:lpstr>Calibri Light</vt:lpstr>
      <vt:lpstr>Impact</vt:lpstr>
      <vt:lpstr>Tahoma</vt:lpstr>
      <vt:lpstr>Times New Roman</vt:lpstr>
      <vt:lpstr>Verdana</vt:lpstr>
      <vt:lpstr>Wingdings</vt:lpstr>
      <vt:lpstr>WU Design</vt:lpstr>
      <vt:lpstr>5_WU Designvorlage neu</vt:lpstr>
      <vt:lpstr>6_WU Designvorlage neu</vt:lpstr>
      <vt:lpstr>3_WU Design</vt:lpstr>
      <vt:lpstr>Aff</vt:lpstr>
      <vt:lpstr>Hands money</vt:lpstr>
      <vt:lpstr>Office Theme</vt:lpstr>
      <vt:lpstr>1_Hands money</vt:lpstr>
      <vt:lpstr>1_Office Theme</vt:lpstr>
      <vt:lpstr>2_Aff</vt:lpstr>
      <vt:lpstr>3_Aff</vt:lpstr>
      <vt:lpstr>CorelPhotoPaint.Image.8</vt:lpstr>
      <vt:lpstr> </vt:lpstr>
      <vt:lpstr>PowerPoint-Präsentation</vt:lpstr>
      <vt:lpstr>PowerPoint-Präsentation</vt:lpstr>
      <vt:lpstr>PowerPoint-Präsentation</vt:lpstr>
      <vt:lpstr>Moral versus Ethik</vt:lpstr>
      <vt:lpstr>Begriffsklärung:  Ethik</vt:lpstr>
      <vt:lpstr>Begriffsklärung: Moral - Ethik</vt:lpstr>
      <vt:lpstr>PowerPoint-Präsentation</vt:lpstr>
      <vt:lpstr>Beispiele für Aspekte der Wirtschafts- und Unternehmensethik</vt:lpstr>
      <vt:lpstr>PowerPoint-Präsentation</vt:lpstr>
      <vt:lpstr>PowerPoint-Präsentation</vt:lpstr>
      <vt:lpstr>Unterschiedliche Ansätze der   Wirtschafts- und Unternehmensethik </vt:lpstr>
      <vt:lpstr>    Ökonomische Wirtschafts- und Unternehmensethik von Karl Homann et al.  </vt:lpstr>
      <vt:lpstr>Korrektive Wirtschafts- und Unternehmensethik von Horst Steinmann </vt:lpstr>
      <vt:lpstr> Integrative Wirtschafts- und  Unternehmensethik von Peter Ulrich </vt:lpstr>
      <vt:lpstr>Gegenüberstellung der Ansätze</vt:lpstr>
      <vt:lpstr>Werteerziehung im betriebs- und volkswirtschaftlichen Unterricht</vt:lpstr>
      <vt:lpstr>Steuer- und Moralerziehung mit Hilfe von Dilemmata  (am Beispiel des ethischen Dilemmas eines Abschlussprüfers)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Methodisch-didaktische Aspekte der Dilemmata-Analyse</vt:lpstr>
      <vt:lpstr>Didaktische Strategie für Dilemmata-Analysen  im ökonomischen Unterricht</vt:lpstr>
      <vt:lpstr>Didaktische Strategie für Dilemmata-Analysen  im ökonomischen Unterricht</vt:lpstr>
      <vt:lpstr>Entwicklungsebenen und -stufen moralischen Urteilens lt. Kohlberg/Apel</vt:lpstr>
      <vt:lpstr>Entwicklungsebenen und -stufen moralischen Urteilens lt. Kohlberg/Apel</vt:lpstr>
      <vt:lpstr>Didaktische Strategie für Dilemmata-Analysen  im ökonomischen Unterricht</vt:lpstr>
      <vt:lpstr>Didaktische Strategie für Dilemmata-Analysen  im ökonomischen Unterricht</vt:lpstr>
      <vt:lpstr>Grenzen, offene Fragen der Dilemmata-Analyse (auf Basis der Moralstufentheorie von KOHLBERG)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WU-Wien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ZID</dc:creator>
  <cp:lastModifiedBy>Gottfried Koegler</cp:lastModifiedBy>
  <cp:revision>1069</cp:revision>
  <cp:lastPrinted>2014-09-01T07:34:57Z</cp:lastPrinted>
  <dcterms:created xsi:type="dcterms:W3CDTF">2007-10-19T12:23:14Z</dcterms:created>
  <dcterms:modified xsi:type="dcterms:W3CDTF">2021-03-01T10:48:45Z</dcterms:modified>
</cp:coreProperties>
</file>