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9"/>
  </p:notesMasterIdLst>
  <p:sldIdLst>
    <p:sldId id="256" r:id="rId2"/>
    <p:sldId id="263" r:id="rId3"/>
    <p:sldId id="264" r:id="rId4"/>
    <p:sldId id="265" r:id="rId5"/>
    <p:sldId id="266" r:id="rId6"/>
    <p:sldId id="267" r:id="rId7"/>
    <p:sldId id="269"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B6AE0-A687-4303-A676-EABFAE99F09B}" type="datetimeFigureOut">
              <a:rPr lang="de-AT" smtClean="0"/>
              <a:t>12.04.2022</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EF011-9E40-4F2A-B598-5A822132905F}" type="slidenum">
              <a:rPr lang="de-AT" smtClean="0"/>
              <a:t>‹Nr.›</a:t>
            </a:fld>
            <a:endParaRPr lang="de-AT"/>
          </a:p>
        </p:txBody>
      </p:sp>
    </p:spTree>
    <p:extLst>
      <p:ext uri="{BB962C8B-B14F-4D97-AF65-F5344CB8AC3E}">
        <p14:creationId xmlns:p14="http://schemas.microsoft.com/office/powerpoint/2010/main" val="550569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0CEF011-9E40-4F2A-B598-5A822132905F}" type="slidenum">
              <a:rPr lang="de-AT" smtClean="0"/>
              <a:t>1</a:t>
            </a:fld>
            <a:endParaRPr lang="de-AT"/>
          </a:p>
        </p:txBody>
      </p:sp>
    </p:spTree>
    <p:extLst>
      <p:ext uri="{BB962C8B-B14F-4D97-AF65-F5344CB8AC3E}">
        <p14:creationId xmlns:p14="http://schemas.microsoft.com/office/powerpoint/2010/main" val="1595863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April 12, 2022</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547465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April 12, 2022</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2567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April 12, 2022</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2812667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April 12, 2022</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28364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April 12, 2022</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141940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April 12, 2022</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‹Nr.›</a:t>
            </a:fld>
            <a:endParaRPr lang="en-US" dirty="0"/>
          </a:p>
        </p:txBody>
      </p:sp>
    </p:spTree>
    <p:extLst>
      <p:ext uri="{BB962C8B-B14F-4D97-AF65-F5344CB8AC3E}">
        <p14:creationId xmlns:p14="http://schemas.microsoft.com/office/powerpoint/2010/main" val="244477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April 12, 2022</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2917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April 12, 2022</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330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April 12, 2022</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3080165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April 12, 2022</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1657802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April 12, 2022</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1099331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April 12, 2022</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‹Nr.›</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148450838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7" r:id="rId7"/>
    <p:sldLayoutId id="2147483733" r:id="rId8"/>
    <p:sldLayoutId id="2147483734" r:id="rId9"/>
    <p:sldLayoutId id="2147483735" r:id="rId10"/>
    <p:sldLayoutId id="2147483736"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pngall.com/pin-png"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Grönlands Bevölkerungsdichte liegt bei 0,0: 11 skurrile Fakten">
            <a:extLst>
              <a:ext uri="{FF2B5EF4-FFF2-40B4-BE49-F238E27FC236}">
                <a16:creationId xmlns:a16="http://schemas.microsoft.com/office/drawing/2014/main" id="{D68D87A8-694F-40B3-B312-BD05889F09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22" r="7422" b="1"/>
          <a:stretch/>
        </p:blipFill>
        <p:spPr bwMode="auto">
          <a:xfrm>
            <a:off x="3584196" y="-1"/>
            <a:ext cx="8607807" cy="6871647"/>
          </a:xfrm>
          <a:custGeom>
            <a:avLst/>
            <a:gdLst/>
            <a:ahLst/>
            <a:cxnLst/>
            <a:rect l="l" t="t" r="r" b="b"/>
            <a:pathLst>
              <a:path w="8607807" h="6858000">
                <a:moveTo>
                  <a:pt x="8607807" y="0"/>
                </a:moveTo>
                <a:lnTo>
                  <a:pt x="8607807" y="6858000"/>
                </a:lnTo>
                <a:lnTo>
                  <a:pt x="2049693" y="6858000"/>
                </a:lnTo>
                <a:lnTo>
                  <a:pt x="1546051" y="6858000"/>
                </a:lnTo>
                <a:lnTo>
                  <a:pt x="1535751" y="6815348"/>
                </a:lnTo>
                <a:cubicBezTo>
                  <a:pt x="1530460" y="6761684"/>
                  <a:pt x="1515370" y="6604898"/>
                  <a:pt x="1514301" y="6536022"/>
                </a:cubicBezTo>
                <a:cubicBezTo>
                  <a:pt x="1518045" y="6478504"/>
                  <a:pt x="1528503" y="6437797"/>
                  <a:pt x="1529339" y="6402088"/>
                </a:cubicBezTo>
                <a:cubicBezTo>
                  <a:pt x="1525062" y="6346650"/>
                  <a:pt x="1502062" y="6294623"/>
                  <a:pt x="1493941" y="6256398"/>
                </a:cubicBezTo>
                <a:cubicBezTo>
                  <a:pt x="1502669" y="6241770"/>
                  <a:pt x="1469920" y="6187857"/>
                  <a:pt x="1480613" y="6172741"/>
                </a:cubicBezTo>
                <a:cubicBezTo>
                  <a:pt x="1481020" y="6152279"/>
                  <a:pt x="1458164" y="6048753"/>
                  <a:pt x="1443364" y="6006407"/>
                </a:cubicBezTo>
                <a:cubicBezTo>
                  <a:pt x="1426694" y="5958900"/>
                  <a:pt x="1390307" y="5908317"/>
                  <a:pt x="1380584" y="5887691"/>
                </a:cubicBezTo>
                <a:cubicBezTo>
                  <a:pt x="1370860" y="5867065"/>
                  <a:pt x="1392244" y="5909118"/>
                  <a:pt x="1385023" y="5882650"/>
                </a:cubicBezTo>
                <a:cubicBezTo>
                  <a:pt x="1377800" y="5856181"/>
                  <a:pt x="1345702" y="5759038"/>
                  <a:pt x="1337254" y="5728879"/>
                </a:cubicBezTo>
                <a:cubicBezTo>
                  <a:pt x="1353956" y="5727462"/>
                  <a:pt x="1323673" y="5710676"/>
                  <a:pt x="1334321" y="5701696"/>
                </a:cubicBezTo>
                <a:cubicBezTo>
                  <a:pt x="1343675" y="5695367"/>
                  <a:pt x="1336672" y="5688797"/>
                  <a:pt x="1335877" y="5681564"/>
                </a:cubicBezTo>
                <a:cubicBezTo>
                  <a:pt x="1343201" y="5672524"/>
                  <a:pt x="1329617" y="5640839"/>
                  <a:pt x="1319978" y="5632219"/>
                </a:cubicBezTo>
                <a:cubicBezTo>
                  <a:pt x="1286551" y="5611011"/>
                  <a:pt x="1310947" y="5568721"/>
                  <a:pt x="1285321" y="5551224"/>
                </a:cubicBezTo>
                <a:cubicBezTo>
                  <a:pt x="1281540" y="5545203"/>
                  <a:pt x="1279983" y="5539432"/>
                  <a:pt x="1279815" y="5533855"/>
                </a:cubicBezTo>
                <a:lnTo>
                  <a:pt x="1282507" y="5518422"/>
                </a:lnTo>
                <a:lnTo>
                  <a:pt x="1289604" y="5514404"/>
                </a:lnTo>
                <a:lnTo>
                  <a:pt x="1287766" y="5504772"/>
                </a:lnTo>
                <a:lnTo>
                  <a:pt x="1288829" y="5502102"/>
                </a:lnTo>
                <a:cubicBezTo>
                  <a:pt x="1290896" y="5497007"/>
                  <a:pt x="1292688" y="5491968"/>
                  <a:pt x="1293373" y="5486914"/>
                </a:cubicBezTo>
                <a:cubicBezTo>
                  <a:pt x="1288690" y="5472938"/>
                  <a:pt x="1272696" y="5448436"/>
                  <a:pt x="1260736" y="5418245"/>
                </a:cubicBezTo>
                <a:cubicBezTo>
                  <a:pt x="1238579" y="5385699"/>
                  <a:pt x="1238884" y="5340972"/>
                  <a:pt x="1221610" y="5305770"/>
                </a:cubicBezTo>
                <a:lnTo>
                  <a:pt x="1216099" y="5298785"/>
                </a:lnTo>
                <a:lnTo>
                  <a:pt x="1217278" y="5268992"/>
                </a:lnTo>
                <a:cubicBezTo>
                  <a:pt x="1221588" y="5263843"/>
                  <a:pt x="1222716" y="5256480"/>
                  <a:pt x="1218469" y="5250149"/>
                </a:cubicBezTo>
                <a:lnTo>
                  <a:pt x="1206220" y="5142322"/>
                </a:lnTo>
                <a:cubicBezTo>
                  <a:pt x="1205294" y="5106716"/>
                  <a:pt x="1196908" y="5091595"/>
                  <a:pt x="1212921" y="5036513"/>
                </a:cubicBezTo>
                <a:cubicBezTo>
                  <a:pt x="1234138" y="4978012"/>
                  <a:pt x="1204801" y="4893378"/>
                  <a:pt x="1212183" y="4827738"/>
                </a:cubicBezTo>
                <a:cubicBezTo>
                  <a:pt x="1183151" y="4792886"/>
                  <a:pt x="1209228" y="4811487"/>
                  <a:pt x="1202048" y="4774693"/>
                </a:cubicBezTo>
                <a:cubicBezTo>
                  <a:pt x="1202483" y="4751423"/>
                  <a:pt x="1202919" y="4728152"/>
                  <a:pt x="1203354" y="4704882"/>
                </a:cubicBezTo>
                <a:lnTo>
                  <a:pt x="1201502" y="4691500"/>
                </a:lnTo>
                <a:lnTo>
                  <a:pt x="1194919" y="4687895"/>
                </a:lnTo>
                <a:lnTo>
                  <a:pt x="1187792" y="4667873"/>
                </a:lnTo>
                <a:cubicBezTo>
                  <a:pt x="1186060" y="4660351"/>
                  <a:pt x="1185291" y="4652220"/>
                  <a:pt x="1186080" y="4643189"/>
                </a:cubicBezTo>
                <a:cubicBezTo>
                  <a:pt x="1199189" y="4613276"/>
                  <a:pt x="1167081" y="4562691"/>
                  <a:pt x="1184722" y="4525834"/>
                </a:cubicBezTo>
                <a:cubicBezTo>
                  <a:pt x="1182407" y="4490142"/>
                  <a:pt x="1175424" y="4451369"/>
                  <a:pt x="1172188" y="4429037"/>
                </a:cubicBezTo>
                <a:cubicBezTo>
                  <a:pt x="1161331" y="4419671"/>
                  <a:pt x="1178123" y="4389539"/>
                  <a:pt x="1165306" y="4391841"/>
                </a:cubicBezTo>
                <a:cubicBezTo>
                  <a:pt x="1171061" y="4381101"/>
                  <a:pt x="1173552" y="4338138"/>
                  <a:pt x="1168602" y="4327040"/>
                </a:cubicBezTo>
                <a:lnTo>
                  <a:pt x="1178384" y="4271714"/>
                </a:lnTo>
                <a:lnTo>
                  <a:pt x="1177294" y="4266170"/>
                </a:lnTo>
                <a:cubicBezTo>
                  <a:pt x="1177138" y="4260404"/>
                  <a:pt x="1177520" y="4242660"/>
                  <a:pt x="1177448" y="4237120"/>
                </a:cubicBezTo>
                <a:cubicBezTo>
                  <a:pt x="1177252" y="4235726"/>
                  <a:pt x="1177058" y="4234331"/>
                  <a:pt x="1176863" y="4232937"/>
                </a:cubicBezTo>
                <a:lnTo>
                  <a:pt x="1162386" y="4198811"/>
                </a:lnTo>
                <a:cubicBezTo>
                  <a:pt x="1162950" y="4194190"/>
                  <a:pt x="1174655" y="4191224"/>
                  <a:pt x="1174343" y="4184054"/>
                </a:cubicBezTo>
                <a:lnTo>
                  <a:pt x="1160516" y="4155792"/>
                </a:lnTo>
                <a:lnTo>
                  <a:pt x="1161365" y="4150364"/>
                </a:lnTo>
                <a:lnTo>
                  <a:pt x="1144878" y="4068165"/>
                </a:lnTo>
                <a:lnTo>
                  <a:pt x="1123687" y="3997737"/>
                </a:lnTo>
                <a:lnTo>
                  <a:pt x="1096720" y="3746801"/>
                </a:lnTo>
                <a:cubicBezTo>
                  <a:pt x="1083618" y="3632695"/>
                  <a:pt x="1064313" y="3629437"/>
                  <a:pt x="1047682" y="3510652"/>
                </a:cubicBezTo>
                <a:cubicBezTo>
                  <a:pt x="1048550" y="3470281"/>
                  <a:pt x="1049418" y="3429910"/>
                  <a:pt x="1050285" y="3389539"/>
                </a:cubicBezTo>
                <a:lnTo>
                  <a:pt x="1030166" y="3314219"/>
                </a:lnTo>
                <a:lnTo>
                  <a:pt x="1034128" y="3253967"/>
                </a:lnTo>
                <a:lnTo>
                  <a:pt x="1007751" y="3192563"/>
                </a:lnTo>
                <a:cubicBezTo>
                  <a:pt x="1003323" y="3186732"/>
                  <a:pt x="1001150" y="3181063"/>
                  <a:pt x="1000384" y="3175520"/>
                </a:cubicBezTo>
                <a:cubicBezTo>
                  <a:pt x="1000734" y="3170366"/>
                  <a:pt x="1001085" y="3165212"/>
                  <a:pt x="1001435" y="3160058"/>
                </a:cubicBezTo>
                <a:lnTo>
                  <a:pt x="968918" y="3106456"/>
                </a:lnTo>
                <a:cubicBezTo>
                  <a:pt x="957125" y="3086347"/>
                  <a:pt x="955617" y="3059144"/>
                  <a:pt x="934483" y="3025607"/>
                </a:cubicBezTo>
                <a:cubicBezTo>
                  <a:pt x="914631" y="2991085"/>
                  <a:pt x="908933" y="2999692"/>
                  <a:pt x="879229" y="2942341"/>
                </a:cubicBezTo>
                <a:cubicBezTo>
                  <a:pt x="850845" y="2891400"/>
                  <a:pt x="820829" y="2801223"/>
                  <a:pt x="798666" y="2755714"/>
                </a:cubicBezTo>
                <a:cubicBezTo>
                  <a:pt x="773970" y="2709171"/>
                  <a:pt x="758278" y="2710053"/>
                  <a:pt x="746962" y="2689587"/>
                </a:cubicBezTo>
                <a:lnTo>
                  <a:pt x="712796" y="2609586"/>
                </a:lnTo>
                <a:lnTo>
                  <a:pt x="697701" y="2594856"/>
                </a:lnTo>
                <a:cubicBezTo>
                  <a:pt x="697743" y="2593626"/>
                  <a:pt x="697784" y="2592396"/>
                  <a:pt x="697823" y="2591165"/>
                </a:cubicBezTo>
                <a:lnTo>
                  <a:pt x="679645" y="2567493"/>
                </a:lnTo>
                <a:lnTo>
                  <a:pt x="680789" y="2566723"/>
                </a:lnTo>
                <a:cubicBezTo>
                  <a:pt x="682946" y="2564457"/>
                  <a:pt x="683757" y="2561765"/>
                  <a:pt x="681771" y="2558109"/>
                </a:cubicBezTo>
                <a:cubicBezTo>
                  <a:pt x="705290" y="2557210"/>
                  <a:pt x="688388" y="2553357"/>
                  <a:pt x="680456" y="2542663"/>
                </a:cubicBezTo>
                <a:cubicBezTo>
                  <a:pt x="679482" y="2529115"/>
                  <a:pt x="677183" y="2488664"/>
                  <a:pt x="675922" y="2476820"/>
                </a:cubicBezTo>
                <a:lnTo>
                  <a:pt x="672894" y="2471591"/>
                </a:lnTo>
                <a:lnTo>
                  <a:pt x="673143" y="2471379"/>
                </a:lnTo>
                <a:cubicBezTo>
                  <a:pt x="673152" y="2470017"/>
                  <a:pt x="672405" y="2468214"/>
                  <a:pt x="670567" y="2465654"/>
                </a:cubicBezTo>
                <a:lnTo>
                  <a:pt x="667369" y="2462052"/>
                </a:lnTo>
                <a:lnTo>
                  <a:pt x="661495" y="2451906"/>
                </a:lnTo>
                <a:cubicBezTo>
                  <a:pt x="661510" y="2450510"/>
                  <a:pt x="661525" y="2449113"/>
                  <a:pt x="661540" y="2447717"/>
                </a:cubicBezTo>
                <a:lnTo>
                  <a:pt x="664540" y="2445047"/>
                </a:lnTo>
                <a:lnTo>
                  <a:pt x="663581" y="2444265"/>
                </a:lnTo>
                <a:cubicBezTo>
                  <a:pt x="653014" y="2439598"/>
                  <a:pt x="642406" y="2441014"/>
                  <a:pt x="663129" y="2421760"/>
                </a:cubicBezTo>
                <a:cubicBezTo>
                  <a:pt x="643271" y="2409372"/>
                  <a:pt x="657229" y="2399993"/>
                  <a:pt x="650205" y="2375201"/>
                </a:cubicBezTo>
                <a:cubicBezTo>
                  <a:pt x="634911" y="2369643"/>
                  <a:pt x="634260" y="2360648"/>
                  <a:pt x="638008" y="2350147"/>
                </a:cubicBezTo>
                <a:cubicBezTo>
                  <a:pt x="621083" y="2329939"/>
                  <a:pt x="620949" y="2305558"/>
                  <a:pt x="609851" y="2279762"/>
                </a:cubicBezTo>
                <a:lnTo>
                  <a:pt x="585585" y="2151458"/>
                </a:lnTo>
                <a:lnTo>
                  <a:pt x="581391" y="2148616"/>
                </a:lnTo>
                <a:cubicBezTo>
                  <a:pt x="578821" y="2146496"/>
                  <a:pt x="577525" y="2144881"/>
                  <a:pt x="577083" y="2143541"/>
                </a:cubicBezTo>
                <a:lnTo>
                  <a:pt x="577251" y="2143279"/>
                </a:lnTo>
                <a:lnTo>
                  <a:pt x="546845" y="2081459"/>
                </a:lnTo>
                <a:cubicBezTo>
                  <a:pt x="538270" y="2069798"/>
                  <a:pt x="486356" y="1952009"/>
                  <a:pt x="470837" y="1927526"/>
                </a:cubicBezTo>
                <a:lnTo>
                  <a:pt x="428154" y="1653876"/>
                </a:lnTo>
                <a:lnTo>
                  <a:pt x="392797" y="1507176"/>
                </a:lnTo>
                <a:cubicBezTo>
                  <a:pt x="380165" y="1501458"/>
                  <a:pt x="369910" y="1448213"/>
                  <a:pt x="372847" y="1437646"/>
                </a:cubicBezTo>
                <a:cubicBezTo>
                  <a:pt x="369015" y="1430935"/>
                  <a:pt x="338503" y="1373479"/>
                  <a:pt x="344479" y="1364974"/>
                </a:cubicBezTo>
                <a:cubicBezTo>
                  <a:pt x="332264" y="1339484"/>
                  <a:pt x="321736" y="1307918"/>
                  <a:pt x="299558" y="1284709"/>
                </a:cubicBezTo>
                <a:cubicBezTo>
                  <a:pt x="277380" y="1261500"/>
                  <a:pt x="259203" y="1267387"/>
                  <a:pt x="243216" y="1246922"/>
                </a:cubicBezTo>
                <a:cubicBezTo>
                  <a:pt x="227230" y="1226457"/>
                  <a:pt x="218454" y="1164523"/>
                  <a:pt x="203639" y="1161920"/>
                </a:cubicBezTo>
                <a:cubicBezTo>
                  <a:pt x="192352" y="1142649"/>
                  <a:pt x="198158" y="1131546"/>
                  <a:pt x="169195" y="1085737"/>
                </a:cubicBezTo>
                <a:cubicBezTo>
                  <a:pt x="139228" y="1000958"/>
                  <a:pt x="140891" y="967704"/>
                  <a:pt x="98775" y="908263"/>
                </a:cubicBezTo>
                <a:cubicBezTo>
                  <a:pt x="45025" y="829417"/>
                  <a:pt x="34038" y="815844"/>
                  <a:pt x="43820" y="711217"/>
                </a:cubicBezTo>
                <a:cubicBezTo>
                  <a:pt x="34816" y="658186"/>
                  <a:pt x="43273" y="612368"/>
                  <a:pt x="44748" y="590072"/>
                </a:cubicBezTo>
                <a:lnTo>
                  <a:pt x="36767" y="545639"/>
                </a:lnTo>
                <a:cubicBezTo>
                  <a:pt x="36093" y="527311"/>
                  <a:pt x="35418" y="508983"/>
                  <a:pt x="34744" y="490655"/>
                </a:cubicBezTo>
                <a:cubicBezTo>
                  <a:pt x="34670" y="457530"/>
                  <a:pt x="29296" y="472114"/>
                  <a:pt x="29222" y="438989"/>
                </a:cubicBezTo>
                <a:cubicBezTo>
                  <a:pt x="29152" y="438889"/>
                  <a:pt x="2578" y="396379"/>
                  <a:pt x="2507" y="396276"/>
                </a:cubicBezTo>
                <a:cubicBezTo>
                  <a:pt x="-7796" y="384713"/>
                  <a:pt x="17492" y="336163"/>
                  <a:pt x="9810" y="316602"/>
                </a:cubicBezTo>
                <a:lnTo>
                  <a:pt x="25323" y="268307"/>
                </a:lnTo>
                <a:cubicBezTo>
                  <a:pt x="20582" y="240926"/>
                  <a:pt x="55391" y="238035"/>
                  <a:pt x="50278" y="194719"/>
                </a:cubicBezTo>
                <a:cubicBezTo>
                  <a:pt x="49891" y="157325"/>
                  <a:pt x="41873" y="124589"/>
                  <a:pt x="47653" y="93227"/>
                </a:cubicBezTo>
                <a:cubicBezTo>
                  <a:pt x="41389" y="80085"/>
                  <a:pt x="38874" y="67855"/>
                  <a:pt x="48323" y="56555"/>
                </a:cubicBezTo>
                <a:cubicBezTo>
                  <a:pt x="46028" y="30289"/>
                  <a:pt x="37896" y="18621"/>
                  <a:pt x="38423" y="5312"/>
                </a:cubicBezTo>
                <a:lnTo>
                  <a:pt x="39875" y="1"/>
                </a:ln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549F764-DAC5-4EE1-A579-6CA05E5B9643}"/>
              </a:ext>
            </a:extLst>
          </p:cNvPr>
          <p:cNvSpPr>
            <a:spLocks noGrp="1"/>
          </p:cNvSpPr>
          <p:nvPr>
            <p:ph type="ctrTitle"/>
          </p:nvPr>
        </p:nvSpPr>
        <p:spPr>
          <a:xfrm>
            <a:off x="624307" y="2906973"/>
            <a:ext cx="3639828" cy="2640247"/>
          </a:xfrm>
        </p:spPr>
        <p:txBody>
          <a:bodyPr>
            <a:normAutofit/>
          </a:bodyPr>
          <a:lstStyle/>
          <a:p>
            <a:pPr algn="l"/>
            <a:r>
              <a:rPr lang="de-DE" dirty="0"/>
              <a:t>Die Polare Zone</a:t>
            </a:r>
            <a:endParaRPr lang="de-AT" dirty="0"/>
          </a:p>
        </p:txBody>
      </p:sp>
      <p:sp>
        <p:nvSpPr>
          <p:cNvPr id="3" name="Untertitel 2">
            <a:extLst>
              <a:ext uri="{FF2B5EF4-FFF2-40B4-BE49-F238E27FC236}">
                <a16:creationId xmlns:a16="http://schemas.microsoft.com/office/drawing/2014/main" id="{E6B46F6E-4C8D-4214-BBEE-7D0397F77B17}"/>
              </a:ext>
            </a:extLst>
          </p:cNvPr>
          <p:cNvSpPr>
            <a:spLocks noGrp="1"/>
          </p:cNvSpPr>
          <p:nvPr>
            <p:ph type="subTitle" idx="1"/>
          </p:nvPr>
        </p:nvSpPr>
        <p:spPr>
          <a:xfrm>
            <a:off x="624305" y="5676900"/>
            <a:ext cx="3439235" cy="955315"/>
          </a:xfrm>
        </p:spPr>
        <p:txBody>
          <a:bodyPr>
            <a:normAutofit fontScale="77500" lnSpcReduction="20000"/>
          </a:bodyPr>
          <a:lstStyle/>
          <a:p>
            <a:pPr algn="l">
              <a:spcBef>
                <a:spcPts val="200"/>
              </a:spcBef>
            </a:pPr>
            <a:r>
              <a:rPr lang="de-DE" dirty="0"/>
              <a:t>Verortung</a:t>
            </a:r>
          </a:p>
          <a:p>
            <a:pPr algn="l">
              <a:spcBef>
                <a:spcPts val="200"/>
              </a:spcBef>
            </a:pPr>
            <a:r>
              <a:rPr lang="de-DE" dirty="0"/>
              <a:t>Klima</a:t>
            </a:r>
          </a:p>
          <a:p>
            <a:pPr algn="l">
              <a:spcBef>
                <a:spcPts val="200"/>
              </a:spcBef>
            </a:pPr>
            <a:r>
              <a:rPr lang="de-DE" dirty="0"/>
              <a:t>Polartag &amp; Polarnacht</a:t>
            </a:r>
          </a:p>
          <a:p>
            <a:pPr algn="l">
              <a:spcBef>
                <a:spcPts val="200"/>
              </a:spcBef>
            </a:pPr>
            <a:r>
              <a:rPr lang="de-DE" dirty="0"/>
              <a:t>Flora &amp; Fauna</a:t>
            </a:r>
          </a:p>
          <a:p>
            <a:pPr algn="l">
              <a:spcBef>
                <a:spcPts val="200"/>
              </a:spcBef>
            </a:pPr>
            <a:endParaRPr lang="de-DE" dirty="0"/>
          </a:p>
        </p:txBody>
      </p:sp>
    </p:spTree>
    <p:extLst>
      <p:ext uri="{BB962C8B-B14F-4D97-AF65-F5344CB8AC3E}">
        <p14:creationId xmlns:p14="http://schemas.microsoft.com/office/powerpoint/2010/main" val="3372286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588A95-E297-45E5-A361-5C0BC8BE00D9}"/>
              </a:ext>
            </a:extLst>
          </p:cNvPr>
          <p:cNvSpPr>
            <a:spLocks noGrp="1"/>
          </p:cNvSpPr>
          <p:nvPr>
            <p:ph type="title"/>
          </p:nvPr>
        </p:nvSpPr>
        <p:spPr>
          <a:xfrm>
            <a:off x="1050879" y="270555"/>
            <a:ext cx="9810604" cy="1216024"/>
          </a:xfrm>
        </p:spPr>
        <p:txBody>
          <a:bodyPr/>
          <a:lstStyle/>
          <a:p>
            <a:r>
              <a:rPr lang="de-DE" dirty="0"/>
              <a:t>WO Befindet sich die polare Zone?</a:t>
            </a:r>
            <a:endParaRPr lang="de-AT" dirty="0"/>
          </a:p>
        </p:txBody>
      </p:sp>
      <p:sp>
        <p:nvSpPr>
          <p:cNvPr id="3" name="Textfeld 2">
            <a:extLst>
              <a:ext uri="{FF2B5EF4-FFF2-40B4-BE49-F238E27FC236}">
                <a16:creationId xmlns:a16="http://schemas.microsoft.com/office/drawing/2014/main" id="{3A555A22-7179-45C4-B84B-FC8C8925C84C}"/>
              </a:ext>
            </a:extLst>
          </p:cNvPr>
          <p:cNvSpPr txBox="1"/>
          <p:nvPr/>
        </p:nvSpPr>
        <p:spPr>
          <a:xfrm>
            <a:off x="9478759" y="2267346"/>
            <a:ext cx="1633591" cy="3416320"/>
          </a:xfrm>
          <a:prstGeom prst="rect">
            <a:avLst/>
          </a:prstGeom>
          <a:noFill/>
        </p:spPr>
        <p:txBody>
          <a:bodyPr wrap="square" rtlCol="0">
            <a:spAutoFit/>
          </a:bodyPr>
          <a:lstStyle/>
          <a:p>
            <a:r>
              <a:rPr lang="de-DE" dirty="0"/>
              <a:t>Die polare Zone befindet sich </a:t>
            </a:r>
            <a:r>
              <a:rPr lang="de-DE" b="1" dirty="0"/>
              <a:t>rund um den Nord- und Südpol</a:t>
            </a:r>
            <a:r>
              <a:rPr lang="de-DE" dirty="0"/>
              <a:t>. Sie umfasst Länder wie </a:t>
            </a:r>
            <a:r>
              <a:rPr lang="de-DE" b="1" dirty="0"/>
              <a:t>Russland, Grönland, Teile Kanadas, Skandinavien und die Antarktis.</a:t>
            </a:r>
            <a:endParaRPr lang="de-AT" b="1" dirty="0"/>
          </a:p>
        </p:txBody>
      </p:sp>
      <p:pic>
        <p:nvPicPr>
          <p:cNvPr id="6" name="Picture 2" descr="Kalte Zone - meteoblue">
            <a:extLst>
              <a:ext uri="{FF2B5EF4-FFF2-40B4-BE49-F238E27FC236}">
                <a16:creationId xmlns:a16="http://schemas.microsoft.com/office/drawing/2014/main" id="{24AC428A-7603-469C-BF94-D0EB3B0FF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77" y="1435209"/>
            <a:ext cx="8903639" cy="486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26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2DC82-1E0D-4D70-A7C9-6C53DEDDF374}"/>
              </a:ext>
            </a:extLst>
          </p:cNvPr>
          <p:cNvSpPr>
            <a:spLocks noGrp="1"/>
          </p:cNvSpPr>
          <p:nvPr>
            <p:ph type="title"/>
          </p:nvPr>
        </p:nvSpPr>
        <p:spPr>
          <a:xfrm>
            <a:off x="1050879" y="556438"/>
            <a:ext cx="9810604" cy="1216024"/>
          </a:xfrm>
        </p:spPr>
        <p:txBody>
          <a:bodyPr/>
          <a:lstStyle/>
          <a:p>
            <a:r>
              <a:rPr lang="de-DE" dirty="0"/>
              <a:t>Das Klima in der polaren Zone</a:t>
            </a:r>
            <a:endParaRPr lang="de-AT" dirty="0"/>
          </a:p>
        </p:txBody>
      </p:sp>
      <p:pic>
        <p:nvPicPr>
          <p:cNvPr id="2050" name="Picture 2" descr="Ernst Klett Verlag - Terrasse - Schulbücher, Lehrmaterialien und  Lernmaterialien">
            <a:extLst>
              <a:ext uri="{FF2B5EF4-FFF2-40B4-BE49-F238E27FC236}">
                <a16:creationId xmlns:a16="http://schemas.microsoft.com/office/drawing/2014/main" id="{B64C94A2-E17F-466D-84BD-3297ACBF4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5135" y="2010416"/>
            <a:ext cx="5320221" cy="40085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andkarte von Nordamerika - Medienwerkstatt-Wissen © 2006-2021  Medienwerkstatt">
            <a:extLst>
              <a:ext uri="{FF2B5EF4-FFF2-40B4-BE49-F238E27FC236}">
                <a16:creationId xmlns:a16="http://schemas.microsoft.com/office/drawing/2014/main" id="{B293B798-F024-43B3-86ED-2ADC8C776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644" y="2010417"/>
            <a:ext cx="3008057" cy="3983001"/>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7329FE8E-07F8-476F-BA26-CB95BE8F81C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000942" y="1783957"/>
            <a:ext cx="380211" cy="673384"/>
          </a:xfrm>
          <a:prstGeom prst="rect">
            <a:avLst/>
          </a:prstGeom>
        </p:spPr>
      </p:pic>
      <p:sp>
        <p:nvSpPr>
          <p:cNvPr id="9" name="Textfeld 8">
            <a:extLst>
              <a:ext uri="{FF2B5EF4-FFF2-40B4-BE49-F238E27FC236}">
                <a16:creationId xmlns:a16="http://schemas.microsoft.com/office/drawing/2014/main" id="{658C4E6A-2349-4EA2-8DF5-5CFD6D1B5BDD}"/>
              </a:ext>
            </a:extLst>
          </p:cNvPr>
          <p:cNvSpPr txBox="1"/>
          <p:nvPr/>
        </p:nvSpPr>
        <p:spPr>
          <a:xfrm>
            <a:off x="4551452" y="2968291"/>
            <a:ext cx="2024009" cy="646331"/>
          </a:xfrm>
          <a:prstGeom prst="rect">
            <a:avLst/>
          </a:prstGeom>
          <a:solidFill>
            <a:schemeClr val="bg1"/>
          </a:solidFill>
          <a:ln>
            <a:solidFill>
              <a:schemeClr val="tx1"/>
            </a:solidFill>
          </a:ln>
        </p:spPr>
        <p:txBody>
          <a:bodyPr wrap="square" rtlCol="0">
            <a:spAutoFit/>
          </a:bodyPr>
          <a:lstStyle/>
          <a:p>
            <a:r>
              <a:rPr lang="de-DE" dirty="0"/>
              <a:t>Die </a:t>
            </a:r>
            <a:r>
              <a:rPr lang="de-DE" b="1" dirty="0">
                <a:solidFill>
                  <a:srgbClr val="FF0000"/>
                </a:solidFill>
              </a:rPr>
              <a:t>rote</a:t>
            </a:r>
            <a:r>
              <a:rPr lang="de-DE" dirty="0"/>
              <a:t> Linie zeigt die Temperatur an.</a:t>
            </a:r>
            <a:endParaRPr lang="de-AT" dirty="0"/>
          </a:p>
        </p:txBody>
      </p:sp>
      <p:cxnSp>
        <p:nvCxnSpPr>
          <p:cNvPr id="8" name="Gerade Verbindung mit Pfeil 7">
            <a:extLst>
              <a:ext uri="{FF2B5EF4-FFF2-40B4-BE49-F238E27FC236}">
                <a16:creationId xmlns:a16="http://schemas.microsoft.com/office/drawing/2014/main" id="{ABC862AD-DE4F-4802-969B-F488CAC1AC64}"/>
              </a:ext>
            </a:extLst>
          </p:cNvPr>
          <p:cNvCxnSpPr>
            <a:cxnSpLocks/>
          </p:cNvCxnSpPr>
          <p:nvPr/>
        </p:nvCxnSpPr>
        <p:spPr>
          <a:xfrm flipH="1" flipV="1">
            <a:off x="5328384" y="3534310"/>
            <a:ext cx="938853" cy="16130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C64F3C4-2EA9-4BFA-85FC-523B8D5B8099}"/>
              </a:ext>
            </a:extLst>
          </p:cNvPr>
          <p:cNvSpPr txBox="1"/>
          <p:nvPr/>
        </p:nvSpPr>
        <p:spPr>
          <a:xfrm>
            <a:off x="8125245" y="3091350"/>
            <a:ext cx="2024009" cy="923330"/>
          </a:xfrm>
          <a:prstGeom prst="rect">
            <a:avLst/>
          </a:prstGeom>
          <a:solidFill>
            <a:schemeClr val="bg1"/>
          </a:solidFill>
          <a:ln>
            <a:solidFill>
              <a:schemeClr val="tx1"/>
            </a:solidFill>
          </a:ln>
        </p:spPr>
        <p:txBody>
          <a:bodyPr wrap="square" rtlCol="0">
            <a:spAutoFit/>
          </a:bodyPr>
          <a:lstStyle/>
          <a:p>
            <a:r>
              <a:rPr lang="de-DE" dirty="0"/>
              <a:t>Die </a:t>
            </a:r>
            <a:r>
              <a:rPr lang="de-DE" b="1" dirty="0">
                <a:solidFill>
                  <a:srgbClr val="0070C0"/>
                </a:solidFill>
              </a:rPr>
              <a:t>blauen</a:t>
            </a:r>
            <a:r>
              <a:rPr lang="de-DE" dirty="0"/>
              <a:t> Balken zeigen den Niederschlag an.</a:t>
            </a:r>
            <a:endParaRPr lang="de-AT" dirty="0"/>
          </a:p>
        </p:txBody>
      </p:sp>
      <p:cxnSp>
        <p:nvCxnSpPr>
          <p:cNvPr id="15" name="Gerade Verbindung mit Pfeil 14">
            <a:extLst>
              <a:ext uri="{FF2B5EF4-FFF2-40B4-BE49-F238E27FC236}">
                <a16:creationId xmlns:a16="http://schemas.microsoft.com/office/drawing/2014/main" id="{A1BB83D8-E4A6-4EEC-9F16-F8D4DA4A39ED}"/>
              </a:ext>
            </a:extLst>
          </p:cNvPr>
          <p:cNvCxnSpPr>
            <a:cxnSpLocks/>
          </p:cNvCxnSpPr>
          <p:nvPr/>
        </p:nvCxnSpPr>
        <p:spPr>
          <a:xfrm flipH="1" flipV="1">
            <a:off x="8887146" y="3967201"/>
            <a:ext cx="154112" cy="37363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CE19D1B2-C3C5-49D9-BADE-B389FCB5050F}"/>
              </a:ext>
            </a:extLst>
          </p:cNvPr>
          <p:cNvSpPr txBox="1"/>
          <p:nvPr/>
        </p:nvSpPr>
        <p:spPr>
          <a:xfrm>
            <a:off x="6792025" y="1400880"/>
            <a:ext cx="2568540" cy="646331"/>
          </a:xfrm>
          <a:prstGeom prst="rect">
            <a:avLst/>
          </a:prstGeom>
          <a:solidFill>
            <a:schemeClr val="bg1"/>
          </a:solidFill>
          <a:ln>
            <a:solidFill>
              <a:schemeClr val="tx1"/>
            </a:solidFill>
          </a:ln>
        </p:spPr>
        <p:txBody>
          <a:bodyPr wrap="square" rtlCol="0">
            <a:spAutoFit/>
          </a:bodyPr>
          <a:lstStyle/>
          <a:p>
            <a:r>
              <a:rPr lang="de-DE" dirty="0"/>
              <a:t>Hier steht der </a:t>
            </a:r>
            <a:r>
              <a:rPr lang="de-DE" b="1" dirty="0"/>
              <a:t>Ort</a:t>
            </a:r>
            <a:r>
              <a:rPr lang="de-DE" dirty="0"/>
              <a:t>, den das Klimadiagramm zeigt.</a:t>
            </a:r>
            <a:endParaRPr lang="de-AT" dirty="0"/>
          </a:p>
        </p:txBody>
      </p:sp>
      <p:cxnSp>
        <p:nvCxnSpPr>
          <p:cNvPr id="19" name="Gerade Verbindung mit Pfeil 18">
            <a:extLst>
              <a:ext uri="{FF2B5EF4-FFF2-40B4-BE49-F238E27FC236}">
                <a16:creationId xmlns:a16="http://schemas.microsoft.com/office/drawing/2014/main" id="{15D8F6F3-1881-4B2F-B2F3-F8A6B9EAEC16}"/>
              </a:ext>
            </a:extLst>
          </p:cNvPr>
          <p:cNvCxnSpPr>
            <a:cxnSpLocks/>
            <a:endCxn id="18" idx="1"/>
          </p:cNvCxnSpPr>
          <p:nvPr/>
        </p:nvCxnSpPr>
        <p:spPr>
          <a:xfrm flipV="1">
            <a:off x="6498683" y="1724046"/>
            <a:ext cx="293342" cy="3003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D0CF7ACF-2D97-4152-A5CE-83B1AD8F0792}"/>
              </a:ext>
            </a:extLst>
          </p:cNvPr>
          <p:cNvSpPr txBox="1"/>
          <p:nvPr/>
        </p:nvSpPr>
        <p:spPr>
          <a:xfrm>
            <a:off x="5126088" y="5880792"/>
            <a:ext cx="2568540" cy="923330"/>
          </a:xfrm>
          <a:prstGeom prst="rect">
            <a:avLst/>
          </a:prstGeom>
          <a:solidFill>
            <a:schemeClr val="bg1"/>
          </a:solidFill>
          <a:ln>
            <a:solidFill>
              <a:schemeClr val="tx1"/>
            </a:solidFill>
          </a:ln>
        </p:spPr>
        <p:txBody>
          <a:bodyPr wrap="square" rtlCol="0">
            <a:spAutoFit/>
          </a:bodyPr>
          <a:lstStyle/>
          <a:p>
            <a:r>
              <a:rPr lang="de-DE" dirty="0"/>
              <a:t>Hier stehen die </a:t>
            </a:r>
            <a:r>
              <a:rPr lang="de-DE" b="1" dirty="0"/>
              <a:t>Monate</a:t>
            </a:r>
            <a:r>
              <a:rPr lang="de-DE" dirty="0"/>
              <a:t>, abgekürzt mit dem Anfangsbuchstaben.</a:t>
            </a:r>
            <a:endParaRPr lang="de-AT" dirty="0"/>
          </a:p>
        </p:txBody>
      </p:sp>
      <p:cxnSp>
        <p:nvCxnSpPr>
          <p:cNvPr id="22" name="Gerade Verbindung mit Pfeil 21">
            <a:extLst>
              <a:ext uri="{FF2B5EF4-FFF2-40B4-BE49-F238E27FC236}">
                <a16:creationId xmlns:a16="http://schemas.microsoft.com/office/drawing/2014/main" id="{A2FF4B53-4A6B-408A-95BB-0DE914AFEF3C}"/>
              </a:ext>
            </a:extLst>
          </p:cNvPr>
          <p:cNvCxnSpPr>
            <a:cxnSpLocks/>
          </p:cNvCxnSpPr>
          <p:nvPr/>
        </p:nvCxnSpPr>
        <p:spPr>
          <a:xfrm flipV="1">
            <a:off x="7394267" y="5804899"/>
            <a:ext cx="486012" cy="6066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E3816A48-DA12-4833-8AD4-041541EF4A8D}"/>
              </a:ext>
            </a:extLst>
          </p:cNvPr>
          <p:cNvSpPr txBox="1"/>
          <p:nvPr/>
        </p:nvSpPr>
        <p:spPr>
          <a:xfrm rot="21372343">
            <a:off x="810265" y="1496061"/>
            <a:ext cx="3701150" cy="5016758"/>
          </a:xfrm>
          <a:prstGeom prst="rect">
            <a:avLst/>
          </a:prstGeom>
          <a:solidFill>
            <a:schemeClr val="bg1"/>
          </a:solidFill>
          <a:ln>
            <a:solidFill>
              <a:schemeClr val="tx1"/>
            </a:solidFill>
          </a:ln>
        </p:spPr>
        <p:txBody>
          <a:bodyPr wrap="square" rtlCol="0">
            <a:spAutoFit/>
          </a:bodyPr>
          <a:lstStyle/>
          <a:p>
            <a:r>
              <a:rPr lang="de-DE" sz="2000" dirty="0"/>
              <a:t>Das Klimadiagramm zeigt das Klima in Alert in Kanada. Die Temperatur in Alert liegt fast ganzjährig unter 0 Grad Celsius. Die tiefste Temperatur herrscht im Februar (= bis zu -40 Grad Celsius). Die höchste Temperatur wird im Juli erreicht (= bis zu +5 Grad Celsius). In Alert regnet es ganzjährig wenig. Den meisten Niederschlag gibt es im Sommer, den wenigsten im Winter. Die durchschnittliche Jahrestemperatur liegt bei -18,2 Grad Celsius. Im Laufe eines Jahres regnet es insgesamt 154,3 mm.</a:t>
            </a:r>
            <a:endParaRPr lang="de-AT" sz="2000" dirty="0"/>
          </a:p>
        </p:txBody>
      </p:sp>
      <p:sp>
        <p:nvSpPr>
          <p:cNvPr id="25" name="Textfeld 24">
            <a:extLst>
              <a:ext uri="{FF2B5EF4-FFF2-40B4-BE49-F238E27FC236}">
                <a16:creationId xmlns:a16="http://schemas.microsoft.com/office/drawing/2014/main" id="{1E7F1707-CA87-45D3-807F-67D13F133A53}"/>
              </a:ext>
            </a:extLst>
          </p:cNvPr>
          <p:cNvSpPr txBox="1"/>
          <p:nvPr/>
        </p:nvSpPr>
        <p:spPr>
          <a:xfrm>
            <a:off x="6539959" y="2516935"/>
            <a:ext cx="2970944" cy="369332"/>
          </a:xfrm>
          <a:prstGeom prst="rect">
            <a:avLst/>
          </a:prstGeom>
          <a:solidFill>
            <a:schemeClr val="bg1"/>
          </a:solidFill>
          <a:ln>
            <a:solidFill>
              <a:schemeClr val="tx1"/>
            </a:solidFill>
          </a:ln>
        </p:spPr>
        <p:txBody>
          <a:bodyPr wrap="square" rtlCol="0">
            <a:spAutoFit/>
          </a:bodyPr>
          <a:lstStyle/>
          <a:p>
            <a:r>
              <a:rPr lang="de-DE" u="sng" dirty="0"/>
              <a:t>Durchschnitt</a:t>
            </a:r>
            <a:r>
              <a:rPr lang="de-DE" dirty="0"/>
              <a:t>sjahres</a:t>
            </a:r>
            <a:r>
              <a:rPr lang="de-DE" b="1" dirty="0">
                <a:solidFill>
                  <a:srgbClr val="FF0000"/>
                </a:solidFill>
              </a:rPr>
              <a:t>temperatur</a:t>
            </a:r>
            <a:endParaRPr lang="de-AT" dirty="0"/>
          </a:p>
        </p:txBody>
      </p:sp>
      <p:sp>
        <p:nvSpPr>
          <p:cNvPr id="27" name="Textfeld 26">
            <a:extLst>
              <a:ext uri="{FF2B5EF4-FFF2-40B4-BE49-F238E27FC236}">
                <a16:creationId xmlns:a16="http://schemas.microsoft.com/office/drawing/2014/main" id="{91EC15BE-4F0C-4487-82BC-0BBE0D41FD43}"/>
              </a:ext>
            </a:extLst>
          </p:cNvPr>
          <p:cNvSpPr txBox="1"/>
          <p:nvPr/>
        </p:nvSpPr>
        <p:spPr>
          <a:xfrm>
            <a:off x="9376011" y="1854486"/>
            <a:ext cx="2568540" cy="381360"/>
          </a:xfrm>
          <a:prstGeom prst="rect">
            <a:avLst/>
          </a:prstGeom>
          <a:solidFill>
            <a:schemeClr val="bg1"/>
          </a:solidFill>
          <a:ln>
            <a:solidFill>
              <a:schemeClr val="tx1"/>
            </a:solidFill>
          </a:ln>
        </p:spPr>
        <p:txBody>
          <a:bodyPr wrap="square" rtlCol="0">
            <a:spAutoFit/>
          </a:bodyPr>
          <a:lstStyle/>
          <a:p>
            <a:r>
              <a:rPr lang="de-DE" dirty="0"/>
              <a:t>Jahres</a:t>
            </a:r>
            <a:r>
              <a:rPr lang="de-DE" b="1" dirty="0">
                <a:solidFill>
                  <a:srgbClr val="0070C0"/>
                </a:solidFill>
              </a:rPr>
              <a:t>niederschlags</a:t>
            </a:r>
            <a:r>
              <a:rPr lang="de-DE" u="sng" dirty="0"/>
              <a:t>summe</a:t>
            </a:r>
            <a:endParaRPr lang="de-AT" dirty="0"/>
          </a:p>
        </p:txBody>
      </p:sp>
      <p:cxnSp>
        <p:nvCxnSpPr>
          <p:cNvPr id="29" name="Gerade Verbindung mit Pfeil 28">
            <a:extLst>
              <a:ext uri="{FF2B5EF4-FFF2-40B4-BE49-F238E27FC236}">
                <a16:creationId xmlns:a16="http://schemas.microsoft.com/office/drawing/2014/main" id="{F5F59C74-7A79-4844-9464-A7E5D8E65E82}"/>
              </a:ext>
            </a:extLst>
          </p:cNvPr>
          <p:cNvCxnSpPr>
            <a:cxnSpLocks/>
          </p:cNvCxnSpPr>
          <p:nvPr/>
        </p:nvCxnSpPr>
        <p:spPr>
          <a:xfrm flipV="1">
            <a:off x="8049501" y="2434911"/>
            <a:ext cx="75744" cy="1744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3BC4C23E-EBC0-4FA3-8425-409872B96B02}"/>
              </a:ext>
            </a:extLst>
          </p:cNvPr>
          <p:cNvCxnSpPr>
            <a:cxnSpLocks/>
          </p:cNvCxnSpPr>
          <p:nvPr/>
        </p:nvCxnSpPr>
        <p:spPr>
          <a:xfrm flipV="1">
            <a:off x="10071073" y="2143305"/>
            <a:ext cx="237726" cy="18659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7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21" grpId="0" animBg="1"/>
      <p:bldP spid="24" grpId="0" animBg="1"/>
      <p:bldP spid="25"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020755-8531-4040-B446-689749A06A2A}"/>
              </a:ext>
            </a:extLst>
          </p:cNvPr>
          <p:cNvSpPr>
            <a:spLocks noGrp="1"/>
          </p:cNvSpPr>
          <p:nvPr>
            <p:ph type="title"/>
          </p:nvPr>
        </p:nvSpPr>
        <p:spPr/>
        <p:txBody>
          <a:bodyPr/>
          <a:lstStyle/>
          <a:p>
            <a:r>
              <a:rPr lang="de-DE" dirty="0"/>
              <a:t>Das Klima in der polaren </a:t>
            </a:r>
            <a:r>
              <a:rPr lang="de-DE" dirty="0" err="1"/>
              <a:t>ZonE</a:t>
            </a:r>
            <a:endParaRPr lang="de-AT" dirty="0"/>
          </a:p>
        </p:txBody>
      </p:sp>
      <p:sp>
        <p:nvSpPr>
          <p:cNvPr id="3" name="Inhaltsplatzhalter 2">
            <a:extLst>
              <a:ext uri="{FF2B5EF4-FFF2-40B4-BE49-F238E27FC236}">
                <a16:creationId xmlns:a16="http://schemas.microsoft.com/office/drawing/2014/main" id="{91AE20FA-21CE-43C8-83FF-E6AF881E1ED1}"/>
              </a:ext>
            </a:extLst>
          </p:cNvPr>
          <p:cNvSpPr>
            <a:spLocks noGrp="1"/>
          </p:cNvSpPr>
          <p:nvPr>
            <p:ph idx="1"/>
          </p:nvPr>
        </p:nvSpPr>
        <p:spPr>
          <a:xfrm>
            <a:off x="1050879" y="1589321"/>
            <a:ext cx="9810604" cy="4428753"/>
          </a:xfrm>
        </p:spPr>
        <p:txBody>
          <a:bodyPr/>
          <a:lstStyle/>
          <a:p>
            <a:pPr marL="0" indent="0" algn="l">
              <a:buNone/>
            </a:pPr>
            <a:r>
              <a:rPr lang="de-DE" b="0" i="0" dirty="0">
                <a:solidFill>
                  <a:schemeClr val="tx1"/>
                </a:solidFill>
                <a:effectLst/>
                <a:latin typeface="+mj-lt"/>
              </a:rPr>
              <a:t>Das </a:t>
            </a:r>
            <a:r>
              <a:rPr lang="de-DE" b="1" i="0" dirty="0">
                <a:solidFill>
                  <a:schemeClr val="tx1"/>
                </a:solidFill>
                <a:effectLst/>
                <a:latin typeface="+mj-lt"/>
              </a:rPr>
              <a:t>Polar- oder arktische Klima </a:t>
            </a:r>
            <a:r>
              <a:rPr lang="de-DE" b="0" i="0" dirty="0">
                <a:solidFill>
                  <a:schemeClr val="tx1"/>
                </a:solidFill>
                <a:effectLst/>
                <a:latin typeface="+mj-lt"/>
              </a:rPr>
              <a:t>ist gekennzeichnet durch lange, sehr kalte Polarwinter, in denen die Sonne tage- und wochenlang nicht über den Horizont steigt und der Boden tiefgründig gefroren ist (Permafrostboden); und durch nebelreiche, kühle Polarsommer, in denen die Sonne zwar über den Horizont steigt, aber ihre Strahlen nur in einem flachen Einfallswinkel die Erdoberfläche erreichen, so dass der Boden nur oberflächlich auftaut. Entsprechend ist die Vegetationsperiode sehr kurz und das Land auch dort, wo es nicht dauerhaft vom Eis bedeckt ist, sehr kahl.</a:t>
            </a:r>
          </a:p>
          <a:p>
            <a:pPr marL="0" indent="0" algn="l">
              <a:buNone/>
            </a:pPr>
            <a:r>
              <a:rPr lang="de-DE" b="0" i="0" dirty="0">
                <a:solidFill>
                  <a:schemeClr val="tx1"/>
                </a:solidFill>
                <a:effectLst/>
                <a:latin typeface="+mj-lt"/>
              </a:rPr>
              <a:t>Mit dem Polarklima vergleichbar ist das hochalpine Klima, da hier ähnliche Voraussetzungen herrschen, insbesondere betreffend den Durchschnittstemperaturen und den Permafrostböden.</a:t>
            </a:r>
          </a:p>
          <a:p>
            <a:endParaRPr lang="de-AT" dirty="0">
              <a:solidFill>
                <a:schemeClr val="tx1"/>
              </a:solidFill>
              <a:latin typeface="+mj-lt"/>
            </a:endParaRPr>
          </a:p>
        </p:txBody>
      </p:sp>
      <p:graphicFrame>
        <p:nvGraphicFramePr>
          <p:cNvPr id="4" name="Tabelle 4">
            <a:extLst>
              <a:ext uri="{FF2B5EF4-FFF2-40B4-BE49-F238E27FC236}">
                <a16:creationId xmlns:a16="http://schemas.microsoft.com/office/drawing/2014/main" id="{8CE8550A-34E5-49F7-A44F-9C9BED51FC02}"/>
              </a:ext>
            </a:extLst>
          </p:cNvPr>
          <p:cNvGraphicFramePr>
            <a:graphicFrameLocks noGrp="1"/>
          </p:cNvGraphicFramePr>
          <p:nvPr>
            <p:extLst>
              <p:ext uri="{D42A27DB-BD31-4B8C-83A1-F6EECF244321}">
                <p14:modId xmlns:p14="http://schemas.microsoft.com/office/powerpoint/2010/main" val="1615680636"/>
              </p:ext>
            </p:extLst>
          </p:nvPr>
        </p:nvGraphicFramePr>
        <p:xfrm>
          <a:off x="1892181" y="4993718"/>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61154790"/>
                    </a:ext>
                  </a:extLst>
                </a:gridCol>
                <a:gridCol w="4064000">
                  <a:extLst>
                    <a:ext uri="{9D8B030D-6E8A-4147-A177-3AD203B41FA5}">
                      <a16:colId xmlns:a16="http://schemas.microsoft.com/office/drawing/2014/main" val="25650825"/>
                    </a:ext>
                  </a:extLst>
                </a:gridCol>
              </a:tblGrid>
              <a:tr h="370840">
                <a:tc>
                  <a:txBody>
                    <a:bodyPr/>
                    <a:lstStyle/>
                    <a:p>
                      <a:r>
                        <a:rPr lang="de-DE" dirty="0"/>
                        <a:t>Winter</a:t>
                      </a:r>
                      <a:endParaRPr lang="de-AT" dirty="0"/>
                    </a:p>
                  </a:txBody>
                  <a:tcPr/>
                </a:tc>
                <a:tc>
                  <a:txBody>
                    <a:bodyPr/>
                    <a:lstStyle/>
                    <a:p>
                      <a:r>
                        <a:rPr lang="de-DE" dirty="0"/>
                        <a:t>Sommer</a:t>
                      </a:r>
                      <a:endParaRPr lang="de-AT" dirty="0"/>
                    </a:p>
                  </a:txBody>
                  <a:tcPr/>
                </a:tc>
                <a:extLst>
                  <a:ext uri="{0D108BD9-81ED-4DB2-BD59-A6C34878D82A}">
                    <a16:rowId xmlns:a16="http://schemas.microsoft.com/office/drawing/2014/main" val="4023897633"/>
                  </a:ext>
                </a:extLst>
              </a:tr>
              <a:tr h="370840">
                <a:tc>
                  <a:txBody>
                    <a:bodyPr/>
                    <a:lstStyle/>
                    <a:p>
                      <a:r>
                        <a:rPr lang="de-DE" dirty="0"/>
                        <a:t>Dauern lange</a:t>
                      </a:r>
                      <a:endParaRPr lang="de-AT" dirty="0"/>
                    </a:p>
                  </a:txBody>
                  <a:tcPr/>
                </a:tc>
                <a:tc>
                  <a:txBody>
                    <a:bodyPr/>
                    <a:lstStyle/>
                    <a:p>
                      <a:r>
                        <a:rPr lang="de-DE" dirty="0"/>
                        <a:t>Dauern kurz</a:t>
                      </a:r>
                      <a:endParaRPr lang="de-AT" dirty="0"/>
                    </a:p>
                  </a:txBody>
                  <a:tcPr/>
                </a:tc>
                <a:extLst>
                  <a:ext uri="{0D108BD9-81ED-4DB2-BD59-A6C34878D82A}">
                    <a16:rowId xmlns:a16="http://schemas.microsoft.com/office/drawing/2014/main" val="2775444166"/>
                  </a:ext>
                </a:extLst>
              </a:tr>
              <a:tr h="370840">
                <a:tc>
                  <a:txBody>
                    <a:bodyPr/>
                    <a:lstStyle/>
                    <a:p>
                      <a:r>
                        <a:rPr lang="de-DE" dirty="0"/>
                        <a:t>Sehr kalt (bis zu -50°C)</a:t>
                      </a:r>
                      <a:endParaRPr lang="de-AT" dirty="0"/>
                    </a:p>
                  </a:txBody>
                  <a:tcPr/>
                </a:tc>
                <a:tc>
                  <a:txBody>
                    <a:bodyPr/>
                    <a:lstStyle/>
                    <a:p>
                      <a:r>
                        <a:rPr lang="de-DE" dirty="0"/>
                        <a:t>Kühl (nicht mehr als +10°C)</a:t>
                      </a:r>
                      <a:endParaRPr lang="de-AT" dirty="0"/>
                    </a:p>
                  </a:txBody>
                  <a:tcPr/>
                </a:tc>
                <a:extLst>
                  <a:ext uri="{0D108BD9-81ED-4DB2-BD59-A6C34878D82A}">
                    <a16:rowId xmlns:a16="http://schemas.microsoft.com/office/drawing/2014/main" val="2193739614"/>
                  </a:ext>
                </a:extLst>
              </a:tr>
              <a:tr h="370840">
                <a:tc>
                  <a:txBody>
                    <a:bodyPr/>
                    <a:lstStyle/>
                    <a:p>
                      <a:r>
                        <a:rPr lang="de-DE" dirty="0"/>
                        <a:t>Boden dauerhaft gefroren</a:t>
                      </a:r>
                      <a:endParaRPr lang="de-AT" dirty="0"/>
                    </a:p>
                  </a:txBody>
                  <a:tcPr/>
                </a:tc>
                <a:tc>
                  <a:txBody>
                    <a:bodyPr/>
                    <a:lstStyle/>
                    <a:p>
                      <a:r>
                        <a:rPr lang="de-DE" dirty="0"/>
                        <a:t>Boden taut nur oberflächlich auf</a:t>
                      </a:r>
                      <a:endParaRPr lang="de-AT" dirty="0"/>
                    </a:p>
                  </a:txBody>
                  <a:tcPr/>
                </a:tc>
                <a:extLst>
                  <a:ext uri="{0D108BD9-81ED-4DB2-BD59-A6C34878D82A}">
                    <a16:rowId xmlns:a16="http://schemas.microsoft.com/office/drawing/2014/main" val="2590583262"/>
                  </a:ext>
                </a:extLst>
              </a:tr>
            </a:tbl>
          </a:graphicData>
        </a:graphic>
      </p:graphicFrame>
    </p:spTree>
    <p:extLst>
      <p:ext uri="{BB962C8B-B14F-4D97-AF65-F5344CB8AC3E}">
        <p14:creationId xmlns:p14="http://schemas.microsoft.com/office/powerpoint/2010/main" val="1583784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E361EB-157E-4936-BC67-195E11857C3F}"/>
              </a:ext>
            </a:extLst>
          </p:cNvPr>
          <p:cNvSpPr>
            <a:spLocks noGrp="1"/>
          </p:cNvSpPr>
          <p:nvPr>
            <p:ph type="title"/>
          </p:nvPr>
        </p:nvSpPr>
        <p:spPr/>
        <p:txBody>
          <a:bodyPr/>
          <a:lstStyle/>
          <a:p>
            <a:r>
              <a:rPr lang="de-DE" dirty="0"/>
              <a:t>Polartag &amp; Polarnacht</a:t>
            </a:r>
            <a:endParaRPr lang="de-AT" dirty="0"/>
          </a:p>
        </p:txBody>
      </p:sp>
      <p:pic>
        <p:nvPicPr>
          <p:cNvPr id="3074" name="Picture 2" descr="Position von Erde und Sonne zur Sonnenwende im Dezember.">
            <a:extLst>
              <a:ext uri="{FF2B5EF4-FFF2-40B4-BE49-F238E27FC236}">
                <a16:creationId xmlns:a16="http://schemas.microsoft.com/office/drawing/2014/main" id="{65243DC9-257C-4F0A-B240-891EB478E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677" y="1678741"/>
            <a:ext cx="8485007" cy="4765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906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Polarregionen: Arktische Tierwelt - Polarregionen - Natur - Planet Wissen">
            <a:extLst>
              <a:ext uri="{FF2B5EF4-FFF2-40B4-BE49-F238E27FC236}">
                <a16:creationId xmlns:a16="http://schemas.microsoft.com/office/drawing/2014/main" id="{657733DD-A948-4ECC-8462-9E5DABD4FF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99" r="-2" b="3353"/>
          <a:stretch/>
        </p:blipFill>
        <p:spPr bwMode="auto">
          <a:xfrm>
            <a:off x="321734" y="321733"/>
            <a:ext cx="5674894" cy="303084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ie Tiere den Winter in extremer Kälte überstehen - Forschung Spezial -  derStandard.at › Wissenschaft">
            <a:extLst>
              <a:ext uri="{FF2B5EF4-FFF2-40B4-BE49-F238E27FC236}">
                <a16:creationId xmlns:a16="http://schemas.microsoft.com/office/drawing/2014/main" id="{D3F31372-9592-4C41-AD1B-6C89F10835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40" r="5783" b="-3"/>
          <a:stretch/>
        </p:blipFill>
        <p:spPr bwMode="auto">
          <a:xfrm>
            <a:off x="3159553" y="3514855"/>
            <a:ext cx="2837076" cy="278595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Nach Ischgl-Doku: Muss man umgefallene Pinguine wieder aufstellen? |  kurier.at">
            <a:extLst>
              <a:ext uri="{FF2B5EF4-FFF2-40B4-BE49-F238E27FC236}">
                <a16:creationId xmlns:a16="http://schemas.microsoft.com/office/drawing/2014/main" id="{72CEC5BB-90F9-42B3-994D-2ACB0BE2D8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87" r="2" b="2"/>
          <a:stretch/>
        </p:blipFill>
        <p:spPr bwMode="auto">
          <a:xfrm>
            <a:off x="6195373" y="321733"/>
            <a:ext cx="5674892" cy="5979074"/>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911BC667-BD34-46DB-AC33-F66915993AC9}"/>
              </a:ext>
            </a:extLst>
          </p:cNvPr>
          <p:cNvSpPr>
            <a:spLocks noGrp="1"/>
          </p:cNvSpPr>
          <p:nvPr>
            <p:ph type="title"/>
          </p:nvPr>
        </p:nvSpPr>
        <p:spPr>
          <a:xfrm>
            <a:off x="249497" y="5951395"/>
            <a:ext cx="9810604" cy="1216024"/>
          </a:xfrm>
        </p:spPr>
        <p:txBody>
          <a:bodyPr/>
          <a:lstStyle/>
          <a:p>
            <a:r>
              <a:rPr lang="de-DE" dirty="0"/>
              <a:t>Flora &amp; Fauna</a:t>
            </a:r>
            <a:endParaRPr lang="de-AT" dirty="0"/>
          </a:p>
        </p:txBody>
      </p:sp>
      <p:pic>
        <p:nvPicPr>
          <p:cNvPr id="12" name="Picture 4" descr="Polarregionen: Arktische Tierwelt - Polarregionen - Natur - Planet Wissen">
            <a:extLst>
              <a:ext uri="{FF2B5EF4-FFF2-40B4-BE49-F238E27FC236}">
                <a16:creationId xmlns:a16="http://schemas.microsoft.com/office/drawing/2014/main" id="{6694812D-AC79-471A-8208-902888F578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7699" b="-1"/>
          <a:stretch/>
        </p:blipFill>
        <p:spPr bwMode="auto">
          <a:xfrm>
            <a:off x="321735" y="3524289"/>
            <a:ext cx="2676579" cy="277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20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72808-240C-4156-B3DA-B94D58C82E62}"/>
              </a:ext>
            </a:extLst>
          </p:cNvPr>
          <p:cNvSpPr>
            <a:spLocks noGrp="1"/>
          </p:cNvSpPr>
          <p:nvPr>
            <p:ph type="title"/>
          </p:nvPr>
        </p:nvSpPr>
        <p:spPr/>
        <p:txBody>
          <a:bodyPr/>
          <a:lstStyle/>
          <a:p>
            <a:r>
              <a:rPr lang="de-DE"/>
              <a:t>Flora &amp; Fauna</a:t>
            </a:r>
            <a:endParaRPr lang="de-AT" dirty="0"/>
          </a:p>
        </p:txBody>
      </p:sp>
      <p:pic>
        <p:nvPicPr>
          <p:cNvPr id="5122" name="Picture 2" descr="Ein Leben in der Kälte « World Ocean Review">
            <a:extLst>
              <a:ext uri="{FF2B5EF4-FFF2-40B4-BE49-F238E27FC236}">
                <a16:creationId xmlns:a16="http://schemas.microsoft.com/office/drawing/2014/main" id="{5323D6D9-7DDA-475B-8184-B5832DC90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806" y="1825625"/>
            <a:ext cx="9048750"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020621"/>
      </p:ext>
    </p:extLst>
  </p:cSld>
  <p:clrMapOvr>
    <a:masterClrMapping/>
  </p:clrMapOvr>
</p:sld>
</file>

<file path=ppt/theme/theme1.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350</Words>
  <Application>Microsoft Office PowerPoint</Application>
  <PresentationFormat>Breitbild</PresentationFormat>
  <Paragraphs>30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Bembo</vt:lpstr>
      <vt:lpstr>Calibri</vt:lpstr>
      <vt:lpstr>ArchiveVTI</vt:lpstr>
      <vt:lpstr>Die Polare Zone</vt:lpstr>
      <vt:lpstr>WO Befindet sich die polare Zone?</vt:lpstr>
      <vt:lpstr>Das Klima in der polaren Zone</vt:lpstr>
      <vt:lpstr>Das Klima in der polaren ZonE</vt:lpstr>
      <vt:lpstr>Polartag &amp; Polarnacht</vt:lpstr>
      <vt:lpstr>Flora &amp; Fauna</vt:lpstr>
      <vt:lpstr>Flora &amp; Fauna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Leben in der polaren Zone</dc:title>
  <dc:creator>Liza</dc:creator>
  <cp:lastModifiedBy>Wolfgang Sima</cp:lastModifiedBy>
  <cp:revision>17</cp:revision>
  <dcterms:created xsi:type="dcterms:W3CDTF">2021-03-09T17:03:02Z</dcterms:created>
  <dcterms:modified xsi:type="dcterms:W3CDTF">2022-04-12T14:01:44Z</dcterms:modified>
</cp:coreProperties>
</file>