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>
      <p:cViewPr varScale="1">
        <p:scale>
          <a:sx n="155" d="100"/>
          <a:sy n="155" d="100"/>
        </p:scale>
        <p:origin x="1974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D9C8-B0B7-4545-8E43-073AA09F3159}" type="datetimeFigureOut">
              <a:rPr lang="de-AT" smtClean="0"/>
              <a:t>05.03.2020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524-9A95-47F3-9BD1-5EFF3DC485D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D9C8-B0B7-4545-8E43-073AA09F3159}" type="datetimeFigureOut">
              <a:rPr lang="de-AT" smtClean="0"/>
              <a:t>05.03.2020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524-9A95-47F3-9BD1-5EFF3DC485D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D9C8-B0B7-4545-8E43-073AA09F3159}" type="datetimeFigureOut">
              <a:rPr lang="de-AT" smtClean="0"/>
              <a:t>05.03.2020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524-9A95-47F3-9BD1-5EFF3DC485D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D9C8-B0B7-4545-8E43-073AA09F3159}" type="datetimeFigureOut">
              <a:rPr lang="de-AT" smtClean="0"/>
              <a:t>05.03.2020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524-9A95-47F3-9BD1-5EFF3DC485D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D9C8-B0B7-4545-8E43-073AA09F3159}" type="datetimeFigureOut">
              <a:rPr lang="de-AT" smtClean="0"/>
              <a:t>05.03.2020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524-9A95-47F3-9BD1-5EFF3DC485D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D9C8-B0B7-4545-8E43-073AA09F3159}" type="datetimeFigureOut">
              <a:rPr lang="de-AT" smtClean="0"/>
              <a:t>05.03.2020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524-9A95-47F3-9BD1-5EFF3DC485D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D9C8-B0B7-4545-8E43-073AA09F3159}" type="datetimeFigureOut">
              <a:rPr lang="de-AT" smtClean="0"/>
              <a:t>05.03.2020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524-9A95-47F3-9BD1-5EFF3DC485D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D9C8-B0B7-4545-8E43-073AA09F3159}" type="datetimeFigureOut">
              <a:rPr lang="de-AT" smtClean="0"/>
              <a:t>05.03.2020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524-9A95-47F3-9BD1-5EFF3DC485D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D9C8-B0B7-4545-8E43-073AA09F3159}" type="datetimeFigureOut">
              <a:rPr lang="de-AT" smtClean="0"/>
              <a:t>05.03.2020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524-9A95-47F3-9BD1-5EFF3DC485D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D9C8-B0B7-4545-8E43-073AA09F3159}" type="datetimeFigureOut">
              <a:rPr lang="de-AT" smtClean="0"/>
              <a:t>05.03.2020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524-9A95-47F3-9BD1-5EFF3DC485D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D9C8-B0B7-4545-8E43-073AA09F3159}" type="datetimeFigureOut">
              <a:rPr lang="de-AT" smtClean="0"/>
              <a:t>05.03.2020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524-9A95-47F3-9BD1-5EFF3DC485D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FD9C8-B0B7-4545-8E43-073AA09F3159}" type="datetimeFigureOut">
              <a:rPr lang="de-AT" smtClean="0"/>
              <a:t>05.03.2020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60524-9A95-47F3-9BD1-5EFF3DC485D1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fachportal.ph-noe.ac.at/gwk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fachportal.ph-noe.ac.at/gw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83568" y="620688"/>
            <a:ext cx="3312368" cy="169277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de-AT" sz="2800" b="1" dirty="0" smtClean="0"/>
              <a:t>PHYSIO Geographie</a:t>
            </a:r>
          </a:p>
          <a:p>
            <a:endParaRPr lang="de-AT" sz="2800" b="1" dirty="0"/>
          </a:p>
          <a:p>
            <a:r>
              <a:rPr lang="de-AT" sz="2400" dirty="0" smtClean="0"/>
              <a:t>Systemzusammenhänge der Natur</a:t>
            </a:r>
            <a:endParaRPr lang="de-AT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4211960" y="692697"/>
            <a:ext cx="4608512" cy="2062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2800" b="1" dirty="0" smtClean="0"/>
              <a:t>           HUMAN-Geographie  </a:t>
            </a:r>
            <a:r>
              <a:rPr lang="de-AT" sz="2800" dirty="0" smtClean="0"/>
              <a:t>/</a:t>
            </a:r>
          </a:p>
          <a:p>
            <a:r>
              <a:rPr lang="de-AT" sz="2800" b="1" dirty="0" smtClean="0"/>
              <a:t>ANTHROPO-Geographie</a:t>
            </a:r>
          </a:p>
          <a:p>
            <a:endParaRPr lang="de-AT" sz="2400" dirty="0" smtClean="0"/>
          </a:p>
          <a:p>
            <a:r>
              <a:rPr lang="de-AT" sz="2400" dirty="0" smtClean="0"/>
              <a:t>KULTUR-                       „Geographie</a:t>
            </a:r>
          </a:p>
          <a:p>
            <a:r>
              <a:rPr lang="de-AT" sz="2400" dirty="0" smtClean="0"/>
              <a:t>Geographie               des Menschen“</a:t>
            </a:r>
            <a:endParaRPr lang="de-AT" sz="28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6516216" y="6309320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i="1" dirty="0"/>
              <a:t>LV </a:t>
            </a:r>
            <a:r>
              <a:rPr lang="de-AT" sz="1100" i="1" dirty="0" err="1"/>
              <a:t>SozGeo</a:t>
            </a:r>
            <a:r>
              <a:rPr lang="de-AT" sz="1100" i="1" dirty="0"/>
              <a:t> </a:t>
            </a:r>
            <a:r>
              <a:rPr lang="de-AT" sz="1100" i="1" dirty="0" err="1"/>
              <a:t>ss</a:t>
            </a:r>
            <a:r>
              <a:rPr lang="de-AT" sz="1100" i="1" dirty="0"/>
              <a:t> 2020  Dr. Christian Sitte</a:t>
            </a:r>
          </a:p>
          <a:p>
            <a:r>
              <a:rPr lang="de-AT" sz="1100" i="1" dirty="0">
                <a:hlinkClick r:id="rId2"/>
              </a:rPr>
              <a:t>http://fachportal.ph-noe.ac.at/gwk</a:t>
            </a:r>
            <a:r>
              <a:rPr lang="de-AT" sz="1100" i="1" dirty="0"/>
              <a:t> 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548680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 err="1" smtClean="0">
                <a:solidFill>
                  <a:schemeClr val="bg1">
                    <a:lumMod val="65000"/>
                  </a:schemeClr>
                </a:solidFill>
              </a:rPr>
              <a:t>KulturLANDSCHAFT</a:t>
            </a:r>
            <a:r>
              <a:rPr lang="de-AT" sz="2800" b="1" dirty="0" smtClean="0">
                <a:solidFill>
                  <a:schemeClr val="bg1">
                    <a:lumMod val="75000"/>
                  </a:schemeClr>
                </a:solidFill>
              </a:rPr>
              <a:t>  und</a:t>
            </a:r>
          </a:p>
          <a:p>
            <a:r>
              <a:rPr lang="de-AT" sz="28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AT" sz="2800" b="1" dirty="0" smtClean="0">
                <a:solidFill>
                  <a:schemeClr val="bg1">
                    <a:lumMod val="75000"/>
                  </a:schemeClr>
                </a:solidFill>
              </a:rPr>
              <a:t>                                   ihre differenzierte Ausprägung durch </a:t>
            </a:r>
            <a:r>
              <a:rPr lang="de-AT" sz="2800" b="1" dirty="0" smtClean="0">
                <a:solidFill>
                  <a:schemeClr val="bg1">
                    <a:lumMod val="65000"/>
                  </a:schemeClr>
                </a:solidFill>
              </a:rPr>
              <a:t>menschliche Gruppen                   </a:t>
            </a:r>
            <a:r>
              <a:rPr lang="de-AT" sz="2800" b="1" dirty="0" smtClean="0">
                <a:solidFill>
                  <a:schemeClr val="bg1">
                    <a:lumMod val="75000"/>
                  </a:schemeClr>
                </a:solidFill>
              </a:rPr>
              <a:t>im Raum</a:t>
            </a:r>
            <a:endParaRPr lang="de-AT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Ovale Legende 2"/>
          <p:cNvSpPr/>
          <p:nvPr/>
        </p:nvSpPr>
        <p:spPr>
          <a:xfrm rot="10800000">
            <a:off x="683568" y="2204864"/>
            <a:ext cx="2880320" cy="2088232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extfeld 3"/>
          <p:cNvSpPr txBox="1"/>
          <p:nvPr/>
        </p:nvSpPr>
        <p:spPr>
          <a:xfrm>
            <a:off x="1115616" y="2564904"/>
            <a:ext cx="3456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i="1" dirty="0" smtClean="0">
                <a:solidFill>
                  <a:srgbClr val="FF0000"/>
                </a:solidFill>
              </a:rPr>
              <a:t>es geht um</a:t>
            </a:r>
          </a:p>
          <a:p>
            <a:r>
              <a:rPr lang="de-AT" sz="2800" b="1" dirty="0" smtClean="0">
                <a:solidFill>
                  <a:srgbClr val="FF0000"/>
                </a:solidFill>
              </a:rPr>
              <a:t>SOZIALE</a:t>
            </a:r>
          </a:p>
          <a:p>
            <a:r>
              <a:rPr lang="de-AT" sz="2800" b="1" dirty="0" smtClean="0">
                <a:solidFill>
                  <a:srgbClr val="FF0000"/>
                </a:solidFill>
              </a:rPr>
              <a:t>Verhältnisse</a:t>
            </a:r>
            <a:endParaRPr lang="de-AT" sz="2800" b="1" dirty="0">
              <a:solidFill>
                <a:srgbClr val="FF0000"/>
              </a:solidFill>
            </a:endParaRPr>
          </a:p>
        </p:txBody>
      </p:sp>
      <p:sp>
        <p:nvSpPr>
          <p:cNvPr id="5" name="Abgerundete rechteckige Legende 4"/>
          <p:cNvSpPr/>
          <p:nvPr/>
        </p:nvSpPr>
        <p:spPr>
          <a:xfrm rot="10800000">
            <a:off x="5292080" y="2564904"/>
            <a:ext cx="3168352" cy="1224136"/>
          </a:xfrm>
          <a:prstGeom prst="wedgeRoundRectCallout">
            <a:avLst>
              <a:gd name="adj1" fmla="val -20438"/>
              <a:gd name="adj2" fmla="val 9933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5508104" y="285293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 smtClean="0">
                <a:solidFill>
                  <a:srgbClr val="FF0000"/>
                </a:solidFill>
              </a:rPr>
              <a:t>AKTIONS-RÄUME</a:t>
            </a:r>
            <a:endParaRPr lang="de-AT" sz="2800" b="1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83568" y="4581128"/>
            <a:ext cx="295232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/>
              <a:t> </a:t>
            </a:r>
            <a:r>
              <a:rPr lang="de-AT" sz="2800" i="1" dirty="0" smtClean="0"/>
              <a:t>u.a. Begriff</a:t>
            </a:r>
          </a:p>
          <a:p>
            <a:pPr algn="ctr"/>
            <a:r>
              <a:rPr lang="de-AT" sz="2800" b="1" i="1" dirty="0" smtClean="0"/>
              <a:t>„ M A C H T „</a:t>
            </a:r>
          </a:p>
          <a:p>
            <a:pPr algn="ctr"/>
            <a:r>
              <a:rPr lang="de-AT" sz="2000" i="1" dirty="0" smtClean="0"/>
              <a:t>? Wie manifestiert sich diese ? – räumlich / nichträumlich ( = G</a:t>
            </a:r>
            <a:r>
              <a:rPr lang="de-AT" sz="2000" b="1" i="1" dirty="0" smtClean="0"/>
              <a:t>W</a:t>
            </a:r>
            <a:r>
              <a:rPr lang="de-AT" sz="2000" i="1" dirty="0" smtClean="0"/>
              <a:t> !)</a:t>
            </a:r>
            <a:endParaRPr lang="de-AT" sz="2000" i="1" dirty="0"/>
          </a:p>
        </p:txBody>
      </p:sp>
      <p:sp>
        <p:nvSpPr>
          <p:cNvPr id="8" name="Pfeil nach unten 7"/>
          <p:cNvSpPr/>
          <p:nvPr/>
        </p:nvSpPr>
        <p:spPr>
          <a:xfrm rot="17882119">
            <a:off x="3614858" y="3730440"/>
            <a:ext cx="721185" cy="169985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4932040" y="4869160"/>
            <a:ext cx="3744416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/>
              <a:t>WIRTSCHAFTS – </a:t>
            </a:r>
          </a:p>
          <a:p>
            <a:pPr algn="ctr"/>
            <a:r>
              <a:rPr lang="de-AT" sz="3200" b="1" dirty="0"/>
              <a:t>u</a:t>
            </a:r>
            <a:r>
              <a:rPr lang="de-AT" sz="3200" b="1" dirty="0" smtClean="0"/>
              <a:t> n d</a:t>
            </a:r>
          </a:p>
          <a:p>
            <a:pPr algn="ctr"/>
            <a:r>
              <a:rPr lang="de-AT" sz="3200" b="1" dirty="0" smtClean="0"/>
              <a:t>SOZIALGEOGRAPHIE</a:t>
            </a:r>
            <a:endParaRPr lang="de-AT" sz="3200" b="1" dirty="0"/>
          </a:p>
        </p:txBody>
      </p:sp>
      <p:sp>
        <p:nvSpPr>
          <p:cNvPr id="10" name="Pfeil nach unten 9"/>
          <p:cNvSpPr/>
          <p:nvPr/>
        </p:nvSpPr>
        <p:spPr>
          <a:xfrm>
            <a:off x="5580112" y="3949899"/>
            <a:ext cx="648072" cy="847253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568" y="548680"/>
            <a:ext cx="8064896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AT" sz="2000" i="1" dirty="0" smtClean="0"/>
              <a:t>BUDKE/GLATTER 2013 </a:t>
            </a:r>
            <a:r>
              <a:rPr lang="de-AT" sz="2800" dirty="0" smtClean="0"/>
              <a:t>– </a:t>
            </a:r>
            <a:r>
              <a:rPr lang="de-AT" sz="2200" i="1" dirty="0" smtClean="0"/>
              <a:t>sehen</a:t>
            </a:r>
          </a:p>
          <a:p>
            <a:r>
              <a:rPr lang="de-AT" sz="2800" b="1" dirty="0" smtClean="0"/>
              <a:t>Sozialgeographie</a:t>
            </a:r>
            <a:r>
              <a:rPr lang="de-AT" sz="2800" dirty="0" smtClean="0"/>
              <a:t> – in ihrer Vielfalt</a:t>
            </a:r>
          </a:p>
          <a:p>
            <a:r>
              <a:rPr lang="de-AT" sz="2800" dirty="0"/>
              <a:t>w</a:t>
            </a:r>
            <a:r>
              <a:rPr lang="de-AT" sz="2800" dirty="0" smtClean="0"/>
              <a:t>eniger als ein </a:t>
            </a:r>
            <a:r>
              <a:rPr lang="de-AT" sz="2800" dirty="0" err="1" smtClean="0"/>
              <a:t>seperates</a:t>
            </a:r>
            <a:r>
              <a:rPr lang="de-AT" sz="2800" dirty="0" smtClean="0"/>
              <a:t> </a:t>
            </a:r>
            <a:r>
              <a:rPr lang="de-AT" sz="2800" dirty="0" err="1" smtClean="0"/>
              <a:t>Teilfeld</a:t>
            </a:r>
            <a:r>
              <a:rPr lang="de-AT" sz="2800" dirty="0" smtClean="0"/>
              <a:t> der </a:t>
            </a:r>
            <a:r>
              <a:rPr lang="de-AT" sz="2800" dirty="0"/>
              <a:t>G</a:t>
            </a:r>
            <a:r>
              <a:rPr lang="de-AT" sz="2800" dirty="0" smtClean="0"/>
              <a:t>eographie</a:t>
            </a:r>
            <a:endParaRPr lang="de-AT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568" y="548680"/>
            <a:ext cx="8064896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AT" sz="2000" i="1" dirty="0" smtClean="0">
                <a:solidFill>
                  <a:schemeClr val="bg1">
                    <a:lumMod val="50000"/>
                  </a:schemeClr>
                </a:solidFill>
              </a:rPr>
              <a:t>BUDKE/GLATTER 2013 </a:t>
            </a:r>
            <a:r>
              <a:rPr lang="de-AT" sz="2800" dirty="0" smtClean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de-AT" sz="2200" i="1" dirty="0" smtClean="0">
                <a:solidFill>
                  <a:schemeClr val="bg1">
                    <a:lumMod val="50000"/>
                  </a:schemeClr>
                </a:solidFill>
              </a:rPr>
              <a:t>sehen</a:t>
            </a:r>
          </a:p>
          <a:p>
            <a:r>
              <a:rPr lang="de-AT" sz="2800" b="1" dirty="0" smtClean="0"/>
              <a:t>Sozialgeographie</a:t>
            </a:r>
            <a:r>
              <a:rPr lang="de-AT" sz="2800" dirty="0" smtClean="0"/>
              <a:t> – in ihrer Vielfalt</a:t>
            </a:r>
          </a:p>
          <a:p>
            <a:r>
              <a:rPr lang="de-AT" sz="2800" dirty="0"/>
              <a:t>w</a:t>
            </a:r>
            <a:r>
              <a:rPr lang="de-AT" sz="2800" dirty="0" smtClean="0"/>
              <a:t>eniger als ein </a:t>
            </a:r>
            <a:r>
              <a:rPr lang="de-AT" sz="2800" dirty="0" err="1" smtClean="0"/>
              <a:t>seperates</a:t>
            </a:r>
            <a:r>
              <a:rPr lang="de-AT" sz="2800" dirty="0" smtClean="0"/>
              <a:t> </a:t>
            </a:r>
            <a:r>
              <a:rPr lang="de-AT" sz="2800" dirty="0" err="1" smtClean="0"/>
              <a:t>Teilfeld</a:t>
            </a:r>
            <a:r>
              <a:rPr lang="de-AT" sz="2800" dirty="0" smtClean="0"/>
              <a:t> der Geographie</a:t>
            </a:r>
            <a:endParaRPr lang="de-AT" sz="2800" dirty="0"/>
          </a:p>
          <a:p>
            <a:endParaRPr lang="de-AT" sz="2800" dirty="0" smtClean="0"/>
          </a:p>
          <a:p>
            <a:r>
              <a:rPr lang="de-AT" sz="2800" dirty="0"/>
              <a:t>s</a:t>
            </a:r>
            <a:r>
              <a:rPr lang="de-AT" sz="2800" dirty="0" smtClean="0"/>
              <a:t>ondern als eine </a:t>
            </a:r>
            <a:r>
              <a:rPr lang="de-AT" sz="2800" b="1" i="1" dirty="0" smtClean="0"/>
              <a:t>FORSCHUNGSPERSPERSPEKTIVE</a:t>
            </a:r>
            <a:endParaRPr lang="de-AT" sz="2800" b="1" i="1" dirty="0"/>
          </a:p>
          <a:p>
            <a:r>
              <a:rPr lang="de-AT" sz="2800" i="1" dirty="0"/>
              <a:t>d</a:t>
            </a:r>
            <a:r>
              <a:rPr lang="de-AT" sz="2800" i="1" dirty="0" smtClean="0"/>
              <a:t>ie  KONZEPTE  soziale PRAKTIKEN  </a:t>
            </a:r>
            <a:r>
              <a:rPr lang="de-AT" sz="2800" i="1" dirty="0" err="1" smtClean="0"/>
              <a:t>zusammenfaßt</a:t>
            </a:r>
            <a:endParaRPr lang="de-AT" sz="2800" i="1" dirty="0" smtClean="0"/>
          </a:p>
          <a:p>
            <a:endParaRPr lang="de-AT" sz="2800" i="1" dirty="0"/>
          </a:p>
          <a:p>
            <a:r>
              <a:rPr lang="de-AT" sz="2800" i="1" dirty="0"/>
              <a:t>d</a:t>
            </a:r>
            <a:r>
              <a:rPr lang="de-AT" sz="2800" i="1" dirty="0" smtClean="0"/>
              <a:t>eren   G e m e i n s a m k e i t    auf</a:t>
            </a:r>
          </a:p>
          <a:p>
            <a:endParaRPr lang="de-AT" sz="2800" i="1" dirty="0"/>
          </a:p>
          <a:p>
            <a:r>
              <a:rPr lang="de-AT" sz="2800" b="1" i="1" dirty="0" smtClean="0"/>
              <a:t>GESELLSCHAFT     und    RAUM    ausgerichtet sind </a:t>
            </a:r>
            <a:endParaRPr lang="de-AT" sz="2800" b="1" i="1" dirty="0"/>
          </a:p>
        </p:txBody>
      </p:sp>
      <p:sp>
        <p:nvSpPr>
          <p:cNvPr id="3" name="Textfeld 2"/>
          <p:cNvSpPr txBox="1"/>
          <p:nvPr/>
        </p:nvSpPr>
        <p:spPr>
          <a:xfrm>
            <a:off x="5796136" y="6165304"/>
            <a:ext cx="30243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/>
              <a:t>LV </a:t>
            </a:r>
            <a:r>
              <a:rPr lang="de-AT" sz="1400" i="1" dirty="0" err="1" smtClean="0"/>
              <a:t>SozGeo</a:t>
            </a:r>
            <a:r>
              <a:rPr lang="de-AT" sz="1400" i="1" dirty="0" smtClean="0"/>
              <a:t> </a:t>
            </a:r>
            <a:r>
              <a:rPr lang="de-AT" sz="1400" i="1" dirty="0" err="1" smtClean="0"/>
              <a:t>ss</a:t>
            </a:r>
            <a:r>
              <a:rPr lang="de-AT" sz="1400" i="1" dirty="0" smtClean="0"/>
              <a:t> 2020  Dr. Christian Sitte</a:t>
            </a:r>
          </a:p>
          <a:p>
            <a:r>
              <a:rPr lang="de-AT" sz="1200" i="1" dirty="0" smtClean="0">
                <a:hlinkClick r:id="rId2"/>
              </a:rPr>
              <a:t>http://</a:t>
            </a:r>
            <a:r>
              <a:rPr lang="de-AT" sz="1200" i="1" dirty="0" smtClean="0">
                <a:hlinkClick r:id="rId2"/>
              </a:rPr>
              <a:t>fachportal.ph-noe.ac.at/gwk</a:t>
            </a:r>
            <a:r>
              <a:rPr lang="de-AT" sz="1200" i="1" dirty="0" smtClean="0"/>
              <a:t> </a:t>
            </a:r>
            <a:endParaRPr lang="de-AT" sz="12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83568" y="620688"/>
            <a:ext cx="3312368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de-AT" sz="2800" b="1" dirty="0" smtClean="0"/>
              <a:t>PHYSIO - Geographie</a:t>
            </a:r>
          </a:p>
          <a:p>
            <a:endParaRPr lang="de-AT" sz="28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4211960" y="692697"/>
            <a:ext cx="4608512" cy="2062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2800" b="1" dirty="0" smtClean="0"/>
              <a:t>           HUMAN-Geographie  /</a:t>
            </a:r>
          </a:p>
          <a:p>
            <a:r>
              <a:rPr lang="de-AT" sz="2800" b="1" dirty="0" smtClean="0"/>
              <a:t>ANTHROPO-Geographie</a:t>
            </a:r>
          </a:p>
          <a:p>
            <a:endParaRPr lang="de-AT" sz="2400" dirty="0" smtClean="0"/>
          </a:p>
          <a:p>
            <a:r>
              <a:rPr lang="de-AT" sz="2400" dirty="0" smtClean="0"/>
              <a:t>KULTUR-                       „Geographie</a:t>
            </a:r>
          </a:p>
          <a:p>
            <a:r>
              <a:rPr lang="de-AT" sz="2400" dirty="0" smtClean="0"/>
              <a:t>Geographie               des Menschen“</a:t>
            </a:r>
            <a:endParaRPr lang="de-AT" sz="2800" b="1" dirty="0"/>
          </a:p>
        </p:txBody>
      </p:sp>
      <p:sp>
        <p:nvSpPr>
          <p:cNvPr id="6" name="Pfeil nach unten 5"/>
          <p:cNvSpPr/>
          <p:nvPr/>
        </p:nvSpPr>
        <p:spPr>
          <a:xfrm>
            <a:off x="4211960" y="2780928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/>
          <p:cNvSpPr txBox="1"/>
          <p:nvPr/>
        </p:nvSpPr>
        <p:spPr>
          <a:xfrm>
            <a:off x="2771800" y="350100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Kultur-LANDSCHAFT</a:t>
            </a:r>
            <a:endParaRPr lang="de-AT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683568" y="2564904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Systemzusammenhänge der Natur</a:t>
            </a:r>
            <a:endParaRPr lang="de-AT" dirty="0"/>
          </a:p>
        </p:txBody>
      </p:sp>
      <p:sp>
        <p:nvSpPr>
          <p:cNvPr id="9" name="Pfeil nach unten 8"/>
          <p:cNvSpPr/>
          <p:nvPr/>
        </p:nvSpPr>
        <p:spPr>
          <a:xfrm>
            <a:off x="683568" y="1556792"/>
            <a:ext cx="864096" cy="86409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83568" y="620688"/>
            <a:ext cx="3312368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de-AT" sz="2800" b="1" dirty="0" smtClean="0"/>
              <a:t>PHYSIO - Geographie</a:t>
            </a:r>
          </a:p>
          <a:p>
            <a:endParaRPr lang="de-AT" sz="28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4211960" y="692697"/>
            <a:ext cx="4608512" cy="2062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2800" b="1" dirty="0" smtClean="0"/>
              <a:t>           HUMAN-Geographie  /</a:t>
            </a:r>
          </a:p>
          <a:p>
            <a:r>
              <a:rPr lang="de-AT" sz="2800" b="1" dirty="0" smtClean="0"/>
              <a:t>ANTHROPO-Geographie</a:t>
            </a:r>
          </a:p>
          <a:p>
            <a:endParaRPr lang="de-AT" sz="2400" dirty="0" smtClean="0"/>
          </a:p>
          <a:p>
            <a:r>
              <a:rPr lang="de-AT" sz="2400" dirty="0" smtClean="0"/>
              <a:t>KULTUR-                       „Geographie</a:t>
            </a:r>
          </a:p>
          <a:p>
            <a:r>
              <a:rPr lang="de-AT" sz="2400" dirty="0" smtClean="0"/>
              <a:t>Geographie               des Menschen“</a:t>
            </a:r>
            <a:endParaRPr lang="de-AT" sz="2800" b="1" dirty="0"/>
          </a:p>
        </p:txBody>
      </p:sp>
      <p:sp>
        <p:nvSpPr>
          <p:cNvPr id="6" name="Pfeil nach unten 5"/>
          <p:cNvSpPr/>
          <p:nvPr/>
        </p:nvSpPr>
        <p:spPr>
          <a:xfrm>
            <a:off x="4211960" y="2780928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/>
          <p:cNvSpPr txBox="1"/>
          <p:nvPr/>
        </p:nvSpPr>
        <p:spPr>
          <a:xfrm>
            <a:off x="2771800" y="350100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Kultur-LANDSCHAFT</a:t>
            </a:r>
            <a:endParaRPr lang="de-AT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683568" y="2564904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Systemzusammenhänge der Natur</a:t>
            </a:r>
            <a:endParaRPr lang="de-AT" dirty="0"/>
          </a:p>
        </p:txBody>
      </p:sp>
      <p:sp>
        <p:nvSpPr>
          <p:cNvPr id="9" name="Pfeil nach unten 8"/>
          <p:cNvSpPr/>
          <p:nvPr/>
        </p:nvSpPr>
        <p:spPr>
          <a:xfrm>
            <a:off x="683568" y="1556792"/>
            <a:ext cx="864096" cy="86409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3" name="Gewinkelte Verbindung 12"/>
          <p:cNvCxnSpPr/>
          <p:nvPr/>
        </p:nvCxnSpPr>
        <p:spPr>
          <a:xfrm rot="16200000" flipH="1">
            <a:off x="359532" y="3392996"/>
            <a:ext cx="1080120" cy="720080"/>
          </a:xfrm>
          <a:prstGeom prst="bentConnector3">
            <a:avLst>
              <a:gd name="adj1" fmla="val 9986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323528" y="4437112"/>
            <a:ext cx="2880320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i="1" dirty="0" smtClean="0"/>
              <a:t>„Man – Environment </a:t>
            </a:r>
          </a:p>
          <a:p>
            <a:r>
              <a:rPr lang="de-AT" sz="2400" i="1" dirty="0" smtClean="0"/>
              <a:t>Approach“</a:t>
            </a:r>
            <a:endParaRPr lang="de-AT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83568" y="620688"/>
            <a:ext cx="3312368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de-AT" sz="2800" b="1" dirty="0" smtClean="0"/>
              <a:t>PHYSIO - Geographie</a:t>
            </a:r>
          </a:p>
          <a:p>
            <a:endParaRPr lang="de-AT" sz="28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4211960" y="692697"/>
            <a:ext cx="4608512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2800" b="1" dirty="0" smtClean="0"/>
              <a:t>           HUMAN-Geographie  /</a:t>
            </a:r>
          </a:p>
          <a:p>
            <a:r>
              <a:rPr lang="de-AT" sz="2800" b="1" dirty="0" smtClean="0"/>
              <a:t>ANTHROPO-Geographie</a:t>
            </a:r>
          </a:p>
          <a:p>
            <a:endParaRPr lang="de-AT" sz="2400" dirty="0" smtClean="0"/>
          </a:p>
          <a:p>
            <a:r>
              <a:rPr lang="de-AT" sz="2400" dirty="0" smtClean="0"/>
              <a:t>KULTUR-                       „Geographie</a:t>
            </a:r>
          </a:p>
          <a:p>
            <a:r>
              <a:rPr lang="de-AT" sz="2400" dirty="0" smtClean="0"/>
              <a:t>Geographie               des Menschen“</a:t>
            </a:r>
            <a:endParaRPr lang="de-AT" sz="2800" b="1" dirty="0"/>
          </a:p>
        </p:txBody>
      </p:sp>
      <p:sp>
        <p:nvSpPr>
          <p:cNvPr id="6" name="Pfeil nach unten 5"/>
          <p:cNvSpPr/>
          <p:nvPr/>
        </p:nvSpPr>
        <p:spPr>
          <a:xfrm>
            <a:off x="4211960" y="2780928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/>
          <p:cNvSpPr txBox="1"/>
          <p:nvPr/>
        </p:nvSpPr>
        <p:spPr>
          <a:xfrm>
            <a:off x="2771800" y="350100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Kultur-</a:t>
            </a:r>
            <a:r>
              <a:rPr lang="de-AT" sz="2400" b="1" dirty="0" smtClean="0"/>
              <a:t>LANDSCHAFT</a:t>
            </a:r>
            <a:endParaRPr lang="de-AT" sz="2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683568" y="2564904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Systemzusammenhänge der Natur</a:t>
            </a:r>
            <a:endParaRPr lang="de-AT" dirty="0"/>
          </a:p>
        </p:txBody>
      </p:sp>
      <p:sp>
        <p:nvSpPr>
          <p:cNvPr id="9" name="Pfeil nach unten 8"/>
          <p:cNvSpPr/>
          <p:nvPr/>
        </p:nvSpPr>
        <p:spPr>
          <a:xfrm>
            <a:off x="683568" y="1556792"/>
            <a:ext cx="864096" cy="86409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3" name="Gewinkelte Verbindung 12"/>
          <p:cNvCxnSpPr/>
          <p:nvPr/>
        </p:nvCxnSpPr>
        <p:spPr>
          <a:xfrm rot="16200000" flipH="1">
            <a:off x="359532" y="3392996"/>
            <a:ext cx="1080120" cy="720080"/>
          </a:xfrm>
          <a:prstGeom prst="bentConnector3">
            <a:avLst>
              <a:gd name="adj1" fmla="val 9986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323528" y="4437112"/>
            <a:ext cx="2880320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i="1" dirty="0" smtClean="0"/>
              <a:t>„</a:t>
            </a:r>
            <a:r>
              <a:rPr lang="de-AT" sz="2400" b="1" i="1" dirty="0" smtClean="0"/>
              <a:t>Man – Environment </a:t>
            </a:r>
          </a:p>
          <a:p>
            <a:r>
              <a:rPr lang="de-AT" sz="2400" i="1" dirty="0" smtClean="0"/>
              <a:t>Approach“</a:t>
            </a:r>
            <a:endParaRPr lang="de-AT" sz="2400" i="1" dirty="0"/>
          </a:p>
        </p:txBody>
      </p:sp>
      <p:sp>
        <p:nvSpPr>
          <p:cNvPr id="20" name="Textfeld 19"/>
          <p:cNvSpPr txBox="1"/>
          <p:nvPr/>
        </p:nvSpPr>
        <p:spPr>
          <a:xfrm>
            <a:off x="5652120" y="3429000"/>
            <a:ext cx="3096344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2800" b="1" i="1" dirty="0" smtClean="0"/>
              <a:t>S O Z I A L –</a:t>
            </a:r>
          </a:p>
          <a:p>
            <a:r>
              <a:rPr lang="de-AT" sz="2800" b="1" i="1" dirty="0" smtClean="0"/>
              <a:t>G E O G R A P H I E</a:t>
            </a:r>
            <a:endParaRPr lang="de-AT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211960" y="692697"/>
            <a:ext cx="4608512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2800" b="1" dirty="0" smtClean="0"/>
              <a:t>           HUMAN-Geographie  /</a:t>
            </a:r>
          </a:p>
          <a:p>
            <a:r>
              <a:rPr lang="de-AT" sz="2800" b="1" dirty="0" smtClean="0"/>
              <a:t>ANTHROPO-Geographie</a:t>
            </a:r>
          </a:p>
          <a:p>
            <a:endParaRPr lang="de-AT" sz="2400" dirty="0" smtClean="0"/>
          </a:p>
          <a:p>
            <a:r>
              <a:rPr lang="de-AT" sz="2400" dirty="0" smtClean="0"/>
              <a:t>KULTUR-                       „Geographie</a:t>
            </a:r>
          </a:p>
          <a:p>
            <a:r>
              <a:rPr lang="de-AT" sz="2400" dirty="0" smtClean="0"/>
              <a:t>Geographie               des Menschen“</a:t>
            </a:r>
            <a:endParaRPr lang="de-AT" sz="28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2204864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Systemzusammenhänge der Natur</a:t>
            </a:r>
            <a:endParaRPr lang="de-AT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3" name="Gewinkelte Verbindung 12"/>
          <p:cNvCxnSpPr/>
          <p:nvPr/>
        </p:nvCxnSpPr>
        <p:spPr>
          <a:xfrm rot="16200000" flipH="1">
            <a:off x="359532" y="3392996"/>
            <a:ext cx="1080120" cy="720080"/>
          </a:xfrm>
          <a:prstGeom prst="bentConnector3">
            <a:avLst>
              <a:gd name="adj1" fmla="val 9986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323528" y="4437112"/>
            <a:ext cx="2880320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i="1" dirty="0" smtClean="0"/>
              <a:t>„</a:t>
            </a:r>
            <a:r>
              <a:rPr lang="de-AT" sz="2400" b="1" i="1" dirty="0" smtClean="0"/>
              <a:t>Man – Environment </a:t>
            </a:r>
          </a:p>
          <a:p>
            <a:r>
              <a:rPr lang="de-AT" sz="2400" i="1" dirty="0" smtClean="0"/>
              <a:t>Approach“</a:t>
            </a:r>
            <a:endParaRPr lang="de-AT" sz="2400" i="1" dirty="0"/>
          </a:p>
        </p:txBody>
      </p:sp>
      <p:sp>
        <p:nvSpPr>
          <p:cNvPr id="20" name="Textfeld 19"/>
          <p:cNvSpPr txBox="1"/>
          <p:nvPr/>
        </p:nvSpPr>
        <p:spPr>
          <a:xfrm>
            <a:off x="3347864" y="3212976"/>
            <a:ext cx="2880320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2800" b="1" i="1" dirty="0" smtClean="0"/>
              <a:t>S O Z I A L –</a:t>
            </a:r>
          </a:p>
          <a:p>
            <a:r>
              <a:rPr lang="de-AT" sz="2800" b="1" i="1" dirty="0" smtClean="0"/>
              <a:t>G E O G R A P H I E</a:t>
            </a:r>
            <a:endParaRPr lang="de-AT" sz="2800" b="1" i="1" dirty="0"/>
          </a:p>
        </p:txBody>
      </p:sp>
      <p:sp>
        <p:nvSpPr>
          <p:cNvPr id="12" name="Textfeld 11"/>
          <p:cNvSpPr txBox="1"/>
          <p:nvPr/>
        </p:nvSpPr>
        <p:spPr>
          <a:xfrm>
            <a:off x="2267744" y="5013176"/>
            <a:ext cx="2376264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b="1" dirty="0" smtClean="0"/>
              <a:t>„ um GRUPPEN“ </a:t>
            </a:r>
          </a:p>
          <a:p>
            <a:r>
              <a:rPr lang="de-AT" sz="2400" b="1" dirty="0" smtClean="0"/>
              <a:t>GESELLSCHAFT</a:t>
            </a:r>
            <a:endParaRPr lang="de-AT" sz="2400" b="1" dirty="0"/>
          </a:p>
        </p:txBody>
      </p:sp>
      <p:sp>
        <p:nvSpPr>
          <p:cNvPr id="15" name="Pfeil nach unten 14"/>
          <p:cNvSpPr/>
          <p:nvPr/>
        </p:nvSpPr>
        <p:spPr>
          <a:xfrm>
            <a:off x="3491880" y="4293096"/>
            <a:ext cx="72008" cy="72008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Pfeil nach unten 15"/>
          <p:cNvSpPr/>
          <p:nvPr/>
        </p:nvSpPr>
        <p:spPr>
          <a:xfrm>
            <a:off x="6516216" y="2708920"/>
            <a:ext cx="72008" cy="3528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Textfeld 16"/>
          <p:cNvSpPr txBox="1"/>
          <p:nvPr/>
        </p:nvSpPr>
        <p:spPr>
          <a:xfrm>
            <a:off x="6732240" y="2924944"/>
            <a:ext cx="20882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err="1" smtClean="0"/>
              <a:t>Bevölk</a:t>
            </a:r>
            <a:r>
              <a:rPr lang="de-AT" sz="2800" dirty="0" smtClean="0"/>
              <a:t>.    </a:t>
            </a:r>
            <a:r>
              <a:rPr lang="de-AT" sz="2800" dirty="0" err="1" smtClean="0"/>
              <a:t>Gg</a:t>
            </a:r>
            <a:endParaRPr lang="de-AT" sz="2800" dirty="0" smtClean="0"/>
          </a:p>
          <a:p>
            <a:r>
              <a:rPr lang="de-AT" sz="2800" dirty="0" smtClean="0"/>
              <a:t>Siedlungs-</a:t>
            </a:r>
          </a:p>
          <a:p>
            <a:r>
              <a:rPr lang="de-AT" sz="2800" dirty="0" smtClean="0"/>
              <a:t>Verkehrs-</a:t>
            </a:r>
          </a:p>
          <a:p>
            <a:r>
              <a:rPr lang="de-AT" sz="2800" dirty="0" smtClean="0"/>
              <a:t>Agrar-</a:t>
            </a:r>
          </a:p>
          <a:p>
            <a:r>
              <a:rPr lang="de-AT" sz="2800" dirty="0" smtClean="0"/>
              <a:t>Industrie-</a:t>
            </a:r>
          </a:p>
          <a:p>
            <a:r>
              <a:rPr lang="de-AT" sz="2800" dirty="0" err="1" smtClean="0"/>
              <a:t>Geo.d</a:t>
            </a:r>
            <a:r>
              <a:rPr lang="de-AT" sz="2800" dirty="0" smtClean="0"/>
              <a:t>. DL</a:t>
            </a:r>
          </a:p>
          <a:p>
            <a:r>
              <a:rPr lang="de-AT" sz="2800" dirty="0" smtClean="0"/>
              <a:t>POL.geo</a:t>
            </a:r>
          </a:p>
          <a:p>
            <a:r>
              <a:rPr lang="de-AT" sz="2800" dirty="0" smtClean="0"/>
              <a:t>…</a:t>
            </a:r>
            <a:endParaRPr lang="de-AT" sz="2800" dirty="0"/>
          </a:p>
        </p:txBody>
      </p:sp>
      <p:sp>
        <p:nvSpPr>
          <p:cNvPr id="18" name="Plus 17"/>
          <p:cNvSpPr/>
          <p:nvPr/>
        </p:nvSpPr>
        <p:spPr>
          <a:xfrm>
            <a:off x="4716016" y="5373216"/>
            <a:ext cx="360040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Textfeld 20"/>
          <p:cNvSpPr txBox="1"/>
          <p:nvPr/>
        </p:nvSpPr>
        <p:spPr>
          <a:xfrm>
            <a:off x="5148064" y="5301208"/>
            <a:ext cx="122413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2400" b="1" dirty="0" smtClean="0"/>
              <a:t>R A U M</a:t>
            </a:r>
            <a:endParaRPr lang="de-A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211960" y="692697"/>
            <a:ext cx="4608512" cy="1877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2800" b="1" dirty="0" smtClean="0"/>
              <a:t>           </a:t>
            </a:r>
            <a:r>
              <a:rPr lang="de-AT" sz="2800" b="1" dirty="0" smtClean="0">
                <a:solidFill>
                  <a:schemeClr val="bg1">
                    <a:lumMod val="50000"/>
                  </a:schemeClr>
                </a:solidFill>
              </a:rPr>
              <a:t>HUMAN-Geographie  /</a:t>
            </a:r>
          </a:p>
          <a:p>
            <a:r>
              <a:rPr lang="de-AT" sz="2800" b="1" dirty="0" smtClean="0">
                <a:solidFill>
                  <a:schemeClr val="bg1">
                    <a:lumMod val="50000"/>
                  </a:schemeClr>
                </a:solidFill>
              </a:rPr>
              <a:t>ANTHROPO-Geographie</a:t>
            </a:r>
          </a:p>
          <a:p>
            <a:endParaRPr lang="de-AT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AT" sz="2400" dirty="0" smtClean="0">
                <a:solidFill>
                  <a:schemeClr val="bg1">
                    <a:lumMod val="50000"/>
                  </a:schemeClr>
                </a:solidFill>
              </a:rPr>
              <a:t>KULTUR-                       „Geographie</a:t>
            </a:r>
          </a:p>
          <a:p>
            <a:r>
              <a:rPr lang="de-AT" sz="2400" dirty="0" smtClean="0">
                <a:solidFill>
                  <a:schemeClr val="bg1">
                    <a:lumMod val="50000"/>
                  </a:schemeClr>
                </a:solidFill>
              </a:rPr>
              <a:t>Geographie               des Menschen“</a:t>
            </a:r>
            <a:endParaRPr lang="de-AT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347864" y="2780928"/>
            <a:ext cx="2880320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2800" b="1" i="1" dirty="0" smtClean="0"/>
              <a:t>S O Z I A L –</a:t>
            </a:r>
          </a:p>
          <a:p>
            <a:r>
              <a:rPr lang="de-AT" sz="2800" b="1" i="1" dirty="0" smtClean="0"/>
              <a:t>G E O G R A P H I E</a:t>
            </a:r>
            <a:endParaRPr lang="de-AT" sz="2800" b="1" i="1" dirty="0"/>
          </a:p>
        </p:txBody>
      </p:sp>
      <p:sp>
        <p:nvSpPr>
          <p:cNvPr id="12" name="Textfeld 11"/>
          <p:cNvSpPr txBox="1"/>
          <p:nvPr/>
        </p:nvSpPr>
        <p:spPr>
          <a:xfrm>
            <a:off x="2267744" y="4149080"/>
            <a:ext cx="2376264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b="1" dirty="0" smtClean="0"/>
              <a:t>„ um GRUPPEN“ </a:t>
            </a:r>
          </a:p>
          <a:p>
            <a:r>
              <a:rPr lang="de-AT" sz="2400" b="1" dirty="0" smtClean="0"/>
              <a:t>GESELLSCHAFT</a:t>
            </a:r>
            <a:endParaRPr lang="de-AT" sz="2400" b="1" dirty="0"/>
          </a:p>
        </p:txBody>
      </p:sp>
      <p:sp>
        <p:nvSpPr>
          <p:cNvPr id="15" name="Pfeil nach unten 14"/>
          <p:cNvSpPr/>
          <p:nvPr/>
        </p:nvSpPr>
        <p:spPr>
          <a:xfrm>
            <a:off x="3419872" y="3789040"/>
            <a:ext cx="45719" cy="28803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Textfeld 16"/>
          <p:cNvSpPr txBox="1"/>
          <p:nvPr/>
        </p:nvSpPr>
        <p:spPr>
          <a:xfrm>
            <a:off x="6732240" y="2780928"/>
            <a:ext cx="2232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i="1" dirty="0" err="1" smtClean="0"/>
              <a:t>Bevölkerungs</a:t>
            </a:r>
            <a:r>
              <a:rPr lang="de-AT" sz="2000" i="1" dirty="0" smtClean="0"/>
              <a:t>  </a:t>
            </a:r>
            <a:r>
              <a:rPr lang="de-AT" sz="2000" i="1" dirty="0" err="1" smtClean="0"/>
              <a:t>Gg</a:t>
            </a:r>
            <a:r>
              <a:rPr lang="de-AT" sz="2000" i="1" dirty="0" smtClean="0"/>
              <a:t>.</a:t>
            </a:r>
          </a:p>
          <a:p>
            <a:r>
              <a:rPr lang="de-AT" sz="2000" i="1" dirty="0" smtClean="0"/>
              <a:t>Siedlungs-</a:t>
            </a:r>
          </a:p>
          <a:p>
            <a:r>
              <a:rPr lang="de-AT" sz="2000" i="1" dirty="0" smtClean="0"/>
              <a:t>Verkehrs-</a:t>
            </a:r>
          </a:p>
          <a:p>
            <a:r>
              <a:rPr lang="de-AT" sz="2000" i="1" dirty="0" smtClean="0"/>
              <a:t>Agrar-</a:t>
            </a:r>
          </a:p>
          <a:p>
            <a:r>
              <a:rPr lang="de-AT" sz="2000" i="1" dirty="0" smtClean="0"/>
              <a:t>Industrie-</a:t>
            </a:r>
          </a:p>
          <a:p>
            <a:r>
              <a:rPr lang="de-AT" sz="2000" i="1" dirty="0" err="1" smtClean="0"/>
              <a:t>Geo.d</a:t>
            </a:r>
            <a:r>
              <a:rPr lang="de-AT" sz="2000" i="1" dirty="0" smtClean="0"/>
              <a:t>. </a:t>
            </a:r>
            <a:r>
              <a:rPr lang="de-AT" sz="2000" i="1" dirty="0" err="1" smtClean="0"/>
              <a:t>DLeistungen</a:t>
            </a:r>
            <a:endParaRPr lang="de-AT" sz="2000" i="1" dirty="0" smtClean="0"/>
          </a:p>
          <a:p>
            <a:r>
              <a:rPr lang="de-AT" sz="2000" i="1" dirty="0" err="1" smtClean="0"/>
              <a:t>POLITISCHE.geogr</a:t>
            </a:r>
            <a:r>
              <a:rPr lang="de-AT" sz="2000" i="1" dirty="0" smtClean="0"/>
              <a:t>.</a:t>
            </a:r>
          </a:p>
        </p:txBody>
      </p:sp>
      <p:sp>
        <p:nvSpPr>
          <p:cNvPr id="18" name="Plus 17"/>
          <p:cNvSpPr/>
          <p:nvPr/>
        </p:nvSpPr>
        <p:spPr>
          <a:xfrm>
            <a:off x="4716016" y="4437112"/>
            <a:ext cx="360040" cy="43204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Textfeld 20"/>
          <p:cNvSpPr txBox="1"/>
          <p:nvPr/>
        </p:nvSpPr>
        <p:spPr>
          <a:xfrm>
            <a:off x="5148064" y="4365104"/>
            <a:ext cx="122413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2400" b="1" dirty="0" smtClean="0"/>
              <a:t>R A U M</a:t>
            </a:r>
            <a:endParaRPr lang="de-AT" sz="2400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1115616" y="5085184"/>
            <a:ext cx="6048672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dirty="0" smtClean="0"/>
              <a:t> </a:t>
            </a:r>
            <a:r>
              <a:rPr lang="de-AT" sz="2800" b="1" i="1" dirty="0" smtClean="0"/>
              <a:t>R A U M B I L D E N D E    P R O Z E S </a:t>
            </a:r>
            <a:r>
              <a:rPr lang="de-AT" sz="2800" b="1" i="1" dirty="0" err="1" smtClean="0"/>
              <a:t>S</a:t>
            </a:r>
            <a:r>
              <a:rPr lang="de-AT" sz="2800" b="1" i="1" dirty="0" smtClean="0"/>
              <a:t> E</a:t>
            </a:r>
            <a:endParaRPr lang="de-A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548680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 err="1" smtClean="0"/>
              <a:t>KulturLANDSCHAFT</a:t>
            </a:r>
            <a:r>
              <a:rPr lang="de-AT" sz="2800" b="1" dirty="0" smtClean="0"/>
              <a:t>  und</a:t>
            </a:r>
          </a:p>
          <a:p>
            <a:r>
              <a:rPr lang="de-AT" sz="2800" b="1" dirty="0"/>
              <a:t> </a:t>
            </a:r>
            <a:r>
              <a:rPr lang="de-AT" sz="2800" b="1" dirty="0" smtClean="0"/>
              <a:t>                                   ihre differenzierte Ausprägung durch menschliche Gruppen                   im Raum</a:t>
            </a:r>
            <a:endParaRPr lang="de-AT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548680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 err="1" smtClean="0"/>
              <a:t>KulturLANDSCHAFT</a:t>
            </a:r>
            <a:r>
              <a:rPr lang="de-AT" sz="2800" b="1" dirty="0" smtClean="0"/>
              <a:t>  und</a:t>
            </a:r>
          </a:p>
          <a:p>
            <a:r>
              <a:rPr lang="de-AT" sz="2800" b="1" dirty="0"/>
              <a:t> </a:t>
            </a:r>
            <a:r>
              <a:rPr lang="de-AT" sz="2800" b="1" dirty="0" smtClean="0"/>
              <a:t>                                   ihre differenzierte Ausprägung durch menschliche Gruppen                   im Raum</a:t>
            </a:r>
            <a:endParaRPr lang="de-AT" sz="2800" b="1" dirty="0"/>
          </a:p>
        </p:txBody>
      </p:sp>
      <p:sp>
        <p:nvSpPr>
          <p:cNvPr id="3" name="Ovale Legende 2"/>
          <p:cNvSpPr/>
          <p:nvPr/>
        </p:nvSpPr>
        <p:spPr>
          <a:xfrm rot="10800000">
            <a:off x="683568" y="2204864"/>
            <a:ext cx="2880320" cy="2088232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extfeld 3"/>
          <p:cNvSpPr txBox="1"/>
          <p:nvPr/>
        </p:nvSpPr>
        <p:spPr>
          <a:xfrm>
            <a:off x="1115616" y="2564904"/>
            <a:ext cx="3456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i="1" dirty="0" smtClean="0">
                <a:solidFill>
                  <a:srgbClr val="FF0000"/>
                </a:solidFill>
              </a:rPr>
              <a:t>es geht um</a:t>
            </a:r>
          </a:p>
          <a:p>
            <a:r>
              <a:rPr lang="de-AT" sz="2800" b="1" dirty="0" smtClean="0">
                <a:solidFill>
                  <a:srgbClr val="FF0000"/>
                </a:solidFill>
              </a:rPr>
              <a:t>SOZIALE</a:t>
            </a:r>
          </a:p>
          <a:p>
            <a:r>
              <a:rPr lang="de-AT" sz="2800" b="1" dirty="0" smtClean="0">
                <a:solidFill>
                  <a:srgbClr val="FF0000"/>
                </a:solidFill>
              </a:rPr>
              <a:t>Verhältnisse</a:t>
            </a:r>
            <a:endParaRPr lang="de-AT" sz="2800" b="1" dirty="0">
              <a:solidFill>
                <a:srgbClr val="FF0000"/>
              </a:solidFill>
            </a:endParaRPr>
          </a:p>
        </p:txBody>
      </p:sp>
      <p:sp>
        <p:nvSpPr>
          <p:cNvPr id="5" name="Abgerundete rechteckige Legende 4"/>
          <p:cNvSpPr/>
          <p:nvPr/>
        </p:nvSpPr>
        <p:spPr>
          <a:xfrm rot="10800000">
            <a:off x="5292080" y="2564904"/>
            <a:ext cx="3168352" cy="1224136"/>
          </a:xfrm>
          <a:prstGeom prst="wedgeRoundRectCallout">
            <a:avLst>
              <a:gd name="adj1" fmla="val -20438"/>
              <a:gd name="adj2" fmla="val 9933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5508104" y="285293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 smtClean="0">
                <a:solidFill>
                  <a:srgbClr val="FF0000"/>
                </a:solidFill>
              </a:rPr>
              <a:t>AKTIONS-RÄUME</a:t>
            </a:r>
            <a:endParaRPr lang="de-A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548680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 err="1" smtClean="0"/>
              <a:t>KulturLANDSCHAFT</a:t>
            </a:r>
            <a:r>
              <a:rPr lang="de-AT" sz="2800" b="1" dirty="0" smtClean="0"/>
              <a:t>  und</a:t>
            </a:r>
          </a:p>
          <a:p>
            <a:r>
              <a:rPr lang="de-AT" sz="2800" b="1" dirty="0"/>
              <a:t> </a:t>
            </a:r>
            <a:r>
              <a:rPr lang="de-AT" sz="2800" b="1" dirty="0" smtClean="0"/>
              <a:t>                                   ihre differenzierte Ausprägung durch menschliche Gruppen                   im Raum</a:t>
            </a:r>
            <a:endParaRPr lang="de-AT" sz="2800" b="1" dirty="0"/>
          </a:p>
        </p:txBody>
      </p:sp>
      <p:sp>
        <p:nvSpPr>
          <p:cNvPr id="3" name="Ovale Legende 2"/>
          <p:cNvSpPr/>
          <p:nvPr/>
        </p:nvSpPr>
        <p:spPr>
          <a:xfrm rot="10800000">
            <a:off x="683568" y="2204864"/>
            <a:ext cx="2880320" cy="2088232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extfeld 3"/>
          <p:cNvSpPr txBox="1"/>
          <p:nvPr/>
        </p:nvSpPr>
        <p:spPr>
          <a:xfrm>
            <a:off x="1115616" y="2564904"/>
            <a:ext cx="3456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i="1" dirty="0" smtClean="0">
                <a:solidFill>
                  <a:srgbClr val="FF0000"/>
                </a:solidFill>
              </a:rPr>
              <a:t>es geht um</a:t>
            </a:r>
          </a:p>
          <a:p>
            <a:r>
              <a:rPr lang="de-AT" sz="2800" b="1" dirty="0" smtClean="0">
                <a:solidFill>
                  <a:srgbClr val="FF0000"/>
                </a:solidFill>
              </a:rPr>
              <a:t>SOZIALE</a:t>
            </a:r>
          </a:p>
          <a:p>
            <a:r>
              <a:rPr lang="de-AT" sz="2800" b="1" dirty="0" smtClean="0">
                <a:solidFill>
                  <a:srgbClr val="FF0000"/>
                </a:solidFill>
              </a:rPr>
              <a:t>Verhältnisse</a:t>
            </a:r>
            <a:endParaRPr lang="de-AT" sz="2800" b="1" dirty="0">
              <a:solidFill>
                <a:srgbClr val="FF0000"/>
              </a:solidFill>
            </a:endParaRPr>
          </a:p>
        </p:txBody>
      </p:sp>
      <p:sp>
        <p:nvSpPr>
          <p:cNvPr id="5" name="Abgerundete rechteckige Legende 4"/>
          <p:cNvSpPr/>
          <p:nvPr/>
        </p:nvSpPr>
        <p:spPr>
          <a:xfrm rot="10800000">
            <a:off x="5292080" y="2564904"/>
            <a:ext cx="3168352" cy="936104"/>
          </a:xfrm>
          <a:prstGeom prst="wedgeRoundRectCallout">
            <a:avLst>
              <a:gd name="adj1" fmla="val -20438"/>
              <a:gd name="adj2" fmla="val 9933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5508104" y="285293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 smtClean="0">
                <a:solidFill>
                  <a:srgbClr val="FF0000"/>
                </a:solidFill>
              </a:rPr>
              <a:t>AKTIONS-RÄUME</a:t>
            </a:r>
            <a:endParaRPr lang="de-AT" sz="2800" b="1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83568" y="4581128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/>
              <a:t> </a:t>
            </a:r>
            <a:r>
              <a:rPr lang="de-AT" sz="2800" i="1" dirty="0" smtClean="0"/>
              <a:t>u.a. Begriff</a:t>
            </a:r>
          </a:p>
          <a:p>
            <a:pPr algn="ctr"/>
            <a:r>
              <a:rPr lang="de-AT" sz="2800" b="1" i="1" dirty="0" smtClean="0"/>
              <a:t>„ M A C H T „</a:t>
            </a:r>
            <a:endParaRPr lang="de-AT" sz="2800" b="1" i="1" dirty="0"/>
          </a:p>
        </p:txBody>
      </p:sp>
      <p:sp>
        <p:nvSpPr>
          <p:cNvPr id="11" name="Textfeld 10"/>
          <p:cNvSpPr txBox="1"/>
          <p:nvPr/>
        </p:nvSpPr>
        <p:spPr>
          <a:xfrm>
            <a:off x="5148064" y="3573016"/>
            <a:ext cx="3528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e-AT" sz="2000" dirty="0" smtClean="0"/>
              <a:t> sich Fortpflanzen und </a:t>
            </a:r>
          </a:p>
          <a:p>
            <a:r>
              <a:rPr lang="de-AT" sz="2000" dirty="0" smtClean="0"/>
              <a:t>          in Gemeinschaft leben</a:t>
            </a:r>
          </a:p>
          <a:p>
            <a:pPr>
              <a:buFontTx/>
              <a:buChar char="-"/>
            </a:pPr>
            <a:r>
              <a:rPr lang="de-AT" sz="2000" dirty="0" smtClean="0"/>
              <a:t> wohnen</a:t>
            </a:r>
          </a:p>
          <a:p>
            <a:pPr>
              <a:buFontTx/>
              <a:buChar char="-"/>
            </a:pPr>
            <a:r>
              <a:rPr lang="de-AT" sz="2000" dirty="0" smtClean="0"/>
              <a:t> arbeiten</a:t>
            </a:r>
          </a:p>
          <a:p>
            <a:pPr>
              <a:buFontTx/>
              <a:buChar char="-"/>
            </a:pPr>
            <a:r>
              <a:rPr lang="de-AT" sz="2000" dirty="0" smtClean="0"/>
              <a:t>- sich versorgen/konsumieren</a:t>
            </a:r>
          </a:p>
          <a:p>
            <a:pPr>
              <a:buFontTx/>
              <a:buChar char="-"/>
            </a:pPr>
            <a:r>
              <a:rPr lang="de-AT" sz="2000" dirty="0" smtClean="0"/>
              <a:t>- sich bilden</a:t>
            </a:r>
          </a:p>
          <a:p>
            <a:pPr>
              <a:buFontTx/>
              <a:buChar char="-"/>
            </a:pPr>
            <a:r>
              <a:rPr lang="de-AT" sz="2000" dirty="0" smtClean="0"/>
              <a:t>- sich erholen</a:t>
            </a:r>
          </a:p>
          <a:p>
            <a:pPr>
              <a:buFontTx/>
              <a:buChar char="-"/>
            </a:pPr>
            <a:r>
              <a:rPr lang="de-AT" sz="2000" dirty="0" smtClean="0"/>
              <a:t>- am Verkehr teilnehmen         </a:t>
            </a:r>
          </a:p>
          <a:p>
            <a:r>
              <a:rPr lang="de-AT" sz="2000" dirty="0"/>
              <a:t> </a:t>
            </a:r>
            <a:r>
              <a:rPr lang="de-AT" sz="2000" dirty="0" smtClean="0"/>
              <a:t>                        (Kommunikation)</a:t>
            </a:r>
            <a:endParaRPr lang="de-AT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Bildschirmpräsentation 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Kerstin Sitte</dc:creator>
  <cp:lastModifiedBy>Christian Sitte</cp:lastModifiedBy>
  <cp:revision>12</cp:revision>
  <dcterms:created xsi:type="dcterms:W3CDTF">2020-03-04T17:56:01Z</dcterms:created>
  <dcterms:modified xsi:type="dcterms:W3CDTF">2020-03-05T09:15:53Z</dcterms:modified>
</cp:coreProperties>
</file>