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9"/>
  </p:notesMasterIdLst>
  <p:sldIdLst>
    <p:sldId id="256" r:id="rId2"/>
    <p:sldId id="257" r:id="rId3"/>
    <p:sldId id="258" r:id="rId4"/>
    <p:sldId id="265" r:id="rId5"/>
    <p:sldId id="262" r:id="rId6"/>
    <p:sldId id="259" r:id="rId7"/>
    <p:sldId id="260" r:id="rId8"/>
  </p:sldIdLst>
  <p:sldSz cx="12192000" cy="685800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1" autoAdjust="0"/>
    <p:restoredTop sz="94660"/>
  </p:normalViewPr>
  <p:slideViewPr>
    <p:cSldViewPr snapToGrid="0">
      <p:cViewPr varScale="1">
        <p:scale>
          <a:sx n="79" d="100"/>
          <a:sy n="79" d="100"/>
        </p:scale>
        <p:origin x="7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D7D5D465-68B5-4C48-86A7-84EEE16EA217}" type="datetimeFigureOut">
              <a:rPr lang="de-AT" smtClean="0"/>
              <a:t>05.09.2022</a:t>
            </a:fld>
            <a:endParaRPr lang="de-AT"/>
          </a:p>
        </p:txBody>
      </p:sp>
      <p:sp>
        <p:nvSpPr>
          <p:cNvPr id="4" name="Folienbildplatzhalt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A65A8399-15A1-4ADA-A7F7-E1817DDFCD27}" type="slidenum">
              <a:rPr lang="de-AT" smtClean="0"/>
              <a:t>‹Nr.›</a:t>
            </a:fld>
            <a:endParaRPr lang="de-AT"/>
          </a:p>
        </p:txBody>
      </p:sp>
    </p:spTree>
    <p:extLst>
      <p:ext uri="{BB962C8B-B14F-4D97-AF65-F5344CB8AC3E}">
        <p14:creationId xmlns:p14="http://schemas.microsoft.com/office/powerpoint/2010/main" val="3004603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6803BC75-48BB-49C4-8251-40AA3AD47785}" type="datetime1">
              <a:rPr lang="en-US" smtClean="0"/>
              <a:t>9/5/2022</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ED01DC9B-9B81-483B-8377-A7858D967316}" type="datetime1">
              <a:rPr lang="en-US" smtClean="0"/>
              <a:t>9/5/2022</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2A22A73D-3CC7-4384-BCEB-3DD71A8F2A1F}" type="datetime1">
              <a:rPr lang="en-US" smtClean="0"/>
              <a:t>9/5/2022</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F47DB755-9447-4500-8679-AA202847A418}" type="datetime1">
              <a:rPr lang="en-US" smtClean="0"/>
              <a:t>9/5/2022</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F6034CC-E0EA-479A-8F55-DFA8B534218A}" type="datetime1">
              <a:rPr lang="en-US" smtClean="0"/>
              <a:t>9/5/2022</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81EDF61F-1475-408F-BA5F-C7B0A698541A}" type="datetime1">
              <a:rPr lang="en-US" smtClean="0"/>
              <a:t>9/5/2022</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C536CC7-B832-43C1-A2B1-5C2555A2AA05}" type="datetime1">
              <a:rPr lang="en-US" smtClean="0"/>
              <a:t>9/5/2022</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7B4D60C-C3BF-499E-8959-95506DF03214}" type="datetime1">
              <a:rPr lang="en-US" smtClean="0"/>
              <a:t>9/5/2022</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E515804-1F54-45C3-A1D8-C9137A19890C}" type="datetime1">
              <a:rPr lang="en-US" smtClean="0"/>
              <a:t>9/5/2022</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8031AB4B-FC19-4581-9FD8-F95CF3D9D4D4}" type="datetime1">
              <a:rPr lang="en-US" smtClean="0"/>
              <a:t>9/5/2022</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10125B01-9A7B-4ACD-99B3-58CCB94E569B}" type="datetime1">
              <a:rPr lang="en-US" smtClean="0"/>
              <a:t>9/5/2022</a:t>
            </a:fld>
            <a:endParaRPr lang="en-US" dirty="0"/>
          </a:p>
        </p:txBody>
      </p:sp>
      <p:sp>
        <p:nvSpPr>
          <p:cNvPr id="6" name="Footer Placeholder 5"/>
          <p:cNvSpPr>
            <a:spLocks noGrp="1"/>
          </p:cNvSpPr>
          <p:nvPr>
            <p:ph type="ftr" sz="quarter" idx="11"/>
          </p:nvPr>
        </p:nvSpPr>
        <p:spPr/>
        <p:txBody>
          <a:bodyPr/>
          <a:lstStyle/>
          <a:p>
            <a:r>
              <a:rPr lang="de-AT"/>
              <a:t>hebein_reinhild@hotmail.com (Tel. 06606692636)  PH Diözese Linz  </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12B2390E-8CA5-4B3A-8692-DA9CBFEE5F52}" type="datetime1">
              <a:rPr lang="en-US" smtClean="0"/>
              <a:t>9/5/2022</a:t>
            </a:fld>
            <a:endParaRPr lang="en-US" dirty="0"/>
          </a:p>
        </p:txBody>
      </p:sp>
      <p:sp>
        <p:nvSpPr>
          <p:cNvPr id="8" name="Footer Placeholder 7"/>
          <p:cNvSpPr>
            <a:spLocks noGrp="1"/>
          </p:cNvSpPr>
          <p:nvPr>
            <p:ph type="ftr" sz="quarter" idx="11"/>
          </p:nvPr>
        </p:nvSpPr>
        <p:spPr/>
        <p:txBody>
          <a:bodyPr/>
          <a:lstStyle/>
          <a:p>
            <a:r>
              <a:rPr lang="de-AT"/>
              <a:t>hebein_reinhild@hotmail.com (Tel. 06606692636)  PH Diözese Linz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478F041F-DD08-4E96-B5C2-253489C1C81D}" type="datetime1">
              <a:rPr lang="en-US" smtClean="0"/>
              <a:t>9/5/2022</a:t>
            </a:fld>
            <a:endParaRPr lang="en-US" dirty="0"/>
          </a:p>
        </p:txBody>
      </p:sp>
      <p:sp>
        <p:nvSpPr>
          <p:cNvPr id="4" name="Footer Placeholder 3"/>
          <p:cNvSpPr>
            <a:spLocks noGrp="1"/>
          </p:cNvSpPr>
          <p:nvPr>
            <p:ph type="ftr" sz="quarter" idx="11"/>
          </p:nvPr>
        </p:nvSpPr>
        <p:spPr/>
        <p:txBody>
          <a:bodyPr/>
          <a:lstStyle/>
          <a:p>
            <a:r>
              <a:rPr lang="de-AT"/>
              <a:t>hebein_reinhild@hotmail.com (Tel. 06606692636)  PH Diözese Linz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0A3F4-1CEB-4C98-ACF6-490ABF23F354}" type="datetime1">
              <a:rPr lang="en-US" smtClean="0"/>
              <a:t>9/5/2022</a:t>
            </a:fld>
            <a:endParaRPr lang="en-US" dirty="0"/>
          </a:p>
        </p:txBody>
      </p:sp>
      <p:sp>
        <p:nvSpPr>
          <p:cNvPr id="3" name="Footer Placeholder 2"/>
          <p:cNvSpPr>
            <a:spLocks noGrp="1"/>
          </p:cNvSpPr>
          <p:nvPr>
            <p:ph type="ftr" sz="quarter" idx="11"/>
          </p:nvPr>
        </p:nvSpPr>
        <p:spPr/>
        <p:txBody>
          <a:bodyPr/>
          <a:lstStyle/>
          <a:p>
            <a:r>
              <a:rPr lang="de-AT"/>
              <a:t>hebein_reinhild@hotmail.com (Tel. 06606692636)  PH Diözese Linz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D806AE2F-14ED-4CCF-B872-81AB8702A135}" type="datetime1">
              <a:rPr lang="en-US" smtClean="0"/>
              <a:t>9/5/2022</a:t>
            </a:fld>
            <a:endParaRPr lang="en-US" dirty="0"/>
          </a:p>
        </p:txBody>
      </p:sp>
      <p:sp>
        <p:nvSpPr>
          <p:cNvPr id="6" name="Footer Placeholder 5"/>
          <p:cNvSpPr>
            <a:spLocks noGrp="1"/>
          </p:cNvSpPr>
          <p:nvPr>
            <p:ph type="ftr" sz="quarter" idx="11"/>
          </p:nvPr>
        </p:nvSpPr>
        <p:spPr/>
        <p:txBody>
          <a:bodyPr/>
          <a:lstStyle/>
          <a:p>
            <a:r>
              <a:rPr lang="de-AT"/>
              <a:t>hebein_reinhild@hotmail.com (Tel. 06606692636)  PH Diözese Linz  </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3CC1741E-0621-466C-9711-BB7113161000}" type="datetime1">
              <a:rPr lang="en-US" smtClean="0"/>
              <a:t>9/5/2022</a:t>
            </a:fld>
            <a:endParaRPr lang="en-US" dirty="0"/>
          </a:p>
        </p:txBody>
      </p:sp>
      <p:sp>
        <p:nvSpPr>
          <p:cNvPr id="6" name="Footer Placeholder 5"/>
          <p:cNvSpPr>
            <a:spLocks noGrp="1"/>
          </p:cNvSpPr>
          <p:nvPr>
            <p:ph type="ftr" sz="quarter" idx="11"/>
          </p:nvPr>
        </p:nvSpPr>
        <p:spPr/>
        <p:txBody>
          <a:bodyPr/>
          <a:lstStyle/>
          <a:p>
            <a:r>
              <a:rPr lang="de-AT"/>
              <a:t>hebein_reinhild@hotmail.com (Tel. 06606692636)  PH Diözese Linz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5189AF-E266-409D-BCB5-186A4F817992}" type="datetime1">
              <a:rPr lang="en-US" smtClean="0"/>
              <a:t>9/5/2022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de-AT"/>
              <a:t>hebein_reinhild@hotmail.com (Tel. 06606692636)  PH Diözese Linz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hebein_reinhild@hot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A8809A-B736-4698-B24A-7A342825C82F}"/>
              </a:ext>
            </a:extLst>
          </p:cNvPr>
          <p:cNvSpPr>
            <a:spLocks noGrp="1"/>
          </p:cNvSpPr>
          <p:nvPr>
            <p:ph type="ctrTitle"/>
          </p:nvPr>
        </p:nvSpPr>
        <p:spPr>
          <a:xfrm>
            <a:off x="926757" y="1495167"/>
            <a:ext cx="8310176" cy="3781168"/>
          </a:xfrm>
        </p:spPr>
        <p:txBody>
          <a:bodyPr/>
          <a:lstStyle/>
          <a:p>
            <a:pPr algn="l"/>
            <a:r>
              <a:rPr lang="de-AT" sz="4000" dirty="0"/>
              <a:t>Fachdidaktisches Begleitseminar für Fachpraktikum GW</a:t>
            </a:r>
            <a:br>
              <a:rPr lang="de-AT" dirty="0"/>
            </a:br>
            <a:br>
              <a:rPr lang="de-AT" dirty="0"/>
            </a:br>
            <a:endParaRPr lang="de-AT" dirty="0"/>
          </a:p>
        </p:txBody>
      </p:sp>
      <p:sp>
        <p:nvSpPr>
          <p:cNvPr id="3" name="Untertitel 2">
            <a:extLst>
              <a:ext uri="{FF2B5EF4-FFF2-40B4-BE49-F238E27FC236}">
                <a16:creationId xmlns:a16="http://schemas.microsoft.com/office/drawing/2014/main" id="{D96CA6DE-9821-426F-A452-34F88FD375F4}"/>
              </a:ext>
            </a:extLst>
          </p:cNvPr>
          <p:cNvSpPr>
            <a:spLocks noGrp="1"/>
          </p:cNvSpPr>
          <p:nvPr>
            <p:ph type="subTitle" idx="1"/>
          </p:nvPr>
        </p:nvSpPr>
        <p:spPr>
          <a:xfrm>
            <a:off x="740948" y="4050836"/>
            <a:ext cx="7766936" cy="1096899"/>
          </a:xfrm>
        </p:spPr>
        <p:txBody>
          <a:bodyPr>
            <a:normAutofit fontScale="85000" lnSpcReduction="20000"/>
          </a:bodyPr>
          <a:lstStyle/>
          <a:p>
            <a:pPr algn="ctr"/>
            <a:r>
              <a:rPr lang="de-AT" sz="2400" dirty="0"/>
              <a:t>Veranstaltungsleiterin: Mag. Mairinger–</a:t>
            </a:r>
            <a:r>
              <a:rPr lang="de-AT" sz="2400" dirty="0" err="1"/>
              <a:t>Hebein</a:t>
            </a:r>
            <a:r>
              <a:rPr lang="de-AT" sz="2400" dirty="0"/>
              <a:t> Reinhild</a:t>
            </a:r>
          </a:p>
          <a:p>
            <a:pPr algn="ctr"/>
            <a:r>
              <a:rPr lang="de-AT" sz="2400" dirty="0"/>
              <a:t>Tel: 06606692636</a:t>
            </a:r>
          </a:p>
          <a:p>
            <a:pPr algn="ctr"/>
            <a:r>
              <a:rPr lang="de-AT" sz="2400" dirty="0"/>
              <a:t>reinhild.hebein@ph-linz.at</a:t>
            </a:r>
          </a:p>
          <a:p>
            <a:endParaRPr lang="de-AT" dirty="0">
              <a:hlinkClick r:id="rId2"/>
            </a:endParaRPr>
          </a:p>
        </p:txBody>
      </p:sp>
    </p:spTree>
    <p:extLst>
      <p:ext uri="{BB962C8B-B14F-4D97-AF65-F5344CB8AC3E}">
        <p14:creationId xmlns:p14="http://schemas.microsoft.com/office/powerpoint/2010/main" val="1760337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B76122-26E2-4A19-8053-5C20D809F8E5}"/>
              </a:ext>
            </a:extLst>
          </p:cNvPr>
          <p:cNvSpPr>
            <a:spLocks noGrp="1"/>
          </p:cNvSpPr>
          <p:nvPr>
            <p:ph type="title"/>
          </p:nvPr>
        </p:nvSpPr>
        <p:spPr>
          <a:xfrm>
            <a:off x="677334" y="282643"/>
            <a:ext cx="8596668" cy="1113671"/>
          </a:xfrm>
        </p:spPr>
        <p:txBody>
          <a:bodyPr>
            <a:normAutofit/>
          </a:bodyPr>
          <a:lstStyle/>
          <a:p>
            <a:r>
              <a:rPr lang="de-AT" sz="3200" dirty="0"/>
              <a:t>Voraussetzungen für einen erfolgreichen Abschluss</a:t>
            </a:r>
          </a:p>
        </p:txBody>
      </p:sp>
      <p:sp>
        <p:nvSpPr>
          <p:cNvPr id="3" name="Inhaltsplatzhalter 2">
            <a:extLst>
              <a:ext uri="{FF2B5EF4-FFF2-40B4-BE49-F238E27FC236}">
                <a16:creationId xmlns:a16="http://schemas.microsoft.com/office/drawing/2014/main" id="{020C9C36-338C-47E5-A6FC-ABAB1077CC2E}"/>
              </a:ext>
            </a:extLst>
          </p:cNvPr>
          <p:cNvSpPr>
            <a:spLocks noGrp="1"/>
          </p:cNvSpPr>
          <p:nvPr>
            <p:ph idx="1"/>
          </p:nvPr>
        </p:nvSpPr>
        <p:spPr>
          <a:xfrm>
            <a:off x="553767" y="1603443"/>
            <a:ext cx="8627303" cy="5254557"/>
          </a:xfrm>
        </p:spPr>
        <p:txBody>
          <a:bodyPr>
            <a:normAutofit/>
          </a:bodyPr>
          <a:lstStyle/>
          <a:p>
            <a:pPr>
              <a:buFont typeface="Wingdings" panose="05000000000000000000" pitchFamily="2" charset="2"/>
              <a:buChar char="v"/>
            </a:pPr>
            <a:r>
              <a:rPr lang="de-AT" b="1" dirty="0"/>
              <a:t>Anwesenheit: </a:t>
            </a:r>
            <a:r>
              <a:rPr lang="de-AT" dirty="0"/>
              <a:t>geblockte Veranstaltung  (Termine und Ankündigungen s. </a:t>
            </a:r>
            <a:r>
              <a:rPr lang="de-AT" dirty="0" err="1"/>
              <a:t>moodle</a:t>
            </a:r>
            <a:r>
              <a:rPr lang="de-AT" dirty="0"/>
              <a:t>)</a:t>
            </a:r>
            <a:r>
              <a:rPr lang="de-AT" dirty="0">
                <a:sym typeface="Wingdings" panose="05000000000000000000" pitchFamily="2" charset="2"/>
              </a:rPr>
              <a:t></a:t>
            </a:r>
            <a:r>
              <a:rPr lang="de-AT" dirty="0"/>
              <a:t> 3 Std Fehlen ist möglich (muss im Entschuldigungsforum (mail) auf </a:t>
            </a:r>
            <a:r>
              <a:rPr lang="de-AT" dirty="0" err="1"/>
              <a:t>moodle</a:t>
            </a:r>
            <a:r>
              <a:rPr lang="de-AT" dirty="0"/>
              <a:t> im Vorfeld entschuldigt werden)</a:t>
            </a:r>
          </a:p>
          <a:p>
            <a:pPr>
              <a:buFont typeface="Wingdings" panose="05000000000000000000" pitchFamily="2" charset="2"/>
              <a:buChar char="v"/>
            </a:pPr>
            <a:r>
              <a:rPr lang="de-AT" b="1" dirty="0"/>
              <a:t>Absolute Pflichttermine für alle </a:t>
            </a:r>
            <a:r>
              <a:rPr lang="de-AT" dirty="0"/>
              <a:t>ist die Präsentation der Ergebnisse der Projektwoche und der Abschlusstermin an dem die einzelnen Unterrichtsbeispiele vorgestellt werden. Termine siehe </a:t>
            </a:r>
            <a:r>
              <a:rPr lang="de-AT" dirty="0" err="1"/>
              <a:t>moodle</a:t>
            </a:r>
            <a:r>
              <a:rPr lang="de-AT" dirty="0"/>
              <a:t>!</a:t>
            </a:r>
          </a:p>
          <a:p>
            <a:pPr>
              <a:buFont typeface="Wingdings" panose="05000000000000000000" pitchFamily="2" charset="2"/>
              <a:buChar char="v"/>
            </a:pPr>
            <a:r>
              <a:rPr lang="de-AT" b="1" dirty="0"/>
              <a:t>Für Projektteilnehmer </a:t>
            </a:r>
            <a:r>
              <a:rPr lang="de-AT" dirty="0"/>
              <a:t>ist die Teilnahme an der kompletten Projektwoche </a:t>
            </a:r>
            <a:r>
              <a:rPr lang="de-AT" dirty="0" err="1"/>
              <a:t>verpfllichtend</a:t>
            </a:r>
            <a:r>
              <a:rPr lang="de-AT" dirty="0"/>
              <a:t> (+zusätzliche Online Vorbereitungseinheiten vor Seminarbeginn) einmal 3 EH Block)   </a:t>
            </a:r>
          </a:p>
          <a:p>
            <a:pPr>
              <a:buFont typeface="Wingdings" panose="05000000000000000000" pitchFamily="2" charset="2"/>
              <a:buChar char="v"/>
            </a:pPr>
            <a:r>
              <a:rPr lang="de-AT" b="1" dirty="0"/>
              <a:t>Diskussionsbeiträge und Praktische Aufgaben während des Seminars und HÜs (</a:t>
            </a:r>
            <a:r>
              <a:rPr lang="de-AT" b="1" dirty="0" err="1"/>
              <a:t>zB</a:t>
            </a:r>
            <a:r>
              <a:rPr lang="de-AT" b="1" dirty="0"/>
              <a:t>. Reader)</a:t>
            </a:r>
          </a:p>
          <a:p>
            <a:pPr>
              <a:buFont typeface="Wingdings" panose="05000000000000000000" pitchFamily="2" charset="2"/>
              <a:buChar char="v"/>
            </a:pPr>
            <a:r>
              <a:rPr lang="de-AT" b="1" dirty="0"/>
              <a:t>Planung, Durchführung, Reflexion und Präsentation der praktischen Unterrichtserfahrungen (Seminararbeit)</a:t>
            </a:r>
            <a:endParaRPr lang="de-AT" dirty="0"/>
          </a:p>
        </p:txBody>
      </p:sp>
      <p:sp>
        <p:nvSpPr>
          <p:cNvPr id="4" name="Fußzeilenplatzhalter 3">
            <a:extLst>
              <a:ext uri="{FF2B5EF4-FFF2-40B4-BE49-F238E27FC236}">
                <a16:creationId xmlns:a16="http://schemas.microsoft.com/office/drawing/2014/main" id="{F5CB295A-FA3A-4897-BDA9-C6B2D678173B}"/>
              </a:ext>
            </a:extLst>
          </p:cNvPr>
          <p:cNvSpPr>
            <a:spLocks noGrp="1"/>
          </p:cNvSpPr>
          <p:nvPr>
            <p:ph type="ftr" sz="quarter" idx="11"/>
          </p:nvPr>
        </p:nvSpPr>
        <p:spPr>
          <a:xfrm>
            <a:off x="677334" y="6492875"/>
            <a:ext cx="6297612" cy="365125"/>
          </a:xfrm>
        </p:spPr>
        <p:txBody>
          <a:bodyPr/>
          <a:lstStyle/>
          <a:p>
            <a:r>
              <a:rPr lang="de-AT" dirty="0"/>
              <a:t>Mag. Mairinger – Hebein Reinhild 								PH Diözese Linz  </a:t>
            </a:r>
            <a:endParaRPr lang="en-US" dirty="0"/>
          </a:p>
        </p:txBody>
      </p:sp>
    </p:spTree>
    <p:extLst>
      <p:ext uri="{BB962C8B-B14F-4D97-AF65-F5344CB8AC3E}">
        <p14:creationId xmlns:p14="http://schemas.microsoft.com/office/powerpoint/2010/main" val="402796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89041B-3B35-49B6-B598-6AB3B4B37C9B}"/>
              </a:ext>
            </a:extLst>
          </p:cNvPr>
          <p:cNvSpPr>
            <a:spLocks noGrp="1"/>
          </p:cNvSpPr>
          <p:nvPr>
            <p:ph type="title"/>
          </p:nvPr>
        </p:nvSpPr>
        <p:spPr>
          <a:xfrm>
            <a:off x="590837" y="124942"/>
            <a:ext cx="8596668" cy="801815"/>
          </a:xfrm>
        </p:spPr>
        <p:txBody>
          <a:bodyPr>
            <a:normAutofit/>
          </a:bodyPr>
          <a:lstStyle/>
          <a:p>
            <a:r>
              <a:rPr lang="de-AT" sz="2800" dirty="0"/>
              <a:t>Anforderungen an Teilnehmer mit Lehrverpflichtung </a:t>
            </a:r>
            <a:br>
              <a:rPr lang="de-AT" sz="2000" dirty="0"/>
            </a:br>
            <a:endParaRPr lang="de-AT" sz="1800" dirty="0"/>
          </a:p>
        </p:txBody>
      </p:sp>
      <p:sp>
        <p:nvSpPr>
          <p:cNvPr id="3" name="Inhaltsplatzhalter 2">
            <a:extLst>
              <a:ext uri="{FF2B5EF4-FFF2-40B4-BE49-F238E27FC236}">
                <a16:creationId xmlns:a16="http://schemas.microsoft.com/office/drawing/2014/main" id="{1DFF3B36-59D3-4D0E-A460-C319FD05ACD5}"/>
              </a:ext>
            </a:extLst>
          </p:cNvPr>
          <p:cNvSpPr>
            <a:spLocks noGrp="1"/>
          </p:cNvSpPr>
          <p:nvPr>
            <p:ph idx="1"/>
          </p:nvPr>
        </p:nvSpPr>
        <p:spPr>
          <a:xfrm>
            <a:off x="308919" y="1112108"/>
            <a:ext cx="9330381" cy="4929254"/>
          </a:xfrm>
        </p:spPr>
        <p:txBody>
          <a:bodyPr>
            <a:normAutofit fontScale="25000" lnSpcReduction="20000"/>
          </a:bodyPr>
          <a:lstStyle/>
          <a:p>
            <a:pPr marL="0" indent="0">
              <a:buNone/>
            </a:pPr>
            <a:r>
              <a:rPr lang="de-AT" sz="5600" b="1" dirty="0">
                <a:solidFill>
                  <a:schemeClr val="accent1"/>
                </a:solidFill>
              </a:rPr>
              <a:t>Verpflichtende Teilnahme am Seminar mit max. 3 Fehlstunden</a:t>
            </a:r>
          </a:p>
          <a:p>
            <a:pPr marL="0" indent="0">
              <a:buNone/>
            </a:pPr>
            <a:r>
              <a:rPr lang="de-AT" sz="5600" b="1" dirty="0">
                <a:solidFill>
                  <a:schemeClr val="accent1"/>
                </a:solidFill>
              </a:rPr>
              <a:t>Planung und  Umsetzung  einer mindestens 4 stündigen Unterrichtssequenz nach konstruktivistischen Ansätzen + eines Exkursionstages </a:t>
            </a:r>
          </a:p>
          <a:p>
            <a:pPr marL="0" indent="0">
              <a:buNone/>
            </a:pPr>
            <a:r>
              <a:rPr lang="de-AT" sz="5600" b="1" dirty="0">
                <a:solidFill>
                  <a:schemeClr val="accent1"/>
                </a:solidFill>
              </a:rPr>
              <a:t>Unterrichtsplanungen sollten wie folgt erstellt werden: </a:t>
            </a:r>
          </a:p>
          <a:p>
            <a:r>
              <a:rPr lang="de-AT" sz="5600" b="1" dirty="0"/>
              <a:t>A) Einleitung:</a:t>
            </a:r>
            <a:r>
              <a:rPr lang="de-AT" sz="5600" dirty="0"/>
              <a:t> allgemeine Angaben zur Praktikant/In, Lehrplanbezug, Lernziele, Quellen</a:t>
            </a:r>
          </a:p>
          <a:p>
            <a:r>
              <a:rPr lang="de-AT" sz="5600" dirty="0"/>
              <a:t>B) </a:t>
            </a:r>
            <a:r>
              <a:rPr lang="de-AT" sz="5600" b="1" dirty="0"/>
              <a:t>Der Stundenablauf </a:t>
            </a:r>
            <a:r>
              <a:rPr lang="de-AT" sz="5600" dirty="0"/>
              <a:t>soll </a:t>
            </a:r>
            <a:r>
              <a:rPr lang="de-AT" sz="5600" b="1" dirty="0"/>
              <a:t>inkl. Lernzielen</a:t>
            </a:r>
            <a:r>
              <a:rPr lang="de-AT" sz="5600" dirty="0"/>
              <a:t>, samt Anforderungsbereichen, Auflistung der Materialien, Zeitangaben </a:t>
            </a:r>
            <a:r>
              <a:rPr lang="de-AT" sz="5600" dirty="0">
                <a:solidFill>
                  <a:schemeClr val="accent1"/>
                </a:solidFill>
              </a:rPr>
              <a:t>tabellarisch</a:t>
            </a:r>
            <a:r>
              <a:rPr lang="de-AT" sz="5600" dirty="0">
                <a:solidFill>
                  <a:srgbClr val="FF0000"/>
                </a:solidFill>
              </a:rPr>
              <a:t> </a:t>
            </a:r>
            <a:r>
              <a:rPr lang="de-AT" sz="5600" dirty="0"/>
              <a:t>erfolgen. Siehe Vorlage </a:t>
            </a:r>
            <a:r>
              <a:rPr lang="de-AT" sz="5600" dirty="0" err="1"/>
              <a:t>moodle</a:t>
            </a:r>
            <a:r>
              <a:rPr lang="de-AT" sz="5600" dirty="0"/>
              <a:t>!</a:t>
            </a:r>
          </a:p>
          <a:p>
            <a:r>
              <a:rPr lang="de-AT" sz="5600" dirty="0">
                <a:solidFill>
                  <a:schemeClr val="accent1"/>
                </a:solidFill>
              </a:rPr>
              <a:t>C) Kurze Begründung der methodischen und inhaltlichen Schwerpunkte </a:t>
            </a:r>
            <a:r>
              <a:rPr lang="de-AT" sz="5600" dirty="0">
                <a:solidFill>
                  <a:schemeClr val="tx1"/>
                </a:solidFill>
              </a:rPr>
              <a:t>(abgesehen vom Lehrplan) min. 150 Wörter. Hier sollte auch zur didaktischen Theorie des Konstruktivismus Bezug genommen werden. Was möchte ich mit dieser Methode beim SUS wie erreichen und warum? (Bildungsziel-Lehrziel)</a:t>
            </a:r>
          </a:p>
          <a:p>
            <a:r>
              <a:rPr lang="de-AT" sz="5600" dirty="0"/>
              <a:t>D) </a:t>
            </a:r>
            <a:r>
              <a:rPr lang="de-AT" sz="5600" dirty="0">
                <a:solidFill>
                  <a:schemeClr val="tx1"/>
                </a:solidFill>
              </a:rPr>
              <a:t>Die Unterrichtssequenzen sollten die Anforderungsbereiche </a:t>
            </a:r>
            <a:r>
              <a:rPr lang="de-AT" sz="5600" b="1" dirty="0">
                <a:solidFill>
                  <a:schemeClr val="accent1"/>
                </a:solidFill>
              </a:rPr>
              <a:t>Reproduktion, Reorganisation (Transfer) und kritische Reflexion </a:t>
            </a:r>
            <a:r>
              <a:rPr lang="de-AT" sz="5600" dirty="0">
                <a:solidFill>
                  <a:schemeClr val="tx1"/>
                </a:solidFill>
              </a:rPr>
              <a:t>von Wissen (</a:t>
            </a:r>
            <a:r>
              <a:rPr lang="de-AT" sz="5600" dirty="0" err="1">
                <a:solidFill>
                  <a:schemeClr val="tx1"/>
                </a:solidFill>
              </a:rPr>
              <a:t>s.Sitte</a:t>
            </a:r>
            <a:r>
              <a:rPr lang="de-AT" sz="5600" dirty="0">
                <a:solidFill>
                  <a:schemeClr val="tx1"/>
                </a:solidFill>
              </a:rPr>
              <a:t>, 2001) aufweisen, </a:t>
            </a:r>
            <a:r>
              <a:rPr lang="de-AT" sz="5600" dirty="0" err="1">
                <a:solidFill>
                  <a:schemeClr val="tx1"/>
                </a:solidFill>
              </a:rPr>
              <a:t>dh</a:t>
            </a:r>
            <a:r>
              <a:rPr lang="de-AT" sz="5600" dirty="0">
                <a:solidFill>
                  <a:schemeClr val="tx1"/>
                </a:solidFill>
              </a:rPr>
              <a:t>. gemäß eines </a:t>
            </a:r>
            <a:r>
              <a:rPr lang="de-AT" sz="5600" b="1" dirty="0">
                <a:solidFill>
                  <a:schemeClr val="tx1"/>
                </a:solidFill>
              </a:rPr>
              <a:t>problemorientierten Unterrichts </a:t>
            </a:r>
            <a:r>
              <a:rPr lang="de-AT" sz="5600" dirty="0">
                <a:solidFill>
                  <a:schemeClr val="tx1"/>
                </a:solidFill>
              </a:rPr>
              <a:t>nach Vielhaber theoretisches, praktisches und kritisches </a:t>
            </a:r>
            <a:r>
              <a:rPr lang="de-AT" sz="5600" dirty="0" err="1">
                <a:solidFill>
                  <a:schemeClr val="tx1"/>
                </a:solidFill>
              </a:rPr>
              <a:t>Know</a:t>
            </a:r>
            <a:r>
              <a:rPr lang="de-AT" sz="5600" dirty="0">
                <a:solidFill>
                  <a:schemeClr val="tx1"/>
                </a:solidFill>
              </a:rPr>
              <a:t> </a:t>
            </a:r>
            <a:r>
              <a:rPr lang="de-AT" sz="5600" dirty="0" err="1">
                <a:solidFill>
                  <a:schemeClr val="tx1"/>
                </a:solidFill>
              </a:rPr>
              <a:t>How</a:t>
            </a:r>
            <a:r>
              <a:rPr lang="de-AT" sz="5600" dirty="0">
                <a:solidFill>
                  <a:schemeClr val="tx1"/>
                </a:solidFill>
              </a:rPr>
              <a:t> vermitteln.</a:t>
            </a:r>
            <a:r>
              <a:rPr lang="de-AT" sz="5600" dirty="0">
                <a:solidFill>
                  <a:schemeClr val="tx1"/>
                </a:solidFill>
                <a:sym typeface="Wingdings" panose="05000000000000000000" pitchFamily="2" charset="2"/>
              </a:rPr>
              <a:t> diese sind bei der der Formulierung der Lernziele hinzuzufügen! </a:t>
            </a:r>
          </a:p>
          <a:p>
            <a:r>
              <a:rPr lang="de-AT" sz="5600" dirty="0"/>
              <a:t>E) Bei der Planung der </a:t>
            </a:r>
            <a:r>
              <a:rPr lang="de-AT" sz="5600" dirty="0">
                <a:solidFill>
                  <a:schemeClr val="accent1"/>
                </a:solidFill>
              </a:rPr>
              <a:t>Unterrichtseinstiege sollte auf </a:t>
            </a:r>
            <a:r>
              <a:rPr lang="de-AT" sz="5600" b="1" dirty="0">
                <a:solidFill>
                  <a:schemeClr val="accent1"/>
                </a:solidFill>
              </a:rPr>
              <a:t>motivationsfördernde Maßnahmen </a:t>
            </a:r>
            <a:r>
              <a:rPr lang="de-AT" sz="5600" dirty="0">
                <a:solidFill>
                  <a:schemeClr val="accent1"/>
                </a:solidFill>
              </a:rPr>
              <a:t>geachtet werden. </a:t>
            </a:r>
            <a:r>
              <a:rPr lang="de-AT" sz="5600" b="1" dirty="0">
                <a:solidFill>
                  <a:schemeClr val="tx1"/>
                </a:solidFill>
              </a:rPr>
              <a:t>Wie erwecke ich die Neugier und den Forscherdrang des Schülers/in ? </a:t>
            </a:r>
            <a:r>
              <a:rPr lang="de-AT" sz="5600" b="1" i="1" dirty="0">
                <a:solidFill>
                  <a:schemeClr val="tx1"/>
                </a:solidFill>
              </a:rPr>
              <a:t>„Wie kann ich ihn/sie </a:t>
            </a:r>
            <a:r>
              <a:rPr lang="de-AT" sz="5600" i="1" dirty="0"/>
              <a:t>leichter an der Stange halten?“ (entdeckendes, forschendes Lernen)</a:t>
            </a:r>
          </a:p>
          <a:p>
            <a:r>
              <a:rPr lang="de-AT" sz="5600" i="1" dirty="0"/>
              <a:t>Bei der Planung der Methodenwahl sollten </a:t>
            </a:r>
            <a:r>
              <a:rPr lang="de-AT" sz="5600" i="1" dirty="0">
                <a:solidFill>
                  <a:schemeClr val="accent1"/>
                </a:solidFill>
              </a:rPr>
              <a:t>vorrangig konstruktivistische  Ansätze angewendet werden!</a:t>
            </a:r>
          </a:p>
          <a:p>
            <a:r>
              <a:rPr lang="de-AT" sz="5600" dirty="0">
                <a:solidFill>
                  <a:schemeClr val="tx1"/>
                </a:solidFill>
              </a:rPr>
              <a:t>Ergebnisse werden in einer </a:t>
            </a:r>
            <a:r>
              <a:rPr lang="de-AT" sz="5600" dirty="0" err="1">
                <a:solidFill>
                  <a:schemeClr val="tx1"/>
                </a:solidFill>
              </a:rPr>
              <a:t>Seminararbeít</a:t>
            </a:r>
            <a:r>
              <a:rPr lang="de-AT" sz="5600" dirty="0">
                <a:solidFill>
                  <a:schemeClr val="tx1"/>
                </a:solidFill>
              </a:rPr>
              <a:t> reflektiert und präsentiert</a:t>
            </a:r>
          </a:p>
          <a:p>
            <a:pPr marL="0" indent="0">
              <a:buNone/>
            </a:pPr>
            <a:r>
              <a:rPr lang="de-AT" sz="5600" dirty="0">
                <a:solidFill>
                  <a:schemeClr val="tx1"/>
                </a:solidFill>
              </a:rPr>
              <a:t> </a:t>
            </a:r>
          </a:p>
          <a:p>
            <a:endParaRPr lang="de-AT" dirty="0"/>
          </a:p>
        </p:txBody>
      </p:sp>
    </p:spTree>
    <p:extLst>
      <p:ext uri="{BB962C8B-B14F-4D97-AF65-F5344CB8AC3E}">
        <p14:creationId xmlns:p14="http://schemas.microsoft.com/office/powerpoint/2010/main" val="851145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89041B-3B35-49B6-B598-6AB3B4B37C9B}"/>
              </a:ext>
            </a:extLst>
          </p:cNvPr>
          <p:cNvSpPr>
            <a:spLocks noGrp="1"/>
          </p:cNvSpPr>
          <p:nvPr>
            <p:ph type="title"/>
          </p:nvPr>
        </p:nvSpPr>
        <p:spPr>
          <a:xfrm>
            <a:off x="590837" y="124942"/>
            <a:ext cx="8596668" cy="801815"/>
          </a:xfrm>
        </p:spPr>
        <p:txBody>
          <a:bodyPr>
            <a:normAutofit/>
          </a:bodyPr>
          <a:lstStyle/>
          <a:p>
            <a:r>
              <a:rPr lang="de-AT" sz="2000" dirty="0"/>
              <a:t>Anforderungen an Teilnehmer ohne Lehrverpflichtung </a:t>
            </a:r>
            <a:br>
              <a:rPr lang="de-AT" sz="2000" dirty="0"/>
            </a:br>
            <a:endParaRPr lang="de-AT" sz="2000" dirty="0"/>
          </a:p>
        </p:txBody>
      </p:sp>
      <p:sp>
        <p:nvSpPr>
          <p:cNvPr id="3" name="Inhaltsplatzhalter 2">
            <a:extLst>
              <a:ext uri="{FF2B5EF4-FFF2-40B4-BE49-F238E27FC236}">
                <a16:creationId xmlns:a16="http://schemas.microsoft.com/office/drawing/2014/main" id="{1DFF3B36-59D3-4D0E-A460-C319FD05ACD5}"/>
              </a:ext>
            </a:extLst>
          </p:cNvPr>
          <p:cNvSpPr>
            <a:spLocks noGrp="1"/>
          </p:cNvSpPr>
          <p:nvPr>
            <p:ph idx="1"/>
          </p:nvPr>
        </p:nvSpPr>
        <p:spPr>
          <a:xfrm>
            <a:off x="493614" y="621472"/>
            <a:ext cx="9141854" cy="5706499"/>
          </a:xfrm>
        </p:spPr>
        <p:txBody>
          <a:bodyPr>
            <a:noAutofit/>
          </a:bodyPr>
          <a:lstStyle/>
          <a:p>
            <a:pPr marL="0" indent="0">
              <a:buNone/>
            </a:pPr>
            <a:r>
              <a:rPr lang="de-AT" sz="1300" b="1" dirty="0">
                <a:solidFill>
                  <a:schemeClr val="accent1"/>
                </a:solidFill>
              </a:rPr>
              <a:t>Verpflichtende Teilnahme am Seminar mit max. 3 Fehlstunden</a:t>
            </a:r>
          </a:p>
          <a:p>
            <a:pPr marL="0" indent="0">
              <a:buNone/>
            </a:pPr>
            <a:r>
              <a:rPr lang="de-AT" sz="1300" b="1" dirty="0">
                <a:solidFill>
                  <a:schemeClr val="accent1"/>
                </a:solidFill>
              </a:rPr>
              <a:t>Verpflichtende Teilnahme an der gesamten Projektwoche </a:t>
            </a:r>
            <a:r>
              <a:rPr lang="de-AT" sz="1300" b="1" dirty="0" err="1">
                <a:solidFill>
                  <a:schemeClr val="accent1"/>
                </a:solidFill>
              </a:rPr>
              <a:t>inkl</a:t>
            </a:r>
            <a:r>
              <a:rPr lang="de-AT" sz="1300" b="1" dirty="0">
                <a:solidFill>
                  <a:schemeClr val="accent1"/>
                </a:solidFill>
              </a:rPr>
              <a:t> Online </a:t>
            </a:r>
            <a:r>
              <a:rPr lang="de-AT" sz="1300" b="1" dirty="0" err="1">
                <a:solidFill>
                  <a:schemeClr val="accent1"/>
                </a:solidFill>
              </a:rPr>
              <a:t>Vorebereitung</a:t>
            </a:r>
            <a:r>
              <a:rPr lang="de-AT" sz="1300" b="1" dirty="0">
                <a:solidFill>
                  <a:schemeClr val="accent1"/>
                </a:solidFill>
              </a:rPr>
              <a:t>: </a:t>
            </a:r>
          </a:p>
          <a:p>
            <a:pPr marL="0" indent="0">
              <a:buNone/>
            </a:pPr>
            <a:r>
              <a:rPr lang="de-AT" sz="1300" b="1" dirty="0">
                <a:solidFill>
                  <a:schemeClr val="accent1"/>
                </a:solidFill>
              </a:rPr>
              <a:t>Planung, Umsetzung,  Reflexion und Präsentation der Projektwoche </a:t>
            </a:r>
          </a:p>
          <a:p>
            <a:pPr marL="0" indent="0">
              <a:buNone/>
            </a:pPr>
            <a:r>
              <a:rPr lang="de-AT" sz="1300" b="1" dirty="0">
                <a:solidFill>
                  <a:schemeClr val="accent1"/>
                </a:solidFill>
              </a:rPr>
              <a:t>Unterrichtsplanungen sollten wie folgt erstellt werden: </a:t>
            </a:r>
          </a:p>
          <a:p>
            <a:r>
              <a:rPr lang="de-AT" sz="1300" b="1" dirty="0"/>
              <a:t>A) Einleitung:</a:t>
            </a:r>
            <a:r>
              <a:rPr lang="de-AT" sz="1300" dirty="0"/>
              <a:t> allgemein Angaben zur Praktikant/In, Lehrplanbezug, Lernziele, Quellen</a:t>
            </a:r>
          </a:p>
          <a:p>
            <a:r>
              <a:rPr lang="de-AT" sz="1300" dirty="0"/>
              <a:t>B) </a:t>
            </a:r>
            <a:r>
              <a:rPr lang="de-AT" sz="1300" b="1" dirty="0"/>
              <a:t>Ein möglicher  Tagesablauf (Stundenablauf)  der einzelnen Tage </a:t>
            </a:r>
            <a:r>
              <a:rPr lang="de-AT" sz="1300" dirty="0"/>
              <a:t>soll </a:t>
            </a:r>
            <a:r>
              <a:rPr lang="de-AT" sz="1300" b="1" dirty="0"/>
              <a:t>inkl. Lernzielen</a:t>
            </a:r>
            <a:r>
              <a:rPr lang="de-AT" sz="1300" dirty="0"/>
              <a:t>, samt Anforderungsbereichen, Auflistung der benötigten Materialien, Medien, Räume ,Zeitangaben </a:t>
            </a:r>
            <a:r>
              <a:rPr lang="de-AT" sz="1300" dirty="0">
                <a:solidFill>
                  <a:schemeClr val="accent1"/>
                </a:solidFill>
              </a:rPr>
              <a:t>tabellarisch</a:t>
            </a:r>
            <a:r>
              <a:rPr lang="de-AT" sz="1300" dirty="0">
                <a:solidFill>
                  <a:srgbClr val="FF0000"/>
                </a:solidFill>
              </a:rPr>
              <a:t> </a:t>
            </a:r>
            <a:r>
              <a:rPr lang="de-AT" sz="1300" dirty="0"/>
              <a:t>erfolgen. Siehe Vorlage </a:t>
            </a:r>
            <a:r>
              <a:rPr lang="de-AT" sz="1300" dirty="0" err="1"/>
              <a:t>moodle</a:t>
            </a:r>
            <a:r>
              <a:rPr lang="de-AT" sz="1300" dirty="0"/>
              <a:t>!</a:t>
            </a:r>
          </a:p>
          <a:p>
            <a:r>
              <a:rPr lang="de-AT" sz="1300" dirty="0">
                <a:solidFill>
                  <a:schemeClr val="accent1"/>
                </a:solidFill>
              </a:rPr>
              <a:t>C) Kurze Begründung der methodischen und inhaltlichen Schwerpunkte </a:t>
            </a:r>
            <a:r>
              <a:rPr lang="de-AT" sz="1300" dirty="0">
                <a:solidFill>
                  <a:schemeClr val="tx1"/>
                </a:solidFill>
              </a:rPr>
              <a:t>(abgesehen vom Lehrplan) min. 150 Wörter. Hier sollte auch zur didaktischen Theorie des Konstruktivismus sowie der Projektmethode Bezug genommen werden. Was möchte ich mit dieser Methode beim SUS wie erreichen und warum? (Bildungsziel-Lehrziel)</a:t>
            </a:r>
          </a:p>
          <a:p>
            <a:r>
              <a:rPr lang="de-AT" sz="1300" dirty="0"/>
              <a:t>D) </a:t>
            </a:r>
            <a:r>
              <a:rPr lang="de-AT" sz="1300" dirty="0">
                <a:solidFill>
                  <a:schemeClr val="tx1"/>
                </a:solidFill>
              </a:rPr>
              <a:t>Die einzelnen Tage sollten die Anforderungsbereiche </a:t>
            </a:r>
            <a:r>
              <a:rPr lang="de-AT" sz="1300" b="1" dirty="0">
                <a:solidFill>
                  <a:schemeClr val="accent1"/>
                </a:solidFill>
              </a:rPr>
              <a:t>Reproduktion, Reorganisation (Transfer) und kritische Reflexion </a:t>
            </a:r>
            <a:r>
              <a:rPr lang="de-AT" sz="1300" dirty="0">
                <a:solidFill>
                  <a:schemeClr val="tx1"/>
                </a:solidFill>
              </a:rPr>
              <a:t>von Wissen (</a:t>
            </a:r>
            <a:r>
              <a:rPr lang="de-AT" sz="1300" dirty="0" err="1">
                <a:solidFill>
                  <a:schemeClr val="tx1"/>
                </a:solidFill>
              </a:rPr>
              <a:t>s.Sitte</a:t>
            </a:r>
            <a:r>
              <a:rPr lang="de-AT" sz="1300" dirty="0">
                <a:solidFill>
                  <a:schemeClr val="tx1"/>
                </a:solidFill>
              </a:rPr>
              <a:t>, 2001) abdecken, </a:t>
            </a:r>
            <a:r>
              <a:rPr lang="de-AT" sz="1300" dirty="0" err="1">
                <a:solidFill>
                  <a:schemeClr val="tx1"/>
                </a:solidFill>
              </a:rPr>
              <a:t>dh</a:t>
            </a:r>
            <a:r>
              <a:rPr lang="de-AT" sz="1300" dirty="0">
                <a:solidFill>
                  <a:schemeClr val="tx1"/>
                </a:solidFill>
              </a:rPr>
              <a:t>. gemäß eines </a:t>
            </a:r>
            <a:r>
              <a:rPr lang="de-AT" sz="1300" b="1" dirty="0">
                <a:solidFill>
                  <a:schemeClr val="accent1"/>
                </a:solidFill>
              </a:rPr>
              <a:t>problemorientierten Unterrichts </a:t>
            </a:r>
            <a:r>
              <a:rPr lang="de-AT" sz="1300" dirty="0">
                <a:solidFill>
                  <a:schemeClr val="accent1"/>
                </a:solidFill>
              </a:rPr>
              <a:t>nach Vielhaber theoretisches, praktisches und kritisches </a:t>
            </a:r>
            <a:r>
              <a:rPr lang="de-AT" sz="1300" dirty="0" err="1">
                <a:solidFill>
                  <a:schemeClr val="accent1"/>
                </a:solidFill>
              </a:rPr>
              <a:t>Know</a:t>
            </a:r>
            <a:r>
              <a:rPr lang="de-AT" sz="1300" dirty="0">
                <a:solidFill>
                  <a:schemeClr val="accent1"/>
                </a:solidFill>
              </a:rPr>
              <a:t> </a:t>
            </a:r>
            <a:r>
              <a:rPr lang="de-AT" sz="1300" dirty="0" err="1">
                <a:solidFill>
                  <a:schemeClr val="accent1"/>
                </a:solidFill>
              </a:rPr>
              <a:t>How</a:t>
            </a:r>
            <a:r>
              <a:rPr lang="de-AT" sz="1300" dirty="0">
                <a:solidFill>
                  <a:schemeClr val="accent1"/>
                </a:solidFill>
              </a:rPr>
              <a:t> vermitteln.</a:t>
            </a:r>
            <a:r>
              <a:rPr lang="de-AT" sz="1300" dirty="0">
                <a:solidFill>
                  <a:schemeClr val="tx1"/>
                </a:solidFill>
                <a:sym typeface="Wingdings" panose="05000000000000000000" pitchFamily="2" charset="2"/>
              </a:rPr>
              <a:t> diese sind bei der der Formulierung der Lernziele hinzuzufügen! </a:t>
            </a:r>
          </a:p>
          <a:p>
            <a:r>
              <a:rPr lang="de-AT" sz="1300" dirty="0"/>
              <a:t>E) Bei der Planung des</a:t>
            </a:r>
            <a:r>
              <a:rPr lang="de-AT" sz="1300" dirty="0">
                <a:solidFill>
                  <a:schemeClr val="accent1"/>
                </a:solidFill>
              </a:rPr>
              <a:t> Projekteinstiegs sollte auf </a:t>
            </a:r>
            <a:r>
              <a:rPr lang="de-AT" sz="1300" b="1" dirty="0">
                <a:solidFill>
                  <a:schemeClr val="accent1"/>
                </a:solidFill>
              </a:rPr>
              <a:t>motivationsfördernde Maßnahmen </a:t>
            </a:r>
            <a:r>
              <a:rPr lang="de-AT" sz="1300" dirty="0">
                <a:solidFill>
                  <a:schemeClr val="tx1"/>
                </a:solidFill>
              </a:rPr>
              <a:t>geachtet werden. Wie erwecke ich die Neugier vielleicht oder sogar den Forscherdrang des Schülers/in ? </a:t>
            </a:r>
            <a:r>
              <a:rPr lang="de-AT" sz="1300" i="1" dirty="0">
                <a:solidFill>
                  <a:schemeClr val="tx1"/>
                </a:solidFill>
              </a:rPr>
              <a:t>„Wie kann ich ih</a:t>
            </a:r>
            <a:r>
              <a:rPr lang="de-AT" sz="1300" i="1" dirty="0"/>
              <a:t>n/sie leichter an der Stange halten?“ (entdeckendes, forschendes Lernen</a:t>
            </a:r>
          </a:p>
          <a:p>
            <a:r>
              <a:rPr lang="de-AT" sz="1300" i="1" dirty="0"/>
              <a:t>Bei der Methodenwahl sollten </a:t>
            </a:r>
            <a:r>
              <a:rPr lang="de-AT" sz="1300" i="1" dirty="0">
                <a:solidFill>
                  <a:schemeClr val="accent1"/>
                </a:solidFill>
              </a:rPr>
              <a:t>vorrangig konstruktivistische Ansätze der Projektarbeit angewendet werden!</a:t>
            </a:r>
          </a:p>
          <a:p>
            <a:r>
              <a:rPr lang="de-AT" sz="1300" dirty="0">
                <a:solidFill>
                  <a:schemeClr val="tx1"/>
                </a:solidFill>
              </a:rPr>
              <a:t>Ergebnisse werden in der Seminararbeit reflektiert und auch im Seminar präsentiert.</a:t>
            </a:r>
          </a:p>
          <a:p>
            <a:pPr marL="0" indent="0">
              <a:buNone/>
            </a:pPr>
            <a:r>
              <a:rPr lang="de-AT" sz="1300" dirty="0">
                <a:solidFill>
                  <a:schemeClr val="tx1"/>
                </a:solidFill>
              </a:rPr>
              <a:t>  </a:t>
            </a:r>
          </a:p>
        </p:txBody>
      </p:sp>
    </p:spTree>
    <p:extLst>
      <p:ext uri="{BB962C8B-B14F-4D97-AF65-F5344CB8AC3E}">
        <p14:creationId xmlns:p14="http://schemas.microsoft.com/office/powerpoint/2010/main" val="2331462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Beurteilungskriterien</a:t>
            </a:r>
          </a:p>
        </p:txBody>
      </p:sp>
      <p:sp>
        <p:nvSpPr>
          <p:cNvPr id="3" name="Inhaltsplatzhalter 2"/>
          <p:cNvSpPr>
            <a:spLocks noGrp="1"/>
          </p:cNvSpPr>
          <p:nvPr>
            <p:ph idx="1"/>
          </p:nvPr>
        </p:nvSpPr>
        <p:spPr>
          <a:xfrm>
            <a:off x="677334" y="1443789"/>
            <a:ext cx="8596668" cy="4597573"/>
          </a:xfrm>
        </p:spPr>
        <p:txBody>
          <a:bodyPr/>
          <a:lstStyle/>
          <a:p>
            <a:pPr marL="0" indent="0">
              <a:buNone/>
            </a:pPr>
            <a:r>
              <a:rPr lang="de-DE" dirty="0"/>
              <a:t> 1) </a:t>
            </a:r>
            <a:r>
              <a:rPr lang="de-DE" b="1" dirty="0"/>
              <a:t> Seminararbeit </a:t>
            </a:r>
            <a:r>
              <a:rPr lang="de-DE" b="1" dirty="0" err="1"/>
              <a:t>ca</a:t>
            </a:r>
            <a:r>
              <a:rPr lang="de-DE" b="1" dirty="0"/>
              <a:t> 2/3 </a:t>
            </a:r>
            <a:endParaRPr lang="de-DE" sz="1600" dirty="0"/>
          </a:p>
          <a:p>
            <a:pPr>
              <a:buFont typeface="Wingdings" panose="05000000000000000000" pitchFamily="2" charset="2"/>
              <a:buChar char="§"/>
            </a:pPr>
            <a:r>
              <a:rPr lang="de-DE" sz="1600" dirty="0"/>
              <a:t>Reflexion ( Unterrichtsverlauf, persönliche Erfahrungen, Umsetzung der Ziele, Ausblick in die Zukunft, der Rolle als künftige Lehrerin, Feedback Begleitseminar) </a:t>
            </a:r>
          </a:p>
          <a:p>
            <a:pPr>
              <a:buFont typeface="Wingdings" panose="05000000000000000000" pitchFamily="2" charset="2"/>
              <a:buChar char="§"/>
            </a:pPr>
            <a:r>
              <a:rPr lang="de-DE" sz="1600" dirty="0"/>
              <a:t>Theoriebezug (Gegenüberstellung von theoretischen Inhalten aus dem Seminar und persönlicher Zielsetzungen  und Erfahrungen aus der Schulpraxis)</a:t>
            </a:r>
          </a:p>
          <a:p>
            <a:pPr>
              <a:buFont typeface="Wingdings" panose="05000000000000000000" pitchFamily="2" charset="2"/>
              <a:buChar char="§"/>
            </a:pPr>
            <a:r>
              <a:rPr lang="de-DE" sz="1600" dirty="0"/>
              <a:t>Formale Kriterien ( Inhaltsverzeichnis, Abbildungsverzeichnis…, korrektes Zitieren von Literatur…..)</a:t>
            </a:r>
          </a:p>
          <a:p>
            <a:pPr>
              <a:buFont typeface="Wingdings" panose="05000000000000000000" pitchFamily="2" charset="2"/>
              <a:buChar char="§"/>
            </a:pPr>
            <a:r>
              <a:rPr lang="de-DE" dirty="0"/>
              <a:t>2)</a:t>
            </a:r>
            <a:r>
              <a:rPr lang="de-DE" b="1" dirty="0"/>
              <a:t> Mitarbeit </a:t>
            </a:r>
            <a:r>
              <a:rPr lang="de-DE" b="1" dirty="0" err="1"/>
              <a:t>ca</a:t>
            </a:r>
            <a:r>
              <a:rPr lang="de-DE" b="1" dirty="0"/>
              <a:t> 1/3</a:t>
            </a:r>
            <a:r>
              <a:rPr lang="de-DE" dirty="0"/>
              <a:t>: </a:t>
            </a:r>
            <a:r>
              <a:rPr lang="de-DE" sz="1600" dirty="0"/>
              <a:t>Aufträge die während des Seminars ausgeführt werden, HÜ ( Reader, Kommentare), Diskussionsbeiträge, Gruppenarbeiten</a:t>
            </a:r>
          </a:p>
        </p:txBody>
      </p:sp>
    </p:spTree>
    <p:extLst>
      <p:ext uri="{BB962C8B-B14F-4D97-AF65-F5344CB8AC3E}">
        <p14:creationId xmlns:p14="http://schemas.microsoft.com/office/powerpoint/2010/main" val="3284612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0050EC-DE1E-4F78-8817-AF64EEE14962}"/>
              </a:ext>
            </a:extLst>
          </p:cNvPr>
          <p:cNvSpPr>
            <a:spLocks noGrp="1"/>
          </p:cNvSpPr>
          <p:nvPr>
            <p:ph type="title"/>
          </p:nvPr>
        </p:nvSpPr>
        <p:spPr/>
        <p:txBody>
          <a:bodyPr>
            <a:normAutofit/>
          </a:bodyPr>
          <a:lstStyle/>
          <a:p>
            <a:r>
              <a:rPr lang="de-AT" dirty="0"/>
              <a:t>Gestaltung von Unterrichtsmaterialien</a:t>
            </a:r>
            <a:br>
              <a:rPr lang="de-AT" dirty="0"/>
            </a:br>
            <a:r>
              <a:rPr lang="de-AT" sz="2700" dirty="0"/>
              <a:t>(siehe auch allgemeine Anforderungen der PH)</a:t>
            </a:r>
          </a:p>
        </p:txBody>
      </p:sp>
      <p:sp>
        <p:nvSpPr>
          <p:cNvPr id="3" name="Inhaltsplatzhalter 2">
            <a:extLst>
              <a:ext uri="{FF2B5EF4-FFF2-40B4-BE49-F238E27FC236}">
                <a16:creationId xmlns:a16="http://schemas.microsoft.com/office/drawing/2014/main" id="{69D8AE75-7E40-4A87-9C43-9A71C39B3FA1}"/>
              </a:ext>
            </a:extLst>
          </p:cNvPr>
          <p:cNvSpPr>
            <a:spLocks noGrp="1"/>
          </p:cNvSpPr>
          <p:nvPr>
            <p:ph idx="1"/>
          </p:nvPr>
        </p:nvSpPr>
        <p:spPr>
          <a:xfrm>
            <a:off x="677334" y="1930400"/>
            <a:ext cx="8596668" cy="3517838"/>
          </a:xfrm>
        </p:spPr>
        <p:txBody>
          <a:bodyPr>
            <a:normAutofit/>
          </a:bodyPr>
          <a:lstStyle/>
          <a:p>
            <a:r>
              <a:rPr lang="de-AT" sz="2000" dirty="0"/>
              <a:t>Foto von Tafelbild </a:t>
            </a:r>
          </a:p>
          <a:p>
            <a:r>
              <a:rPr lang="de-AT" sz="2000" dirty="0"/>
              <a:t>Eigenständig angefertigte Arbeitsblätter (Buch und fertige Arbeitsblätter vermeiden)  inkl. Begründung der einzelnen Arbeitsschritte (mit Symbolen kennzeichnen R Reproduktion T Transfer KR kritische Reflexion)</a:t>
            </a:r>
          </a:p>
          <a:p>
            <a:r>
              <a:rPr lang="de-AT" sz="2000" dirty="0"/>
              <a:t>Grafiken, Bilder etc. mit Quellenangaben , durchnummerieren mit M1,M2..</a:t>
            </a:r>
          </a:p>
          <a:p>
            <a:r>
              <a:rPr lang="de-AT" sz="2000" dirty="0"/>
              <a:t>Multimediales Material mit Titel und Quellenangaben (Verlinkung)</a:t>
            </a:r>
          </a:p>
          <a:p>
            <a:pPr marL="0" indent="0">
              <a:buNone/>
            </a:pPr>
            <a:endParaRPr lang="de-AT" dirty="0"/>
          </a:p>
          <a:p>
            <a:pPr marL="0" indent="0">
              <a:buNone/>
            </a:pPr>
            <a:endParaRPr lang="de-AT" dirty="0"/>
          </a:p>
          <a:p>
            <a:endParaRPr lang="de-AT" dirty="0"/>
          </a:p>
          <a:p>
            <a:endParaRPr lang="de-AT" dirty="0"/>
          </a:p>
        </p:txBody>
      </p:sp>
    </p:spTree>
    <p:extLst>
      <p:ext uri="{BB962C8B-B14F-4D97-AF65-F5344CB8AC3E}">
        <p14:creationId xmlns:p14="http://schemas.microsoft.com/office/powerpoint/2010/main" val="1944328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72CE7C-7158-4DA0-A65D-5EA5FBDDAD41}"/>
              </a:ext>
            </a:extLst>
          </p:cNvPr>
          <p:cNvSpPr>
            <a:spLocks noGrp="1"/>
          </p:cNvSpPr>
          <p:nvPr>
            <p:ph type="title"/>
          </p:nvPr>
        </p:nvSpPr>
        <p:spPr/>
        <p:txBody>
          <a:bodyPr/>
          <a:lstStyle/>
          <a:p>
            <a:r>
              <a:rPr lang="de-AT" dirty="0"/>
              <a:t>Seminararbeit</a:t>
            </a:r>
          </a:p>
        </p:txBody>
      </p:sp>
      <p:sp>
        <p:nvSpPr>
          <p:cNvPr id="3" name="Inhaltsplatzhalter 2">
            <a:extLst>
              <a:ext uri="{FF2B5EF4-FFF2-40B4-BE49-F238E27FC236}">
                <a16:creationId xmlns:a16="http://schemas.microsoft.com/office/drawing/2014/main" id="{179C87B3-0029-471E-9E57-EEC39DFA6F8B}"/>
              </a:ext>
            </a:extLst>
          </p:cNvPr>
          <p:cNvSpPr>
            <a:spLocks noGrp="1"/>
          </p:cNvSpPr>
          <p:nvPr>
            <p:ph idx="1"/>
          </p:nvPr>
        </p:nvSpPr>
        <p:spPr>
          <a:xfrm>
            <a:off x="529053" y="1419184"/>
            <a:ext cx="8596668" cy="4622178"/>
          </a:xfrm>
        </p:spPr>
        <p:txBody>
          <a:bodyPr>
            <a:normAutofit/>
          </a:bodyPr>
          <a:lstStyle/>
          <a:p>
            <a:r>
              <a:rPr lang="de-AT" dirty="0"/>
              <a:t>Siehe Word Dokument </a:t>
            </a:r>
            <a:r>
              <a:rPr lang="de-AT" dirty="0" err="1"/>
              <a:t>moodle</a:t>
            </a:r>
            <a:r>
              <a:rPr lang="de-AT" dirty="0"/>
              <a:t>!</a:t>
            </a:r>
          </a:p>
        </p:txBody>
      </p:sp>
      <p:sp>
        <p:nvSpPr>
          <p:cNvPr id="4" name="Fußzeilenplatzhalter 3">
            <a:extLst>
              <a:ext uri="{FF2B5EF4-FFF2-40B4-BE49-F238E27FC236}">
                <a16:creationId xmlns:a16="http://schemas.microsoft.com/office/drawing/2014/main" id="{B092B614-8081-4B37-9BB3-321EA86FAE62}"/>
              </a:ext>
            </a:extLst>
          </p:cNvPr>
          <p:cNvSpPr>
            <a:spLocks noGrp="1"/>
          </p:cNvSpPr>
          <p:nvPr>
            <p:ph type="ftr" sz="quarter" idx="11"/>
          </p:nvPr>
        </p:nvSpPr>
        <p:spPr/>
        <p:txBody>
          <a:bodyPr/>
          <a:lstStyle/>
          <a:p>
            <a:r>
              <a:rPr lang="de-AT" dirty="0"/>
              <a:t>PH Diözese Linz  </a:t>
            </a:r>
            <a:endParaRPr lang="en-US" dirty="0"/>
          </a:p>
        </p:txBody>
      </p:sp>
    </p:spTree>
    <p:extLst>
      <p:ext uri="{BB962C8B-B14F-4D97-AF65-F5344CB8AC3E}">
        <p14:creationId xmlns:p14="http://schemas.microsoft.com/office/powerpoint/2010/main" val="3014097284"/>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830</Words>
  <Application>Microsoft Office PowerPoint</Application>
  <PresentationFormat>Breitbild</PresentationFormat>
  <Paragraphs>52</Paragraphs>
  <Slides>7</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7</vt:i4>
      </vt:variant>
    </vt:vector>
  </HeadingPairs>
  <TitlesOfParts>
    <vt:vector size="13" baseType="lpstr">
      <vt:lpstr>Arial</vt:lpstr>
      <vt:lpstr>Calibri</vt:lpstr>
      <vt:lpstr>Trebuchet MS</vt:lpstr>
      <vt:lpstr>Wingdings</vt:lpstr>
      <vt:lpstr>Wingdings 3</vt:lpstr>
      <vt:lpstr>Facette</vt:lpstr>
      <vt:lpstr>Fachdidaktisches Begleitseminar für Fachpraktikum GW  </vt:lpstr>
      <vt:lpstr>Voraussetzungen für einen erfolgreichen Abschluss</vt:lpstr>
      <vt:lpstr>Anforderungen an Teilnehmer mit Lehrverpflichtung  </vt:lpstr>
      <vt:lpstr>Anforderungen an Teilnehmer ohne Lehrverpflichtung  </vt:lpstr>
      <vt:lpstr>Beurteilungskriterien</vt:lpstr>
      <vt:lpstr>Gestaltung von Unterrichtsmaterialien (siehe auch allgemeine Anforderungen der PH)</vt:lpstr>
      <vt:lpstr>Seminararbeit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Fachdidaktisches Begleitseminar für Fachpraktikum GW</dc:title>
  <dc:creator>Reinhild Hebein</dc:creator>
  <cp:lastModifiedBy>Mairinger-Hebein Reinhild</cp:lastModifiedBy>
  <cp:revision>55</cp:revision>
  <cp:lastPrinted>2018-03-14T08:04:43Z</cp:lastPrinted>
  <dcterms:created xsi:type="dcterms:W3CDTF">2018-03-06T08:11:53Z</dcterms:created>
  <dcterms:modified xsi:type="dcterms:W3CDTF">2022-09-05T20:23:04Z</dcterms:modified>
</cp:coreProperties>
</file>