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69" r:id="rId8"/>
    <p:sldId id="259" r:id="rId9"/>
    <p:sldId id="268" r:id="rId10"/>
    <p:sldId id="260" r:id="rId11"/>
    <p:sldId id="261" r:id="rId12"/>
    <p:sldId id="270" r:id="rId13"/>
    <p:sldId id="263" r:id="rId14"/>
    <p:sldId id="262" r:id="rId15"/>
    <p:sldId id="271" r:id="rId16"/>
    <p:sldId id="272" r:id="rId17"/>
    <p:sldId id="273" r:id="rId18"/>
    <p:sldId id="274" r:id="rId19"/>
    <p:sldId id="26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73B34-A84C-08CB-959F-A35A8522D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Argumentieren im (GW-)Unterricht	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4F97DE-2780-AC9A-6D3F-991CA5B16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Niclas Schaupp</a:t>
            </a:r>
          </a:p>
        </p:txBody>
      </p:sp>
    </p:spTree>
    <p:extLst>
      <p:ext uri="{BB962C8B-B14F-4D97-AF65-F5344CB8AC3E}">
        <p14:creationId xmlns:p14="http://schemas.microsoft.com/office/powerpoint/2010/main" val="210168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0921F-5DB8-A045-57B7-2A6E810C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Zielsetzung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929169-F2C3-881F-4F14-B4FDC68D2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Informationen aus der Literatur zur Argumentation im GW-Unterricht zusammenfassen</a:t>
            </a:r>
            <a:endParaRPr lang="de-AT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Zwei vergleichende Argumentationsstränge zu Beispielen aus dem GW-Unterricht konstruieren</a:t>
            </a:r>
            <a:endParaRPr lang="de-AT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DE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 anhand der Ergebnisse folgende Forschungsfrage zu beantworten:</a:t>
            </a:r>
            <a:endParaRPr lang="de-AT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„Inwiefern erzeugt das Argumentieren anhand von GW-spezifischen Operatoren im Unterricht signifikante Unterschiede beim Lernerfolg der SuS?“</a:t>
            </a:r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9487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69921-E499-5D29-5383-7E85217E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Forschungsstand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006409-5131-4A99-D26C-A27B9D6CE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Sitte (2011)</a:t>
            </a:r>
          </a:p>
          <a:p>
            <a:pPr lvl="1"/>
            <a:r>
              <a:rPr lang="de-AT" dirty="0"/>
              <a:t>Analyse der Maturafragen – Fokus zu sehr auf den AFB I – Aufholbedarf in den AFB II u. III</a:t>
            </a:r>
          </a:p>
          <a:p>
            <a:pPr lvl="1"/>
            <a:r>
              <a:rPr lang="de-AT" dirty="0"/>
              <a:t>Diese benötigen jedoch mehr Argumentationskompetenz – nur mit gutem Unterricht möglich</a:t>
            </a:r>
          </a:p>
          <a:p>
            <a:r>
              <a:rPr lang="de-AT" dirty="0"/>
              <a:t>Budke (2012)</a:t>
            </a:r>
          </a:p>
          <a:p>
            <a:pPr lvl="1"/>
            <a:r>
              <a:rPr lang="de-AT" dirty="0"/>
              <a:t>Es wird zu wenig argumentiert – Studie im Gymnasium</a:t>
            </a:r>
          </a:p>
          <a:p>
            <a:pPr lvl="1"/>
            <a:r>
              <a:rPr lang="de-AT" dirty="0"/>
              <a:t>Die LP sehen Argumentation nur als reine Meinungsbildung ohne Lernzuwachs</a:t>
            </a:r>
          </a:p>
          <a:p>
            <a:r>
              <a:rPr lang="de-AT" dirty="0"/>
              <a:t>Kuckuck (2014)</a:t>
            </a:r>
          </a:p>
          <a:p>
            <a:pPr lvl="1"/>
            <a:r>
              <a:rPr lang="de-AT" dirty="0"/>
              <a:t>SuS besitzen genügend Argumentationskompetenz um zu bewerten</a:t>
            </a:r>
          </a:p>
          <a:p>
            <a:pPr lvl="1"/>
            <a:r>
              <a:rPr lang="de-AT" dirty="0"/>
              <a:t>Benötigen aber das fachliche Hintergrundwissen – Defizite beim Raumbezug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22DBF7-6F5D-999B-C148-AABFF664D8CF}"/>
              </a:ext>
            </a:extLst>
          </p:cNvPr>
          <p:cNvSpPr txBox="1"/>
          <p:nvPr/>
        </p:nvSpPr>
        <p:spPr>
          <a:xfrm>
            <a:off x="517585" y="5466345"/>
            <a:ext cx="1167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u="none" strike="noStrike" baseline="0" dirty="0">
                <a:latin typeface="Calibri" panose="020F0502020204030204" pitchFamily="34" charset="0"/>
              </a:rPr>
              <a:t>Budke, A.; Maier, V. (2018): Wie planen </a:t>
            </a:r>
            <a:r>
              <a:rPr lang="de-DE" sz="1200" b="0" i="0" u="none" strike="noStrike" baseline="0" dirty="0" err="1">
                <a:latin typeface="Calibri" panose="020F0502020204030204" pitchFamily="34" charset="0"/>
              </a:rPr>
              <a:t>Schler</a:t>
            </a:r>
            <a:r>
              <a:rPr lang="de-DE" sz="1200" b="0" i="0" u="none" strike="noStrike" baseline="0" dirty="0">
                <a:latin typeface="Calibri" panose="020F0502020204030204" pitchFamily="34" charset="0"/>
              </a:rPr>
              <a:t>/innen? Die Bedeutung der Argumentation bei der Lösung von räumlichen Planungsaufgaben. In: </a:t>
            </a:r>
            <a:r>
              <a:rPr lang="de-DE" sz="1200" b="0" i="1" u="none" strike="noStrike" baseline="0" dirty="0" err="1">
                <a:latin typeface="Calibri" panose="020F0502020204030204" pitchFamily="34" charset="0"/>
              </a:rPr>
              <a:t>gwu</a:t>
            </a:r>
            <a:r>
              <a:rPr lang="de-DE" sz="1200" b="0" i="1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200" b="0" i="0" u="none" strike="noStrike" baseline="0" dirty="0">
                <a:latin typeface="Calibri" panose="020F0502020204030204" pitchFamily="34" charset="0"/>
              </a:rPr>
              <a:t>1, S. 16–29. S. 17.</a:t>
            </a:r>
          </a:p>
          <a:p>
            <a:r>
              <a:rPr lang="de-AT" sz="1200" dirty="0"/>
              <a:t>Sitte, C. (2011). Maturafragen neu (?!) – eine schrittweise Annäherung an eine kompetenzorientierte Form im Fach Geographie und Wirtschaftskunde. GW-Unterricht, 123,, 24-41. </a:t>
            </a:r>
          </a:p>
          <a:p>
            <a:r>
              <a:rPr lang="de-AT" sz="1200" dirty="0"/>
              <a:t>Kuckuck, M. (2014). Konflikte im Raum: Verständnis von gesellschaftlichen Diskursen durch Argumentation im Geographieunterricht. </a:t>
            </a:r>
            <a:r>
              <a:rPr lang="de-AT" sz="1200" dirty="0" err="1"/>
              <a:t>Zugl</a:t>
            </a:r>
            <a:r>
              <a:rPr lang="de-AT" sz="1200" dirty="0"/>
              <a:t>.: Köln, Univ. </a:t>
            </a:r>
            <a:r>
              <a:rPr lang="de-AT" sz="1200" dirty="0" err="1"/>
              <a:t>Diss</a:t>
            </a:r>
            <a:r>
              <a:rPr lang="de-AT" sz="1200" dirty="0"/>
              <a:t>., </a:t>
            </a:r>
          </a:p>
        </p:txBody>
      </p:sp>
    </p:spTree>
    <p:extLst>
      <p:ext uri="{BB962C8B-B14F-4D97-AF65-F5344CB8AC3E}">
        <p14:creationId xmlns:p14="http://schemas.microsoft.com/office/powerpoint/2010/main" val="359614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69921-E499-5D29-5383-7E85217E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Forschungsstand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006409-5131-4A99-D26C-A27B9D6CE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Budke, Mair (2018)</a:t>
            </a:r>
          </a:p>
          <a:p>
            <a:pPr lvl="1"/>
            <a:r>
              <a:rPr lang="de-AT" dirty="0"/>
              <a:t>Studie zur Planung in Gruppenphase  und den darin enthaltenen Argumentationen (Sek I. Gymnasium)</a:t>
            </a:r>
          </a:p>
          <a:p>
            <a:pPr lvl="2"/>
            <a:r>
              <a:rPr lang="de-AT" dirty="0"/>
              <a:t>Probanden (SuS) = 32 – 15M/17W</a:t>
            </a:r>
          </a:p>
          <a:p>
            <a:pPr lvl="1"/>
            <a:r>
              <a:rPr lang="de-AT" dirty="0"/>
              <a:t>Sprechakte (n=6124) – Wie oft von den SuS Input gekommen ist</a:t>
            </a:r>
          </a:p>
          <a:p>
            <a:pPr lvl="1"/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4032B7D-B17B-14BF-914B-7DA99C294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282" y="4042000"/>
            <a:ext cx="8041436" cy="158632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79B531D-7B62-69AE-BA71-395E40347E97}"/>
              </a:ext>
            </a:extLst>
          </p:cNvPr>
          <p:cNvSpPr txBox="1"/>
          <p:nvPr/>
        </p:nvSpPr>
        <p:spPr>
          <a:xfrm>
            <a:off x="1451579" y="5707232"/>
            <a:ext cx="92888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0" i="0" u="none" strike="noStrike" baseline="0" dirty="0">
                <a:latin typeface="Calibri" panose="020F0502020204030204" pitchFamily="34" charset="0"/>
              </a:rPr>
              <a:t>Budke, A.; Maier, V. (2018): Wie planen </a:t>
            </a:r>
            <a:r>
              <a:rPr lang="de-DE" sz="1300" b="0" i="0" u="none" strike="noStrike" baseline="0" dirty="0" err="1">
                <a:latin typeface="Calibri" panose="020F0502020204030204" pitchFamily="34" charset="0"/>
              </a:rPr>
              <a:t>Schler</a:t>
            </a:r>
            <a:r>
              <a:rPr lang="de-DE" sz="1300" b="0" i="0" u="none" strike="noStrike" baseline="0" dirty="0">
                <a:latin typeface="Calibri" panose="020F0502020204030204" pitchFamily="34" charset="0"/>
              </a:rPr>
              <a:t>/innen? Die Bedeutung der Argumentation bei der Lösung von räumlichen Planungsaufgaben. In: </a:t>
            </a:r>
            <a:r>
              <a:rPr lang="de-DE" sz="1300" b="0" i="1" u="none" strike="noStrike" baseline="0" dirty="0" err="1">
                <a:latin typeface="Calibri" panose="020F0502020204030204" pitchFamily="34" charset="0"/>
              </a:rPr>
              <a:t>gwu</a:t>
            </a:r>
            <a:r>
              <a:rPr lang="de-DE" sz="1300" b="0" i="1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300" b="0" i="0" u="none" strike="noStrike" baseline="0" dirty="0">
                <a:latin typeface="Calibri" panose="020F0502020204030204" pitchFamily="34" charset="0"/>
              </a:rPr>
              <a:t>1, S. 16–29. S. 21.</a:t>
            </a:r>
          </a:p>
          <a:p>
            <a:r>
              <a:rPr lang="de-DE" sz="1300" b="0" i="0" u="none" strike="noStrike" baseline="0" dirty="0">
                <a:latin typeface="Calibri" panose="020F0502020204030204" pitchFamily="34" charset="0"/>
              </a:rPr>
              <a:t> </a:t>
            </a:r>
            <a:endParaRPr lang="de-AT" sz="1300" dirty="0"/>
          </a:p>
        </p:txBody>
      </p:sp>
    </p:spTree>
    <p:extLst>
      <p:ext uri="{BB962C8B-B14F-4D97-AF65-F5344CB8AC3E}">
        <p14:creationId xmlns:p14="http://schemas.microsoft.com/office/powerpoint/2010/main" val="144256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7F99B-8E74-A1F9-5F62-53F4FFFF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Methodik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D81656-DC45-002A-41E8-6351D01B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Folgende Fragen sollen geklärt werden:</a:t>
            </a:r>
          </a:p>
          <a:p>
            <a:pPr lvl="1"/>
            <a:r>
              <a:rPr lang="de-AT" dirty="0"/>
              <a:t>Erzeugt die Verwendung von GW-spezifischen Operatoren beim Argumentieren einen Lernerfolg bei den SuS?</a:t>
            </a:r>
          </a:p>
          <a:p>
            <a:pPr lvl="1"/>
            <a:r>
              <a:rPr lang="de-AT" dirty="0"/>
              <a:t>Ist dieser Lernerfolg signifikant höher als bei einer Argumentation mit W-Fragen?</a:t>
            </a:r>
          </a:p>
          <a:p>
            <a:pPr lvl="2"/>
            <a:r>
              <a:rPr lang="de-AT" dirty="0"/>
              <a:t>Wobei es fraglich bleibt, ob diese Fragestellung nur anhand der Literatur beantwortbar ist</a:t>
            </a:r>
          </a:p>
          <a:p>
            <a:r>
              <a:rPr lang="de-AT" dirty="0"/>
              <a:t>Methoden der empirischen Sozialforschung: </a:t>
            </a:r>
          </a:p>
          <a:p>
            <a:pPr lvl="1"/>
            <a:r>
              <a:rPr lang="de-AT" dirty="0"/>
              <a:t>Literaturrecherche – Argumentationsstränge</a:t>
            </a:r>
          </a:p>
        </p:txBody>
      </p:sp>
    </p:spTree>
    <p:extLst>
      <p:ext uri="{BB962C8B-B14F-4D97-AF65-F5344CB8AC3E}">
        <p14:creationId xmlns:p14="http://schemas.microsoft.com/office/powerpoint/2010/main" val="41469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EF8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D767872-EF6D-E74F-6CA5-A00E026AD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3886" y="643467"/>
            <a:ext cx="768422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6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7F061-310A-948C-4D28-81031992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Anekdote zum Rezeptionsmodell (Cicero 55 v. Chr. 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F5E158-F1A6-847B-1C05-39B12AEB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Proömium (Einleitung) = Behauptung aus der strukturellen Ebene</a:t>
            </a:r>
          </a:p>
          <a:p>
            <a:r>
              <a:rPr lang="de-AT" dirty="0" err="1"/>
              <a:t>Narratio</a:t>
            </a:r>
            <a:r>
              <a:rPr lang="de-AT" dirty="0"/>
              <a:t> (Sachvortrag) = Paradigmatische/Dimensionale/Darstellende Ebene</a:t>
            </a:r>
          </a:p>
          <a:p>
            <a:r>
              <a:rPr lang="de-AT" dirty="0" err="1"/>
              <a:t>Probatio</a:t>
            </a:r>
            <a:r>
              <a:rPr lang="de-AT" dirty="0"/>
              <a:t> (Beweis) = Beleg aus der strukturellen Ebene</a:t>
            </a:r>
          </a:p>
          <a:p>
            <a:r>
              <a:rPr lang="de-AT" dirty="0" err="1"/>
              <a:t>Peroratio</a:t>
            </a:r>
            <a:r>
              <a:rPr lang="de-AT" dirty="0"/>
              <a:t> (Schluss) = Fertiges Argument</a:t>
            </a:r>
          </a:p>
        </p:txBody>
      </p:sp>
    </p:spTree>
    <p:extLst>
      <p:ext uri="{BB962C8B-B14F-4D97-AF65-F5344CB8AC3E}">
        <p14:creationId xmlns:p14="http://schemas.microsoft.com/office/powerpoint/2010/main" val="299912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318FF-AFA4-83D2-1DC5-D24BBF99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Methodik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4416B7-ACF2-9DEB-0CC8-65EB41AF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Argumentationsstrang mit einem Operator aus dem AFB III (Stellung nehmen)</a:t>
            </a:r>
          </a:p>
          <a:p>
            <a:pPr lvl="1"/>
            <a:r>
              <a:rPr lang="de-AT" dirty="0"/>
              <a:t>Beziehen Sie Stellung zu folgender Aussage: „Die Push-Pull Faktoren spielten bei den Migrationsbewegungen von 2015 eine untergeordnete Rolle. </a:t>
            </a:r>
          </a:p>
          <a:p>
            <a:pPr lvl="1"/>
            <a:endParaRPr lang="de-AT" dirty="0"/>
          </a:p>
          <a:p>
            <a:r>
              <a:rPr lang="de-AT" dirty="0"/>
              <a:t>Argumentationsstrang mit einer W-Frage </a:t>
            </a:r>
          </a:p>
          <a:p>
            <a:pPr lvl="1"/>
            <a:r>
              <a:rPr lang="de-AT" dirty="0"/>
              <a:t>Welche Rolle spielten die Push-Pull Faktoren bei den Migrationsbewegungen von 2015?</a:t>
            </a:r>
          </a:p>
        </p:txBody>
      </p:sp>
    </p:spTree>
    <p:extLst>
      <p:ext uri="{BB962C8B-B14F-4D97-AF65-F5344CB8AC3E}">
        <p14:creationId xmlns:p14="http://schemas.microsoft.com/office/powerpoint/2010/main" val="345764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BF2B7-DD13-B82D-DAC9-34AB3927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Gliederung der 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BA27D4-37A2-0DE4-6A6C-24A60F18C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dirty="0"/>
              <a:t>Einleitung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/>
              <a:t>Relevanz des Argumentieren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Das Rezeptionsmodell nach Kuckuck (2014)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/>
              <a:t>Die Argumentationsstränge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Strang mit Operator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Strang mit W-Frage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/>
              <a:t>Diskussion und Fazit</a:t>
            </a:r>
          </a:p>
        </p:txBody>
      </p:sp>
    </p:spTree>
    <p:extLst>
      <p:ext uri="{BB962C8B-B14F-4D97-AF65-F5344CB8AC3E}">
        <p14:creationId xmlns:p14="http://schemas.microsoft.com/office/powerpoint/2010/main" val="2304646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7DDBF-2A9E-8569-B5DA-C452EA10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Zeitplan (Richtwert)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E0414-9F40-5D88-AC1B-7BFE69976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Bis 01.12 Literaturrecherche</a:t>
            </a:r>
          </a:p>
          <a:p>
            <a:r>
              <a:rPr lang="de-AT" dirty="0"/>
              <a:t>Bis 13.12 Feinadjustierung bei den Argumentationssträngen</a:t>
            </a:r>
          </a:p>
          <a:p>
            <a:r>
              <a:rPr lang="de-AT" dirty="0"/>
              <a:t>Bis 30.01 Anfertigen der Seminararbeit</a:t>
            </a:r>
          </a:p>
          <a:p>
            <a:r>
              <a:rPr lang="de-AT" dirty="0"/>
              <a:t>Bis 31.01 Abgabe der Seminararbeit</a:t>
            </a:r>
          </a:p>
        </p:txBody>
      </p:sp>
    </p:spTree>
    <p:extLst>
      <p:ext uri="{BB962C8B-B14F-4D97-AF65-F5344CB8AC3E}">
        <p14:creationId xmlns:p14="http://schemas.microsoft.com/office/powerpoint/2010/main" val="1540840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BD323-9EA1-C266-06F0-8B2C806A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Diskussion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F35DE3-92B0-6EBE-7507-CEBF02E47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4000" dirty="0"/>
              <a:t>Welche Inhalte findet ihr gelungen?</a:t>
            </a:r>
          </a:p>
          <a:p>
            <a:pPr algn="ctr"/>
            <a:r>
              <a:rPr lang="de-AT" sz="4000" dirty="0"/>
              <a:t>Wo gehört noch nachjustiert?</a:t>
            </a:r>
          </a:p>
          <a:p>
            <a:pPr algn="ctr"/>
            <a:r>
              <a:rPr lang="de-AT" sz="4000" dirty="0"/>
              <a:t>Argumentiert ihr selbst im Unterricht?</a:t>
            </a:r>
          </a:p>
        </p:txBody>
      </p:sp>
    </p:spTree>
    <p:extLst>
      <p:ext uri="{BB962C8B-B14F-4D97-AF65-F5344CB8AC3E}">
        <p14:creationId xmlns:p14="http://schemas.microsoft.com/office/powerpoint/2010/main" val="429042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1187893B-D8DF-F883-3AE8-4816C352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278460"/>
            <a:ext cx="9099255" cy="3517822"/>
          </a:xfrm>
        </p:spPr>
        <p:txBody>
          <a:bodyPr vert="horz" lIns="91440" tIns="45720" rIns="91440" bIns="0" rtlCol="0" anchor="ctr">
            <a:noAutofit/>
          </a:bodyPr>
          <a:lstStyle/>
          <a:p>
            <a:r>
              <a:rPr lang="de-DE" sz="3000" dirty="0">
                <a:solidFill>
                  <a:schemeClr val="bg1"/>
                </a:solidFill>
              </a:rPr>
              <a:t>„Ja, in Politik oder … ja … in Deutsch ist das ja sowieso ein Thema, Diskussionen, aber im Geographieunterricht kann ich das nicht gebrauchen. Da muss ich ja Stoff vermitteln und äh … ja muss man viel auswendig lernen, aber Diskussionsthemen gibt’s doch gar keine.“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C2ACCD6F-C7D3-3FF6-B0A6-D51106766A82}"/>
              </a:ext>
            </a:extLst>
          </p:cNvPr>
          <p:cNvSpPr txBox="1"/>
          <p:nvPr/>
        </p:nvSpPr>
        <p:spPr>
          <a:xfrm>
            <a:off x="1557071" y="4658264"/>
            <a:ext cx="932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Budke, A. (2012). Argumentation im Geographieunterricht, 22-33. S.9.</a:t>
            </a:r>
          </a:p>
        </p:txBody>
      </p:sp>
    </p:spTree>
    <p:extLst>
      <p:ext uri="{BB962C8B-B14F-4D97-AF65-F5344CB8AC3E}">
        <p14:creationId xmlns:p14="http://schemas.microsoft.com/office/powerpoint/2010/main" val="4280610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02F740A-3109-6175-D2AB-B6987516F9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Vielen Dank für eure Aufmerksamkeit! </a:t>
            </a:r>
            <a:r>
              <a:rPr lang="de-AT" dirty="0">
                <a:sym typeface="Wingdings" panose="05000000000000000000" pitchFamily="2" charset="2"/>
              </a:rPr>
              <a:t></a:t>
            </a:r>
            <a:endParaRPr lang="de-AT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204BA97-7A61-6FB1-56DF-91EB201AA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360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D5D3EE1-CBBB-4ED5-A8B2-4934DAC7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3000" dirty="0">
                <a:solidFill>
                  <a:srgbClr val="454545"/>
                </a:solidFill>
              </a:rPr>
              <a:t>Push – Pull </a:t>
            </a:r>
            <a:r>
              <a:rPr lang="en-US" sz="3000" dirty="0" err="1">
                <a:solidFill>
                  <a:srgbClr val="454545"/>
                </a:solidFill>
              </a:rPr>
              <a:t>Faktoren</a:t>
            </a:r>
            <a:r>
              <a:rPr lang="en-US" sz="3000" dirty="0">
                <a:solidFill>
                  <a:srgbClr val="454545"/>
                </a:solidFill>
              </a:rPr>
              <a:t> </a:t>
            </a:r>
            <a:r>
              <a:rPr lang="en-US" sz="3000" dirty="0" err="1">
                <a:solidFill>
                  <a:srgbClr val="454545"/>
                </a:solidFill>
              </a:rPr>
              <a:t>im</a:t>
            </a:r>
            <a:r>
              <a:rPr lang="en-US" sz="3000" dirty="0">
                <a:solidFill>
                  <a:srgbClr val="454545"/>
                </a:solidFill>
              </a:rPr>
              <a:t> </a:t>
            </a:r>
            <a:r>
              <a:rPr lang="en-US" sz="3000" dirty="0" err="1">
                <a:solidFill>
                  <a:srgbClr val="454545"/>
                </a:solidFill>
              </a:rPr>
              <a:t>Kontext</a:t>
            </a:r>
            <a:r>
              <a:rPr lang="en-US" sz="3000" dirty="0">
                <a:solidFill>
                  <a:srgbClr val="454545"/>
                </a:solidFill>
              </a:rPr>
              <a:t> der </a:t>
            </a:r>
            <a:r>
              <a:rPr lang="en-US" sz="3000" dirty="0" err="1">
                <a:solidFill>
                  <a:srgbClr val="454545"/>
                </a:solidFill>
              </a:rPr>
              <a:t>Migrationsbewegungen</a:t>
            </a:r>
            <a:r>
              <a:rPr lang="en-US" sz="3000" dirty="0">
                <a:solidFill>
                  <a:srgbClr val="454545"/>
                </a:solidFill>
              </a:rPr>
              <a:t> 2015 </a:t>
            </a:r>
            <a:br>
              <a:rPr lang="en-US" sz="3000" dirty="0">
                <a:solidFill>
                  <a:srgbClr val="454545"/>
                </a:solidFill>
              </a:rPr>
            </a:br>
            <a:endParaRPr lang="en-US" sz="3000" dirty="0">
              <a:solidFill>
                <a:srgbClr val="454545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285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D5D3EE1-CBBB-4ED5-A8B2-4934DAC7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3400">
                <a:solidFill>
                  <a:srgbClr val="454545"/>
                </a:solidFill>
              </a:rPr>
              <a:t>Push – Pull Faktoren im Kontext der Migrationsbewegungen 2015 </a:t>
            </a:r>
            <a:br>
              <a:rPr lang="en-US" sz="3400">
                <a:solidFill>
                  <a:srgbClr val="454545"/>
                </a:solidFill>
              </a:rPr>
            </a:br>
            <a:br>
              <a:rPr lang="en-US" sz="3400">
                <a:solidFill>
                  <a:srgbClr val="454545"/>
                </a:solidFill>
              </a:rPr>
            </a:br>
            <a:r>
              <a:rPr lang="en-US" sz="3400">
                <a:solidFill>
                  <a:srgbClr val="454545"/>
                </a:solidFill>
              </a:rPr>
              <a:t>Ist hier eine Wissensvermittlung ohne Argumentation überhaupt möglich?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406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53A6E-4909-7FF0-1A9A-64C2753BA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9FC3ED-CD89-AA28-D2D2-048ACDAF2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/>
              <a:t>Definition von Argumentation				</a:t>
            </a:r>
          </a:p>
          <a:p>
            <a:r>
              <a:rPr lang="de-AT" dirty="0"/>
              <a:t>Stellenwert der Argumentation im Unterricht</a:t>
            </a:r>
          </a:p>
          <a:p>
            <a:r>
              <a:rPr lang="de-AT" dirty="0"/>
              <a:t>Problemstellung </a:t>
            </a:r>
          </a:p>
          <a:p>
            <a:r>
              <a:rPr lang="de-AT" dirty="0"/>
              <a:t>Zielsetzung</a:t>
            </a:r>
          </a:p>
          <a:p>
            <a:r>
              <a:rPr lang="de-AT" dirty="0"/>
              <a:t>Forschungsstand</a:t>
            </a:r>
          </a:p>
          <a:p>
            <a:r>
              <a:rPr lang="de-AT" dirty="0"/>
              <a:t>Methodik</a:t>
            </a:r>
          </a:p>
          <a:p>
            <a:r>
              <a:rPr lang="de-AT" dirty="0"/>
              <a:t>Gliederung innerhalb der Arbeit</a:t>
            </a:r>
          </a:p>
          <a:p>
            <a:r>
              <a:rPr lang="de-AT" dirty="0"/>
              <a:t>Zeitplan</a:t>
            </a:r>
          </a:p>
          <a:p>
            <a:r>
              <a:rPr lang="de-AT" dirty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190588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AC70A-1D74-47A7-88C4-C9A8FCD7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Definition von Argumentation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E7CEDA-AAC7-1219-57C5-CB4A52F2A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„</a:t>
            </a:r>
            <a:r>
              <a:rPr lang="de-AT" b="1" dirty="0"/>
              <a:t>Argumentieren im Unterricht“</a:t>
            </a:r>
          </a:p>
          <a:p>
            <a:pPr lvl="1"/>
            <a:r>
              <a:rPr lang="de-AT" dirty="0"/>
              <a:t>Austausch zwischen SuS – LP die über fünf Minuten herausgeht und die Redezeit der LP nicht mehr als 50% beträgt.</a:t>
            </a:r>
            <a:endParaRPr lang="de-AT" b="1" dirty="0"/>
          </a:p>
          <a:p>
            <a:endParaRPr lang="de-AT" dirty="0"/>
          </a:p>
          <a:p>
            <a:pPr lvl="1"/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D61BF44-E907-E095-1A88-7988AB429182}"/>
              </a:ext>
            </a:extLst>
          </p:cNvPr>
          <p:cNvSpPr txBox="1"/>
          <p:nvPr/>
        </p:nvSpPr>
        <p:spPr>
          <a:xfrm>
            <a:off x="1137146" y="5628323"/>
            <a:ext cx="932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Budke, A. (2012). Argumentation im Geographieunterricht, 22-33. S.25.</a:t>
            </a:r>
          </a:p>
        </p:txBody>
      </p:sp>
    </p:spTree>
    <p:extLst>
      <p:ext uri="{BB962C8B-B14F-4D97-AF65-F5344CB8AC3E}">
        <p14:creationId xmlns:p14="http://schemas.microsoft.com/office/powerpoint/2010/main" val="146636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F0E65-3C72-4B77-F270-5611438B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Stellenwert der Argumentation im 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10D8B7-856D-8F9E-3DE7-405861FB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Budke (2012)</a:t>
            </a:r>
          </a:p>
          <a:p>
            <a:pPr lvl="1"/>
            <a:r>
              <a:rPr lang="de-AT" dirty="0"/>
              <a:t>Vermittlung von Fachinhalten – individueller Meinungsbildung/Werteorientierung </a:t>
            </a:r>
          </a:p>
          <a:p>
            <a:pPr lvl="1"/>
            <a:r>
              <a:rPr lang="de-AT" dirty="0"/>
              <a:t>Grundlegende Kulturtechnik um Konflikte innerhalb demokratischer Gesellschaften friedlich zu lösen </a:t>
            </a:r>
          </a:p>
          <a:p>
            <a:r>
              <a:rPr lang="de-AT" dirty="0"/>
              <a:t>Budke, Mair (2018)</a:t>
            </a:r>
          </a:p>
          <a:p>
            <a:pPr lvl="1"/>
            <a:r>
              <a:rPr lang="de-AT" dirty="0"/>
              <a:t>Förderung folgender SuS- Kompetenzen: </a:t>
            </a:r>
          </a:p>
          <a:p>
            <a:pPr lvl="2"/>
            <a:r>
              <a:rPr lang="de-AT" dirty="0"/>
              <a:t>Soziale und affektive Kompetenz	Fachliche Kompetenz</a:t>
            </a:r>
          </a:p>
          <a:p>
            <a:pPr lvl="2"/>
            <a:r>
              <a:rPr lang="de-AT" dirty="0"/>
              <a:t>Bewertungskompetenz		Argumentationskompetenz</a:t>
            </a:r>
          </a:p>
          <a:p>
            <a:pPr lvl="2"/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CDB68D0-1CA1-A772-2ABE-CA887D14E772}"/>
              </a:ext>
            </a:extLst>
          </p:cNvPr>
          <p:cNvSpPr txBox="1"/>
          <p:nvPr/>
        </p:nvSpPr>
        <p:spPr>
          <a:xfrm>
            <a:off x="1451579" y="5466345"/>
            <a:ext cx="92888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0" i="0" u="none" strike="noStrike" baseline="0" dirty="0">
                <a:latin typeface="Calibri" panose="020F0502020204030204" pitchFamily="34" charset="0"/>
              </a:rPr>
              <a:t>Budke, A.; Maier, V. (2018): Wie planen </a:t>
            </a:r>
            <a:r>
              <a:rPr lang="de-DE" sz="1300" b="0" i="0" u="none" strike="noStrike" baseline="0" dirty="0" err="1">
                <a:latin typeface="Calibri" panose="020F0502020204030204" pitchFamily="34" charset="0"/>
              </a:rPr>
              <a:t>Schler</a:t>
            </a:r>
            <a:r>
              <a:rPr lang="de-DE" sz="1300" b="0" i="0" u="none" strike="noStrike" baseline="0" dirty="0">
                <a:latin typeface="Calibri" panose="020F0502020204030204" pitchFamily="34" charset="0"/>
              </a:rPr>
              <a:t>/innen? Die Bedeutung der Argumentation bei der Lösung von räumlichen Planungsaufgaben. In: </a:t>
            </a:r>
            <a:r>
              <a:rPr lang="de-DE" sz="1300" b="0" i="1" u="none" strike="noStrike" baseline="0" dirty="0" err="1">
                <a:latin typeface="Calibri" panose="020F0502020204030204" pitchFamily="34" charset="0"/>
              </a:rPr>
              <a:t>gwu</a:t>
            </a:r>
            <a:r>
              <a:rPr lang="de-DE" sz="1300" b="0" i="1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300" b="0" i="0" u="none" strike="noStrike" baseline="0" dirty="0">
                <a:latin typeface="Calibri" panose="020F0502020204030204" pitchFamily="34" charset="0"/>
              </a:rPr>
              <a:t>1, S. 16–29. S. 17.</a:t>
            </a:r>
          </a:p>
          <a:p>
            <a:r>
              <a:rPr lang="de-AT" sz="1300" dirty="0"/>
              <a:t>Budke, A. (2012). Argumentation im Geographieunterricht, 22-33. S.24.</a:t>
            </a:r>
          </a:p>
          <a:p>
            <a:r>
              <a:rPr lang="de-DE" sz="1300" b="0" i="0" u="none" strike="noStrike" baseline="0" dirty="0">
                <a:latin typeface="Calibri" panose="020F0502020204030204" pitchFamily="34" charset="0"/>
              </a:rPr>
              <a:t> </a:t>
            </a:r>
            <a:endParaRPr lang="de-AT" sz="1300" dirty="0"/>
          </a:p>
        </p:txBody>
      </p:sp>
    </p:spTree>
    <p:extLst>
      <p:ext uri="{BB962C8B-B14F-4D97-AF65-F5344CB8AC3E}">
        <p14:creationId xmlns:p14="http://schemas.microsoft.com/office/powerpoint/2010/main" val="203566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03BEB-7EB1-7EC2-63B1-AB9F87CDC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Problemstellung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A95F6D-9B78-F7E3-A28D-3D4FFC33C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2011 wurde die </a:t>
            </a:r>
            <a:r>
              <a:rPr lang="de-AT" dirty="0" err="1"/>
              <a:t>Operatorenliste</a:t>
            </a:r>
            <a:r>
              <a:rPr lang="de-AT" dirty="0"/>
              <a:t> für das Fach GW veröffentlicht</a:t>
            </a:r>
          </a:p>
          <a:p>
            <a:pPr lvl="1"/>
            <a:r>
              <a:rPr lang="de-AT" dirty="0"/>
              <a:t>AFB II und III benötigen bei der mündlichen Matura die Fähigkeit adäquat zu Argumentieren</a:t>
            </a:r>
          </a:p>
          <a:p>
            <a:pPr lvl="2"/>
            <a:r>
              <a:rPr lang="de-AT" dirty="0"/>
              <a:t>AFB II = Reorganisation &amp; Transfer (z.B. analysieren)</a:t>
            </a:r>
          </a:p>
          <a:p>
            <a:pPr lvl="2"/>
            <a:r>
              <a:rPr lang="de-AT" dirty="0"/>
              <a:t>AFB III = Reflexion &amp; Problemlösung (z. B. begründen)</a:t>
            </a:r>
          </a:p>
          <a:p>
            <a:r>
              <a:rPr lang="de-AT" dirty="0"/>
              <a:t>Studie </a:t>
            </a:r>
            <a:r>
              <a:rPr lang="de-AT"/>
              <a:t>von Budke </a:t>
            </a:r>
            <a:r>
              <a:rPr lang="de-AT" dirty="0"/>
              <a:t>(2012) belegt ein starkes Defizit beim Argumentieren im GW-Unterricht</a:t>
            </a:r>
          </a:p>
          <a:p>
            <a:pPr lvl="1"/>
            <a:r>
              <a:rPr lang="de-AT" dirty="0"/>
              <a:t>Rahmenbedingungen der Studie = Gymnasium in Deutschland</a:t>
            </a:r>
          </a:p>
          <a:p>
            <a:pPr lvl="1"/>
            <a:r>
              <a:rPr lang="de-AT" dirty="0"/>
              <a:t>Von 1414 Stunden wurden nur 8,42% Argumentiert</a:t>
            </a:r>
          </a:p>
          <a:p>
            <a:pPr lvl="1"/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5D9D6EA-6579-B599-33D6-84DC7F5DFF06}"/>
              </a:ext>
            </a:extLst>
          </p:cNvPr>
          <p:cNvSpPr txBox="1"/>
          <p:nvPr/>
        </p:nvSpPr>
        <p:spPr>
          <a:xfrm>
            <a:off x="1410956" y="5466345"/>
            <a:ext cx="93294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Budke, A. (2012). Argumentation im Geographieunterricht, 22-33. S.25.</a:t>
            </a:r>
          </a:p>
          <a:p>
            <a:r>
              <a:rPr lang="de-AT" sz="1400" dirty="0"/>
              <a:t>Sitte, C. (2011). Maturafragen neu (?!) – eine schrittweise Annäherung an eine kompetenzorientierte Form im Fach Geographie und Wirtschaftskunde. GW-Unterricht, 123,, 24-41. </a:t>
            </a:r>
          </a:p>
        </p:txBody>
      </p:sp>
    </p:spTree>
    <p:extLst>
      <p:ext uri="{BB962C8B-B14F-4D97-AF65-F5344CB8AC3E}">
        <p14:creationId xmlns:p14="http://schemas.microsoft.com/office/powerpoint/2010/main" val="332156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6E261-B236-9D59-3166-478638DD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Problemstellung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1A84ED4-53A2-44DC-1753-875916C68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439" y="2394033"/>
            <a:ext cx="5077534" cy="2610214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7B59A3D-B6D0-CD7A-8CAB-FD8E54CE0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821" y="1908190"/>
            <a:ext cx="2438740" cy="35819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0F412F6-9768-9320-80A9-70DEB64B4ECB}"/>
              </a:ext>
            </a:extLst>
          </p:cNvPr>
          <p:cNvSpPr txBox="1"/>
          <p:nvPr/>
        </p:nvSpPr>
        <p:spPr>
          <a:xfrm>
            <a:off x="1883439" y="5597297"/>
            <a:ext cx="8951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Budke, A. (2012). Argumentation im Geographieunterricht, 22-33. S.26.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5699719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973</Words>
  <Application>Microsoft Office PowerPoint</Application>
  <PresentationFormat>Breitbild</PresentationFormat>
  <Paragraphs>104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Gill Sans MT</vt:lpstr>
      <vt:lpstr>Symbol</vt:lpstr>
      <vt:lpstr>Katalog</vt:lpstr>
      <vt:lpstr>Argumentieren im (GW-)Unterricht </vt:lpstr>
      <vt:lpstr>„Ja, in Politik oder … ja … in Deutsch ist das ja sowieso ein Thema, Diskussionen, aber im Geographieunterricht kann ich das nicht gebrauchen. Da muss ich ja Stoff vermitteln und äh … ja muss man viel auswendig lernen, aber Diskussionsthemen gibt’s doch gar keine.“</vt:lpstr>
      <vt:lpstr>Push – Pull Faktoren im Kontext der Migrationsbewegungen 2015  </vt:lpstr>
      <vt:lpstr>Push – Pull Faktoren im Kontext der Migrationsbewegungen 2015   Ist hier eine Wissensvermittlung ohne Argumentation überhaupt möglich?</vt:lpstr>
      <vt:lpstr>Gliederung</vt:lpstr>
      <vt:lpstr>Definition von Argumentation</vt:lpstr>
      <vt:lpstr>Stellenwert der Argumentation im Unterricht</vt:lpstr>
      <vt:lpstr>Problemstellung</vt:lpstr>
      <vt:lpstr>Problemstellung</vt:lpstr>
      <vt:lpstr>Zielsetzung</vt:lpstr>
      <vt:lpstr>Forschungsstand</vt:lpstr>
      <vt:lpstr>Forschungsstand</vt:lpstr>
      <vt:lpstr>Methodik </vt:lpstr>
      <vt:lpstr>PowerPoint-Präsentation</vt:lpstr>
      <vt:lpstr>Anekdote zum Rezeptionsmodell (Cicero 55 v. Chr. )</vt:lpstr>
      <vt:lpstr>Methodik</vt:lpstr>
      <vt:lpstr>Gliederung der Arbeit</vt:lpstr>
      <vt:lpstr>Zeitplan (Richtwert)</vt:lpstr>
      <vt:lpstr>Diskussion</vt:lpstr>
      <vt:lpstr>Vielen Dank für eure Aufmerksamkeit!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zur Seminararbeit </dc:title>
  <dc:creator>Niclas Schaupp</dc:creator>
  <cp:lastModifiedBy>Niclas Schaupp</cp:lastModifiedBy>
  <cp:revision>14</cp:revision>
  <dcterms:created xsi:type="dcterms:W3CDTF">2022-11-04T10:34:19Z</dcterms:created>
  <dcterms:modified xsi:type="dcterms:W3CDTF">2022-11-16T13:56:51Z</dcterms:modified>
</cp:coreProperties>
</file>