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7"/>
  </p:notesMasterIdLst>
  <p:sldIdLst>
    <p:sldId id="256" r:id="rId2"/>
    <p:sldId id="257" r:id="rId3"/>
    <p:sldId id="259" r:id="rId4"/>
    <p:sldId id="258" r:id="rId5"/>
    <p:sldId id="260" r:id="rId6"/>
    <p:sldId id="261" r:id="rId7"/>
    <p:sldId id="263" r:id="rId8"/>
    <p:sldId id="262" r:id="rId9"/>
    <p:sldId id="264"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09" autoAdjust="0"/>
    <p:restoredTop sz="94660"/>
  </p:normalViewPr>
  <p:slideViewPr>
    <p:cSldViewPr snapToGrid="0">
      <p:cViewPr>
        <p:scale>
          <a:sx n="71" d="100"/>
          <a:sy n="71" d="100"/>
        </p:scale>
        <p:origin x="-1938" y="-10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AT"/>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EE2B8-7162-469E-B186-4A88A0DAAAD6}" type="datetimeFigureOut">
              <a:rPr lang="de-AT" smtClean="0"/>
              <a:t>20.10.2020</a:t>
            </a:fld>
            <a:endParaRPr lang="de-AT"/>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AT"/>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AT"/>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DC4FE7-8CC8-4831-BA05-09B92254F6B8}" type="slidenum">
              <a:rPr lang="de-AT" smtClean="0"/>
              <a:t>‹Nr.›</a:t>
            </a:fld>
            <a:endParaRPr lang="de-AT"/>
          </a:p>
        </p:txBody>
      </p:sp>
    </p:spTree>
    <p:extLst>
      <p:ext uri="{BB962C8B-B14F-4D97-AF65-F5344CB8AC3E}">
        <p14:creationId xmlns:p14="http://schemas.microsoft.com/office/powerpoint/2010/main" val="3100819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de-DE"/>
              <a:t>Mastertitelformat bearbeiten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A963F971-01E6-4513-B302-258118DF7C3F}" type="datetime1">
              <a:rPr lang="en-US" smtClean="0"/>
              <a:t>10/20/2020</a:t>
            </a:fld>
            <a:endParaRPr lang="en-US" dirty="0"/>
          </a:p>
        </p:txBody>
      </p:sp>
      <p:sp>
        <p:nvSpPr>
          <p:cNvPr id="5" name="Footer Placeholder 4"/>
          <p:cNvSpPr>
            <a:spLocks noGrp="1"/>
          </p:cNvSpPr>
          <p:nvPr>
            <p:ph type="ftr" sz="quarter" idx="11"/>
          </p:nvPr>
        </p:nvSpPr>
        <p:spPr/>
        <p:txBody>
          <a:bodyPr/>
          <a:lstStyle/>
          <a:p>
            <a:r>
              <a:rPr lang="de-AT"/>
              <a:t>Mairinger – Hebein Reinhild                                                               PH Diözese Linz</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und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EC561C4C-08B1-459E-A053-3E82ED108F06}" type="datetime1">
              <a:rPr lang="en-US" smtClean="0"/>
              <a:t>10/20/2020</a:t>
            </a:fld>
            <a:endParaRPr lang="en-US" dirty="0"/>
          </a:p>
        </p:txBody>
      </p:sp>
      <p:sp>
        <p:nvSpPr>
          <p:cNvPr id="5" name="Footer Placeholder 4"/>
          <p:cNvSpPr>
            <a:spLocks noGrp="1"/>
          </p:cNvSpPr>
          <p:nvPr>
            <p:ph type="ftr" sz="quarter" idx="11"/>
          </p:nvPr>
        </p:nvSpPr>
        <p:spPr/>
        <p:txBody>
          <a:bodyPr/>
          <a:lstStyle/>
          <a:p>
            <a:r>
              <a:rPr lang="de-AT"/>
              <a:t>Mairinger – Hebein Reinhild                                                               PH Diözese Linz</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Zitat mit Beschriftung">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6FC55637-1EEE-485B-8CAE-D0A7D2BE35C8}" type="datetime1">
              <a:rPr lang="en-US" smtClean="0"/>
              <a:t>10/20/2020</a:t>
            </a:fld>
            <a:endParaRPr lang="en-US" dirty="0"/>
          </a:p>
        </p:txBody>
      </p:sp>
      <p:sp>
        <p:nvSpPr>
          <p:cNvPr id="5" name="Footer Placeholder 4"/>
          <p:cNvSpPr>
            <a:spLocks noGrp="1"/>
          </p:cNvSpPr>
          <p:nvPr>
            <p:ph type="ftr" sz="quarter" idx="11"/>
          </p:nvPr>
        </p:nvSpPr>
        <p:spPr/>
        <p:txBody>
          <a:bodyPr/>
          <a:lstStyle/>
          <a:p>
            <a:r>
              <a:rPr lang="de-AT"/>
              <a:t>Mairinger – Hebein Reinhild                                                               PH Diözese Linz</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nskart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de-DE"/>
              <a:t>Mastertitelformat bearbeiten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087D1F3B-38EF-4A12-A9F3-1BFA259C7D72}" type="datetime1">
              <a:rPr lang="en-US" smtClean="0"/>
              <a:t>10/20/2020</a:t>
            </a:fld>
            <a:endParaRPr lang="en-US" dirty="0"/>
          </a:p>
        </p:txBody>
      </p:sp>
      <p:sp>
        <p:nvSpPr>
          <p:cNvPr id="5" name="Footer Placeholder 4"/>
          <p:cNvSpPr>
            <a:spLocks noGrp="1"/>
          </p:cNvSpPr>
          <p:nvPr>
            <p:ph type="ftr" sz="quarter" idx="11"/>
          </p:nvPr>
        </p:nvSpPr>
        <p:spPr/>
        <p:txBody>
          <a:bodyPr/>
          <a:lstStyle/>
          <a:p>
            <a:r>
              <a:rPr lang="de-AT"/>
              <a:t>Mairinger – Hebein Reinhild                                                               PH Diözese Linz</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nskarte für Zitat">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BB5A7550-66D4-4FD2-9421-79BA8BE274ED}" type="datetime1">
              <a:rPr lang="en-US" smtClean="0"/>
              <a:t>10/20/2020</a:t>
            </a:fld>
            <a:endParaRPr lang="en-US" dirty="0"/>
          </a:p>
        </p:txBody>
      </p:sp>
      <p:sp>
        <p:nvSpPr>
          <p:cNvPr id="5" name="Footer Placeholder 4"/>
          <p:cNvSpPr>
            <a:spLocks noGrp="1"/>
          </p:cNvSpPr>
          <p:nvPr>
            <p:ph type="ftr" sz="quarter" idx="11"/>
          </p:nvPr>
        </p:nvSpPr>
        <p:spPr/>
        <p:txBody>
          <a:bodyPr/>
          <a:lstStyle/>
          <a:p>
            <a:r>
              <a:rPr lang="de-AT"/>
              <a:t>Mairinger – Hebein Reinhild                                                               PH Diözese Linz</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hr oder Falsch">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de-DE"/>
              <a:t>Mastertitelformat bearbeiten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de-DE"/>
              <a:t>Mastertextformat bearbeiten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E238B492-CB8B-403C-8A08-4109A2808695}" type="datetime1">
              <a:rPr lang="en-US" smtClean="0"/>
              <a:t>10/20/2020</a:t>
            </a:fld>
            <a:endParaRPr lang="en-US" dirty="0"/>
          </a:p>
        </p:txBody>
      </p:sp>
      <p:sp>
        <p:nvSpPr>
          <p:cNvPr id="5" name="Footer Placeholder 4"/>
          <p:cNvSpPr>
            <a:spLocks noGrp="1"/>
          </p:cNvSpPr>
          <p:nvPr>
            <p:ph type="ftr" sz="quarter" idx="11"/>
          </p:nvPr>
        </p:nvSpPr>
        <p:spPr/>
        <p:txBody>
          <a:bodyPr/>
          <a:lstStyle/>
          <a:p>
            <a:r>
              <a:rPr lang="de-AT"/>
              <a:t>Mairinger – Hebein Reinhild                                                               PH Diözese Linz</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8300005-B0C7-4E31-82BA-84FFB2ABA8B1}" type="datetime1">
              <a:rPr lang="en-US" smtClean="0"/>
              <a:t>10/20/2020</a:t>
            </a:fld>
            <a:endParaRPr lang="en-US" dirty="0"/>
          </a:p>
        </p:txBody>
      </p:sp>
      <p:sp>
        <p:nvSpPr>
          <p:cNvPr id="5" name="Footer Placeholder 4"/>
          <p:cNvSpPr>
            <a:spLocks noGrp="1"/>
          </p:cNvSpPr>
          <p:nvPr>
            <p:ph type="ftr" sz="quarter" idx="11"/>
          </p:nvPr>
        </p:nvSpPr>
        <p:spPr/>
        <p:txBody>
          <a:bodyPr/>
          <a:lstStyle/>
          <a:p>
            <a:r>
              <a:rPr lang="de-AT"/>
              <a:t>Mairinger – Hebein Reinhild                                                               PH Diözese Linz</a:t>
            </a:r>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‹Nr.›</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de-DE"/>
              <a:t>Mastertitelformat bearbeiten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C3083895-A8FB-4188-9861-646B1B003864}" type="datetime1">
              <a:rPr lang="en-US" smtClean="0"/>
              <a:t>10/20/2020</a:t>
            </a:fld>
            <a:endParaRPr lang="en-US" dirty="0"/>
          </a:p>
        </p:txBody>
      </p:sp>
      <p:sp>
        <p:nvSpPr>
          <p:cNvPr id="5" name="Footer Placeholder 4"/>
          <p:cNvSpPr>
            <a:spLocks noGrp="1"/>
          </p:cNvSpPr>
          <p:nvPr>
            <p:ph type="ftr" sz="quarter" idx="11"/>
          </p:nvPr>
        </p:nvSpPr>
        <p:spPr/>
        <p:txBody>
          <a:bodyPr/>
          <a:lstStyle/>
          <a:p>
            <a:r>
              <a:rPr lang="de-AT"/>
              <a:t>Mairinger – Hebein Reinhild                                                               PH Diözese Linz</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8E4F40B-F49A-49A4-B403-32BC6C0AFBD8}" type="datetime1">
              <a:rPr lang="en-US" smtClean="0"/>
              <a:t>10/20/2020</a:t>
            </a:fld>
            <a:endParaRPr lang="en-US" dirty="0"/>
          </a:p>
        </p:txBody>
      </p:sp>
      <p:sp>
        <p:nvSpPr>
          <p:cNvPr id="5" name="Footer Placeholder 4"/>
          <p:cNvSpPr>
            <a:spLocks noGrp="1"/>
          </p:cNvSpPr>
          <p:nvPr>
            <p:ph type="ftr" sz="quarter" idx="11"/>
          </p:nvPr>
        </p:nvSpPr>
        <p:spPr/>
        <p:txBody>
          <a:bodyPr/>
          <a:lstStyle/>
          <a:p>
            <a:r>
              <a:rPr lang="de-AT"/>
              <a:t>Mairinger – Hebein Reinhild                                                               PH Diözese Linz</a:t>
            </a:r>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de-DE"/>
              <a:t>Mastertitelformat bearbeiten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175924B8-4204-4D92-B1DB-533C6434F017}" type="datetime1">
              <a:rPr lang="en-US" smtClean="0"/>
              <a:t>10/20/2020</a:t>
            </a:fld>
            <a:endParaRPr lang="en-US" dirty="0"/>
          </a:p>
        </p:txBody>
      </p:sp>
      <p:sp>
        <p:nvSpPr>
          <p:cNvPr id="5" name="Footer Placeholder 4"/>
          <p:cNvSpPr>
            <a:spLocks noGrp="1"/>
          </p:cNvSpPr>
          <p:nvPr>
            <p:ph type="ftr" sz="quarter" idx="11"/>
          </p:nvPr>
        </p:nvSpPr>
        <p:spPr/>
        <p:txBody>
          <a:bodyPr/>
          <a:lstStyle/>
          <a:p>
            <a:r>
              <a:rPr lang="de-AT"/>
              <a:t>Mairinger – Hebein Reinhild                                                               PH Diözese Linz</a:t>
            </a:r>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B05E84EB-9BD5-4169-AC2D-107F01357CDA}" type="datetime1">
              <a:rPr lang="en-US" smtClean="0"/>
              <a:t>10/20/2020</a:t>
            </a:fld>
            <a:endParaRPr lang="en-US" dirty="0"/>
          </a:p>
        </p:txBody>
      </p:sp>
      <p:sp>
        <p:nvSpPr>
          <p:cNvPr id="6" name="Footer Placeholder 5"/>
          <p:cNvSpPr>
            <a:spLocks noGrp="1"/>
          </p:cNvSpPr>
          <p:nvPr>
            <p:ph type="ftr" sz="quarter" idx="11"/>
          </p:nvPr>
        </p:nvSpPr>
        <p:spPr/>
        <p:txBody>
          <a:bodyPr/>
          <a:lstStyle/>
          <a:p>
            <a:r>
              <a:rPr lang="de-AT"/>
              <a:t>Mairinger – Hebein Reinhild                                                               PH Diözese Linz</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de-DE"/>
              <a:t>Mastertitelformat bearbeiten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1FA6026B-6F6A-4A90-88ED-3021118ADA4C}" type="datetime1">
              <a:rPr lang="en-US" smtClean="0"/>
              <a:t>10/20/2020</a:t>
            </a:fld>
            <a:endParaRPr lang="en-US" dirty="0"/>
          </a:p>
        </p:txBody>
      </p:sp>
      <p:sp>
        <p:nvSpPr>
          <p:cNvPr id="8" name="Footer Placeholder 7"/>
          <p:cNvSpPr>
            <a:spLocks noGrp="1"/>
          </p:cNvSpPr>
          <p:nvPr>
            <p:ph type="ftr" sz="quarter" idx="11"/>
          </p:nvPr>
        </p:nvSpPr>
        <p:spPr/>
        <p:txBody>
          <a:bodyPr/>
          <a:lstStyle/>
          <a:p>
            <a:r>
              <a:rPr lang="de-AT"/>
              <a:t>Mairinger – Hebein Reinhild                                                               PH Diözese Linz</a:t>
            </a:r>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67DB1273-965A-4169-933C-3C261C4E8865}" type="datetime1">
              <a:rPr lang="en-US" smtClean="0"/>
              <a:t>10/20/2020</a:t>
            </a:fld>
            <a:endParaRPr lang="en-US" dirty="0"/>
          </a:p>
        </p:txBody>
      </p:sp>
      <p:sp>
        <p:nvSpPr>
          <p:cNvPr id="4" name="Footer Placeholder 3"/>
          <p:cNvSpPr>
            <a:spLocks noGrp="1"/>
          </p:cNvSpPr>
          <p:nvPr>
            <p:ph type="ftr" sz="quarter" idx="11"/>
          </p:nvPr>
        </p:nvSpPr>
        <p:spPr/>
        <p:txBody>
          <a:bodyPr/>
          <a:lstStyle/>
          <a:p>
            <a:r>
              <a:rPr lang="de-AT"/>
              <a:t>Mairinger – Hebein Reinhild                                                               PH Diözese Linz</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AF6CAE-FBAA-4666-9949-EDC0FD33977E}" type="datetime1">
              <a:rPr lang="en-US" smtClean="0"/>
              <a:t>10/20/2020</a:t>
            </a:fld>
            <a:endParaRPr lang="en-US" dirty="0"/>
          </a:p>
        </p:txBody>
      </p:sp>
      <p:sp>
        <p:nvSpPr>
          <p:cNvPr id="3" name="Footer Placeholder 2"/>
          <p:cNvSpPr>
            <a:spLocks noGrp="1"/>
          </p:cNvSpPr>
          <p:nvPr>
            <p:ph type="ftr" sz="quarter" idx="11"/>
          </p:nvPr>
        </p:nvSpPr>
        <p:spPr/>
        <p:txBody>
          <a:bodyPr/>
          <a:lstStyle/>
          <a:p>
            <a:r>
              <a:rPr lang="de-AT"/>
              <a:t>Mairinger – Hebein Reinhild                                                               PH Diözese Linz</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de-DE"/>
              <a:t>Mastertitelformat bearbeiten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9562A582-43C2-48DA-93A5-AB52B2A18F55}" type="datetime1">
              <a:rPr lang="en-US" smtClean="0"/>
              <a:t>10/20/2020</a:t>
            </a:fld>
            <a:endParaRPr lang="en-US" dirty="0"/>
          </a:p>
        </p:txBody>
      </p:sp>
      <p:sp>
        <p:nvSpPr>
          <p:cNvPr id="6" name="Footer Placeholder 5"/>
          <p:cNvSpPr>
            <a:spLocks noGrp="1"/>
          </p:cNvSpPr>
          <p:nvPr>
            <p:ph type="ftr" sz="quarter" idx="11"/>
          </p:nvPr>
        </p:nvSpPr>
        <p:spPr/>
        <p:txBody>
          <a:bodyPr/>
          <a:lstStyle/>
          <a:p>
            <a:r>
              <a:rPr lang="de-AT"/>
              <a:t>Mairinger – Hebein Reinhild                                                               PH Diözese Linz</a:t>
            </a:r>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de-DE"/>
              <a:t>Mastertitelformat bearbeiten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de-DE"/>
              <a:t>Bild durch Klicken auf Symbol hinzufügen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Mastertextformat bearbeiten</a:t>
            </a:r>
          </a:p>
        </p:txBody>
      </p:sp>
      <p:sp>
        <p:nvSpPr>
          <p:cNvPr id="6" name="Footer Placeholder 5"/>
          <p:cNvSpPr>
            <a:spLocks noGrp="1"/>
          </p:cNvSpPr>
          <p:nvPr>
            <p:ph type="ftr" sz="quarter" idx="11"/>
          </p:nvPr>
        </p:nvSpPr>
        <p:spPr/>
        <p:txBody>
          <a:bodyPr/>
          <a:lstStyle/>
          <a:p>
            <a:r>
              <a:rPr lang="de-AT"/>
              <a:t>Mairinger – Hebein Reinhild                                                               PH Diözese Linz</a:t>
            </a:r>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‹Nr.›</a:t>
            </a:fld>
            <a:endParaRPr lang="en-US" dirty="0"/>
          </a:p>
        </p:txBody>
      </p:sp>
      <p:sp>
        <p:nvSpPr>
          <p:cNvPr id="5" name="Date Placeholder 4"/>
          <p:cNvSpPr>
            <a:spLocks noGrp="1"/>
          </p:cNvSpPr>
          <p:nvPr>
            <p:ph type="dt" sz="half" idx="10"/>
          </p:nvPr>
        </p:nvSpPr>
        <p:spPr/>
        <p:txBody>
          <a:bodyPr/>
          <a:lstStyle/>
          <a:p>
            <a:fld id="{EBFDE7FA-F62B-45B2-A2D4-24BE5CA41B99}" type="datetime1">
              <a:rPr lang="en-US" smtClean="0"/>
              <a:t>10/20/2020</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8B68C7F-9DED-43AD-A0C2-FDC42523F46B}" type="datetime1">
              <a:rPr lang="en-US" smtClean="0"/>
              <a:t>10/20/2020</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r>
              <a:rPr lang="de-AT"/>
              <a:t>Mairinger – Hebein Reinhild                                                               PH Diözese Linz</a:t>
            </a:r>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hf sldNum="0" hd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Fachdidaktisches%20Begleitseminar%20Block%202.pptx" TargetMode="Externa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DA372C7-9F96-49DE-990A-772EC4320E56}"/>
              </a:ext>
            </a:extLst>
          </p:cNvPr>
          <p:cNvSpPr>
            <a:spLocks noGrp="1"/>
          </p:cNvSpPr>
          <p:nvPr>
            <p:ph type="ctrTitle"/>
          </p:nvPr>
        </p:nvSpPr>
        <p:spPr>
          <a:xfrm>
            <a:off x="454682" y="960218"/>
            <a:ext cx="9043545" cy="1646302"/>
          </a:xfrm>
        </p:spPr>
        <p:txBody>
          <a:bodyPr/>
          <a:lstStyle/>
          <a:p>
            <a:r>
              <a:rPr lang="de-AT" dirty="0"/>
              <a:t>Fachdidaktisches Begleitseminar GWK Block 2</a:t>
            </a:r>
          </a:p>
        </p:txBody>
      </p:sp>
      <p:sp>
        <p:nvSpPr>
          <p:cNvPr id="5" name="Untertitel 4">
            <a:extLst>
              <a:ext uri="{FF2B5EF4-FFF2-40B4-BE49-F238E27FC236}">
                <a16:creationId xmlns="" xmlns:a16="http://schemas.microsoft.com/office/drawing/2014/main" id="{4D791B0B-1721-4B3C-B7AB-AEF0A029D344}"/>
              </a:ext>
            </a:extLst>
          </p:cNvPr>
          <p:cNvSpPr>
            <a:spLocks noGrp="1"/>
          </p:cNvSpPr>
          <p:nvPr>
            <p:ph type="subTitle" idx="1"/>
          </p:nvPr>
        </p:nvSpPr>
        <p:spPr>
          <a:xfrm>
            <a:off x="1049867" y="3447536"/>
            <a:ext cx="8600760" cy="1495168"/>
          </a:xfrm>
        </p:spPr>
        <p:txBody>
          <a:bodyPr>
            <a:normAutofit/>
          </a:bodyPr>
          <a:lstStyle/>
          <a:p>
            <a:pPr lvl="0" algn="l">
              <a:buClr>
                <a:srgbClr val="5FCBEF"/>
              </a:buClr>
            </a:pPr>
            <a:r>
              <a:rPr lang="de-AT" sz="2000" dirty="0">
                <a:solidFill>
                  <a:prstClr val="black">
                    <a:lumMod val="50000"/>
                    <a:lumOff val="50000"/>
                  </a:prstClr>
                </a:solidFill>
              </a:rPr>
              <a:t>Mit Motivation und Selbstdisziplin zum Erfolg! </a:t>
            </a:r>
          </a:p>
          <a:p>
            <a:pPr lvl="0" algn="l">
              <a:buClr>
                <a:srgbClr val="5FCBEF"/>
              </a:buClr>
            </a:pPr>
            <a:r>
              <a:rPr lang="de-AT" sz="2000" dirty="0">
                <a:solidFill>
                  <a:prstClr val="black">
                    <a:lumMod val="50000"/>
                    <a:lumOff val="50000"/>
                  </a:prstClr>
                </a:solidFill>
              </a:rPr>
              <a:t>Entdeckendes - Forschendes Lernen als positiver Initiator und Wegbegleiter im Unterricht</a:t>
            </a:r>
          </a:p>
          <a:p>
            <a:pPr algn="l"/>
            <a:endParaRPr lang="de-AT" dirty="0"/>
          </a:p>
          <a:p>
            <a:pPr algn="l"/>
            <a:endParaRPr lang="de-AT" dirty="0"/>
          </a:p>
        </p:txBody>
      </p:sp>
      <p:sp>
        <p:nvSpPr>
          <p:cNvPr id="6" name="Fußzeilenplatzhalter 5">
            <a:extLst>
              <a:ext uri="{FF2B5EF4-FFF2-40B4-BE49-F238E27FC236}">
                <a16:creationId xmlns="" xmlns:a16="http://schemas.microsoft.com/office/drawing/2014/main" id="{210B6318-6DAF-42BB-828B-987D295D0BDD}"/>
              </a:ext>
            </a:extLst>
          </p:cNvPr>
          <p:cNvSpPr>
            <a:spLocks noGrp="1"/>
          </p:cNvSpPr>
          <p:nvPr>
            <p:ph type="ftr" sz="quarter" idx="11"/>
          </p:nvPr>
        </p:nvSpPr>
        <p:spPr>
          <a:xfrm>
            <a:off x="677334" y="6041362"/>
            <a:ext cx="10888590" cy="365125"/>
          </a:xfrm>
        </p:spPr>
        <p:txBody>
          <a:bodyPr/>
          <a:lstStyle/>
          <a:p>
            <a:r>
              <a:rPr lang="de-AT"/>
              <a:t>Mairinger – Hebein Reinhild                                                             													  PH Diözese Linz</a:t>
            </a:r>
            <a:endParaRPr lang="en-US" dirty="0"/>
          </a:p>
        </p:txBody>
      </p:sp>
    </p:spTree>
    <p:extLst>
      <p:ext uri="{BB962C8B-B14F-4D97-AF65-F5344CB8AC3E}">
        <p14:creationId xmlns:p14="http://schemas.microsoft.com/office/powerpoint/2010/main" val="12307921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C53A9590-E464-41A9-8E79-442E63EFCED9}"/>
              </a:ext>
            </a:extLst>
          </p:cNvPr>
          <p:cNvSpPr>
            <a:spLocks noGrp="1"/>
          </p:cNvSpPr>
          <p:nvPr>
            <p:ph type="title"/>
          </p:nvPr>
        </p:nvSpPr>
        <p:spPr>
          <a:xfrm>
            <a:off x="677334" y="609599"/>
            <a:ext cx="8596668" cy="1515035"/>
          </a:xfrm>
        </p:spPr>
        <p:txBody>
          <a:bodyPr>
            <a:normAutofit fontScale="90000"/>
          </a:bodyPr>
          <a:lstStyle/>
          <a:p>
            <a:r>
              <a:rPr lang="de-AT" sz="2400" dirty="0"/>
              <a:t>Aufgabe: Entwickeln Sie für eines der  unteren Lernziele einen motivationsfördernden Unterrichtseinstieg, der die SchülerInnen neugierig macht und dazu motiviert, sich näher mit dem Thema auseinandersetzen zu wollen.</a:t>
            </a:r>
          </a:p>
        </p:txBody>
      </p:sp>
      <p:sp>
        <p:nvSpPr>
          <p:cNvPr id="3" name="Textplatzhalter 2">
            <a:extLst>
              <a:ext uri="{FF2B5EF4-FFF2-40B4-BE49-F238E27FC236}">
                <a16:creationId xmlns="" xmlns:a16="http://schemas.microsoft.com/office/drawing/2014/main" id="{F7AB08C6-F55D-4CA2-B1C5-255499D3E52D}"/>
              </a:ext>
            </a:extLst>
          </p:cNvPr>
          <p:cNvSpPr>
            <a:spLocks noGrp="1"/>
          </p:cNvSpPr>
          <p:nvPr>
            <p:ph type="body" idx="1"/>
          </p:nvPr>
        </p:nvSpPr>
        <p:spPr>
          <a:xfrm>
            <a:off x="719482" y="2014116"/>
            <a:ext cx="4185623" cy="576262"/>
          </a:xfrm>
        </p:spPr>
        <p:txBody>
          <a:bodyPr/>
          <a:lstStyle/>
          <a:p>
            <a:r>
              <a:rPr lang="de-AT" dirty="0"/>
              <a:t>GRUPPE A</a:t>
            </a:r>
          </a:p>
        </p:txBody>
      </p:sp>
      <p:sp>
        <p:nvSpPr>
          <p:cNvPr id="4" name="Inhaltsplatzhalter 3">
            <a:extLst>
              <a:ext uri="{FF2B5EF4-FFF2-40B4-BE49-F238E27FC236}">
                <a16:creationId xmlns="" xmlns:a16="http://schemas.microsoft.com/office/drawing/2014/main" id="{A3811F9E-6C68-4773-A807-084E263E5DF8}"/>
              </a:ext>
            </a:extLst>
          </p:cNvPr>
          <p:cNvSpPr>
            <a:spLocks noGrp="1"/>
          </p:cNvSpPr>
          <p:nvPr>
            <p:ph sz="half" idx="2"/>
          </p:nvPr>
        </p:nvSpPr>
        <p:spPr>
          <a:xfrm>
            <a:off x="514384" y="2837019"/>
            <a:ext cx="4390721" cy="3446080"/>
          </a:xfrm>
        </p:spPr>
        <p:txBody>
          <a:bodyPr/>
          <a:lstStyle/>
          <a:p>
            <a:pPr marL="0" indent="0">
              <a:buNone/>
            </a:pPr>
            <a:r>
              <a:rPr lang="de-AT" dirty="0"/>
              <a:t>Ziel: Ursachen und Folgen der Bevölkerungsentwicklung in Österreich erfassen </a:t>
            </a:r>
            <a:r>
              <a:rPr lang="de-AT" i="1" dirty="0"/>
              <a:t>und im internationalem Vergleich diskutieren</a:t>
            </a:r>
            <a:r>
              <a:rPr lang="de-AT" dirty="0"/>
              <a:t>. (LP 3.,5.,7 Klasse) </a:t>
            </a:r>
          </a:p>
          <a:p>
            <a:pPr marL="0" indent="0">
              <a:buNone/>
            </a:pPr>
            <a:r>
              <a:rPr lang="de-AT" i="1" dirty="0"/>
              <a:t>„Ende ohne Wachstum oder Wachstum ohne Ende</a:t>
            </a:r>
            <a:r>
              <a:rPr lang="de-AT" dirty="0"/>
              <a:t>?“</a:t>
            </a:r>
          </a:p>
        </p:txBody>
      </p:sp>
      <p:sp>
        <p:nvSpPr>
          <p:cNvPr id="5" name="Textplatzhalter 4">
            <a:extLst>
              <a:ext uri="{FF2B5EF4-FFF2-40B4-BE49-F238E27FC236}">
                <a16:creationId xmlns="" xmlns:a16="http://schemas.microsoft.com/office/drawing/2014/main" id="{E2960114-722F-4B2D-8676-54D8510188FB}"/>
              </a:ext>
            </a:extLst>
          </p:cNvPr>
          <p:cNvSpPr>
            <a:spLocks noGrp="1"/>
          </p:cNvSpPr>
          <p:nvPr>
            <p:ph type="body" sz="quarter" idx="3"/>
          </p:nvPr>
        </p:nvSpPr>
        <p:spPr>
          <a:xfrm>
            <a:off x="5782235" y="1931272"/>
            <a:ext cx="4185618" cy="558821"/>
          </a:xfrm>
        </p:spPr>
        <p:txBody>
          <a:bodyPr/>
          <a:lstStyle/>
          <a:p>
            <a:r>
              <a:rPr lang="de-AT" dirty="0"/>
              <a:t>GRUPPE B</a:t>
            </a:r>
          </a:p>
        </p:txBody>
      </p:sp>
      <p:sp>
        <p:nvSpPr>
          <p:cNvPr id="6" name="Inhaltsplatzhalter 5">
            <a:extLst>
              <a:ext uri="{FF2B5EF4-FFF2-40B4-BE49-F238E27FC236}">
                <a16:creationId xmlns="" xmlns:a16="http://schemas.microsoft.com/office/drawing/2014/main" id="{82153F40-1327-401E-A162-F88BEAF8E5D8}"/>
              </a:ext>
            </a:extLst>
          </p:cNvPr>
          <p:cNvSpPr>
            <a:spLocks noGrp="1"/>
          </p:cNvSpPr>
          <p:nvPr>
            <p:ph sz="quarter" idx="4"/>
          </p:nvPr>
        </p:nvSpPr>
        <p:spPr>
          <a:xfrm>
            <a:off x="5782235" y="2775779"/>
            <a:ext cx="3491766" cy="3125714"/>
          </a:xfrm>
        </p:spPr>
        <p:txBody>
          <a:bodyPr/>
          <a:lstStyle/>
          <a:p>
            <a:r>
              <a:rPr lang="de-AT" dirty="0"/>
              <a:t>Ziel: </a:t>
            </a:r>
            <a:r>
              <a:rPr lang="de-AT" i="1" dirty="0"/>
              <a:t>Erwerben grundlegender Informationen über die Grunddaseinsfunktionen von Städten (</a:t>
            </a:r>
            <a:r>
              <a:rPr lang="de-AT" dirty="0"/>
              <a:t>LP 2. Klasse)</a:t>
            </a:r>
          </a:p>
          <a:p>
            <a:endParaRPr lang="de-AT" dirty="0"/>
          </a:p>
        </p:txBody>
      </p:sp>
      <p:sp>
        <p:nvSpPr>
          <p:cNvPr id="7" name="Fußzeilenplatzhalter 6">
            <a:extLst>
              <a:ext uri="{FF2B5EF4-FFF2-40B4-BE49-F238E27FC236}">
                <a16:creationId xmlns="" xmlns:a16="http://schemas.microsoft.com/office/drawing/2014/main" id="{DD8D1041-4935-4DA3-9448-3444A598DB50}"/>
              </a:ext>
            </a:extLst>
          </p:cNvPr>
          <p:cNvSpPr>
            <a:spLocks noGrp="1"/>
          </p:cNvSpPr>
          <p:nvPr>
            <p:ph type="ftr" sz="quarter" idx="11"/>
          </p:nvPr>
        </p:nvSpPr>
        <p:spPr>
          <a:xfrm>
            <a:off x="527182" y="6406487"/>
            <a:ext cx="8896972" cy="365125"/>
          </a:xfrm>
        </p:spPr>
        <p:txBody>
          <a:bodyPr/>
          <a:lstStyle/>
          <a:p>
            <a:r>
              <a:rPr lang="de-AT" dirty="0"/>
              <a:t>Mairinger – Hebein Reinhild                                                                                                                                                                                      PH Diözese Linz</a:t>
            </a:r>
            <a:endParaRPr lang="en-US" dirty="0"/>
          </a:p>
        </p:txBody>
      </p:sp>
      <p:pic>
        <p:nvPicPr>
          <p:cNvPr id="9" name="Grafik 8">
            <a:extLst>
              <a:ext uri="{FF2B5EF4-FFF2-40B4-BE49-F238E27FC236}">
                <a16:creationId xmlns="" xmlns:a16="http://schemas.microsoft.com/office/drawing/2014/main" id="{6F1F9554-055F-4F41-BBF3-7A54B7E47A9B}"/>
              </a:ext>
            </a:extLst>
          </p:cNvPr>
          <p:cNvPicPr>
            <a:picLocks noChangeAspect="1"/>
          </p:cNvPicPr>
          <p:nvPr/>
        </p:nvPicPr>
        <p:blipFill>
          <a:blip r:embed="rId2"/>
          <a:stretch>
            <a:fillRect/>
          </a:stretch>
        </p:blipFill>
        <p:spPr>
          <a:xfrm>
            <a:off x="6172200" y="4269291"/>
            <a:ext cx="2472391" cy="2252556"/>
          </a:xfrm>
          <a:prstGeom prst="rect">
            <a:avLst/>
          </a:prstGeom>
        </p:spPr>
      </p:pic>
    </p:spTree>
    <p:extLst>
      <p:ext uri="{BB962C8B-B14F-4D97-AF65-F5344CB8AC3E}">
        <p14:creationId xmlns:p14="http://schemas.microsoft.com/office/powerpoint/2010/main" val="2764443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85C3379A-9F69-465E-9B61-474FA44A4622}"/>
              </a:ext>
            </a:extLst>
          </p:cNvPr>
          <p:cNvSpPr>
            <a:spLocks noGrp="1"/>
          </p:cNvSpPr>
          <p:nvPr>
            <p:ph type="title"/>
          </p:nvPr>
        </p:nvSpPr>
        <p:spPr>
          <a:xfrm>
            <a:off x="677334" y="609599"/>
            <a:ext cx="8596668" cy="1551383"/>
          </a:xfrm>
        </p:spPr>
        <p:txBody>
          <a:bodyPr>
            <a:normAutofit fontScale="90000"/>
          </a:bodyPr>
          <a:lstStyle/>
          <a:p>
            <a:r>
              <a:rPr lang="de-AT" sz="2700" dirty="0"/>
              <a:t>Aufgabe: Entwickeln Sie für eines der unteren Lernziele einen motivationsfördernden Unterrichtseinstieg, der die Schüler neugierig macht und dazu motiviert, sich näher mit dem Thema auseinandersetzen zu wollen</a:t>
            </a:r>
            <a:r>
              <a:rPr lang="de-AT" dirty="0"/>
              <a:t>.</a:t>
            </a:r>
          </a:p>
        </p:txBody>
      </p:sp>
      <p:sp>
        <p:nvSpPr>
          <p:cNvPr id="3" name="Textplatzhalter 2">
            <a:extLst>
              <a:ext uri="{FF2B5EF4-FFF2-40B4-BE49-F238E27FC236}">
                <a16:creationId xmlns="" xmlns:a16="http://schemas.microsoft.com/office/drawing/2014/main" id="{F0A0E431-1929-4282-B8AD-34C4A68BD1DF}"/>
              </a:ext>
            </a:extLst>
          </p:cNvPr>
          <p:cNvSpPr>
            <a:spLocks noGrp="1"/>
          </p:cNvSpPr>
          <p:nvPr>
            <p:ph type="body" idx="1"/>
          </p:nvPr>
        </p:nvSpPr>
        <p:spPr/>
        <p:txBody>
          <a:bodyPr/>
          <a:lstStyle/>
          <a:p>
            <a:r>
              <a:rPr lang="de-AT" dirty="0"/>
              <a:t>Gruppe C</a:t>
            </a:r>
          </a:p>
        </p:txBody>
      </p:sp>
      <p:sp>
        <p:nvSpPr>
          <p:cNvPr id="4" name="Inhaltsplatzhalter 3">
            <a:extLst>
              <a:ext uri="{FF2B5EF4-FFF2-40B4-BE49-F238E27FC236}">
                <a16:creationId xmlns="" xmlns:a16="http://schemas.microsoft.com/office/drawing/2014/main" id="{365CBFDB-0287-4602-B7B3-EB0AA49692AC}"/>
              </a:ext>
            </a:extLst>
          </p:cNvPr>
          <p:cNvSpPr>
            <a:spLocks noGrp="1"/>
          </p:cNvSpPr>
          <p:nvPr>
            <p:ph sz="half" idx="2"/>
          </p:nvPr>
        </p:nvSpPr>
        <p:spPr/>
        <p:txBody>
          <a:bodyPr/>
          <a:lstStyle/>
          <a:p>
            <a:r>
              <a:rPr lang="de-AT" dirty="0"/>
              <a:t>Ziel: Das Leben in peripheren Räumen und Ballungsräumen vergleichen. LP 2. Klasse </a:t>
            </a:r>
            <a:r>
              <a:rPr lang="de-AT" i="1" dirty="0"/>
              <a:t>(Vor – und Nachteile des Land- und Stadtleben erfassen, gegenüberstellen und bewerten.)</a:t>
            </a:r>
          </a:p>
        </p:txBody>
      </p:sp>
      <p:sp>
        <p:nvSpPr>
          <p:cNvPr id="5" name="Textplatzhalter 4">
            <a:extLst>
              <a:ext uri="{FF2B5EF4-FFF2-40B4-BE49-F238E27FC236}">
                <a16:creationId xmlns="" xmlns:a16="http://schemas.microsoft.com/office/drawing/2014/main" id="{15B3CB20-D5D0-41FC-B98F-B4E550B6B08B}"/>
              </a:ext>
            </a:extLst>
          </p:cNvPr>
          <p:cNvSpPr>
            <a:spLocks noGrp="1"/>
          </p:cNvSpPr>
          <p:nvPr>
            <p:ph type="body" sz="quarter" idx="3"/>
          </p:nvPr>
        </p:nvSpPr>
        <p:spPr/>
        <p:txBody>
          <a:bodyPr/>
          <a:lstStyle/>
          <a:p>
            <a:r>
              <a:rPr lang="de-AT" dirty="0"/>
              <a:t>Gruppe D</a:t>
            </a:r>
          </a:p>
        </p:txBody>
      </p:sp>
      <p:sp>
        <p:nvSpPr>
          <p:cNvPr id="6" name="Inhaltsplatzhalter 5">
            <a:extLst>
              <a:ext uri="{FF2B5EF4-FFF2-40B4-BE49-F238E27FC236}">
                <a16:creationId xmlns="" xmlns:a16="http://schemas.microsoft.com/office/drawing/2014/main" id="{1D9A106D-B499-4D39-A54A-2939909A8930}"/>
              </a:ext>
            </a:extLst>
          </p:cNvPr>
          <p:cNvSpPr>
            <a:spLocks noGrp="1"/>
          </p:cNvSpPr>
          <p:nvPr>
            <p:ph sz="quarter" idx="4"/>
          </p:nvPr>
        </p:nvSpPr>
        <p:spPr>
          <a:xfrm>
            <a:off x="5088384" y="2737246"/>
            <a:ext cx="4185617" cy="2560896"/>
          </a:xfrm>
        </p:spPr>
        <p:txBody>
          <a:bodyPr/>
          <a:lstStyle/>
          <a:p>
            <a:r>
              <a:rPr lang="de-AT" dirty="0"/>
              <a:t>Ziel: Erwerben grundlegender Informationen über die Erde mit Globus Karten und Bildern (LP 1. Klasse) Klimagliederungen der Erde vergleichen und hinterfragen (LP 5. Klasse) </a:t>
            </a:r>
            <a:r>
              <a:rPr lang="de-AT" i="1" dirty="0"/>
              <a:t>Entstehung der Klimazonen erfassen und ableiten, sowie miteinander vergleichen und deren Zonierung hinterfragen.</a:t>
            </a:r>
            <a:endParaRPr lang="de-AT" dirty="0"/>
          </a:p>
          <a:p>
            <a:endParaRPr lang="de-AT" dirty="0"/>
          </a:p>
        </p:txBody>
      </p:sp>
      <p:sp>
        <p:nvSpPr>
          <p:cNvPr id="7" name="Fußzeilenplatzhalter 6">
            <a:extLst>
              <a:ext uri="{FF2B5EF4-FFF2-40B4-BE49-F238E27FC236}">
                <a16:creationId xmlns="" xmlns:a16="http://schemas.microsoft.com/office/drawing/2014/main" id="{B4CD2DB5-721D-4901-A62D-C1D9A496C815}"/>
              </a:ext>
            </a:extLst>
          </p:cNvPr>
          <p:cNvSpPr>
            <a:spLocks noGrp="1"/>
          </p:cNvSpPr>
          <p:nvPr>
            <p:ph type="ftr" sz="quarter" idx="11"/>
          </p:nvPr>
        </p:nvSpPr>
        <p:spPr/>
        <p:txBody>
          <a:bodyPr/>
          <a:lstStyle/>
          <a:p>
            <a:r>
              <a:rPr lang="de-AT"/>
              <a:t>Mairinger – Hebein Reinhild                                                               PH Diözese Linz</a:t>
            </a:r>
            <a:endParaRPr lang="en-US" dirty="0"/>
          </a:p>
        </p:txBody>
      </p:sp>
    </p:spTree>
    <p:extLst>
      <p:ext uri="{BB962C8B-B14F-4D97-AF65-F5344CB8AC3E}">
        <p14:creationId xmlns:p14="http://schemas.microsoft.com/office/powerpoint/2010/main" val="13319513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144A67EE-81FA-4D6B-AEA8-464BAF9D9149}"/>
              </a:ext>
            </a:extLst>
          </p:cNvPr>
          <p:cNvSpPr>
            <a:spLocks noGrp="1"/>
          </p:cNvSpPr>
          <p:nvPr>
            <p:ph type="title"/>
          </p:nvPr>
        </p:nvSpPr>
        <p:spPr/>
        <p:txBody>
          <a:bodyPr/>
          <a:lstStyle/>
          <a:p>
            <a:r>
              <a:rPr lang="de-AT" sz="2400" dirty="0"/>
              <a:t>Ad Bevölkerung: </a:t>
            </a:r>
            <a:r>
              <a:rPr lang="de-AT" dirty="0"/>
              <a:t/>
            </a:r>
            <a:br>
              <a:rPr lang="de-AT" dirty="0"/>
            </a:br>
            <a:r>
              <a:rPr lang="de-AT" dirty="0"/>
              <a:t>Einstieg: PROVOKATION</a:t>
            </a:r>
          </a:p>
        </p:txBody>
      </p:sp>
      <p:sp>
        <p:nvSpPr>
          <p:cNvPr id="6" name="Inhaltsplatzhalter 5">
            <a:extLst>
              <a:ext uri="{FF2B5EF4-FFF2-40B4-BE49-F238E27FC236}">
                <a16:creationId xmlns="" xmlns:a16="http://schemas.microsoft.com/office/drawing/2014/main" id="{4DBBC8D8-F4A0-4CF2-8275-EB399BE95374}"/>
              </a:ext>
            </a:extLst>
          </p:cNvPr>
          <p:cNvSpPr>
            <a:spLocks noGrp="1"/>
          </p:cNvSpPr>
          <p:nvPr>
            <p:ph sz="quarter" idx="4"/>
          </p:nvPr>
        </p:nvSpPr>
        <p:spPr>
          <a:xfrm>
            <a:off x="5088384" y="2164977"/>
            <a:ext cx="6247487" cy="4356848"/>
          </a:xfrm>
        </p:spPr>
        <p:txBody>
          <a:bodyPr>
            <a:normAutofit/>
          </a:bodyPr>
          <a:lstStyle/>
          <a:p>
            <a:pPr algn="just">
              <a:tabLst>
                <a:tab pos="3314700" algn="l"/>
              </a:tabLst>
            </a:pPr>
            <a:r>
              <a:rPr lang="de-DE" b="1" dirty="0">
                <a:solidFill>
                  <a:srgbClr val="000033"/>
                </a:solidFill>
                <a:latin typeface="Impact" panose="020B0806030902050204" pitchFamily="34" charset="0"/>
                <a:ea typeface="Times New Roman" panose="02020603050405020304" pitchFamily="18" charset="0"/>
              </a:rPr>
              <a:t>Was macht das Leben lebenswert? Etwa wenn man von Party zu Party rauscht, ist es das Single-Leben?"</a:t>
            </a:r>
            <a:endParaRPr lang="de-AT" sz="4400" b="1" dirty="0">
              <a:solidFill>
                <a:srgbClr val="000033"/>
              </a:solidFill>
              <a:latin typeface="Arial" panose="020B0604020202020204" pitchFamily="34" charset="0"/>
              <a:ea typeface="Times New Roman" panose="02020603050405020304" pitchFamily="18" charset="0"/>
            </a:endParaRPr>
          </a:p>
          <a:p>
            <a:pPr algn="just">
              <a:tabLst>
                <a:tab pos="3314700" algn="l"/>
              </a:tabLst>
            </a:pPr>
            <a:r>
              <a:rPr lang="de-DE" b="1" dirty="0">
                <a:solidFill>
                  <a:srgbClr val="000033"/>
                </a:solidFill>
                <a:latin typeface="Times New Roman" panose="02020603050405020304" pitchFamily="18" charset="0"/>
                <a:ea typeface="Times New Roman" panose="02020603050405020304" pitchFamily="18" charset="0"/>
              </a:rPr>
              <a:t>"Nach meinem Verständnis hat die ältere Generation den Generationenvertrag erfüllt, sie hat für ihre Eltern gesorgt, und sie hat Kinder bekommen", erklärte Gehrer in der "Presse" (Samstag-Ausgabe). Sie frage sich nun, wo die Kinder der jüngeren Generation bleiben</a:t>
            </a:r>
            <a:r>
              <a:rPr lang="de-DE" dirty="0">
                <a:solidFill>
                  <a:srgbClr val="000033"/>
                </a:solidFill>
                <a:latin typeface="Times New Roman" panose="02020603050405020304" pitchFamily="18" charset="0"/>
                <a:ea typeface="Times New Roman" panose="02020603050405020304" pitchFamily="18" charset="0"/>
              </a:rPr>
              <a:t>.</a:t>
            </a:r>
            <a:endParaRPr lang="de-AT" sz="3200" dirty="0">
              <a:solidFill>
                <a:srgbClr val="000033"/>
              </a:solidFill>
              <a:latin typeface="Times New Roman" panose="02020603050405020304" pitchFamily="18" charset="0"/>
              <a:ea typeface="Times New Roman" panose="02020603050405020304" pitchFamily="18" charset="0"/>
            </a:endParaRPr>
          </a:p>
          <a:p>
            <a:pPr algn="just">
              <a:tabLst>
                <a:tab pos="3314700" algn="l"/>
              </a:tabLst>
            </a:pPr>
            <a:r>
              <a:rPr lang="de-DE" b="1" dirty="0">
                <a:solidFill>
                  <a:srgbClr val="000033"/>
                </a:solidFill>
                <a:latin typeface="Arial" panose="020B0604020202020204" pitchFamily="34" charset="0"/>
                <a:ea typeface="Times New Roman" panose="02020603050405020304" pitchFamily="18" charset="0"/>
              </a:rPr>
              <a:t> </a:t>
            </a:r>
            <a:r>
              <a:rPr lang="de-DE" b="1" dirty="0">
                <a:solidFill>
                  <a:srgbClr val="000033"/>
                </a:solidFill>
                <a:latin typeface="Impact" panose="020B0806030902050204" pitchFamily="34" charset="0"/>
                <a:ea typeface="Times New Roman" panose="02020603050405020304" pitchFamily="18" charset="0"/>
              </a:rPr>
              <a:t>"Kinder sind die beste Zukunftssicherung, darüber muss man reden"</a:t>
            </a:r>
            <a:endParaRPr lang="de-AT" sz="4400" b="1" dirty="0">
              <a:solidFill>
                <a:srgbClr val="000033"/>
              </a:solidFill>
              <a:latin typeface="Arial" panose="020B0604020202020204" pitchFamily="34" charset="0"/>
              <a:ea typeface="Times New Roman" panose="02020603050405020304" pitchFamily="18" charset="0"/>
            </a:endParaRPr>
          </a:p>
          <a:p>
            <a:pPr algn="just">
              <a:tabLst>
                <a:tab pos="3314700" algn="l"/>
              </a:tabLst>
            </a:pPr>
            <a:r>
              <a:rPr lang="de-DE" b="1" i="1" kern="0" dirty="0">
                <a:latin typeface="Times New Roman" panose="02020603050405020304" pitchFamily="18" charset="0"/>
              </a:rPr>
              <a:t> </a:t>
            </a:r>
            <a:endParaRPr lang="de-AT" b="1" i="1" kern="0" dirty="0">
              <a:latin typeface="Times New Roman" panose="02020603050405020304" pitchFamily="18" charset="0"/>
            </a:endParaRPr>
          </a:p>
          <a:p>
            <a:r>
              <a:rPr lang="de-DE" sz="3200" dirty="0">
                <a:latin typeface="Times New Roman" panose="02020603050405020304" pitchFamily="18" charset="0"/>
                <a:ea typeface="Times New Roman" panose="02020603050405020304" pitchFamily="18" charset="0"/>
              </a:rPr>
              <a:t>Profil 2004</a:t>
            </a:r>
            <a:endParaRPr lang="de-AT" dirty="0"/>
          </a:p>
        </p:txBody>
      </p:sp>
      <p:sp>
        <p:nvSpPr>
          <p:cNvPr id="7" name="Fußzeilenplatzhalter 6">
            <a:extLst>
              <a:ext uri="{FF2B5EF4-FFF2-40B4-BE49-F238E27FC236}">
                <a16:creationId xmlns="" xmlns:a16="http://schemas.microsoft.com/office/drawing/2014/main" id="{5025C86F-17BB-4F7D-B15D-A4BE2E8254E8}"/>
              </a:ext>
            </a:extLst>
          </p:cNvPr>
          <p:cNvSpPr>
            <a:spLocks noGrp="1"/>
          </p:cNvSpPr>
          <p:nvPr>
            <p:ph type="ftr" sz="quarter" idx="11"/>
          </p:nvPr>
        </p:nvSpPr>
        <p:spPr/>
        <p:txBody>
          <a:bodyPr/>
          <a:lstStyle/>
          <a:p>
            <a:r>
              <a:rPr lang="de-AT" dirty="0"/>
              <a:t>Mairinger – Hebein Reinhild                                                               PH Diözese Linz</a:t>
            </a:r>
            <a:endParaRPr lang="en-US" dirty="0"/>
          </a:p>
        </p:txBody>
      </p:sp>
      <p:pic>
        <p:nvPicPr>
          <p:cNvPr id="2049" name="Picture 1">
            <a:extLst>
              <a:ext uri="{FF2B5EF4-FFF2-40B4-BE49-F238E27FC236}">
                <a16:creationId xmlns="" xmlns:a16="http://schemas.microsoft.com/office/drawing/2014/main" id="{1623574C-267F-415E-AAC7-AF3F01A04C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274" y="1920330"/>
            <a:ext cx="3909701" cy="3715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631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8C68283-BA71-412B-9AC7-4F33BD314D28}"/>
              </a:ext>
            </a:extLst>
          </p:cNvPr>
          <p:cNvSpPr>
            <a:spLocks noGrp="1"/>
          </p:cNvSpPr>
          <p:nvPr>
            <p:ph type="title"/>
          </p:nvPr>
        </p:nvSpPr>
        <p:spPr/>
        <p:txBody>
          <a:bodyPr/>
          <a:lstStyle/>
          <a:p>
            <a:r>
              <a:rPr lang="de-AT" sz="1800" dirty="0"/>
              <a:t>Ad Bevölkerung</a:t>
            </a:r>
            <a:r>
              <a:rPr lang="de-AT" dirty="0"/>
              <a:t/>
            </a:r>
            <a:br>
              <a:rPr lang="de-AT" dirty="0"/>
            </a:br>
            <a:r>
              <a:rPr lang="de-AT" dirty="0"/>
              <a:t>Karikatur</a:t>
            </a:r>
          </a:p>
        </p:txBody>
      </p:sp>
      <p:sp>
        <p:nvSpPr>
          <p:cNvPr id="3" name="Textplatzhalter 2">
            <a:extLst>
              <a:ext uri="{FF2B5EF4-FFF2-40B4-BE49-F238E27FC236}">
                <a16:creationId xmlns="" xmlns:a16="http://schemas.microsoft.com/office/drawing/2014/main" id="{DB665B69-5C74-459C-9724-B190E02FA0C5}"/>
              </a:ext>
            </a:extLst>
          </p:cNvPr>
          <p:cNvSpPr>
            <a:spLocks noGrp="1"/>
          </p:cNvSpPr>
          <p:nvPr>
            <p:ph type="body" idx="1"/>
          </p:nvPr>
        </p:nvSpPr>
        <p:spPr/>
        <p:txBody>
          <a:bodyPr/>
          <a:lstStyle/>
          <a:p>
            <a:endParaRPr lang="de-AT"/>
          </a:p>
        </p:txBody>
      </p:sp>
      <p:sp>
        <p:nvSpPr>
          <p:cNvPr id="5" name="Textplatzhalter 4">
            <a:extLst>
              <a:ext uri="{FF2B5EF4-FFF2-40B4-BE49-F238E27FC236}">
                <a16:creationId xmlns="" xmlns:a16="http://schemas.microsoft.com/office/drawing/2014/main" id="{A1680FD0-EB86-4015-9E96-C9D1CCB0AD41}"/>
              </a:ext>
            </a:extLst>
          </p:cNvPr>
          <p:cNvSpPr>
            <a:spLocks noGrp="1"/>
          </p:cNvSpPr>
          <p:nvPr>
            <p:ph type="body" sz="quarter" idx="3"/>
          </p:nvPr>
        </p:nvSpPr>
        <p:spPr>
          <a:xfrm>
            <a:off x="5362681" y="907975"/>
            <a:ext cx="4185618" cy="576262"/>
          </a:xfrm>
          <a:ln>
            <a:solidFill>
              <a:schemeClr val="accent1">
                <a:lumMod val="60000"/>
                <a:lumOff val="40000"/>
              </a:schemeClr>
            </a:solidFill>
          </a:ln>
        </p:spPr>
        <p:txBody>
          <a:bodyPr/>
          <a:lstStyle/>
          <a:p>
            <a:r>
              <a:rPr lang="de-AT" sz="3200" dirty="0">
                <a:solidFill>
                  <a:schemeClr val="accent1">
                    <a:lumMod val="75000"/>
                  </a:schemeClr>
                </a:solidFill>
              </a:rPr>
              <a:t>Bevölkerungsuhr</a:t>
            </a:r>
          </a:p>
        </p:txBody>
      </p:sp>
      <p:sp>
        <p:nvSpPr>
          <p:cNvPr id="6" name="Inhaltsplatzhalter 5">
            <a:extLst>
              <a:ext uri="{FF2B5EF4-FFF2-40B4-BE49-F238E27FC236}">
                <a16:creationId xmlns="" xmlns:a16="http://schemas.microsoft.com/office/drawing/2014/main" id="{53A276E9-5BEF-404D-9E55-8D8A22C8A8BF}"/>
              </a:ext>
            </a:extLst>
          </p:cNvPr>
          <p:cNvSpPr>
            <a:spLocks noGrp="1"/>
          </p:cNvSpPr>
          <p:nvPr>
            <p:ph sz="quarter" idx="4"/>
          </p:nvPr>
        </p:nvSpPr>
        <p:spPr>
          <a:xfrm>
            <a:off x="5854866" y="2303057"/>
            <a:ext cx="4185617" cy="3304117"/>
          </a:xfrm>
        </p:spPr>
        <p:txBody>
          <a:bodyPr/>
          <a:lstStyle/>
          <a:p>
            <a:r>
              <a:rPr lang="de-AT" dirty="0">
                <a:hlinkClick r:id="rId2" action="ppaction://hlinkpres?slideindex=1&amp;slidetitle="/>
              </a:rPr>
              <a:t>countrymeters.info/de/</a:t>
            </a:r>
            <a:endParaRPr lang="de-AT" dirty="0"/>
          </a:p>
        </p:txBody>
      </p:sp>
      <p:sp>
        <p:nvSpPr>
          <p:cNvPr id="7" name="Fußzeilenplatzhalter 6">
            <a:extLst>
              <a:ext uri="{FF2B5EF4-FFF2-40B4-BE49-F238E27FC236}">
                <a16:creationId xmlns="" xmlns:a16="http://schemas.microsoft.com/office/drawing/2014/main" id="{F2499B9F-35BA-400D-993F-1BB9A0F4CC00}"/>
              </a:ext>
            </a:extLst>
          </p:cNvPr>
          <p:cNvSpPr>
            <a:spLocks noGrp="1"/>
          </p:cNvSpPr>
          <p:nvPr>
            <p:ph type="ftr" sz="quarter" idx="11"/>
          </p:nvPr>
        </p:nvSpPr>
        <p:spPr>
          <a:xfrm>
            <a:off x="677333" y="6041362"/>
            <a:ext cx="10766113" cy="365125"/>
          </a:xfrm>
        </p:spPr>
        <p:txBody>
          <a:bodyPr/>
          <a:lstStyle/>
          <a:p>
            <a:r>
              <a:rPr lang="de-AT" dirty="0"/>
              <a:t>Mairinger – Hebein Reinhild                                                                                                                                                                                       PH Diözese Linz</a:t>
            </a:r>
            <a:endParaRPr lang="en-US" dirty="0"/>
          </a:p>
        </p:txBody>
      </p:sp>
      <p:pic>
        <p:nvPicPr>
          <p:cNvPr id="3074" name="Bild 4" descr="http://www.gregwiater.com/blog7yrs/img7yrs/img_day209.jpg">
            <a:extLst>
              <a:ext uri="{FF2B5EF4-FFF2-40B4-BE49-F238E27FC236}">
                <a16:creationId xmlns="" xmlns:a16="http://schemas.microsoft.com/office/drawing/2014/main" id="{2214F8D4-9962-465A-AA9F-E42E904719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037" y="1692963"/>
            <a:ext cx="4959643" cy="387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457265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3330EC3-3D6E-410B-B140-1C8D15A0BB2D}"/>
              </a:ext>
            </a:extLst>
          </p:cNvPr>
          <p:cNvSpPr>
            <a:spLocks noGrp="1"/>
          </p:cNvSpPr>
          <p:nvPr>
            <p:ph type="title"/>
          </p:nvPr>
        </p:nvSpPr>
        <p:spPr>
          <a:xfrm>
            <a:off x="99111" y="614551"/>
            <a:ext cx="10295466" cy="1320800"/>
          </a:xfrm>
        </p:spPr>
        <p:txBody>
          <a:bodyPr>
            <a:normAutofit/>
          </a:bodyPr>
          <a:lstStyle/>
          <a:p>
            <a:r>
              <a:rPr lang="de-AT" sz="2000" dirty="0"/>
              <a:t>Ad Grunddaseinsfunktionen</a:t>
            </a:r>
            <a:r>
              <a:rPr lang="de-AT" sz="3200" dirty="0"/>
              <a:t/>
            </a:r>
            <a:br>
              <a:rPr lang="de-AT" sz="3200" dirty="0"/>
            </a:br>
            <a:r>
              <a:rPr lang="de-AT" sz="2700" dirty="0"/>
              <a:t>Variante 1: Kreativer Einstieg-SCHÜLER PLANEN TRAUMSTADT</a:t>
            </a:r>
          </a:p>
        </p:txBody>
      </p:sp>
      <p:sp>
        <p:nvSpPr>
          <p:cNvPr id="3" name="Textplatzhalter 2">
            <a:extLst>
              <a:ext uri="{FF2B5EF4-FFF2-40B4-BE49-F238E27FC236}">
                <a16:creationId xmlns="" xmlns:a16="http://schemas.microsoft.com/office/drawing/2014/main" id="{275F38C9-6464-46D7-92C1-4DBA611816AC}"/>
              </a:ext>
            </a:extLst>
          </p:cNvPr>
          <p:cNvSpPr>
            <a:spLocks noGrp="1"/>
          </p:cNvSpPr>
          <p:nvPr>
            <p:ph type="body" idx="1"/>
          </p:nvPr>
        </p:nvSpPr>
        <p:spPr>
          <a:xfrm>
            <a:off x="401107" y="1798332"/>
            <a:ext cx="4574561" cy="576262"/>
          </a:xfrm>
        </p:spPr>
        <p:txBody>
          <a:bodyPr/>
          <a:lstStyle/>
          <a:p>
            <a:r>
              <a:rPr lang="de-AT" dirty="0"/>
              <a:t>Modell Traumstadt</a:t>
            </a:r>
          </a:p>
        </p:txBody>
      </p:sp>
      <p:pic>
        <p:nvPicPr>
          <p:cNvPr id="11" name="Inhaltsplatzhalter 10">
            <a:extLst>
              <a:ext uri="{FF2B5EF4-FFF2-40B4-BE49-F238E27FC236}">
                <a16:creationId xmlns="" xmlns:a16="http://schemas.microsoft.com/office/drawing/2014/main" id="{46FA6798-31CE-4F29-AFEE-6F1C95AC5B3A}"/>
              </a:ext>
            </a:extLst>
          </p:cNvPr>
          <p:cNvPicPr>
            <a:picLocks noGrp="1" noChangeAspect="1"/>
          </p:cNvPicPr>
          <p:nvPr>
            <p:ph sz="half" idx="2"/>
          </p:nvPr>
        </p:nvPicPr>
        <p:blipFill>
          <a:blip r:embed="rId2"/>
          <a:stretch>
            <a:fillRect/>
          </a:stretch>
        </p:blipFill>
        <p:spPr>
          <a:xfrm>
            <a:off x="364674" y="2415769"/>
            <a:ext cx="4574561" cy="3073533"/>
          </a:xfrm>
        </p:spPr>
      </p:pic>
      <p:sp>
        <p:nvSpPr>
          <p:cNvPr id="5" name="Textplatzhalter 4">
            <a:extLst>
              <a:ext uri="{FF2B5EF4-FFF2-40B4-BE49-F238E27FC236}">
                <a16:creationId xmlns="" xmlns:a16="http://schemas.microsoft.com/office/drawing/2014/main" id="{8601F59B-D38B-466D-A803-46B23355759A}"/>
              </a:ext>
            </a:extLst>
          </p:cNvPr>
          <p:cNvSpPr>
            <a:spLocks noGrp="1"/>
          </p:cNvSpPr>
          <p:nvPr>
            <p:ph type="body" sz="quarter" idx="3"/>
          </p:nvPr>
        </p:nvSpPr>
        <p:spPr>
          <a:xfrm>
            <a:off x="5364611" y="1576235"/>
            <a:ext cx="4185618" cy="576262"/>
          </a:xfrm>
        </p:spPr>
        <p:txBody>
          <a:bodyPr/>
          <a:lstStyle/>
          <a:p>
            <a:r>
              <a:rPr lang="de-AT" dirty="0"/>
              <a:t>Aufgabe :</a:t>
            </a:r>
          </a:p>
        </p:txBody>
      </p:sp>
      <p:sp>
        <p:nvSpPr>
          <p:cNvPr id="6" name="Inhaltsplatzhalter 5">
            <a:extLst>
              <a:ext uri="{FF2B5EF4-FFF2-40B4-BE49-F238E27FC236}">
                <a16:creationId xmlns="" xmlns:a16="http://schemas.microsoft.com/office/drawing/2014/main" id="{0253A5A6-A1BF-4530-A39C-0449E4A7BA89}"/>
              </a:ext>
            </a:extLst>
          </p:cNvPr>
          <p:cNvSpPr>
            <a:spLocks noGrp="1"/>
          </p:cNvSpPr>
          <p:nvPr>
            <p:ph sz="quarter" idx="4"/>
          </p:nvPr>
        </p:nvSpPr>
        <p:spPr>
          <a:xfrm>
            <a:off x="5041240" y="2300476"/>
            <a:ext cx="4185617" cy="3740886"/>
          </a:xfrm>
        </p:spPr>
        <p:txBody>
          <a:bodyPr>
            <a:normAutofit fontScale="92500" lnSpcReduction="10000"/>
          </a:bodyPr>
          <a:lstStyle/>
          <a:p>
            <a:pPr>
              <a:buAutoNum type="arabicPeriod"/>
            </a:pPr>
            <a:r>
              <a:rPr lang="de-AT" dirty="0"/>
              <a:t>Ein kleines Dorf im Mühlviertel leidet darunter, dass zu viele Menschen die Region verlassen und in größere umliegende Städte ziehen. Wie müsste das Dorf sich verändern, damit möglichst viele Menschen dort wohnen bleiben? Plant und gestaltet eine Traumstadt aus eurer Sicht, in der Ihr später mit eurer Familie gerne wohnen würdet! Was müsste diese Stadt ihren Bewohnern/euch bieten?</a:t>
            </a:r>
          </a:p>
          <a:p>
            <a:pPr>
              <a:buAutoNum type="arabicPeriod"/>
            </a:pPr>
            <a:r>
              <a:rPr lang="de-AT" dirty="0"/>
              <a:t>2.Was bietet eure Stadt? Mit Grunddaseinsfunktionen vergleichen. Fehlendes ergänzen lassen</a:t>
            </a:r>
            <a:r>
              <a:rPr lang="de-AT" b="1" dirty="0"/>
              <a:t>!</a:t>
            </a:r>
          </a:p>
          <a:p>
            <a:pPr>
              <a:buAutoNum type="arabicPeriod"/>
            </a:pPr>
            <a:endParaRPr lang="de-AT" dirty="0"/>
          </a:p>
        </p:txBody>
      </p:sp>
      <p:sp>
        <p:nvSpPr>
          <p:cNvPr id="7" name="Fußzeilenplatzhalter 6">
            <a:extLst>
              <a:ext uri="{FF2B5EF4-FFF2-40B4-BE49-F238E27FC236}">
                <a16:creationId xmlns="" xmlns:a16="http://schemas.microsoft.com/office/drawing/2014/main" id="{6EEA4CEF-84E4-4FE1-ABB0-BC6772FA95E2}"/>
              </a:ext>
            </a:extLst>
          </p:cNvPr>
          <p:cNvSpPr>
            <a:spLocks noGrp="1"/>
          </p:cNvSpPr>
          <p:nvPr>
            <p:ph type="ftr" sz="quarter" idx="11"/>
          </p:nvPr>
        </p:nvSpPr>
        <p:spPr/>
        <p:txBody>
          <a:bodyPr/>
          <a:lstStyle/>
          <a:p>
            <a:r>
              <a:rPr lang="de-AT"/>
              <a:t>Mairinger – Hebein Reinhild                                                               PH Diözese Linz</a:t>
            </a:r>
            <a:endParaRPr lang="en-US" dirty="0"/>
          </a:p>
        </p:txBody>
      </p:sp>
    </p:spTree>
    <p:extLst>
      <p:ext uri="{BB962C8B-B14F-4D97-AF65-F5344CB8AC3E}">
        <p14:creationId xmlns:p14="http://schemas.microsoft.com/office/powerpoint/2010/main" val="17383577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D30030B-7698-4C9B-A0D5-9C71026E2BEB}"/>
              </a:ext>
            </a:extLst>
          </p:cNvPr>
          <p:cNvSpPr>
            <a:spLocks noGrp="1"/>
          </p:cNvSpPr>
          <p:nvPr>
            <p:ph type="title"/>
          </p:nvPr>
        </p:nvSpPr>
        <p:spPr/>
        <p:txBody>
          <a:bodyPr/>
          <a:lstStyle/>
          <a:p>
            <a:r>
              <a:rPr lang="de-AT" dirty="0"/>
              <a:t>Variante 2: Grunddaseinsfunktion </a:t>
            </a:r>
            <a:br>
              <a:rPr lang="de-AT" dirty="0"/>
            </a:br>
            <a:r>
              <a:rPr lang="de-AT" dirty="0"/>
              <a:t>Bilderinterpretation-Gruppenarbeit</a:t>
            </a:r>
          </a:p>
        </p:txBody>
      </p:sp>
      <p:sp>
        <p:nvSpPr>
          <p:cNvPr id="3" name="Textplatzhalter 2">
            <a:extLst>
              <a:ext uri="{FF2B5EF4-FFF2-40B4-BE49-F238E27FC236}">
                <a16:creationId xmlns="" xmlns:a16="http://schemas.microsoft.com/office/drawing/2014/main" id="{16B8B576-25FF-4361-9748-7B6D34D39B48}"/>
              </a:ext>
            </a:extLst>
          </p:cNvPr>
          <p:cNvSpPr>
            <a:spLocks noGrp="1"/>
          </p:cNvSpPr>
          <p:nvPr>
            <p:ph type="body" idx="1"/>
          </p:nvPr>
        </p:nvSpPr>
        <p:spPr>
          <a:xfrm>
            <a:off x="677334" y="1930400"/>
            <a:ext cx="3355296" cy="2332295"/>
          </a:xfrm>
        </p:spPr>
        <p:txBody>
          <a:bodyPr/>
          <a:lstStyle/>
          <a:p>
            <a:endParaRPr lang="de-AT" dirty="0"/>
          </a:p>
          <a:p>
            <a:endParaRPr lang="de-AT" dirty="0"/>
          </a:p>
          <a:p>
            <a:endParaRPr lang="de-AT" dirty="0"/>
          </a:p>
          <a:p>
            <a:endParaRPr lang="de-AT" dirty="0"/>
          </a:p>
          <a:p>
            <a:endParaRPr lang="de-AT" dirty="0"/>
          </a:p>
          <a:p>
            <a:endParaRPr lang="de-AT" dirty="0"/>
          </a:p>
          <a:p>
            <a:endParaRPr lang="de-AT" dirty="0"/>
          </a:p>
        </p:txBody>
      </p:sp>
      <p:pic>
        <p:nvPicPr>
          <p:cNvPr id="9" name="Inhaltsplatzhalter 8">
            <a:extLst>
              <a:ext uri="{FF2B5EF4-FFF2-40B4-BE49-F238E27FC236}">
                <a16:creationId xmlns="" xmlns:a16="http://schemas.microsoft.com/office/drawing/2014/main" id="{F8B0AEC2-9B49-4184-9F05-4EFC2E85F8E1}"/>
              </a:ext>
            </a:extLst>
          </p:cNvPr>
          <p:cNvPicPr>
            <a:picLocks noGrp="1" noChangeAspect="1"/>
          </p:cNvPicPr>
          <p:nvPr>
            <p:ph sz="quarter" idx="4"/>
          </p:nvPr>
        </p:nvPicPr>
        <p:blipFill>
          <a:blip r:embed="rId2"/>
          <a:stretch>
            <a:fillRect/>
          </a:stretch>
        </p:blipFill>
        <p:spPr>
          <a:xfrm>
            <a:off x="5087938" y="2020639"/>
            <a:ext cx="4701521" cy="3213877"/>
          </a:xfrm>
        </p:spPr>
      </p:pic>
      <p:sp>
        <p:nvSpPr>
          <p:cNvPr id="7" name="Fußzeilenplatzhalter 6">
            <a:extLst>
              <a:ext uri="{FF2B5EF4-FFF2-40B4-BE49-F238E27FC236}">
                <a16:creationId xmlns="" xmlns:a16="http://schemas.microsoft.com/office/drawing/2014/main" id="{D53C1912-6477-4341-A685-8A427EE98DE2}"/>
              </a:ext>
            </a:extLst>
          </p:cNvPr>
          <p:cNvSpPr>
            <a:spLocks noGrp="1"/>
          </p:cNvSpPr>
          <p:nvPr>
            <p:ph type="ftr" sz="quarter" idx="11"/>
          </p:nvPr>
        </p:nvSpPr>
        <p:spPr>
          <a:xfrm>
            <a:off x="677334" y="6041362"/>
            <a:ext cx="9892054" cy="365125"/>
          </a:xfrm>
        </p:spPr>
        <p:txBody>
          <a:bodyPr/>
          <a:lstStyle/>
          <a:p>
            <a:r>
              <a:rPr lang="de-AT" dirty="0"/>
              <a:t>Mairinger – Hebein Reinhild                                                                                                                                                                                                          PH Diözese Linz</a:t>
            </a:r>
            <a:endParaRPr lang="en-US" dirty="0"/>
          </a:p>
        </p:txBody>
      </p:sp>
      <p:sp>
        <p:nvSpPr>
          <p:cNvPr id="12" name="Textfeld 11">
            <a:extLst>
              <a:ext uri="{FF2B5EF4-FFF2-40B4-BE49-F238E27FC236}">
                <a16:creationId xmlns="" xmlns:a16="http://schemas.microsoft.com/office/drawing/2014/main" id="{F7465AE8-9514-4B97-9C35-1C76AEB04374}"/>
              </a:ext>
            </a:extLst>
          </p:cNvPr>
          <p:cNvSpPr txBox="1"/>
          <p:nvPr/>
        </p:nvSpPr>
        <p:spPr>
          <a:xfrm>
            <a:off x="228601" y="2138082"/>
            <a:ext cx="4693024" cy="2308324"/>
          </a:xfrm>
          <a:prstGeom prst="rect">
            <a:avLst/>
          </a:prstGeom>
          <a:noFill/>
        </p:spPr>
        <p:txBody>
          <a:bodyPr wrap="square" rtlCol="0">
            <a:spAutoFit/>
          </a:bodyPr>
          <a:lstStyle/>
          <a:p>
            <a:pPr marL="342900" indent="-342900">
              <a:buAutoNum type="arabicPeriod"/>
            </a:pPr>
            <a:r>
              <a:rPr lang="de-AT" dirty="0"/>
              <a:t>Fotos von Linz: Was bietet uns Linz? Warum ziehen immer mehr Menschen dorthin? Funktionen sammeln</a:t>
            </a:r>
          </a:p>
          <a:p>
            <a:endParaRPr lang="de-AT" dirty="0"/>
          </a:p>
          <a:p>
            <a:r>
              <a:rPr lang="de-AT" dirty="0"/>
              <a:t>2. Stadtplan der Heimatstadt (Linz)</a:t>
            </a:r>
          </a:p>
          <a:p>
            <a:r>
              <a:rPr lang="de-AT" dirty="0"/>
              <a:t>und Kärtchen mit Grunddaseinsfunktionen vorbereiten. Kärtchen Stadtvierteln auf Plänen zuordnen lassen.</a:t>
            </a:r>
          </a:p>
        </p:txBody>
      </p:sp>
    </p:spTree>
    <p:extLst>
      <p:ext uri="{BB962C8B-B14F-4D97-AF65-F5344CB8AC3E}">
        <p14:creationId xmlns:p14="http://schemas.microsoft.com/office/powerpoint/2010/main" val="149533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E4AE52E-46D3-4588-8AB7-31ACD2328A45}"/>
              </a:ext>
            </a:extLst>
          </p:cNvPr>
          <p:cNvSpPr>
            <a:spLocks noGrp="1"/>
          </p:cNvSpPr>
          <p:nvPr>
            <p:ph type="title"/>
          </p:nvPr>
        </p:nvSpPr>
        <p:spPr/>
        <p:txBody>
          <a:bodyPr/>
          <a:lstStyle/>
          <a:p>
            <a:r>
              <a:rPr lang="de-AT" sz="2800" dirty="0"/>
              <a:t>Ad Land - Stadt</a:t>
            </a:r>
            <a:r>
              <a:rPr lang="de-AT" dirty="0"/>
              <a:t/>
            </a:r>
            <a:br>
              <a:rPr lang="de-AT" dirty="0"/>
            </a:br>
            <a:r>
              <a:rPr lang="de-AT" dirty="0"/>
              <a:t>Diskussion - Konfrontation</a:t>
            </a:r>
          </a:p>
        </p:txBody>
      </p:sp>
      <p:sp>
        <p:nvSpPr>
          <p:cNvPr id="3" name="Textplatzhalter 2">
            <a:extLst>
              <a:ext uri="{FF2B5EF4-FFF2-40B4-BE49-F238E27FC236}">
                <a16:creationId xmlns="" xmlns:a16="http://schemas.microsoft.com/office/drawing/2014/main" id="{063E7AF8-0C95-4C42-83B6-02942BE9D74C}"/>
              </a:ext>
            </a:extLst>
          </p:cNvPr>
          <p:cNvSpPr>
            <a:spLocks noGrp="1"/>
          </p:cNvSpPr>
          <p:nvPr>
            <p:ph type="body" idx="1"/>
          </p:nvPr>
        </p:nvSpPr>
        <p:spPr>
          <a:xfrm>
            <a:off x="675744" y="1642269"/>
            <a:ext cx="4185623" cy="576262"/>
          </a:xfrm>
        </p:spPr>
        <p:txBody>
          <a:bodyPr/>
          <a:lstStyle/>
          <a:p>
            <a:r>
              <a:rPr lang="de-AT" dirty="0"/>
              <a:t>2 Gruppen bilden lassen</a:t>
            </a:r>
          </a:p>
        </p:txBody>
      </p:sp>
      <p:sp>
        <p:nvSpPr>
          <p:cNvPr id="4" name="Inhaltsplatzhalter 3">
            <a:extLst>
              <a:ext uri="{FF2B5EF4-FFF2-40B4-BE49-F238E27FC236}">
                <a16:creationId xmlns="" xmlns:a16="http://schemas.microsoft.com/office/drawing/2014/main" id="{19FE3A76-FFCB-4B9B-904C-30D7CB26C442}"/>
              </a:ext>
            </a:extLst>
          </p:cNvPr>
          <p:cNvSpPr>
            <a:spLocks noGrp="1"/>
          </p:cNvSpPr>
          <p:nvPr>
            <p:ph sz="half" idx="2"/>
          </p:nvPr>
        </p:nvSpPr>
        <p:spPr/>
        <p:txBody>
          <a:bodyPr/>
          <a:lstStyle/>
          <a:p>
            <a:r>
              <a:rPr lang="de-AT" dirty="0"/>
              <a:t>Variante 1: Pro Stadtleben – Pro Landleben Plakate ausarbeiten lassen Vorteile hervorheben</a:t>
            </a:r>
          </a:p>
          <a:p>
            <a:r>
              <a:rPr lang="de-AT" dirty="0"/>
              <a:t>Gegenüberstellen –Diskutieren</a:t>
            </a:r>
          </a:p>
          <a:p>
            <a:r>
              <a:rPr lang="de-AT" dirty="0"/>
              <a:t>Vor und Nachteile gemeinsam sammeln</a:t>
            </a:r>
          </a:p>
          <a:p>
            <a:r>
              <a:rPr lang="de-AT" dirty="0"/>
              <a:t>Reflexion und Bewertung </a:t>
            </a:r>
            <a:r>
              <a:rPr lang="de-AT" dirty="0" err="1"/>
              <a:t>persönl</a:t>
            </a:r>
            <a:r>
              <a:rPr lang="de-AT" dirty="0"/>
              <a:t>. Vorlieben</a:t>
            </a:r>
          </a:p>
        </p:txBody>
      </p:sp>
      <p:sp>
        <p:nvSpPr>
          <p:cNvPr id="6" name="Inhaltsplatzhalter 5">
            <a:extLst>
              <a:ext uri="{FF2B5EF4-FFF2-40B4-BE49-F238E27FC236}">
                <a16:creationId xmlns="" xmlns:a16="http://schemas.microsoft.com/office/drawing/2014/main" id="{861A2722-BC1E-438F-9FC1-34A279932356}"/>
              </a:ext>
            </a:extLst>
          </p:cNvPr>
          <p:cNvSpPr>
            <a:spLocks noGrp="1"/>
          </p:cNvSpPr>
          <p:nvPr>
            <p:ph sz="quarter" idx="4"/>
          </p:nvPr>
        </p:nvSpPr>
        <p:spPr/>
        <p:txBody>
          <a:bodyPr/>
          <a:lstStyle/>
          <a:p>
            <a:r>
              <a:rPr lang="de-AT" dirty="0"/>
              <a:t>Variante 2: Via App Wohnort eingeben, Ergebnis ´via </a:t>
            </a:r>
            <a:r>
              <a:rPr lang="de-AT" dirty="0" err="1"/>
              <a:t>Beamer</a:t>
            </a:r>
            <a:r>
              <a:rPr lang="de-AT" dirty="0"/>
              <a:t> analysieren anschließend gemeinsam Pro und Contra Land und Stadtleben erarbeiten  oder in Gruppen Stadt und Landleben gegenüberstellen</a:t>
            </a:r>
          </a:p>
          <a:p>
            <a:endParaRPr lang="de-AT" dirty="0"/>
          </a:p>
        </p:txBody>
      </p:sp>
      <p:sp>
        <p:nvSpPr>
          <p:cNvPr id="7" name="Fußzeilenplatzhalter 6">
            <a:extLst>
              <a:ext uri="{FF2B5EF4-FFF2-40B4-BE49-F238E27FC236}">
                <a16:creationId xmlns="" xmlns:a16="http://schemas.microsoft.com/office/drawing/2014/main" id="{1C10C175-BAEB-4F2A-93DA-E0529963F506}"/>
              </a:ext>
            </a:extLst>
          </p:cNvPr>
          <p:cNvSpPr>
            <a:spLocks noGrp="1"/>
          </p:cNvSpPr>
          <p:nvPr>
            <p:ph type="ftr" sz="quarter" idx="11"/>
          </p:nvPr>
        </p:nvSpPr>
        <p:spPr>
          <a:xfrm>
            <a:off x="883579" y="6041362"/>
            <a:ext cx="9309291" cy="365125"/>
          </a:xfrm>
        </p:spPr>
        <p:txBody>
          <a:bodyPr/>
          <a:lstStyle/>
          <a:p>
            <a:r>
              <a:rPr lang="de-AT" dirty="0"/>
              <a:t>Mairinger – Hebein Reinhild                                                                                                                                                                                                PH Diözese Linz</a:t>
            </a:r>
            <a:endParaRPr lang="en-US" dirty="0"/>
          </a:p>
        </p:txBody>
      </p:sp>
      <p:pic>
        <p:nvPicPr>
          <p:cNvPr id="9" name="Grafik 8">
            <a:extLst>
              <a:ext uri="{FF2B5EF4-FFF2-40B4-BE49-F238E27FC236}">
                <a16:creationId xmlns="" xmlns:a16="http://schemas.microsoft.com/office/drawing/2014/main" id="{794A04C2-EED6-4F34-847C-83B73A7BD17A}"/>
              </a:ext>
            </a:extLst>
          </p:cNvPr>
          <p:cNvPicPr>
            <a:picLocks noChangeAspect="1"/>
          </p:cNvPicPr>
          <p:nvPr/>
        </p:nvPicPr>
        <p:blipFill>
          <a:blip r:embed="rId2"/>
          <a:stretch>
            <a:fillRect/>
          </a:stretch>
        </p:blipFill>
        <p:spPr>
          <a:xfrm>
            <a:off x="6749876" y="562370"/>
            <a:ext cx="2524125" cy="1809750"/>
          </a:xfrm>
          <a:prstGeom prst="rect">
            <a:avLst/>
          </a:prstGeom>
        </p:spPr>
      </p:pic>
      <p:sp>
        <p:nvSpPr>
          <p:cNvPr id="5" name="Textfeld 4">
            <a:extLst>
              <a:ext uri="{FF2B5EF4-FFF2-40B4-BE49-F238E27FC236}">
                <a16:creationId xmlns="" xmlns:a16="http://schemas.microsoft.com/office/drawing/2014/main" id="{298CE195-8BB5-487F-91F1-744EE471B822}"/>
              </a:ext>
            </a:extLst>
          </p:cNvPr>
          <p:cNvSpPr txBox="1"/>
          <p:nvPr/>
        </p:nvSpPr>
        <p:spPr>
          <a:xfrm>
            <a:off x="675744" y="5568565"/>
            <a:ext cx="8710303" cy="369332"/>
          </a:xfrm>
          <a:prstGeom prst="rect">
            <a:avLst/>
          </a:prstGeom>
          <a:noFill/>
        </p:spPr>
        <p:txBody>
          <a:bodyPr wrap="square" rtlCol="0">
            <a:spAutoFit/>
          </a:bodyPr>
          <a:lstStyle/>
          <a:p>
            <a:r>
              <a:rPr lang="de-AT" dirty="0">
                <a:solidFill>
                  <a:schemeClr val="accent1">
                    <a:lumMod val="75000"/>
                  </a:schemeClr>
                </a:solidFill>
              </a:rPr>
              <a:t>Wodurch unterscheiden sich die Varianten 1 und 2, welche spricht euch mehr an?</a:t>
            </a:r>
          </a:p>
        </p:txBody>
      </p:sp>
    </p:spTree>
    <p:extLst>
      <p:ext uri="{BB962C8B-B14F-4D97-AF65-F5344CB8AC3E}">
        <p14:creationId xmlns:p14="http://schemas.microsoft.com/office/powerpoint/2010/main" val="37948548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3E187FC-CC89-4D14-BF8B-1BAB1915773D}"/>
              </a:ext>
            </a:extLst>
          </p:cNvPr>
          <p:cNvSpPr>
            <a:spLocks noGrp="1"/>
          </p:cNvSpPr>
          <p:nvPr>
            <p:ph type="title"/>
          </p:nvPr>
        </p:nvSpPr>
        <p:spPr/>
        <p:txBody>
          <a:bodyPr/>
          <a:lstStyle/>
          <a:p>
            <a:r>
              <a:rPr lang="de-AT" dirty="0"/>
              <a:t>Ad :Klimazonen</a:t>
            </a:r>
            <a:br>
              <a:rPr lang="de-AT" dirty="0"/>
            </a:br>
            <a:r>
              <a:rPr lang="de-AT" dirty="0"/>
              <a:t>Rätsel- Gruppenarbeit</a:t>
            </a:r>
          </a:p>
        </p:txBody>
      </p:sp>
      <p:sp>
        <p:nvSpPr>
          <p:cNvPr id="3" name="Inhaltsplatzhalter 2">
            <a:extLst>
              <a:ext uri="{FF2B5EF4-FFF2-40B4-BE49-F238E27FC236}">
                <a16:creationId xmlns="" xmlns:a16="http://schemas.microsoft.com/office/drawing/2014/main" id="{7141919C-2AC9-4F89-90B5-B3351C70DBA1}"/>
              </a:ext>
            </a:extLst>
          </p:cNvPr>
          <p:cNvSpPr>
            <a:spLocks noGrp="1"/>
          </p:cNvSpPr>
          <p:nvPr>
            <p:ph sz="half" idx="1"/>
          </p:nvPr>
        </p:nvSpPr>
        <p:spPr>
          <a:xfrm>
            <a:off x="677334" y="2160589"/>
            <a:ext cx="4184035" cy="3279773"/>
          </a:xfrm>
        </p:spPr>
        <p:txBody>
          <a:bodyPr/>
          <a:lstStyle/>
          <a:p>
            <a:r>
              <a:rPr lang="de-AT" dirty="0"/>
              <a:t>Schüler erhalten einen Globus und eine Taschenlampe und sollen beweisen, warum es von den Polen zum Äquator immer heißer wird, die 4 Jahreszeiten sowie die Sonnenwende ableiten. Dazu erhalten sie, wenn nötig auch eine kurze schriftliche Anleitung bzw. anschließend einen Lückentext zum Ausfüllen. Die, die es schaffen  erhalten eine Belohnung.</a:t>
            </a:r>
          </a:p>
        </p:txBody>
      </p:sp>
      <p:pic>
        <p:nvPicPr>
          <p:cNvPr id="7" name="Inhaltsplatzhalter 6">
            <a:extLst>
              <a:ext uri="{FF2B5EF4-FFF2-40B4-BE49-F238E27FC236}">
                <a16:creationId xmlns="" xmlns:a16="http://schemas.microsoft.com/office/drawing/2014/main" id="{84E99026-7A43-4472-9A40-5946E2B9495E}"/>
              </a:ext>
            </a:extLst>
          </p:cNvPr>
          <p:cNvPicPr>
            <a:picLocks noGrp="1" noChangeAspect="1"/>
          </p:cNvPicPr>
          <p:nvPr>
            <p:ph sz="half" idx="2"/>
          </p:nvPr>
        </p:nvPicPr>
        <p:blipFill>
          <a:blip r:embed="rId2"/>
          <a:stretch>
            <a:fillRect/>
          </a:stretch>
        </p:blipFill>
        <p:spPr>
          <a:xfrm>
            <a:off x="5360707" y="1930400"/>
            <a:ext cx="4679950" cy="3509962"/>
          </a:xfrm>
        </p:spPr>
      </p:pic>
      <p:sp>
        <p:nvSpPr>
          <p:cNvPr id="5" name="Fußzeilenplatzhalter 4">
            <a:extLst>
              <a:ext uri="{FF2B5EF4-FFF2-40B4-BE49-F238E27FC236}">
                <a16:creationId xmlns="" xmlns:a16="http://schemas.microsoft.com/office/drawing/2014/main" id="{F60DB8C6-041E-4874-BF91-9AB792E6F04C}"/>
              </a:ext>
            </a:extLst>
          </p:cNvPr>
          <p:cNvSpPr>
            <a:spLocks noGrp="1"/>
          </p:cNvSpPr>
          <p:nvPr>
            <p:ph type="ftr" sz="quarter" idx="11"/>
          </p:nvPr>
        </p:nvSpPr>
        <p:spPr>
          <a:xfrm>
            <a:off x="677334" y="6041362"/>
            <a:ext cx="9555878" cy="365125"/>
          </a:xfrm>
        </p:spPr>
        <p:txBody>
          <a:bodyPr/>
          <a:lstStyle/>
          <a:p>
            <a:r>
              <a:rPr lang="de-AT" dirty="0"/>
              <a:t>Mairinger – Hebein Reinhild                                                                                                                                                                                                             PH Diözese Linz</a:t>
            </a:r>
            <a:endParaRPr lang="en-US" dirty="0"/>
          </a:p>
        </p:txBody>
      </p:sp>
    </p:spTree>
    <p:extLst>
      <p:ext uri="{BB962C8B-B14F-4D97-AF65-F5344CB8AC3E}">
        <p14:creationId xmlns:p14="http://schemas.microsoft.com/office/powerpoint/2010/main" val="6057755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122EB742-B2D6-49D6-91BD-118F4D642045}"/>
              </a:ext>
            </a:extLst>
          </p:cNvPr>
          <p:cNvSpPr>
            <a:spLocks noGrp="1"/>
          </p:cNvSpPr>
          <p:nvPr>
            <p:ph type="title"/>
          </p:nvPr>
        </p:nvSpPr>
        <p:spPr/>
        <p:txBody>
          <a:bodyPr/>
          <a:lstStyle/>
          <a:p>
            <a:r>
              <a:rPr lang="de-AT" dirty="0"/>
              <a:t>Provokation - bewusste Irreführung</a:t>
            </a:r>
          </a:p>
        </p:txBody>
      </p:sp>
      <p:sp>
        <p:nvSpPr>
          <p:cNvPr id="3" name="Inhaltsplatzhalter 2">
            <a:extLst>
              <a:ext uri="{FF2B5EF4-FFF2-40B4-BE49-F238E27FC236}">
                <a16:creationId xmlns="" xmlns:a16="http://schemas.microsoft.com/office/drawing/2014/main" id="{98FCBB22-1C5A-477E-BBF1-91D6E25A07FC}"/>
              </a:ext>
            </a:extLst>
          </p:cNvPr>
          <p:cNvSpPr>
            <a:spLocks noGrp="1"/>
          </p:cNvSpPr>
          <p:nvPr>
            <p:ph sz="half" idx="1"/>
          </p:nvPr>
        </p:nvSpPr>
        <p:spPr>
          <a:xfrm>
            <a:off x="462182" y="1633509"/>
            <a:ext cx="4627170" cy="3086409"/>
          </a:xfrm>
        </p:spPr>
        <p:txBody>
          <a:bodyPr/>
          <a:lstStyle/>
          <a:p>
            <a:pPr marL="0" indent="0">
              <a:buNone/>
            </a:pPr>
            <a:r>
              <a:rPr lang="de-AT" dirty="0"/>
              <a:t>Ziel: Aufgaben der Raumplanung erfassen.</a:t>
            </a:r>
          </a:p>
          <a:p>
            <a:r>
              <a:rPr lang="de-AT" dirty="0"/>
              <a:t>Schüler erhalten Auftrag, einen Tourismusort im Nationalparkgebiet Neusiedlersee zu planen. Dabei sollen folgende Kriterien berücksichtigt werden.</a:t>
            </a:r>
          </a:p>
          <a:p>
            <a:pPr marL="0" indent="0">
              <a:buNone/>
            </a:pPr>
            <a:r>
              <a:rPr lang="de-AT" dirty="0"/>
              <a:t>Nationalparkzentrum, Hotels, Wohngebiete für Mitarbeiter, Bootsverleih, Mülldeponie, Produktionsbetriebe ……. </a:t>
            </a:r>
          </a:p>
        </p:txBody>
      </p:sp>
      <p:sp>
        <p:nvSpPr>
          <p:cNvPr id="5" name="Fußzeilenplatzhalter 4">
            <a:extLst>
              <a:ext uri="{FF2B5EF4-FFF2-40B4-BE49-F238E27FC236}">
                <a16:creationId xmlns="" xmlns:a16="http://schemas.microsoft.com/office/drawing/2014/main" id="{A7FC58E3-AE48-4BE8-BD33-650D96C4F6AD}"/>
              </a:ext>
            </a:extLst>
          </p:cNvPr>
          <p:cNvSpPr>
            <a:spLocks noGrp="1"/>
          </p:cNvSpPr>
          <p:nvPr>
            <p:ph type="ftr" sz="quarter" idx="11"/>
          </p:nvPr>
        </p:nvSpPr>
        <p:spPr/>
        <p:txBody>
          <a:bodyPr/>
          <a:lstStyle/>
          <a:p>
            <a:r>
              <a:rPr lang="de-AT" dirty="0"/>
              <a:t>Mairinger – Hebein Reinhild                                                               PH Diözese Linz</a:t>
            </a:r>
            <a:endParaRPr lang="en-US" dirty="0"/>
          </a:p>
        </p:txBody>
      </p:sp>
      <p:pic>
        <p:nvPicPr>
          <p:cNvPr id="8" name="Inhaltsplatzhalter 7">
            <a:extLst>
              <a:ext uri="{FF2B5EF4-FFF2-40B4-BE49-F238E27FC236}">
                <a16:creationId xmlns="" xmlns:a16="http://schemas.microsoft.com/office/drawing/2014/main" id="{3473D6FC-75C9-40CC-8333-3C644D8BF1AA}"/>
              </a:ext>
            </a:extLst>
          </p:cNvPr>
          <p:cNvPicPr>
            <a:picLocks noGrp="1" noChangeAspect="1"/>
          </p:cNvPicPr>
          <p:nvPr>
            <p:ph sz="half" idx="2"/>
          </p:nvPr>
        </p:nvPicPr>
        <p:blipFill>
          <a:blip r:embed="rId2"/>
          <a:stretch>
            <a:fillRect/>
          </a:stretch>
        </p:blipFill>
        <p:spPr bwMode="auto">
          <a:xfrm>
            <a:off x="5304505" y="1633802"/>
            <a:ext cx="4184650" cy="2879160"/>
          </a:xfrm>
          <a:prstGeom prst="rect">
            <a:avLst/>
          </a:prstGeom>
          <a:noFill/>
          <a:extLst>
            <a:ext uri="{909E8E84-426E-40DD-AFC4-6F175D3DCCD1}">
              <a14:hiddenFill xmlns:a14="http://schemas.microsoft.com/office/drawing/2010/main">
                <a:solidFill>
                  <a:srgbClr val="FFFFFF"/>
                </a:solidFill>
              </a14:hiddenFill>
            </a:ext>
          </a:extLst>
        </p:spPr>
      </p:pic>
      <p:sp>
        <p:nvSpPr>
          <p:cNvPr id="9" name="Textfeld 8">
            <a:extLst>
              <a:ext uri="{FF2B5EF4-FFF2-40B4-BE49-F238E27FC236}">
                <a16:creationId xmlns="" xmlns:a16="http://schemas.microsoft.com/office/drawing/2014/main" id="{AA58B07A-863A-4229-9AE5-AA7A2142D1CA}"/>
              </a:ext>
            </a:extLst>
          </p:cNvPr>
          <p:cNvSpPr txBox="1"/>
          <p:nvPr/>
        </p:nvSpPr>
        <p:spPr>
          <a:xfrm>
            <a:off x="462181" y="5217390"/>
            <a:ext cx="8063254" cy="646331"/>
          </a:xfrm>
          <a:prstGeom prst="rect">
            <a:avLst/>
          </a:prstGeom>
          <a:noFill/>
        </p:spPr>
        <p:txBody>
          <a:bodyPr wrap="square" rtlCol="0">
            <a:spAutoFit/>
          </a:bodyPr>
          <a:lstStyle/>
          <a:p>
            <a:r>
              <a:rPr lang="de-AT" i="1" dirty="0"/>
              <a:t>Vergleichbar auch mit Beispiel Auswirkungen des Massentourismus „Summer-Splash“- Fragebogen Urlaubsverhalten</a:t>
            </a:r>
          </a:p>
        </p:txBody>
      </p:sp>
    </p:spTree>
    <p:extLst>
      <p:ext uri="{BB962C8B-B14F-4D97-AF65-F5344CB8AC3E}">
        <p14:creationId xmlns:p14="http://schemas.microsoft.com/office/powerpoint/2010/main" val="20048604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B30559E-820C-4123-B97C-A700747DDF30}"/>
              </a:ext>
            </a:extLst>
          </p:cNvPr>
          <p:cNvSpPr>
            <a:spLocks noGrp="1"/>
          </p:cNvSpPr>
          <p:nvPr>
            <p:ph type="title"/>
          </p:nvPr>
        </p:nvSpPr>
        <p:spPr/>
        <p:txBody>
          <a:bodyPr/>
          <a:lstStyle/>
          <a:p>
            <a:r>
              <a:rPr lang="de-AT" dirty="0"/>
              <a:t>Spiel</a:t>
            </a:r>
          </a:p>
        </p:txBody>
      </p:sp>
      <p:sp>
        <p:nvSpPr>
          <p:cNvPr id="3" name="Inhaltsplatzhalter 2">
            <a:extLst>
              <a:ext uri="{FF2B5EF4-FFF2-40B4-BE49-F238E27FC236}">
                <a16:creationId xmlns="" xmlns:a16="http://schemas.microsoft.com/office/drawing/2014/main" id="{D3968273-5066-4F81-AE23-7EDB2CA82313}"/>
              </a:ext>
            </a:extLst>
          </p:cNvPr>
          <p:cNvSpPr>
            <a:spLocks noGrp="1"/>
          </p:cNvSpPr>
          <p:nvPr>
            <p:ph sz="half" idx="1"/>
          </p:nvPr>
        </p:nvSpPr>
        <p:spPr>
          <a:xfrm>
            <a:off x="435287" y="1558742"/>
            <a:ext cx="4184035" cy="3880772"/>
          </a:xfrm>
        </p:spPr>
        <p:txBody>
          <a:bodyPr>
            <a:normAutofit lnSpcReduction="10000"/>
          </a:bodyPr>
          <a:lstStyle/>
          <a:p>
            <a:pPr marL="0" indent="0">
              <a:buNone/>
            </a:pPr>
            <a:r>
              <a:rPr lang="de-AT" b="1" dirty="0"/>
              <a:t>Ziel: Wechselspiel zwischen Angebot und Nachfrage bei Preisentwicklung erfassen</a:t>
            </a:r>
          </a:p>
          <a:p>
            <a:r>
              <a:rPr lang="de-AT" b="1" dirty="0"/>
              <a:t>Rollenspiel</a:t>
            </a:r>
            <a:r>
              <a:rPr lang="de-AT" dirty="0"/>
              <a:t>: 1 Händler fragt nach neuem Medikament (Dixie Traubenzucker) zur Gewichtsabnahme, 1. Pharmakonzern bietet neue Errungenschaft an, dann nach einem Jahr rückt 2. Anbieter und 3.Anbieter nach mit Kopien . Mit der Zeit sollte Händler den Preis immer mehr drücken, da viele Anbieter vorhanden sind. </a:t>
            </a:r>
          </a:p>
        </p:txBody>
      </p:sp>
      <p:pic>
        <p:nvPicPr>
          <p:cNvPr id="7" name="Inhaltsplatzhalter 6">
            <a:extLst>
              <a:ext uri="{FF2B5EF4-FFF2-40B4-BE49-F238E27FC236}">
                <a16:creationId xmlns="" xmlns:a16="http://schemas.microsoft.com/office/drawing/2014/main" id="{716384C2-097C-4B98-B1B5-55C620890590}"/>
              </a:ext>
            </a:extLst>
          </p:cNvPr>
          <p:cNvPicPr>
            <a:picLocks noGrp="1" noChangeAspect="1"/>
          </p:cNvPicPr>
          <p:nvPr>
            <p:ph sz="half" idx="2"/>
          </p:nvPr>
        </p:nvPicPr>
        <p:blipFill>
          <a:blip r:embed="rId2"/>
          <a:stretch>
            <a:fillRect/>
          </a:stretch>
        </p:blipFill>
        <p:spPr>
          <a:xfrm>
            <a:off x="5311588" y="1930400"/>
            <a:ext cx="4817811" cy="3215054"/>
          </a:xfrm>
        </p:spPr>
      </p:pic>
      <p:sp>
        <p:nvSpPr>
          <p:cNvPr id="5" name="Fußzeilenplatzhalter 4">
            <a:extLst>
              <a:ext uri="{FF2B5EF4-FFF2-40B4-BE49-F238E27FC236}">
                <a16:creationId xmlns="" xmlns:a16="http://schemas.microsoft.com/office/drawing/2014/main" id="{E3C27E49-DBE7-4301-800B-2D9BDF8F7716}"/>
              </a:ext>
            </a:extLst>
          </p:cNvPr>
          <p:cNvSpPr>
            <a:spLocks noGrp="1"/>
          </p:cNvSpPr>
          <p:nvPr>
            <p:ph type="ftr" sz="quarter" idx="11"/>
          </p:nvPr>
        </p:nvSpPr>
        <p:spPr>
          <a:xfrm>
            <a:off x="588186" y="6388656"/>
            <a:ext cx="6297612" cy="365125"/>
          </a:xfrm>
        </p:spPr>
        <p:txBody>
          <a:bodyPr/>
          <a:lstStyle/>
          <a:p>
            <a:r>
              <a:rPr lang="de-AT" dirty="0"/>
              <a:t>Mairinger – Hebein Reinhild                                                               PH Diözese Linz</a:t>
            </a:r>
            <a:endParaRPr lang="en-US" dirty="0"/>
          </a:p>
        </p:txBody>
      </p:sp>
      <p:sp>
        <p:nvSpPr>
          <p:cNvPr id="8" name="Textfeld 7">
            <a:extLst>
              <a:ext uri="{FF2B5EF4-FFF2-40B4-BE49-F238E27FC236}">
                <a16:creationId xmlns="" xmlns:a16="http://schemas.microsoft.com/office/drawing/2014/main" id="{9B3DBD0C-5193-4FAE-8D07-A25754DA2E53}"/>
              </a:ext>
            </a:extLst>
          </p:cNvPr>
          <p:cNvSpPr txBox="1"/>
          <p:nvPr/>
        </p:nvSpPr>
        <p:spPr>
          <a:xfrm>
            <a:off x="677334" y="5567082"/>
            <a:ext cx="10282019" cy="646331"/>
          </a:xfrm>
          <a:prstGeom prst="rect">
            <a:avLst/>
          </a:prstGeom>
          <a:noFill/>
        </p:spPr>
        <p:txBody>
          <a:bodyPr wrap="square" rtlCol="0">
            <a:spAutoFit/>
          </a:bodyPr>
          <a:lstStyle/>
          <a:p>
            <a:r>
              <a:rPr lang="de-AT" dirty="0"/>
              <a:t>Alternative: Auch bei Verfall der Rohstoffpreise in Entwicklungsländern möglich anhand von Kakaobohnen </a:t>
            </a:r>
            <a:r>
              <a:rPr lang="de-AT" dirty="0" err="1"/>
              <a:t>zB</a:t>
            </a:r>
            <a:r>
              <a:rPr lang="de-AT" dirty="0"/>
              <a:t>.</a:t>
            </a:r>
          </a:p>
        </p:txBody>
      </p:sp>
    </p:spTree>
    <p:extLst>
      <p:ext uri="{BB962C8B-B14F-4D97-AF65-F5344CB8AC3E}">
        <p14:creationId xmlns:p14="http://schemas.microsoft.com/office/powerpoint/2010/main" val="3435220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7E16BC06-3DF3-40CA-8A7E-3250DAD31448}"/>
              </a:ext>
            </a:extLst>
          </p:cNvPr>
          <p:cNvSpPr>
            <a:spLocks noGrp="1"/>
          </p:cNvSpPr>
          <p:nvPr>
            <p:ph type="title"/>
          </p:nvPr>
        </p:nvSpPr>
        <p:spPr>
          <a:xfrm>
            <a:off x="677334" y="609599"/>
            <a:ext cx="8596668" cy="5549901"/>
          </a:xfrm>
        </p:spPr>
        <p:txBody>
          <a:bodyPr>
            <a:normAutofit fontScale="90000"/>
          </a:bodyPr>
          <a:lstStyle/>
          <a:p>
            <a:r>
              <a:rPr lang="de-AT" dirty="0"/>
              <a:t>Kann ich als Lehrer/in die Motivation und Lernbereitschaft der Schüler/Innen beeinflussen und das Interesse nachhaltig fördern?</a:t>
            </a:r>
            <a:br>
              <a:rPr lang="de-AT" dirty="0"/>
            </a:br>
            <a:r>
              <a:rPr lang="de-AT" dirty="0"/>
              <a:t/>
            </a:r>
            <a:br>
              <a:rPr lang="de-AT" dirty="0"/>
            </a:br>
            <a:r>
              <a:rPr lang="de-AT" dirty="0"/>
              <a:t/>
            </a:r>
            <a:br>
              <a:rPr lang="de-AT" dirty="0"/>
            </a:br>
            <a:r>
              <a:rPr lang="de-AT" dirty="0"/>
              <a:t>Wenn ja, wie?</a:t>
            </a:r>
            <a:br>
              <a:rPr lang="de-AT" dirty="0"/>
            </a:br>
            <a:r>
              <a:rPr lang="de-AT" dirty="0"/>
              <a:t/>
            </a:r>
            <a:br>
              <a:rPr lang="de-AT" dirty="0"/>
            </a:br>
            <a:r>
              <a:rPr lang="de-AT" dirty="0"/>
              <a:t/>
            </a:r>
            <a:br>
              <a:rPr lang="de-AT" dirty="0"/>
            </a:br>
            <a:r>
              <a:rPr lang="de-AT" dirty="0"/>
              <a:t/>
            </a:r>
            <a:br>
              <a:rPr lang="de-AT" dirty="0"/>
            </a:br>
            <a:r>
              <a:rPr lang="de-AT" dirty="0"/>
              <a:t>Welche Probleme könnten auftreten?</a:t>
            </a:r>
            <a:br>
              <a:rPr lang="de-AT" dirty="0"/>
            </a:br>
            <a:r>
              <a:rPr lang="de-AT" dirty="0"/>
              <a:t/>
            </a:r>
            <a:br>
              <a:rPr lang="de-AT" dirty="0"/>
            </a:br>
            <a:endParaRPr lang="de-AT" dirty="0"/>
          </a:p>
        </p:txBody>
      </p:sp>
      <p:sp>
        <p:nvSpPr>
          <p:cNvPr id="4" name="Fußzeilenplatzhalter 3">
            <a:extLst>
              <a:ext uri="{FF2B5EF4-FFF2-40B4-BE49-F238E27FC236}">
                <a16:creationId xmlns="" xmlns:a16="http://schemas.microsoft.com/office/drawing/2014/main" id="{F2169C28-1CB3-4DBA-9E8A-1B94ED5854D3}"/>
              </a:ext>
            </a:extLst>
          </p:cNvPr>
          <p:cNvSpPr>
            <a:spLocks noGrp="1"/>
          </p:cNvSpPr>
          <p:nvPr>
            <p:ph type="ftr" sz="quarter" idx="11"/>
          </p:nvPr>
        </p:nvSpPr>
        <p:spPr>
          <a:xfrm>
            <a:off x="677334" y="6041362"/>
            <a:ext cx="10653812" cy="365125"/>
          </a:xfrm>
        </p:spPr>
        <p:txBody>
          <a:bodyPr/>
          <a:lstStyle/>
          <a:p>
            <a:r>
              <a:rPr lang="de-AT" dirty="0"/>
              <a:t>Mairinger – Hebein Reinhild                                                               													PH Diözese Linz</a:t>
            </a:r>
            <a:endParaRPr lang="en-US" dirty="0"/>
          </a:p>
        </p:txBody>
      </p:sp>
      <p:pic>
        <p:nvPicPr>
          <p:cNvPr id="8" name="Bild 2" descr="Bildergebnis für motovation schüler ">
            <a:extLst>
              <a:ext uri="{FF2B5EF4-FFF2-40B4-BE49-F238E27FC236}">
                <a16:creationId xmlns="" xmlns:a16="http://schemas.microsoft.com/office/drawing/2014/main" id="{44E85DD8-AE77-41B4-BC6B-AE29EF40EE31}"/>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5749090" y="2576153"/>
            <a:ext cx="4955348" cy="2635885"/>
          </a:xfrm>
          <a:prstGeom prst="rect">
            <a:avLst/>
          </a:prstGeom>
          <a:noFill/>
          <a:ln>
            <a:noFill/>
          </a:ln>
        </p:spPr>
      </p:pic>
    </p:spTree>
    <p:extLst>
      <p:ext uri="{BB962C8B-B14F-4D97-AF65-F5344CB8AC3E}">
        <p14:creationId xmlns:p14="http://schemas.microsoft.com/office/powerpoint/2010/main" val="36767486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BCB097C4-EA6F-43E0-9492-13C81FF8EB50}"/>
              </a:ext>
            </a:extLst>
          </p:cNvPr>
          <p:cNvSpPr>
            <a:spLocks noGrp="1"/>
          </p:cNvSpPr>
          <p:nvPr>
            <p:ph type="title"/>
          </p:nvPr>
        </p:nvSpPr>
        <p:spPr/>
        <p:txBody>
          <a:bodyPr/>
          <a:lstStyle/>
          <a:p>
            <a:r>
              <a:rPr lang="de-AT" dirty="0"/>
              <a:t>Positionierung </a:t>
            </a:r>
          </a:p>
        </p:txBody>
      </p:sp>
      <p:sp>
        <p:nvSpPr>
          <p:cNvPr id="3" name="Inhaltsplatzhalter 2">
            <a:extLst>
              <a:ext uri="{FF2B5EF4-FFF2-40B4-BE49-F238E27FC236}">
                <a16:creationId xmlns="" xmlns:a16="http://schemas.microsoft.com/office/drawing/2014/main" id="{F2881CBC-0B77-4A95-AC8A-18D1D75A2E67}"/>
              </a:ext>
            </a:extLst>
          </p:cNvPr>
          <p:cNvSpPr>
            <a:spLocks noGrp="1"/>
          </p:cNvSpPr>
          <p:nvPr>
            <p:ph sz="half" idx="1"/>
          </p:nvPr>
        </p:nvSpPr>
        <p:spPr>
          <a:xfrm>
            <a:off x="677334" y="1707776"/>
            <a:ext cx="4688042" cy="4333585"/>
          </a:xfrm>
        </p:spPr>
        <p:txBody>
          <a:bodyPr>
            <a:normAutofit lnSpcReduction="10000"/>
          </a:bodyPr>
          <a:lstStyle/>
          <a:p>
            <a:pPr marL="0" indent="0">
              <a:buNone/>
            </a:pPr>
            <a:r>
              <a:rPr lang="de-AT" b="1" dirty="0"/>
              <a:t>Ziel: Pro und Contra des Abbruchs der Beitrittsverhandlungen mit der EU abwägen und bewerten.</a:t>
            </a:r>
          </a:p>
          <a:p>
            <a:endParaRPr lang="de-AT" dirty="0"/>
          </a:p>
          <a:p>
            <a:r>
              <a:rPr lang="de-AT" dirty="0"/>
              <a:t>Schüler stellen sich innerhalb der Klasse oder einer Linie auf, während der Lehrer Fragen zur EU und Türkeibeitritt stellt. „Soll Türkei beitreten?“ Zählt Türkei aus geografischer Sicht zu Europa?“…</a:t>
            </a:r>
          </a:p>
          <a:p>
            <a:r>
              <a:rPr lang="de-AT" dirty="0"/>
              <a:t>Faktencheck: Wahrheit oder Mythos Türkei!</a:t>
            </a:r>
          </a:p>
          <a:p>
            <a:r>
              <a:rPr lang="de-AT" dirty="0"/>
              <a:t>Fragen sammeln, die wichtig für konstruktive Bearbeitung des Themas sind. Danach recherchieren.</a:t>
            </a:r>
          </a:p>
          <a:p>
            <a:pPr marL="0" indent="0">
              <a:buNone/>
            </a:pPr>
            <a:endParaRPr lang="de-AT" dirty="0"/>
          </a:p>
        </p:txBody>
      </p:sp>
      <p:pic>
        <p:nvPicPr>
          <p:cNvPr id="7" name="Inhaltsplatzhalter 6">
            <a:extLst>
              <a:ext uri="{FF2B5EF4-FFF2-40B4-BE49-F238E27FC236}">
                <a16:creationId xmlns="" xmlns:a16="http://schemas.microsoft.com/office/drawing/2014/main" id="{11B29A07-3FA9-455C-9044-CB69CAF9703C}"/>
              </a:ext>
            </a:extLst>
          </p:cNvPr>
          <p:cNvPicPr>
            <a:picLocks noGrp="1" noChangeAspect="1"/>
          </p:cNvPicPr>
          <p:nvPr>
            <p:ph sz="half" idx="2"/>
          </p:nvPr>
        </p:nvPicPr>
        <p:blipFill>
          <a:blip r:embed="rId2"/>
          <a:stretch>
            <a:fillRect/>
          </a:stretch>
        </p:blipFill>
        <p:spPr>
          <a:xfrm>
            <a:off x="5813551" y="1460135"/>
            <a:ext cx="5748087" cy="4581226"/>
          </a:xfrm>
        </p:spPr>
      </p:pic>
      <p:sp>
        <p:nvSpPr>
          <p:cNvPr id="5" name="Fußzeilenplatzhalter 4">
            <a:extLst>
              <a:ext uri="{FF2B5EF4-FFF2-40B4-BE49-F238E27FC236}">
                <a16:creationId xmlns="" xmlns:a16="http://schemas.microsoft.com/office/drawing/2014/main" id="{334D3096-8C01-425D-9382-1EF6FF38E598}"/>
              </a:ext>
            </a:extLst>
          </p:cNvPr>
          <p:cNvSpPr>
            <a:spLocks noGrp="1"/>
          </p:cNvSpPr>
          <p:nvPr>
            <p:ph type="ftr" sz="quarter" idx="11"/>
          </p:nvPr>
        </p:nvSpPr>
        <p:spPr/>
        <p:txBody>
          <a:bodyPr/>
          <a:lstStyle/>
          <a:p>
            <a:r>
              <a:rPr lang="de-AT"/>
              <a:t>Mairinger – Hebein Reinhild                                                               PH Diözese Linz</a:t>
            </a:r>
            <a:endParaRPr lang="en-US" dirty="0"/>
          </a:p>
        </p:txBody>
      </p:sp>
    </p:spTree>
    <p:extLst>
      <p:ext uri="{BB962C8B-B14F-4D97-AF65-F5344CB8AC3E}">
        <p14:creationId xmlns:p14="http://schemas.microsoft.com/office/powerpoint/2010/main" val="15294002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34BD8A91-6D6E-485F-A9E8-A27A5137F94D}"/>
              </a:ext>
            </a:extLst>
          </p:cNvPr>
          <p:cNvSpPr>
            <a:spLocks noGrp="1"/>
          </p:cNvSpPr>
          <p:nvPr>
            <p:ph type="title"/>
          </p:nvPr>
        </p:nvSpPr>
        <p:spPr/>
        <p:txBody>
          <a:bodyPr/>
          <a:lstStyle/>
          <a:p>
            <a:r>
              <a:rPr lang="de-AT" dirty="0"/>
              <a:t>Ideen entwickeln</a:t>
            </a:r>
          </a:p>
        </p:txBody>
      </p:sp>
      <p:sp>
        <p:nvSpPr>
          <p:cNvPr id="3" name="Textplatzhalter 2">
            <a:extLst>
              <a:ext uri="{FF2B5EF4-FFF2-40B4-BE49-F238E27FC236}">
                <a16:creationId xmlns="" xmlns:a16="http://schemas.microsoft.com/office/drawing/2014/main" id="{FE266AE7-A382-4E6A-8056-FC35CC095D18}"/>
              </a:ext>
            </a:extLst>
          </p:cNvPr>
          <p:cNvSpPr>
            <a:spLocks noGrp="1"/>
          </p:cNvSpPr>
          <p:nvPr>
            <p:ph type="body" idx="1"/>
          </p:nvPr>
        </p:nvSpPr>
        <p:spPr/>
        <p:txBody>
          <a:bodyPr/>
          <a:lstStyle/>
          <a:p>
            <a:r>
              <a:rPr lang="de-AT" sz="2000" b="1" dirty="0"/>
              <a:t>Ziel: Produktions- und Standortfaktoren eines Betriebes erläutern und festlegen. (2. Klasse</a:t>
            </a:r>
            <a:r>
              <a:rPr lang="de-AT" b="1" dirty="0"/>
              <a:t>)</a:t>
            </a:r>
          </a:p>
        </p:txBody>
      </p:sp>
      <p:sp>
        <p:nvSpPr>
          <p:cNvPr id="4" name="Inhaltsplatzhalter 3">
            <a:extLst>
              <a:ext uri="{FF2B5EF4-FFF2-40B4-BE49-F238E27FC236}">
                <a16:creationId xmlns="" xmlns:a16="http://schemas.microsoft.com/office/drawing/2014/main" id="{640F7CCB-FA51-4BCE-8246-52909CC86246}"/>
              </a:ext>
            </a:extLst>
          </p:cNvPr>
          <p:cNvSpPr>
            <a:spLocks noGrp="1"/>
          </p:cNvSpPr>
          <p:nvPr>
            <p:ph sz="half" idx="2"/>
          </p:nvPr>
        </p:nvSpPr>
        <p:spPr>
          <a:xfrm>
            <a:off x="675745" y="2967828"/>
            <a:ext cx="4185623" cy="3073534"/>
          </a:xfrm>
        </p:spPr>
        <p:txBody>
          <a:bodyPr>
            <a:normAutofit lnSpcReduction="10000"/>
          </a:bodyPr>
          <a:lstStyle/>
          <a:p>
            <a:r>
              <a:rPr lang="de-AT" dirty="0"/>
              <a:t>1. Schüler entwickeln und präsentieren eine Produktidee mit dem Ziel Unternehmer zu werden.</a:t>
            </a:r>
          </a:p>
          <a:p>
            <a:pPr marL="0" indent="0">
              <a:buNone/>
            </a:pPr>
            <a:r>
              <a:rPr lang="de-AT" dirty="0"/>
              <a:t>Welche Neuheit wollt ihr auf den Markt bringen ? Wen wollt ihr damit erreichen? Welchen Nutzen ziehen die Konsumenten daraus?</a:t>
            </a:r>
          </a:p>
          <a:p>
            <a:r>
              <a:rPr lang="de-AT" dirty="0"/>
              <a:t>2. Was braucht ihr nun, um diese Idee in die Tat umzusetzen! (Produktionsfaktoren gemeinsam erarbeiten)</a:t>
            </a:r>
          </a:p>
          <a:p>
            <a:pPr marL="0" indent="0">
              <a:buNone/>
            </a:pPr>
            <a:endParaRPr lang="de-AT" dirty="0"/>
          </a:p>
        </p:txBody>
      </p:sp>
      <p:sp>
        <p:nvSpPr>
          <p:cNvPr id="5" name="Textplatzhalter 4">
            <a:extLst>
              <a:ext uri="{FF2B5EF4-FFF2-40B4-BE49-F238E27FC236}">
                <a16:creationId xmlns="" xmlns:a16="http://schemas.microsoft.com/office/drawing/2014/main" id="{C29A7BA7-01EA-4491-A051-8DEE50C609E5}"/>
              </a:ext>
            </a:extLst>
          </p:cNvPr>
          <p:cNvSpPr>
            <a:spLocks noGrp="1"/>
          </p:cNvSpPr>
          <p:nvPr>
            <p:ph type="body" sz="quarter" idx="3"/>
          </p:nvPr>
        </p:nvSpPr>
        <p:spPr>
          <a:xfrm>
            <a:off x="5088383" y="1930400"/>
            <a:ext cx="4185618" cy="806845"/>
          </a:xfrm>
        </p:spPr>
        <p:txBody>
          <a:bodyPr/>
          <a:lstStyle/>
          <a:p>
            <a:endParaRPr lang="de-AT" dirty="0"/>
          </a:p>
        </p:txBody>
      </p:sp>
      <p:sp>
        <p:nvSpPr>
          <p:cNvPr id="6" name="Inhaltsplatzhalter 5">
            <a:extLst>
              <a:ext uri="{FF2B5EF4-FFF2-40B4-BE49-F238E27FC236}">
                <a16:creationId xmlns="" xmlns:a16="http://schemas.microsoft.com/office/drawing/2014/main" id="{AD1E03AD-3009-4BEE-9D44-DF4679CBB364}"/>
              </a:ext>
            </a:extLst>
          </p:cNvPr>
          <p:cNvSpPr>
            <a:spLocks noGrp="1"/>
          </p:cNvSpPr>
          <p:nvPr>
            <p:ph sz="quarter" idx="4"/>
          </p:nvPr>
        </p:nvSpPr>
        <p:spPr>
          <a:xfrm>
            <a:off x="5294120" y="4500623"/>
            <a:ext cx="4185617" cy="1498579"/>
          </a:xfrm>
        </p:spPr>
        <p:txBody>
          <a:bodyPr/>
          <a:lstStyle/>
          <a:p>
            <a:r>
              <a:rPr lang="de-AT" dirty="0"/>
              <a:t>3.Wo würdet ihr euer Unternehmen ansiedeln? Kurze Präsentation, Standortfaktoren gemeinsam erarbeiten.</a:t>
            </a:r>
          </a:p>
        </p:txBody>
      </p:sp>
      <p:sp>
        <p:nvSpPr>
          <p:cNvPr id="7" name="Fußzeilenplatzhalter 6">
            <a:extLst>
              <a:ext uri="{FF2B5EF4-FFF2-40B4-BE49-F238E27FC236}">
                <a16:creationId xmlns="" xmlns:a16="http://schemas.microsoft.com/office/drawing/2014/main" id="{5BB331BD-E895-4828-AB1C-8ACB4B65A8B0}"/>
              </a:ext>
            </a:extLst>
          </p:cNvPr>
          <p:cNvSpPr>
            <a:spLocks noGrp="1"/>
          </p:cNvSpPr>
          <p:nvPr>
            <p:ph type="ftr" sz="quarter" idx="11"/>
          </p:nvPr>
        </p:nvSpPr>
        <p:spPr>
          <a:xfrm>
            <a:off x="677333" y="6041362"/>
            <a:ext cx="9515537" cy="365125"/>
          </a:xfrm>
        </p:spPr>
        <p:txBody>
          <a:bodyPr/>
          <a:lstStyle/>
          <a:p>
            <a:r>
              <a:rPr lang="de-AT" dirty="0"/>
              <a:t>Mairinger – Hebein Reinhild                                                                                                                                                                                          PH Diözese Linz</a:t>
            </a:r>
            <a:endParaRPr lang="en-US" dirty="0"/>
          </a:p>
        </p:txBody>
      </p:sp>
      <p:pic>
        <p:nvPicPr>
          <p:cNvPr id="11" name="Grafik 10">
            <a:extLst>
              <a:ext uri="{FF2B5EF4-FFF2-40B4-BE49-F238E27FC236}">
                <a16:creationId xmlns="" xmlns:a16="http://schemas.microsoft.com/office/drawing/2014/main" id="{163FAD1A-3D40-4E1C-9E20-ECDF0969EE22}"/>
              </a:ext>
            </a:extLst>
          </p:cNvPr>
          <p:cNvPicPr>
            <a:picLocks noChangeAspect="1"/>
          </p:cNvPicPr>
          <p:nvPr/>
        </p:nvPicPr>
        <p:blipFill>
          <a:blip r:embed="rId2"/>
          <a:stretch>
            <a:fillRect/>
          </a:stretch>
        </p:blipFill>
        <p:spPr>
          <a:xfrm>
            <a:off x="4861368" y="1270000"/>
            <a:ext cx="4892936" cy="2446468"/>
          </a:xfrm>
          <a:prstGeom prst="rect">
            <a:avLst/>
          </a:prstGeom>
        </p:spPr>
      </p:pic>
    </p:spTree>
    <p:extLst>
      <p:ext uri="{BB962C8B-B14F-4D97-AF65-F5344CB8AC3E}">
        <p14:creationId xmlns:p14="http://schemas.microsoft.com/office/powerpoint/2010/main" val="2075734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5CF1398-41BE-4782-A7A1-18C055602EB2}"/>
              </a:ext>
            </a:extLst>
          </p:cNvPr>
          <p:cNvSpPr>
            <a:spLocks noGrp="1"/>
          </p:cNvSpPr>
          <p:nvPr>
            <p:ph type="title"/>
          </p:nvPr>
        </p:nvSpPr>
        <p:spPr/>
        <p:txBody>
          <a:bodyPr/>
          <a:lstStyle/>
          <a:p>
            <a:r>
              <a:rPr lang="de-AT" dirty="0"/>
              <a:t>Kreative Ursachenforschung</a:t>
            </a:r>
          </a:p>
        </p:txBody>
      </p:sp>
      <p:sp>
        <p:nvSpPr>
          <p:cNvPr id="3" name="Textplatzhalter 2">
            <a:extLst>
              <a:ext uri="{FF2B5EF4-FFF2-40B4-BE49-F238E27FC236}">
                <a16:creationId xmlns="" xmlns:a16="http://schemas.microsoft.com/office/drawing/2014/main" id="{1F90EF54-DCAD-47DF-9BF4-3CD23C8A2C1B}"/>
              </a:ext>
            </a:extLst>
          </p:cNvPr>
          <p:cNvSpPr>
            <a:spLocks noGrp="1"/>
          </p:cNvSpPr>
          <p:nvPr>
            <p:ph type="body" idx="1"/>
          </p:nvPr>
        </p:nvSpPr>
        <p:spPr>
          <a:xfrm>
            <a:off x="675745" y="1930400"/>
            <a:ext cx="4185623" cy="806845"/>
          </a:xfrm>
        </p:spPr>
        <p:txBody>
          <a:bodyPr/>
          <a:lstStyle/>
          <a:p>
            <a:r>
              <a:rPr lang="de-AT" b="1" dirty="0"/>
              <a:t>Ziel: Die Entstehung von Karst nachvollziehen können</a:t>
            </a:r>
            <a:r>
              <a:rPr lang="de-AT" dirty="0"/>
              <a:t>.  </a:t>
            </a:r>
          </a:p>
        </p:txBody>
      </p:sp>
      <p:sp>
        <p:nvSpPr>
          <p:cNvPr id="4" name="Inhaltsplatzhalter 3">
            <a:extLst>
              <a:ext uri="{FF2B5EF4-FFF2-40B4-BE49-F238E27FC236}">
                <a16:creationId xmlns="" xmlns:a16="http://schemas.microsoft.com/office/drawing/2014/main" id="{F9BED336-20A1-42F2-AAD2-0F021180B4E8}"/>
              </a:ext>
            </a:extLst>
          </p:cNvPr>
          <p:cNvSpPr>
            <a:spLocks noGrp="1"/>
          </p:cNvSpPr>
          <p:nvPr>
            <p:ph sz="half" idx="2"/>
          </p:nvPr>
        </p:nvSpPr>
        <p:spPr>
          <a:xfrm>
            <a:off x="215153" y="2956880"/>
            <a:ext cx="4872785" cy="1870614"/>
          </a:xfrm>
        </p:spPr>
        <p:txBody>
          <a:bodyPr/>
          <a:lstStyle/>
          <a:p>
            <a:r>
              <a:rPr lang="de-AT" dirty="0"/>
              <a:t>Schüler sollen nach Ursachen für dieses Loch mitten in der Landschaft suchen! Der Phantasie ist freier Lauf gesetzt.</a:t>
            </a:r>
          </a:p>
          <a:p>
            <a:r>
              <a:rPr lang="de-AT" dirty="0"/>
              <a:t>Danach wird die Ursache der Entstehung von Dolinen aufgeklärt. </a:t>
            </a:r>
          </a:p>
        </p:txBody>
      </p:sp>
      <p:pic>
        <p:nvPicPr>
          <p:cNvPr id="9" name="Inhaltsplatzhalter 8">
            <a:extLst>
              <a:ext uri="{FF2B5EF4-FFF2-40B4-BE49-F238E27FC236}">
                <a16:creationId xmlns="" xmlns:a16="http://schemas.microsoft.com/office/drawing/2014/main" id="{2ED1C376-E71F-41B6-B1DB-ADC23A128D1D}"/>
              </a:ext>
            </a:extLst>
          </p:cNvPr>
          <p:cNvPicPr>
            <a:picLocks noGrp="1" noChangeAspect="1"/>
          </p:cNvPicPr>
          <p:nvPr>
            <p:ph sz="quarter" idx="4"/>
          </p:nvPr>
        </p:nvPicPr>
        <p:blipFill>
          <a:blip r:embed="rId2"/>
          <a:stretch>
            <a:fillRect/>
          </a:stretch>
        </p:blipFill>
        <p:spPr>
          <a:xfrm>
            <a:off x="5201136" y="2109981"/>
            <a:ext cx="4186237" cy="2864582"/>
          </a:xfrm>
        </p:spPr>
      </p:pic>
      <p:sp>
        <p:nvSpPr>
          <p:cNvPr id="7" name="Fußzeilenplatzhalter 6">
            <a:extLst>
              <a:ext uri="{FF2B5EF4-FFF2-40B4-BE49-F238E27FC236}">
                <a16:creationId xmlns="" xmlns:a16="http://schemas.microsoft.com/office/drawing/2014/main" id="{E473B4D5-6A66-4F79-8221-BE0EAE507B61}"/>
              </a:ext>
            </a:extLst>
          </p:cNvPr>
          <p:cNvSpPr>
            <a:spLocks noGrp="1"/>
          </p:cNvSpPr>
          <p:nvPr>
            <p:ph type="ftr" sz="quarter" idx="11"/>
          </p:nvPr>
        </p:nvSpPr>
        <p:spPr>
          <a:xfrm>
            <a:off x="677334" y="6041362"/>
            <a:ext cx="8950760" cy="365125"/>
          </a:xfrm>
        </p:spPr>
        <p:txBody>
          <a:bodyPr/>
          <a:lstStyle/>
          <a:p>
            <a:r>
              <a:rPr lang="de-AT" dirty="0"/>
              <a:t>Mairinger – Hebein Reinhild                                                                                                                                                                                    PH Diözese Linz</a:t>
            </a:r>
            <a:endParaRPr lang="en-US" dirty="0"/>
          </a:p>
        </p:txBody>
      </p:sp>
      <p:sp>
        <p:nvSpPr>
          <p:cNvPr id="10" name="Textfeld 9">
            <a:extLst>
              <a:ext uri="{FF2B5EF4-FFF2-40B4-BE49-F238E27FC236}">
                <a16:creationId xmlns="" xmlns:a16="http://schemas.microsoft.com/office/drawing/2014/main" id="{DF4C7938-8E64-44E4-A30F-21DE7D9C471D}"/>
              </a:ext>
            </a:extLst>
          </p:cNvPr>
          <p:cNvSpPr txBox="1"/>
          <p:nvPr/>
        </p:nvSpPr>
        <p:spPr>
          <a:xfrm>
            <a:off x="497541" y="5395031"/>
            <a:ext cx="8776461" cy="646331"/>
          </a:xfrm>
          <a:prstGeom prst="rect">
            <a:avLst/>
          </a:prstGeom>
          <a:noFill/>
        </p:spPr>
        <p:txBody>
          <a:bodyPr wrap="square" rtlCol="0">
            <a:spAutoFit/>
          </a:bodyPr>
          <a:lstStyle/>
          <a:p>
            <a:r>
              <a:rPr lang="de-AT" i="1" dirty="0"/>
              <a:t>Alternative: Warum attackieren immer mehr  Kühe Wanderer auf der Alm? </a:t>
            </a:r>
            <a:r>
              <a:rPr lang="de-AT" dirty="0"/>
              <a:t>Einstieg zum Thema Wandel der Landwirtschaft (artgerechte Tierhaltung etc…)</a:t>
            </a:r>
          </a:p>
        </p:txBody>
      </p:sp>
    </p:spTree>
    <p:extLst>
      <p:ext uri="{BB962C8B-B14F-4D97-AF65-F5344CB8AC3E}">
        <p14:creationId xmlns:p14="http://schemas.microsoft.com/office/powerpoint/2010/main" val="37184762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5F3C26D-998A-4779-B5AD-C9F346A96C5F}"/>
              </a:ext>
            </a:extLst>
          </p:cNvPr>
          <p:cNvSpPr>
            <a:spLocks noGrp="1"/>
          </p:cNvSpPr>
          <p:nvPr>
            <p:ph type="title"/>
          </p:nvPr>
        </p:nvSpPr>
        <p:spPr/>
        <p:txBody>
          <a:bodyPr/>
          <a:lstStyle/>
          <a:p>
            <a:r>
              <a:rPr lang="de-AT" dirty="0"/>
              <a:t>Kreatives Kartieren</a:t>
            </a:r>
          </a:p>
        </p:txBody>
      </p:sp>
      <p:sp>
        <p:nvSpPr>
          <p:cNvPr id="3" name="Textplatzhalter 2">
            <a:extLst>
              <a:ext uri="{FF2B5EF4-FFF2-40B4-BE49-F238E27FC236}">
                <a16:creationId xmlns="" xmlns:a16="http://schemas.microsoft.com/office/drawing/2014/main" id="{3727311F-7F60-4F55-B669-2CD9FE025A26}"/>
              </a:ext>
            </a:extLst>
          </p:cNvPr>
          <p:cNvSpPr>
            <a:spLocks noGrp="1"/>
          </p:cNvSpPr>
          <p:nvPr>
            <p:ph type="body" idx="1"/>
          </p:nvPr>
        </p:nvSpPr>
        <p:spPr/>
        <p:txBody>
          <a:bodyPr/>
          <a:lstStyle/>
          <a:p>
            <a:r>
              <a:rPr lang="de-AT" dirty="0"/>
              <a:t>Ziel: USA als Land der extremen Gegensätze wahrnehmen.</a:t>
            </a:r>
          </a:p>
        </p:txBody>
      </p:sp>
      <p:sp>
        <p:nvSpPr>
          <p:cNvPr id="4" name="Inhaltsplatzhalter 3">
            <a:extLst>
              <a:ext uri="{FF2B5EF4-FFF2-40B4-BE49-F238E27FC236}">
                <a16:creationId xmlns="" xmlns:a16="http://schemas.microsoft.com/office/drawing/2014/main" id="{6FB2560C-9BB9-4737-9667-445455B932CB}"/>
              </a:ext>
            </a:extLst>
          </p:cNvPr>
          <p:cNvSpPr>
            <a:spLocks noGrp="1"/>
          </p:cNvSpPr>
          <p:nvPr>
            <p:ph sz="half" idx="2"/>
          </p:nvPr>
        </p:nvSpPr>
        <p:spPr/>
        <p:txBody>
          <a:bodyPr>
            <a:normAutofit fontScale="92500"/>
          </a:bodyPr>
          <a:lstStyle/>
          <a:p>
            <a:r>
              <a:rPr lang="de-AT" dirty="0"/>
              <a:t>Schüler kartiert ohne zusätzliche Hilfsmittel USA und versucht Inhalte sowie topografisches Wissen, das er damit verbindet in der Karte festzuhalten. </a:t>
            </a:r>
          </a:p>
          <a:p>
            <a:r>
              <a:rPr lang="de-AT" dirty="0"/>
              <a:t>Karten werden dann vorgestellt und verglichen. Jeder hat völlig anderen Zugang zu USA ! Hinterfragen!! </a:t>
            </a:r>
          </a:p>
          <a:p>
            <a:r>
              <a:rPr lang="de-AT" dirty="0"/>
              <a:t>Danach Faktencheck und Forschungsfragen bzw. inhaltliche Schwerpunktsetzung festlegen.</a:t>
            </a:r>
          </a:p>
        </p:txBody>
      </p:sp>
      <p:pic>
        <p:nvPicPr>
          <p:cNvPr id="9" name="Inhaltsplatzhalter 8">
            <a:extLst>
              <a:ext uri="{FF2B5EF4-FFF2-40B4-BE49-F238E27FC236}">
                <a16:creationId xmlns="" xmlns:a16="http://schemas.microsoft.com/office/drawing/2014/main" id="{FC2388BC-37C0-4D8D-AF16-92913A5BD9FC}"/>
              </a:ext>
            </a:extLst>
          </p:cNvPr>
          <p:cNvPicPr>
            <a:picLocks noGrp="1" noChangeAspect="1"/>
          </p:cNvPicPr>
          <p:nvPr>
            <p:ph sz="quarter" idx="4"/>
          </p:nvPr>
        </p:nvPicPr>
        <p:blipFill>
          <a:blip r:embed="rId2"/>
          <a:stretch>
            <a:fillRect/>
          </a:stretch>
        </p:blipFill>
        <p:spPr>
          <a:xfrm>
            <a:off x="5276197" y="2412130"/>
            <a:ext cx="4186237" cy="2790824"/>
          </a:xfrm>
        </p:spPr>
      </p:pic>
      <p:sp>
        <p:nvSpPr>
          <p:cNvPr id="7" name="Fußzeilenplatzhalter 6">
            <a:extLst>
              <a:ext uri="{FF2B5EF4-FFF2-40B4-BE49-F238E27FC236}">
                <a16:creationId xmlns="" xmlns:a16="http://schemas.microsoft.com/office/drawing/2014/main" id="{64B3B5A6-4FBB-47A3-8B56-A6B0466B13E1}"/>
              </a:ext>
            </a:extLst>
          </p:cNvPr>
          <p:cNvSpPr>
            <a:spLocks noGrp="1"/>
          </p:cNvSpPr>
          <p:nvPr>
            <p:ph type="ftr" sz="quarter" idx="11"/>
          </p:nvPr>
        </p:nvSpPr>
        <p:spPr/>
        <p:txBody>
          <a:bodyPr/>
          <a:lstStyle/>
          <a:p>
            <a:r>
              <a:rPr lang="de-AT"/>
              <a:t>Mairinger – Hebein Reinhild                                                               PH Diözese Linz</a:t>
            </a:r>
            <a:endParaRPr lang="en-US" dirty="0"/>
          </a:p>
        </p:txBody>
      </p:sp>
    </p:spTree>
    <p:extLst>
      <p:ext uri="{BB962C8B-B14F-4D97-AF65-F5344CB8AC3E}">
        <p14:creationId xmlns:p14="http://schemas.microsoft.com/office/powerpoint/2010/main" val="13460243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09303377-35EC-4AC5-9DC3-C18FCD202BC7}"/>
              </a:ext>
            </a:extLst>
          </p:cNvPr>
          <p:cNvSpPr>
            <a:spLocks noGrp="1"/>
          </p:cNvSpPr>
          <p:nvPr>
            <p:ph type="title"/>
          </p:nvPr>
        </p:nvSpPr>
        <p:spPr/>
        <p:txBody>
          <a:bodyPr/>
          <a:lstStyle/>
          <a:p>
            <a:r>
              <a:rPr lang="de-AT" dirty="0"/>
              <a:t>Vorteile für Entdeckendes Forschendes Lernen</a:t>
            </a:r>
          </a:p>
        </p:txBody>
      </p:sp>
      <p:sp>
        <p:nvSpPr>
          <p:cNvPr id="3" name="Inhaltsplatzhalter 2">
            <a:extLst>
              <a:ext uri="{FF2B5EF4-FFF2-40B4-BE49-F238E27FC236}">
                <a16:creationId xmlns="" xmlns:a16="http://schemas.microsoft.com/office/drawing/2014/main" id="{46BA091C-D090-4B08-AEF8-9AAD63511D60}"/>
              </a:ext>
            </a:extLst>
          </p:cNvPr>
          <p:cNvSpPr>
            <a:spLocks noGrp="1"/>
          </p:cNvSpPr>
          <p:nvPr>
            <p:ph idx="1"/>
          </p:nvPr>
        </p:nvSpPr>
        <p:spPr/>
        <p:txBody>
          <a:bodyPr>
            <a:normAutofit lnSpcReduction="10000"/>
          </a:bodyPr>
          <a:lstStyle/>
          <a:p>
            <a:pPr>
              <a:buFont typeface="Wingdings" panose="05000000000000000000" pitchFamily="2" charset="2"/>
              <a:buChar char="ü"/>
            </a:pPr>
            <a:r>
              <a:rPr lang="de-AT" dirty="0"/>
              <a:t>Schüler bekommt statt Vortrag ein Rätsel </a:t>
            </a:r>
            <a:r>
              <a:rPr lang="de-AT" dirty="0">
                <a:sym typeface="Wingdings" panose="05000000000000000000" pitchFamily="2" charset="2"/>
              </a:rPr>
              <a:t> </a:t>
            </a:r>
            <a:r>
              <a:rPr lang="de-AT" dirty="0"/>
              <a:t>wird nicht missioniert</a:t>
            </a:r>
            <a:r>
              <a:rPr lang="de-AT" dirty="0">
                <a:sym typeface="Wingdings" panose="05000000000000000000" pitchFamily="2" charset="2"/>
              </a:rPr>
              <a:t> </a:t>
            </a:r>
            <a:r>
              <a:rPr lang="de-AT" dirty="0"/>
              <a:t>Neugier steigt</a:t>
            </a:r>
          </a:p>
          <a:p>
            <a:pPr>
              <a:buFont typeface="Wingdings" panose="05000000000000000000" pitchFamily="2" charset="2"/>
              <a:buChar char="ü"/>
            </a:pPr>
            <a:r>
              <a:rPr lang="de-AT" dirty="0"/>
              <a:t>Wenn Betroffenheit ausgelöst wird, eher motiviert, sich damit zu beschäftigen</a:t>
            </a:r>
          </a:p>
          <a:p>
            <a:pPr>
              <a:buFont typeface="Wingdings" panose="05000000000000000000" pitchFamily="2" charset="2"/>
              <a:buChar char="ü"/>
            </a:pPr>
            <a:r>
              <a:rPr lang="de-AT" dirty="0"/>
              <a:t>Ist aktiv – gestaltet –entwickelt selbstständig -individuell  - nachhaltigerer Lernerfolg als bei Hören und Sehen</a:t>
            </a:r>
          </a:p>
          <a:p>
            <a:pPr>
              <a:buFont typeface="Wingdings" panose="05000000000000000000" pitchFamily="2" charset="2"/>
              <a:buChar char="ü"/>
            </a:pPr>
            <a:r>
              <a:rPr lang="de-AT" dirty="0"/>
              <a:t>Hat die Möglichkeit selbst Forschungsfragen zu formulieren und auszuarbeiten</a:t>
            </a:r>
          </a:p>
          <a:p>
            <a:pPr>
              <a:buFont typeface="Wingdings" panose="05000000000000000000" pitchFamily="2" charset="2"/>
              <a:buChar char="ü"/>
            </a:pPr>
            <a:r>
              <a:rPr lang="de-AT" dirty="0"/>
              <a:t>Individualisierung und Differenzierung leichter möglich </a:t>
            </a:r>
            <a:r>
              <a:rPr lang="de-AT" dirty="0">
                <a:sym typeface="Wingdings" panose="05000000000000000000" pitchFamily="2" charset="2"/>
              </a:rPr>
              <a:t></a:t>
            </a:r>
            <a:r>
              <a:rPr lang="de-AT" dirty="0"/>
              <a:t>erleichtert neue Wissensaufnahme</a:t>
            </a:r>
          </a:p>
          <a:p>
            <a:pPr>
              <a:buFont typeface="Wingdings" panose="05000000000000000000" pitchFamily="2" charset="2"/>
              <a:buChar char="ü"/>
            </a:pPr>
            <a:r>
              <a:rPr lang="de-AT" dirty="0"/>
              <a:t>Versteht den Nutzen besser - da Problemlösung im Mittelpunkt steht- kann etwas zum Positiven bewegen, wenn Lösungen in die Tat umgesetzt werden (Projektarbeit)</a:t>
            </a:r>
          </a:p>
          <a:p>
            <a:pPr>
              <a:buFont typeface="Wingdings" panose="05000000000000000000" pitchFamily="2" charset="2"/>
              <a:buChar char="ü"/>
            </a:pPr>
            <a:endParaRPr lang="de-AT" dirty="0"/>
          </a:p>
          <a:p>
            <a:pPr marL="0" indent="0">
              <a:buNone/>
            </a:pPr>
            <a:endParaRPr lang="de-AT" dirty="0"/>
          </a:p>
        </p:txBody>
      </p:sp>
      <p:sp>
        <p:nvSpPr>
          <p:cNvPr id="4" name="Fußzeilenplatzhalter 3">
            <a:extLst>
              <a:ext uri="{FF2B5EF4-FFF2-40B4-BE49-F238E27FC236}">
                <a16:creationId xmlns="" xmlns:a16="http://schemas.microsoft.com/office/drawing/2014/main" id="{3F0D7C9F-C156-408A-87B5-B346A94EC660}"/>
              </a:ext>
            </a:extLst>
          </p:cNvPr>
          <p:cNvSpPr>
            <a:spLocks noGrp="1"/>
          </p:cNvSpPr>
          <p:nvPr>
            <p:ph type="ftr" sz="quarter" idx="11"/>
          </p:nvPr>
        </p:nvSpPr>
        <p:spPr/>
        <p:txBody>
          <a:bodyPr/>
          <a:lstStyle/>
          <a:p>
            <a:r>
              <a:rPr lang="de-AT"/>
              <a:t>Mairinger – Hebein Reinhild                                                               PH Diözese Linz</a:t>
            </a:r>
            <a:endParaRPr lang="en-US" dirty="0"/>
          </a:p>
        </p:txBody>
      </p:sp>
    </p:spTree>
    <p:extLst>
      <p:ext uri="{BB962C8B-B14F-4D97-AF65-F5344CB8AC3E}">
        <p14:creationId xmlns:p14="http://schemas.microsoft.com/office/powerpoint/2010/main" val="1577921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516C94F6-C09B-4F50-84B0-1DD5B2EC4E49}"/>
              </a:ext>
            </a:extLst>
          </p:cNvPr>
          <p:cNvSpPr>
            <a:spLocks noGrp="1"/>
          </p:cNvSpPr>
          <p:nvPr>
            <p:ph type="title"/>
          </p:nvPr>
        </p:nvSpPr>
        <p:spPr/>
        <p:txBody>
          <a:bodyPr/>
          <a:lstStyle/>
          <a:p>
            <a:r>
              <a:rPr lang="de-AT" dirty="0"/>
              <a:t>Nach dem Motto</a:t>
            </a:r>
          </a:p>
        </p:txBody>
      </p:sp>
      <p:sp>
        <p:nvSpPr>
          <p:cNvPr id="4" name="Fußzeilenplatzhalter 3">
            <a:extLst>
              <a:ext uri="{FF2B5EF4-FFF2-40B4-BE49-F238E27FC236}">
                <a16:creationId xmlns="" xmlns:a16="http://schemas.microsoft.com/office/drawing/2014/main" id="{763296D4-C58C-48B3-8720-2F94FFEE14BB}"/>
              </a:ext>
            </a:extLst>
          </p:cNvPr>
          <p:cNvSpPr>
            <a:spLocks noGrp="1"/>
          </p:cNvSpPr>
          <p:nvPr>
            <p:ph type="ftr" sz="quarter" idx="11"/>
          </p:nvPr>
        </p:nvSpPr>
        <p:spPr/>
        <p:txBody>
          <a:bodyPr/>
          <a:lstStyle/>
          <a:p>
            <a:r>
              <a:rPr lang="de-AT"/>
              <a:t>Mairinger – Hebein Reinhild                                                               PH Diözese Linz</a:t>
            </a:r>
            <a:endParaRPr lang="en-US" dirty="0"/>
          </a:p>
        </p:txBody>
      </p:sp>
      <p:pic>
        <p:nvPicPr>
          <p:cNvPr id="5" name="Inhaltsplatzhalter 4">
            <a:extLst>
              <a:ext uri="{FF2B5EF4-FFF2-40B4-BE49-F238E27FC236}">
                <a16:creationId xmlns="" xmlns:a16="http://schemas.microsoft.com/office/drawing/2014/main" id="{10EEA684-B370-4BDF-85C9-B77B651F6D8A}"/>
              </a:ext>
            </a:extLst>
          </p:cNvPr>
          <p:cNvPicPr>
            <a:picLocks noGrp="1" noChangeAspect="1"/>
          </p:cNvPicPr>
          <p:nvPr>
            <p:ph idx="1"/>
          </p:nvPr>
        </p:nvPicPr>
        <p:blipFill>
          <a:blip r:embed="rId2"/>
          <a:stretch>
            <a:fillRect/>
          </a:stretch>
        </p:blipFill>
        <p:spPr>
          <a:xfrm>
            <a:off x="3579894" y="1930400"/>
            <a:ext cx="3767390" cy="3720880"/>
          </a:xfrm>
          <a:prstGeom prst="rect">
            <a:avLst/>
          </a:prstGeom>
        </p:spPr>
      </p:pic>
    </p:spTree>
    <p:extLst>
      <p:ext uri="{BB962C8B-B14F-4D97-AF65-F5344CB8AC3E}">
        <p14:creationId xmlns:p14="http://schemas.microsoft.com/office/powerpoint/2010/main" val="30323522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a:extLst>
              <a:ext uri="{FF2B5EF4-FFF2-40B4-BE49-F238E27FC236}">
                <a16:creationId xmlns="" xmlns:a16="http://schemas.microsoft.com/office/drawing/2014/main" id="{96D915A4-28D6-4014-AE85-37E1C3843397}"/>
              </a:ext>
            </a:extLst>
          </p:cNvPr>
          <p:cNvSpPr>
            <a:spLocks noGrp="1"/>
          </p:cNvSpPr>
          <p:nvPr>
            <p:ph type="ftr" sz="quarter" idx="11"/>
          </p:nvPr>
        </p:nvSpPr>
        <p:spPr>
          <a:xfrm>
            <a:off x="677334" y="6041362"/>
            <a:ext cx="9266766" cy="365125"/>
          </a:xfrm>
        </p:spPr>
        <p:txBody>
          <a:bodyPr/>
          <a:lstStyle/>
          <a:p>
            <a:r>
              <a:rPr lang="de-AT" dirty="0"/>
              <a:t>Mairinger – Hebein Reinhild                                                                                                                                                                                                 PH Diözese Linz</a:t>
            </a:r>
            <a:endParaRPr lang="en-US" dirty="0"/>
          </a:p>
        </p:txBody>
      </p:sp>
      <p:pic>
        <p:nvPicPr>
          <p:cNvPr id="10" name="Inhaltsplatzhalter 9">
            <a:extLst>
              <a:ext uri="{FF2B5EF4-FFF2-40B4-BE49-F238E27FC236}">
                <a16:creationId xmlns="" xmlns:a16="http://schemas.microsoft.com/office/drawing/2014/main" id="{DD2B93EE-6647-494C-A6FE-BB91899CC7D4}"/>
              </a:ext>
            </a:extLst>
          </p:cNvPr>
          <p:cNvPicPr>
            <a:picLocks noGrp="1" noChangeAspect="1"/>
          </p:cNvPicPr>
          <p:nvPr>
            <p:ph idx="1"/>
          </p:nvPr>
        </p:nvPicPr>
        <p:blipFill>
          <a:blip r:embed="rId2"/>
          <a:stretch>
            <a:fillRect/>
          </a:stretch>
        </p:blipFill>
        <p:spPr>
          <a:xfrm>
            <a:off x="1992445" y="848718"/>
            <a:ext cx="6636543" cy="4977408"/>
          </a:xfrm>
        </p:spPr>
      </p:pic>
      <p:sp>
        <p:nvSpPr>
          <p:cNvPr id="11" name="Textfeld 10">
            <a:extLst>
              <a:ext uri="{FF2B5EF4-FFF2-40B4-BE49-F238E27FC236}">
                <a16:creationId xmlns="" xmlns:a16="http://schemas.microsoft.com/office/drawing/2014/main" id="{A2B6BC3C-2A25-47DF-B577-451339E851AB}"/>
              </a:ext>
            </a:extLst>
          </p:cNvPr>
          <p:cNvSpPr txBox="1"/>
          <p:nvPr/>
        </p:nvSpPr>
        <p:spPr>
          <a:xfrm>
            <a:off x="2095500" y="5564413"/>
            <a:ext cx="8293100" cy="246221"/>
          </a:xfrm>
          <a:prstGeom prst="rect">
            <a:avLst/>
          </a:prstGeom>
          <a:noFill/>
        </p:spPr>
        <p:txBody>
          <a:bodyPr wrap="square" rtlCol="0">
            <a:spAutoFit/>
          </a:bodyPr>
          <a:lstStyle/>
          <a:p>
            <a:r>
              <a:rPr lang="de-AT" sz="1000" dirty="0"/>
              <a:t>Quelle: http://slideplayer.org/</a:t>
            </a:r>
            <a:r>
              <a:rPr lang="de-AT" sz="1000" dirty="0" err="1"/>
              <a:t>slide</a:t>
            </a:r>
            <a:r>
              <a:rPr lang="de-AT" sz="1000" dirty="0"/>
              <a:t>/863522/2/</a:t>
            </a:r>
            <a:r>
              <a:rPr lang="de-AT" sz="1000" dirty="0" err="1"/>
              <a:t>images</a:t>
            </a:r>
            <a:r>
              <a:rPr lang="de-AT" sz="1000" dirty="0"/>
              <a:t>/3/</a:t>
            </a:r>
            <a:r>
              <a:rPr lang="de-AT" sz="1000" dirty="0" err="1"/>
              <a:t>Schülerleistungen+Schülerleistungen+Lehrperson</a:t>
            </a:r>
            <a:r>
              <a:rPr lang="de-AT" sz="1000" dirty="0"/>
              <a:t>:.</a:t>
            </a:r>
            <a:r>
              <a:rPr lang="de-AT" sz="1000" dirty="0" err="1"/>
              <a:t>jpg</a:t>
            </a:r>
            <a:endParaRPr lang="de-AT" sz="1000" dirty="0"/>
          </a:p>
        </p:txBody>
      </p:sp>
    </p:spTree>
    <p:extLst>
      <p:ext uri="{BB962C8B-B14F-4D97-AF65-F5344CB8AC3E}">
        <p14:creationId xmlns:p14="http://schemas.microsoft.com/office/powerpoint/2010/main" val="2795001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nhaltsplatzhalter 5">
            <a:extLst>
              <a:ext uri="{FF2B5EF4-FFF2-40B4-BE49-F238E27FC236}">
                <a16:creationId xmlns="" xmlns:a16="http://schemas.microsoft.com/office/drawing/2014/main" id="{95C8E39B-8235-4159-9CB2-21CFD575AC1B}"/>
              </a:ext>
            </a:extLst>
          </p:cNvPr>
          <p:cNvPicPr>
            <a:picLocks noGrp="1" noChangeAspect="1"/>
          </p:cNvPicPr>
          <p:nvPr>
            <p:ph idx="1"/>
          </p:nvPr>
        </p:nvPicPr>
        <p:blipFill>
          <a:blip r:embed="rId2"/>
          <a:stretch>
            <a:fillRect/>
          </a:stretch>
        </p:blipFill>
        <p:spPr>
          <a:xfrm>
            <a:off x="1397000" y="695325"/>
            <a:ext cx="6718300" cy="5038725"/>
          </a:xfrm>
        </p:spPr>
      </p:pic>
      <p:sp>
        <p:nvSpPr>
          <p:cNvPr id="4" name="Fußzeilenplatzhalter 3">
            <a:extLst>
              <a:ext uri="{FF2B5EF4-FFF2-40B4-BE49-F238E27FC236}">
                <a16:creationId xmlns="" xmlns:a16="http://schemas.microsoft.com/office/drawing/2014/main" id="{AEBC1654-5BF4-4B9C-9F86-0F4BC56E68B3}"/>
              </a:ext>
            </a:extLst>
          </p:cNvPr>
          <p:cNvSpPr>
            <a:spLocks noGrp="1"/>
          </p:cNvSpPr>
          <p:nvPr>
            <p:ph type="ftr" sz="quarter" idx="11"/>
          </p:nvPr>
        </p:nvSpPr>
        <p:spPr>
          <a:xfrm>
            <a:off x="677334" y="6041362"/>
            <a:ext cx="11057466" cy="365125"/>
          </a:xfrm>
        </p:spPr>
        <p:txBody>
          <a:bodyPr/>
          <a:lstStyle/>
          <a:p>
            <a:r>
              <a:rPr lang="de-AT" dirty="0"/>
              <a:t>Mairinger – Hebein Reinhild                                                              														H Diözese Linz</a:t>
            </a:r>
            <a:endParaRPr lang="en-US" dirty="0"/>
          </a:p>
        </p:txBody>
      </p:sp>
      <p:sp>
        <p:nvSpPr>
          <p:cNvPr id="7" name="Textfeld 6">
            <a:extLst>
              <a:ext uri="{FF2B5EF4-FFF2-40B4-BE49-F238E27FC236}">
                <a16:creationId xmlns="" xmlns:a16="http://schemas.microsoft.com/office/drawing/2014/main" id="{1CE285C7-0457-4A59-A487-EC4E03111AB7}"/>
              </a:ext>
            </a:extLst>
          </p:cNvPr>
          <p:cNvSpPr txBox="1"/>
          <p:nvPr/>
        </p:nvSpPr>
        <p:spPr>
          <a:xfrm>
            <a:off x="1397000" y="5734050"/>
            <a:ext cx="7683500" cy="246221"/>
          </a:xfrm>
          <a:prstGeom prst="rect">
            <a:avLst/>
          </a:prstGeom>
          <a:noFill/>
        </p:spPr>
        <p:txBody>
          <a:bodyPr wrap="square" rtlCol="0">
            <a:spAutoFit/>
          </a:bodyPr>
          <a:lstStyle/>
          <a:p>
            <a:r>
              <a:rPr lang="de-AT" sz="1000" dirty="0"/>
              <a:t>Quelle: slideplayer.org/</a:t>
            </a:r>
            <a:r>
              <a:rPr lang="de-AT" sz="1000" dirty="0" err="1"/>
              <a:t>slide</a:t>
            </a:r>
            <a:r>
              <a:rPr lang="de-AT" sz="1000" dirty="0"/>
              <a:t>/12162858/</a:t>
            </a:r>
          </a:p>
        </p:txBody>
      </p:sp>
    </p:spTree>
    <p:extLst>
      <p:ext uri="{BB962C8B-B14F-4D97-AF65-F5344CB8AC3E}">
        <p14:creationId xmlns:p14="http://schemas.microsoft.com/office/powerpoint/2010/main" val="20772625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6FDB7DEF-CF25-4FDD-9C3C-B97232819EE0}"/>
              </a:ext>
            </a:extLst>
          </p:cNvPr>
          <p:cNvSpPr>
            <a:spLocks noGrp="1"/>
          </p:cNvSpPr>
          <p:nvPr>
            <p:ph type="title"/>
          </p:nvPr>
        </p:nvSpPr>
        <p:spPr>
          <a:xfrm>
            <a:off x="143934" y="444500"/>
            <a:ext cx="9965266" cy="508001"/>
          </a:xfrm>
        </p:spPr>
        <p:txBody>
          <a:bodyPr>
            <a:noAutofit/>
          </a:bodyPr>
          <a:lstStyle/>
          <a:p>
            <a:r>
              <a:rPr lang="de-AT" sz="2400" dirty="0"/>
              <a:t>Maßnahmen zur Förderung der Motivation nach Ziegler </a:t>
            </a:r>
            <a:r>
              <a:rPr lang="de-AT" sz="2400"/>
              <a:t>(</a:t>
            </a:r>
            <a:r>
              <a:rPr lang="de-AT" sz="2400" smtClean="0"/>
              <a:t>Heckhausen</a:t>
            </a:r>
            <a:r>
              <a:rPr lang="de-AT" sz="2400" dirty="0"/>
              <a:t>)</a:t>
            </a:r>
            <a:br>
              <a:rPr lang="de-AT" sz="2400" dirty="0"/>
            </a:br>
            <a:endParaRPr lang="de-AT" sz="2400" dirty="0"/>
          </a:p>
        </p:txBody>
      </p:sp>
      <p:sp>
        <p:nvSpPr>
          <p:cNvPr id="3" name="Inhaltsplatzhalter 2">
            <a:extLst>
              <a:ext uri="{FF2B5EF4-FFF2-40B4-BE49-F238E27FC236}">
                <a16:creationId xmlns="" xmlns:a16="http://schemas.microsoft.com/office/drawing/2014/main" id="{528D1B16-6FED-45F7-BC96-C1A2F78727E7}"/>
              </a:ext>
            </a:extLst>
          </p:cNvPr>
          <p:cNvSpPr>
            <a:spLocks noGrp="1"/>
          </p:cNvSpPr>
          <p:nvPr>
            <p:ph idx="1"/>
          </p:nvPr>
        </p:nvSpPr>
        <p:spPr>
          <a:xfrm>
            <a:off x="677334" y="1295400"/>
            <a:ext cx="8596668" cy="4720563"/>
          </a:xfrm>
        </p:spPr>
        <p:txBody>
          <a:bodyPr>
            <a:normAutofit fontScale="92500" lnSpcReduction="20000"/>
          </a:bodyPr>
          <a:lstStyle/>
          <a:p>
            <a:r>
              <a:rPr lang="de-AT" b="1" dirty="0"/>
              <a:t>Lehrer/In muss Begeisterung für Thematik aufbringen </a:t>
            </a:r>
            <a:r>
              <a:rPr lang="de-AT" dirty="0"/>
              <a:t>(nicht </a:t>
            </a:r>
            <a:r>
              <a:rPr lang="de-AT" dirty="0" err="1"/>
              <a:t>weils</a:t>
            </a:r>
            <a:r>
              <a:rPr lang="de-AT" dirty="0"/>
              <a:t> im Lehrplan steht)</a:t>
            </a:r>
          </a:p>
          <a:p>
            <a:r>
              <a:rPr lang="de-AT" b="1" dirty="0"/>
              <a:t> Vermeidung der Setzung extrinsischer Leistungsanreize –keine Belohnungen </a:t>
            </a:r>
            <a:r>
              <a:rPr lang="de-AT" dirty="0"/>
              <a:t>(nicht für Noten oder die Lehrkraft lernen</a:t>
            </a:r>
            <a:r>
              <a:rPr lang="de-AT" b="1" dirty="0"/>
              <a:t>) </a:t>
            </a:r>
            <a:endParaRPr lang="de-AT" b="1" dirty="0">
              <a:sym typeface="Wingdings" panose="05000000000000000000" pitchFamily="2" charset="2"/>
            </a:endParaRPr>
          </a:p>
          <a:p>
            <a:r>
              <a:rPr lang="de-AT" b="1" dirty="0"/>
              <a:t>Subjektive Erfolgserwartung steigern </a:t>
            </a:r>
            <a:r>
              <a:rPr lang="de-AT" dirty="0"/>
              <a:t>(keine Wettbewerbe, lieber individuelle Leistungsfortschritte hervorheben, vorprogrammierte negative Erfolgserwartungen aufbrechen, Potentiale und Begabungen sind variabel</a:t>
            </a:r>
            <a:r>
              <a:rPr lang="de-AT" b="1" dirty="0"/>
              <a:t>)</a:t>
            </a:r>
          </a:p>
          <a:p>
            <a:r>
              <a:rPr lang="de-AT" b="1" dirty="0"/>
              <a:t>Klare überschaubare Handlungsanweisungen geben, kurzfristige Ziele setzen</a:t>
            </a:r>
          </a:p>
          <a:p>
            <a:r>
              <a:rPr lang="de-AT" b="1" dirty="0"/>
              <a:t>Lernen lehren und Selbstwahrnehmung schulen </a:t>
            </a:r>
            <a:r>
              <a:rPr lang="de-AT" dirty="0"/>
              <a:t>(Lerntypanalyse, Lerntechniken, Lernerfolge reflektieren)</a:t>
            </a:r>
          </a:p>
          <a:p>
            <a:r>
              <a:rPr lang="de-AT" b="1" dirty="0"/>
              <a:t>Individuelles Feedback (schriftlich-mündlich): </a:t>
            </a:r>
            <a:r>
              <a:rPr lang="de-AT" dirty="0"/>
              <a:t>Was hat </a:t>
            </a:r>
            <a:r>
              <a:rPr lang="de-AT" i="1" dirty="0"/>
              <a:t>der/die Schüler/in </a:t>
            </a:r>
            <a:r>
              <a:rPr lang="de-AT" dirty="0"/>
              <a:t>zum Erfolg beigetragen?</a:t>
            </a:r>
          </a:p>
          <a:p>
            <a:r>
              <a:rPr lang="de-AT" b="1" dirty="0"/>
              <a:t>Themen schülerorientiert aufbereiten),</a:t>
            </a:r>
            <a:r>
              <a:rPr lang="de-AT" dirty="0"/>
              <a:t> (Alltagsbezug aufbauen, Betroffenheit sichtbar machen, Nutzen sichtbar machen</a:t>
            </a:r>
            <a:r>
              <a:rPr lang="de-AT" b="1" dirty="0"/>
              <a:t> aktuelle Themen bevorzugen</a:t>
            </a:r>
          </a:p>
          <a:p>
            <a:r>
              <a:rPr lang="de-AT" b="1" dirty="0"/>
              <a:t> vernetztes Lernen fördern (</a:t>
            </a:r>
            <a:r>
              <a:rPr lang="de-AT" dirty="0"/>
              <a:t>auf bereits Gelerntem aufbauen</a:t>
            </a:r>
            <a:r>
              <a:rPr lang="de-AT" dirty="0">
                <a:sym typeface="Wingdings" panose="05000000000000000000" pitchFamily="2" charset="2"/>
              </a:rPr>
              <a:t> nachhaltiges Lernen  Hirn kann neue Infos leichter abspeichern, wenn es auf bereits erworbenes Wissen anknüpfen kann</a:t>
            </a:r>
            <a:r>
              <a:rPr lang="de-AT" dirty="0"/>
              <a:t>)</a:t>
            </a:r>
          </a:p>
          <a:p>
            <a:endParaRPr lang="de-AT" b="1" dirty="0"/>
          </a:p>
          <a:p>
            <a:endParaRPr lang="de-AT" b="1" dirty="0"/>
          </a:p>
          <a:p>
            <a:endParaRPr lang="de-AT" b="1" dirty="0"/>
          </a:p>
          <a:p>
            <a:endParaRPr lang="de-AT" b="1" dirty="0"/>
          </a:p>
          <a:p>
            <a:endParaRPr lang="de-AT" dirty="0"/>
          </a:p>
          <a:p>
            <a:endParaRPr lang="de-AT" b="1" dirty="0"/>
          </a:p>
          <a:p>
            <a:pPr marL="0" indent="0">
              <a:buNone/>
            </a:pPr>
            <a:endParaRPr lang="de-AT" b="1" dirty="0"/>
          </a:p>
          <a:p>
            <a:endParaRPr lang="de-AT" b="1" dirty="0"/>
          </a:p>
          <a:p>
            <a:endParaRPr lang="de-AT" dirty="0"/>
          </a:p>
        </p:txBody>
      </p:sp>
      <p:sp>
        <p:nvSpPr>
          <p:cNvPr id="4" name="Fußzeilenplatzhalter 3">
            <a:extLst>
              <a:ext uri="{FF2B5EF4-FFF2-40B4-BE49-F238E27FC236}">
                <a16:creationId xmlns="" xmlns:a16="http://schemas.microsoft.com/office/drawing/2014/main" id="{191489E3-ACB9-4E15-A4D1-2FD9A5A14429}"/>
              </a:ext>
            </a:extLst>
          </p:cNvPr>
          <p:cNvSpPr>
            <a:spLocks noGrp="1"/>
          </p:cNvSpPr>
          <p:nvPr>
            <p:ph type="ftr" sz="quarter" idx="11"/>
          </p:nvPr>
        </p:nvSpPr>
        <p:spPr>
          <a:xfrm>
            <a:off x="677334" y="6358862"/>
            <a:ext cx="6297612" cy="365125"/>
          </a:xfrm>
        </p:spPr>
        <p:txBody>
          <a:bodyPr/>
          <a:lstStyle/>
          <a:p>
            <a:r>
              <a:rPr lang="de-AT" dirty="0"/>
              <a:t>Mairinger – Hebein Reinhild                                                               PH Diözese Linz</a:t>
            </a:r>
            <a:endParaRPr lang="en-US" dirty="0"/>
          </a:p>
        </p:txBody>
      </p:sp>
    </p:spTree>
    <p:extLst>
      <p:ext uri="{BB962C8B-B14F-4D97-AF65-F5344CB8AC3E}">
        <p14:creationId xmlns:p14="http://schemas.microsoft.com/office/powerpoint/2010/main" val="3833590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D1E5945B-2BED-4231-A557-155FB1F64467}"/>
              </a:ext>
            </a:extLst>
          </p:cNvPr>
          <p:cNvSpPr>
            <a:spLocks noGrp="1"/>
          </p:cNvSpPr>
          <p:nvPr>
            <p:ph type="title"/>
          </p:nvPr>
        </p:nvSpPr>
        <p:spPr>
          <a:xfrm>
            <a:off x="677334" y="609599"/>
            <a:ext cx="8596668" cy="1185865"/>
          </a:xfrm>
        </p:spPr>
        <p:txBody>
          <a:bodyPr>
            <a:normAutofit/>
          </a:bodyPr>
          <a:lstStyle/>
          <a:p>
            <a:r>
              <a:rPr lang="de-AT" sz="2800" dirty="0"/>
              <a:t>Tipps zur Steigerung des Lernerfolges im Unterricht (nach Weinert „Lernen als Brücke“)</a:t>
            </a:r>
          </a:p>
        </p:txBody>
      </p:sp>
      <p:sp>
        <p:nvSpPr>
          <p:cNvPr id="3" name="Inhaltsplatzhalter 2">
            <a:extLst>
              <a:ext uri="{FF2B5EF4-FFF2-40B4-BE49-F238E27FC236}">
                <a16:creationId xmlns="" xmlns:a16="http://schemas.microsoft.com/office/drawing/2014/main" id="{0C43562E-0272-4962-9CBF-F0EFC77D2892}"/>
              </a:ext>
            </a:extLst>
          </p:cNvPr>
          <p:cNvSpPr>
            <a:spLocks noGrp="1"/>
          </p:cNvSpPr>
          <p:nvPr>
            <p:ph idx="1"/>
          </p:nvPr>
        </p:nvSpPr>
        <p:spPr>
          <a:xfrm>
            <a:off x="677334" y="1795465"/>
            <a:ext cx="10663766" cy="4611022"/>
          </a:xfrm>
        </p:spPr>
        <p:txBody>
          <a:bodyPr>
            <a:normAutofit/>
          </a:bodyPr>
          <a:lstStyle/>
          <a:p>
            <a:pPr marL="0" indent="0">
              <a:buNone/>
            </a:pPr>
            <a:r>
              <a:rPr lang="de-AT" sz="2000" b="1" dirty="0"/>
              <a:t>Gutes Lernen umfasst folgende Lernsequenzen:</a:t>
            </a:r>
          </a:p>
          <a:p>
            <a:r>
              <a:rPr lang="de-AT" sz="2000" dirty="0"/>
              <a:t>Aktive  (Schüler beteiligt sich)</a:t>
            </a:r>
          </a:p>
          <a:p>
            <a:r>
              <a:rPr lang="de-AT" sz="2000" dirty="0"/>
              <a:t>Konstruktive (S analysiert, gestaltet-Problemlösung im Mittelpunkt )</a:t>
            </a:r>
          </a:p>
          <a:p>
            <a:r>
              <a:rPr lang="de-AT" sz="2000" dirty="0"/>
              <a:t>Zielgerichtete (Schüler setzt Ziele und plant konkrete Lernschritte)</a:t>
            </a:r>
          </a:p>
          <a:p>
            <a:r>
              <a:rPr lang="de-AT" sz="2000" dirty="0"/>
              <a:t>Kumulative (aufbauend auf bereits kürzlich erworbenen oder bereits angewendeten Kenntnissen)</a:t>
            </a:r>
          </a:p>
          <a:p>
            <a:r>
              <a:rPr lang="de-AT" sz="2000" dirty="0"/>
              <a:t>Systematische (leicht ein- und zuzuordnen, aufbauend)</a:t>
            </a:r>
          </a:p>
          <a:p>
            <a:r>
              <a:rPr lang="de-AT" sz="2000" dirty="0"/>
              <a:t>Situierte (darauf aufbauend, was Schüler als brauchbar und nützlich empfindet)</a:t>
            </a:r>
          </a:p>
          <a:p>
            <a:r>
              <a:rPr lang="de-AT" sz="2000" dirty="0"/>
              <a:t>Selbstständige und selbstregulierte</a:t>
            </a:r>
          </a:p>
          <a:p>
            <a:r>
              <a:rPr lang="de-AT" sz="2000" dirty="0"/>
              <a:t>Kooperative und partizipative</a:t>
            </a:r>
          </a:p>
          <a:p>
            <a:endParaRPr lang="de-AT" dirty="0"/>
          </a:p>
          <a:p>
            <a:endParaRPr lang="de-AT" dirty="0"/>
          </a:p>
          <a:p>
            <a:pPr marL="0" indent="0">
              <a:buNone/>
            </a:pPr>
            <a:endParaRPr lang="de-AT" dirty="0"/>
          </a:p>
          <a:p>
            <a:endParaRPr lang="de-AT" dirty="0"/>
          </a:p>
          <a:p>
            <a:endParaRPr lang="de-AT" dirty="0"/>
          </a:p>
        </p:txBody>
      </p:sp>
      <p:sp>
        <p:nvSpPr>
          <p:cNvPr id="4" name="Fußzeilenplatzhalter 3">
            <a:extLst>
              <a:ext uri="{FF2B5EF4-FFF2-40B4-BE49-F238E27FC236}">
                <a16:creationId xmlns="" xmlns:a16="http://schemas.microsoft.com/office/drawing/2014/main" id="{9F68AD21-44E2-419D-841A-15B5EBCA7D3A}"/>
              </a:ext>
            </a:extLst>
          </p:cNvPr>
          <p:cNvSpPr>
            <a:spLocks noGrp="1"/>
          </p:cNvSpPr>
          <p:nvPr>
            <p:ph type="ftr" sz="quarter" idx="11"/>
          </p:nvPr>
        </p:nvSpPr>
        <p:spPr/>
        <p:txBody>
          <a:bodyPr/>
          <a:lstStyle/>
          <a:p>
            <a:r>
              <a:rPr lang="de-AT"/>
              <a:t>Mairinger – Hebein Reinhild                                                               PH Diözese Linz</a:t>
            </a:r>
            <a:endParaRPr lang="en-US" dirty="0"/>
          </a:p>
        </p:txBody>
      </p:sp>
      <p:pic>
        <p:nvPicPr>
          <p:cNvPr id="8" name="Grafik 7">
            <a:extLst>
              <a:ext uri="{FF2B5EF4-FFF2-40B4-BE49-F238E27FC236}">
                <a16:creationId xmlns="" xmlns:a16="http://schemas.microsoft.com/office/drawing/2014/main" id="{07067A32-E69A-4C6F-B2B0-90C8DBDAB5B9}"/>
              </a:ext>
            </a:extLst>
          </p:cNvPr>
          <p:cNvPicPr>
            <a:picLocks noChangeAspect="1"/>
          </p:cNvPicPr>
          <p:nvPr/>
        </p:nvPicPr>
        <p:blipFill>
          <a:blip r:embed="rId2"/>
          <a:stretch>
            <a:fillRect/>
          </a:stretch>
        </p:blipFill>
        <p:spPr>
          <a:xfrm>
            <a:off x="8674100" y="5210258"/>
            <a:ext cx="3517900" cy="1662208"/>
          </a:xfrm>
          <a:prstGeom prst="rect">
            <a:avLst/>
          </a:prstGeom>
        </p:spPr>
      </p:pic>
    </p:spTree>
    <p:extLst>
      <p:ext uri="{BB962C8B-B14F-4D97-AF65-F5344CB8AC3E}">
        <p14:creationId xmlns:p14="http://schemas.microsoft.com/office/powerpoint/2010/main" val="15368794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9038DB48-4A1F-4DC4-9A98-842A2F5FB21D}"/>
              </a:ext>
            </a:extLst>
          </p:cNvPr>
          <p:cNvSpPr>
            <a:spLocks noGrp="1"/>
          </p:cNvSpPr>
          <p:nvPr>
            <p:ph type="title"/>
          </p:nvPr>
        </p:nvSpPr>
        <p:spPr/>
        <p:txBody>
          <a:bodyPr>
            <a:normAutofit fontScale="90000"/>
          </a:bodyPr>
          <a:lstStyle/>
          <a:p>
            <a:r>
              <a:rPr lang="de-AT" dirty="0"/>
              <a:t>Sind erfolgreiche Menschen begabter als andere? Ist erfolgreich zu sein vererbbar? Was macht erfolgreiche Menschen aus?</a:t>
            </a:r>
          </a:p>
        </p:txBody>
      </p:sp>
      <p:sp>
        <p:nvSpPr>
          <p:cNvPr id="3" name="Inhaltsplatzhalter 2">
            <a:extLst>
              <a:ext uri="{FF2B5EF4-FFF2-40B4-BE49-F238E27FC236}">
                <a16:creationId xmlns="" xmlns:a16="http://schemas.microsoft.com/office/drawing/2014/main" id="{841E7998-8B19-49A4-9AA1-DDF4CF8E4D8A}"/>
              </a:ext>
            </a:extLst>
          </p:cNvPr>
          <p:cNvSpPr>
            <a:spLocks noGrp="1"/>
          </p:cNvSpPr>
          <p:nvPr>
            <p:ph idx="1"/>
          </p:nvPr>
        </p:nvSpPr>
        <p:spPr>
          <a:xfrm>
            <a:off x="677334" y="2160589"/>
            <a:ext cx="2904066" cy="3880773"/>
          </a:xfrm>
        </p:spPr>
        <p:txBody>
          <a:bodyPr/>
          <a:lstStyle/>
          <a:p>
            <a:pPr marL="0" indent="0">
              <a:buNone/>
            </a:pPr>
            <a:endParaRPr lang="de-AT" dirty="0"/>
          </a:p>
          <a:p>
            <a:pPr marL="0" indent="0">
              <a:buNone/>
            </a:pPr>
            <a:r>
              <a:rPr lang="de-AT" dirty="0"/>
              <a:t>Suchen Sie nach mindestens 6 Eigenschaften, die erfolgreiche Menschen kennzeichnen!</a:t>
            </a:r>
          </a:p>
          <a:p>
            <a:pPr marL="0" indent="0">
              <a:buNone/>
            </a:pPr>
            <a:endParaRPr lang="de-AT" dirty="0"/>
          </a:p>
          <a:p>
            <a:pPr marL="0" indent="0">
              <a:buNone/>
            </a:pPr>
            <a:r>
              <a:rPr lang="de-AT" dirty="0"/>
              <a:t>Welche Strategien haben Ihnen bereits dazu verholfen, erfolgreich zu sein? (mindestens 3)</a:t>
            </a:r>
          </a:p>
        </p:txBody>
      </p:sp>
      <p:sp>
        <p:nvSpPr>
          <p:cNvPr id="4" name="Fußzeilenplatzhalter 3">
            <a:extLst>
              <a:ext uri="{FF2B5EF4-FFF2-40B4-BE49-F238E27FC236}">
                <a16:creationId xmlns="" xmlns:a16="http://schemas.microsoft.com/office/drawing/2014/main" id="{E2167E06-B033-410F-8418-B79A3C448FFE}"/>
              </a:ext>
            </a:extLst>
          </p:cNvPr>
          <p:cNvSpPr>
            <a:spLocks noGrp="1"/>
          </p:cNvSpPr>
          <p:nvPr>
            <p:ph type="ftr" sz="quarter" idx="11"/>
          </p:nvPr>
        </p:nvSpPr>
        <p:spPr>
          <a:xfrm>
            <a:off x="677334" y="6041362"/>
            <a:ext cx="8596668" cy="365125"/>
          </a:xfrm>
        </p:spPr>
        <p:txBody>
          <a:bodyPr/>
          <a:lstStyle/>
          <a:p>
            <a:r>
              <a:rPr lang="de-AT" dirty="0"/>
              <a:t>Mairinger – Hebein Reinhild                                                                                                                                                                                 PH Diözese Linz</a:t>
            </a:r>
            <a:endParaRPr lang="en-US" dirty="0"/>
          </a:p>
        </p:txBody>
      </p:sp>
      <p:sp>
        <p:nvSpPr>
          <p:cNvPr id="6" name="Textfeld 5">
            <a:extLst>
              <a:ext uri="{FF2B5EF4-FFF2-40B4-BE49-F238E27FC236}">
                <a16:creationId xmlns="" xmlns:a16="http://schemas.microsoft.com/office/drawing/2014/main" id="{1A5B7861-F903-4A5A-85BD-934D582747B7}"/>
              </a:ext>
            </a:extLst>
          </p:cNvPr>
          <p:cNvSpPr txBox="1"/>
          <p:nvPr/>
        </p:nvSpPr>
        <p:spPr>
          <a:xfrm>
            <a:off x="5448300" y="2743200"/>
            <a:ext cx="4025900" cy="3175000"/>
          </a:xfrm>
          <a:prstGeom prst="rect">
            <a:avLst/>
          </a:prstGeom>
          <a:noFill/>
        </p:spPr>
        <p:txBody>
          <a:bodyPr wrap="square" rtlCol="0">
            <a:spAutoFit/>
          </a:bodyPr>
          <a:lstStyle/>
          <a:p>
            <a:endParaRPr lang="de-AT" dirty="0"/>
          </a:p>
        </p:txBody>
      </p:sp>
      <p:sp>
        <p:nvSpPr>
          <p:cNvPr id="7" name="Textfeld 6">
            <a:extLst>
              <a:ext uri="{FF2B5EF4-FFF2-40B4-BE49-F238E27FC236}">
                <a16:creationId xmlns="" xmlns:a16="http://schemas.microsoft.com/office/drawing/2014/main" id="{79550C2C-CDA7-4D74-A5C6-55381EAF5993}"/>
              </a:ext>
            </a:extLst>
          </p:cNvPr>
          <p:cNvSpPr txBox="1"/>
          <p:nvPr/>
        </p:nvSpPr>
        <p:spPr>
          <a:xfrm>
            <a:off x="4953000" y="2413000"/>
            <a:ext cx="4321002" cy="3628362"/>
          </a:xfrm>
          <a:prstGeom prst="rect">
            <a:avLst/>
          </a:prstGeom>
          <a:noFill/>
        </p:spPr>
        <p:txBody>
          <a:bodyPr wrap="square" rtlCol="0">
            <a:spAutoFit/>
          </a:bodyPr>
          <a:lstStyle/>
          <a:p>
            <a:endParaRPr lang="de-AT" dirty="0"/>
          </a:p>
        </p:txBody>
      </p:sp>
      <p:pic>
        <p:nvPicPr>
          <p:cNvPr id="9" name="Grafik 8">
            <a:extLst>
              <a:ext uri="{FF2B5EF4-FFF2-40B4-BE49-F238E27FC236}">
                <a16:creationId xmlns="" xmlns:a16="http://schemas.microsoft.com/office/drawing/2014/main" id="{F1247F0B-60B8-4B3D-9E25-1F4A9F6FC38B}"/>
              </a:ext>
            </a:extLst>
          </p:cNvPr>
          <p:cNvPicPr>
            <a:picLocks noChangeAspect="1"/>
          </p:cNvPicPr>
          <p:nvPr/>
        </p:nvPicPr>
        <p:blipFill>
          <a:blip r:embed="rId2"/>
          <a:stretch>
            <a:fillRect/>
          </a:stretch>
        </p:blipFill>
        <p:spPr>
          <a:xfrm>
            <a:off x="5039168" y="2457913"/>
            <a:ext cx="3594099" cy="3286125"/>
          </a:xfrm>
          <a:prstGeom prst="rect">
            <a:avLst/>
          </a:prstGeom>
        </p:spPr>
      </p:pic>
    </p:spTree>
    <p:extLst>
      <p:ext uri="{BB962C8B-B14F-4D97-AF65-F5344CB8AC3E}">
        <p14:creationId xmlns:p14="http://schemas.microsoft.com/office/powerpoint/2010/main" val="3236627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140C5711-74BD-423A-8A42-6828FA102C44}"/>
              </a:ext>
            </a:extLst>
          </p:cNvPr>
          <p:cNvSpPr>
            <a:spLocks noGrp="1"/>
          </p:cNvSpPr>
          <p:nvPr>
            <p:ph type="title"/>
          </p:nvPr>
        </p:nvSpPr>
        <p:spPr>
          <a:xfrm>
            <a:off x="522552" y="170844"/>
            <a:ext cx="9342966" cy="635000"/>
          </a:xfrm>
        </p:spPr>
        <p:txBody>
          <a:bodyPr>
            <a:normAutofit/>
          </a:bodyPr>
          <a:lstStyle/>
          <a:p>
            <a:r>
              <a:rPr lang="de-AT" sz="2400" dirty="0"/>
              <a:t>Erfolgsintelligenz nach Robert J. Sternberg</a:t>
            </a:r>
          </a:p>
        </p:txBody>
      </p:sp>
      <p:sp>
        <p:nvSpPr>
          <p:cNvPr id="3" name="Inhaltsplatzhalter 2">
            <a:extLst>
              <a:ext uri="{FF2B5EF4-FFF2-40B4-BE49-F238E27FC236}">
                <a16:creationId xmlns="" xmlns:a16="http://schemas.microsoft.com/office/drawing/2014/main" id="{044A75F0-5984-4326-A49D-A81C6BA8BB90}"/>
              </a:ext>
            </a:extLst>
          </p:cNvPr>
          <p:cNvSpPr>
            <a:spLocks noGrp="1"/>
          </p:cNvSpPr>
          <p:nvPr>
            <p:ph idx="1"/>
          </p:nvPr>
        </p:nvSpPr>
        <p:spPr>
          <a:xfrm>
            <a:off x="512584" y="755026"/>
            <a:ext cx="10574516" cy="655274"/>
          </a:xfrm>
        </p:spPr>
        <p:txBody>
          <a:bodyPr>
            <a:normAutofit/>
          </a:bodyPr>
          <a:lstStyle/>
          <a:p>
            <a:pPr marL="0" indent="0">
              <a:buNone/>
            </a:pPr>
            <a:r>
              <a:rPr lang="de-AT" dirty="0"/>
              <a:t>Intelligenz ist erlernbar - ebenso Erfolg zu haben! 20 Strategien nach Sternberg, um Wissen und Können nutzbar zu machen und Ziele zu erreichen</a:t>
            </a:r>
          </a:p>
          <a:p>
            <a:pPr marL="0" indent="0">
              <a:buNone/>
            </a:pPr>
            <a:endParaRPr lang="de-AT" sz="2900" dirty="0"/>
          </a:p>
          <a:p>
            <a:pPr marL="0" indent="0">
              <a:buNone/>
            </a:pPr>
            <a:endParaRPr lang="de-AT" sz="2900" dirty="0"/>
          </a:p>
          <a:p>
            <a:pPr marL="0" indent="0">
              <a:buNone/>
            </a:pPr>
            <a:endParaRPr lang="de-AT" dirty="0"/>
          </a:p>
        </p:txBody>
      </p:sp>
      <p:sp>
        <p:nvSpPr>
          <p:cNvPr id="4" name="Fußzeilenplatzhalter 3">
            <a:extLst>
              <a:ext uri="{FF2B5EF4-FFF2-40B4-BE49-F238E27FC236}">
                <a16:creationId xmlns="" xmlns:a16="http://schemas.microsoft.com/office/drawing/2014/main" id="{E9F79FE9-642A-47D8-B159-A8A058657FEC}"/>
              </a:ext>
            </a:extLst>
          </p:cNvPr>
          <p:cNvSpPr>
            <a:spLocks noGrp="1"/>
          </p:cNvSpPr>
          <p:nvPr>
            <p:ph type="ftr" sz="quarter" idx="11"/>
          </p:nvPr>
        </p:nvSpPr>
        <p:spPr>
          <a:xfrm>
            <a:off x="522552" y="6379380"/>
            <a:ext cx="11108266" cy="365125"/>
          </a:xfrm>
        </p:spPr>
        <p:txBody>
          <a:bodyPr/>
          <a:lstStyle/>
          <a:p>
            <a:r>
              <a:rPr lang="de-AT" dirty="0"/>
              <a:t>Mairinger – Hebein Reinhild                                                             													  PH Diözese Linz</a:t>
            </a:r>
            <a:endParaRPr lang="en-US" dirty="0"/>
          </a:p>
        </p:txBody>
      </p:sp>
      <p:sp>
        <p:nvSpPr>
          <p:cNvPr id="6" name="Textfeld 5">
            <a:extLst>
              <a:ext uri="{FF2B5EF4-FFF2-40B4-BE49-F238E27FC236}">
                <a16:creationId xmlns="" xmlns:a16="http://schemas.microsoft.com/office/drawing/2014/main" id="{35B8FF79-C702-4DCA-A172-A763BFF112A9}"/>
              </a:ext>
            </a:extLst>
          </p:cNvPr>
          <p:cNvSpPr txBox="1"/>
          <p:nvPr/>
        </p:nvSpPr>
        <p:spPr>
          <a:xfrm>
            <a:off x="522552" y="1878228"/>
            <a:ext cx="4344727" cy="4275658"/>
          </a:xfrm>
          <a:prstGeom prst="rect">
            <a:avLst/>
          </a:prstGeom>
          <a:solidFill>
            <a:schemeClr val="accent1"/>
          </a:solidFill>
          <a:ln>
            <a:solidFill>
              <a:schemeClr val="accent1">
                <a:lumMod val="60000"/>
                <a:lumOff val="40000"/>
              </a:schemeClr>
            </a:solidFill>
          </a:ln>
        </p:spPr>
        <p:txBody>
          <a:bodyPr wrap="square" rtlCol="0">
            <a:spAutoFit/>
          </a:bodyPr>
          <a:lstStyle/>
          <a:p>
            <a:pPr marL="342900" lvl="0" indent="-342900">
              <a:lnSpc>
                <a:spcPct val="107000"/>
              </a:lnSpc>
              <a:spcAft>
                <a:spcPts val="800"/>
              </a:spcAft>
              <a:buFont typeface="Wingdings" panose="05000000000000000000" pitchFamily="2" charset="2"/>
              <a:buChar char="ü"/>
              <a:tabLst>
                <a:tab pos="457200" algn="l"/>
              </a:tabLst>
            </a:pPr>
            <a:r>
              <a:rPr lang="de-AT" dirty="0">
                <a:latin typeface="Calibri" panose="020F0502020204030204" pitchFamily="34" charset="0"/>
                <a:ea typeface="Calibri" panose="020F0502020204030204" pitchFamily="34" charset="0"/>
                <a:cs typeface="Times New Roman" panose="02020603050405020304" pitchFamily="18" charset="0"/>
              </a:rPr>
              <a:t>motivieren sich selbst. </a:t>
            </a:r>
          </a:p>
          <a:p>
            <a:pPr marL="342900" lvl="0" indent="-342900">
              <a:lnSpc>
                <a:spcPct val="107000"/>
              </a:lnSpc>
              <a:spcAft>
                <a:spcPts val="800"/>
              </a:spcAft>
              <a:buFont typeface="Wingdings" panose="05000000000000000000" pitchFamily="2" charset="2"/>
              <a:buChar char="ü"/>
              <a:tabLst>
                <a:tab pos="457200" algn="l"/>
              </a:tabLst>
            </a:pPr>
            <a:r>
              <a:rPr lang="de-AT" dirty="0">
                <a:latin typeface="Calibri" panose="020F0502020204030204" pitchFamily="34" charset="0"/>
                <a:ea typeface="Calibri" panose="020F0502020204030204" pitchFamily="34" charset="0"/>
                <a:cs typeface="Times New Roman" panose="02020603050405020304" pitchFamily="18" charset="0"/>
              </a:rPr>
              <a:t>lernen, ihre Impulse zu kontrollieren. </a:t>
            </a:r>
          </a:p>
          <a:p>
            <a:pPr marL="342900" lvl="0" indent="-342900">
              <a:lnSpc>
                <a:spcPct val="107000"/>
              </a:lnSpc>
              <a:spcAft>
                <a:spcPts val="800"/>
              </a:spcAft>
              <a:buFont typeface="Wingdings" panose="05000000000000000000" pitchFamily="2" charset="2"/>
              <a:buChar char="ü"/>
              <a:tabLst>
                <a:tab pos="457200" algn="l"/>
              </a:tabLst>
            </a:pPr>
            <a:r>
              <a:rPr lang="de-AT" dirty="0">
                <a:latin typeface="Calibri" panose="020F0502020204030204" pitchFamily="34" charset="0"/>
                <a:ea typeface="Calibri" panose="020F0502020204030204" pitchFamily="34" charset="0"/>
                <a:cs typeface="Times New Roman" panose="02020603050405020304" pitchFamily="18" charset="0"/>
              </a:rPr>
              <a:t>wissen, wann sie durchhalten müssen. </a:t>
            </a:r>
          </a:p>
          <a:p>
            <a:pPr marL="342900" lvl="0" indent="-342900">
              <a:lnSpc>
                <a:spcPct val="107000"/>
              </a:lnSpc>
              <a:spcAft>
                <a:spcPts val="800"/>
              </a:spcAft>
              <a:buFont typeface="Wingdings" panose="05000000000000000000" pitchFamily="2" charset="2"/>
              <a:buChar char="ü"/>
              <a:tabLst>
                <a:tab pos="457200" algn="l"/>
              </a:tabLst>
            </a:pPr>
            <a:r>
              <a:rPr lang="de-AT" dirty="0">
                <a:latin typeface="Calibri" panose="020F0502020204030204" pitchFamily="34" charset="0"/>
                <a:ea typeface="Calibri" panose="020F0502020204030204" pitchFamily="34" charset="0"/>
                <a:cs typeface="Times New Roman" panose="02020603050405020304" pitchFamily="18" charset="0"/>
              </a:rPr>
              <a:t>wissen, das Beste aus ihren Fähigkeiten zu machen. </a:t>
            </a:r>
          </a:p>
          <a:p>
            <a:pPr marL="342900" lvl="0" indent="-342900">
              <a:lnSpc>
                <a:spcPct val="107000"/>
              </a:lnSpc>
              <a:spcAft>
                <a:spcPts val="800"/>
              </a:spcAft>
              <a:buFont typeface="Wingdings" panose="05000000000000000000" pitchFamily="2" charset="2"/>
              <a:buChar char="ü"/>
              <a:tabLst>
                <a:tab pos="457200" algn="l"/>
              </a:tabLst>
            </a:pPr>
            <a:r>
              <a:rPr lang="de-AT" dirty="0">
                <a:latin typeface="Calibri" panose="020F0502020204030204" pitchFamily="34" charset="0"/>
                <a:ea typeface="Calibri" panose="020F0502020204030204" pitchFamily="34" charset="0"/>
                <a:cs typeface="Times New Roman" panose="02020603050405020304" pitchFamily="18" charset="0"/>
              </a:rPr>
              <a:t>setzen Gedanken in Taten um. </a:t>
            </a:r>
          </a:p>
          <a:p>
            <a:pPr marL="342900" lvl="0" indent="-342900">
              <a:lnSpc>
                <a:spcPct val="107000"/>
              </a:lnSpc>
              <a:spcAft>
                <a:spcPts val="800"/>
              </a:spcAft>
              <a:buFont typeface="Wingdings" panose="05000000000000000000" pitchFamily="2" charset="2"/>
              <a:buChar char="ü"/>
              <a:tabLst>
                <a:tab pos="457200" algn="l"/>
              </a:tabLst>
            </a:pPr>
            <a:r>
              <a:rPr lang="de-AT" dirty="0">
                <a:latin typeface="Calibri" panose="020F0502020204030204" pitchFamily="34" charset="0"/>
                <a:ea typeface="Calibri" panose="020F0502020204030204" pitchFamily="34" charset="0"/>
                <a:cs typeface="Times New Roman" panose="02020603050405020304" pitchFamily="18" charset="0"/>
              </a:rPr>
              <a:t>sind Ergebnis orientiert. </a:t>
            </a:r>
          </a:p>
          <a:p>
            <a:pPr marL="342900" lvl="0" indent="-342900">
              <a:lnSpc>
                <a:spcPct val="107000"/>
              </a:lnSpc>
              <a:spcAft>
                <a:spcPts val="800"/>
              </a:spcAft>
              <a:buFont typeface="Wingdings" panose="05000000000000000000" pitchFamily="2" charset="2"/>
              <a:buChar char="ü"/>
              <a:tabLst>
                <a:tab pos="457200" algn="l"/>
              </a:tabLst>
            </a:pPr>
            <a:r>
              <a:rPr lang="de-AT" dirty="0">
                <a:latin typeface="Calibri" panose="020F0502020204030204" pitchFamily="34" charset="0"/>
                <a:ea typeface="Calibri" panose="020F0502020204030204" pitchFamily="34" charset="0"/>
                <a:cs typeface="Times New Roman" panose="02020603050405020304" pitchFamily="18" charset="0"/>
              </a:rPr>
              <a:t>bringen ihre Aufgaben zu Ende. </a:t>
            </a:r>
          </a:p>
          <a:p>
            <a:pPr marL="342900" lvl="0" indent="-342900">
              <a:lnSpc>
                <a:spcPct val="107000"/>
              </a:lnSpc>
              <a:spcAft>
                <a:spcPts val="800"/>
              </a:spcAft>
              <a:buFont typeface="Wingdings" panose="05000000000000000000" pitchFamily="2" charset="2"/>
              <a:buChar char="ü"/>
              <a:tabLst>
                <a:tab pos="457200" algn="l"/>
              </a:tabLst>
            </a:pPr>
            <a:r>
              <a:rPr lang="de-AT" dirty="0">
                <a:latin typeface="Calibri" panose="020F0502020204030204" pitchFamily="34" charset="0"/>
                <a:ea typeface="Calibri" panose="020F0502020204030204" pitchFamily="34" charset="0"/>
                <a:cs typeface="Times New Roman" panose="02020603050405020304" pitchFamily="18" charset="0"/>
              </a:rPr>
              <a:t>sind initiativ. </a:t>
            </a:r>
          </a:p>
          <a:p>
            <a:pPr marL="342900" lvl="0" indent="-342900">
              <a:lnSpc>
                <a:spcPct val="107000"/>
              </a:lnSpc>
              <a:spcAft>
                <a:spcPts val="800"/>
              </a:spcAft>
              <a:buFont typeface="Wingdings" panose="05000000000000000000" pitchFamily="2" charset="2"/>
              <a:buChar char="ü"/>
              <a:tabLst>
                <a:tab pos="457200" algn="l"/>
              </a:tabLst>
            </a:pPr>
            <a:r>
              <a:rPr lang="de-AT" dirty="0">
                <a:latin typeface="Calibri" panose="020F0502020204030204" pitchFamily="34" charset="0"/>
                <a:ea typeface="Calibri" panose="020F0502020204030204" pitchFamily="34" charset="0"/>
                <a:cs typeface="Times New Roman" panose="02020603050405020304" pitchFamily="18" charset="0"/>
              </a:rPr>
              <a:t>haben keine Angst vor Fehlschlägen. </a:t>
            </a:r>
          </a:p>
          <a:p>
            <a:pPr marL="342900" lvl="0" indent="-342900">
              <a:lnSpc>
                <a:spcPct val="107000"/>
              </a:lnSpc>
              <a:spcAft>
                <a:spcPts val="800"/>
              </a:spcAft>
              <a:buFont typeface="Wingdings" panose="05000000000000000000" pitchFamily="2" charset="2"/>
              <a:buChar char="ü"/>
              <a:tabLst>
                <a:tab pos="457200" algn="l"/>
              </a:tabLst>
            </a:pPr>
            <a:r>
              <a:rPr lang="de-AT" dirty="0">
                <a:latin typeface="Calibri" panose="020F0502020204030204" pitchFamily="34" charset="0"/>
                <a:ea typeface="Calibri" panose="020F0502020204030204" pitchFamily="34" charset="0"/>
                <a:cs typeface="Times New Roman" panose="02020603050405020304" pitchFamily="18" charset="0"/>
              </a:rPr>
              <a:t>schieben nichts auf die lange Bank </a:t>
            </a:r>
          </a:p>
        </p:txBody>
      </p:sp>
      <p:sp>
        <p:nvSpPr>
          <p:cNvPr id="7" name="Textfeld 6">
            <a:extLst>
              <a:ext uri="{FF2B5EF4-FFF2-40B4-BE49-F238E27FC236}">
                <a16:creationId xmlns="" xmlns:a16="http://schemas.microsoft.com/office/drawing/2014/main" id="{AF0FB08A-C3FE-4E36-AD55-D252A0284FBD}"/>
              </a:ext>
            </a:extLst>
          </p:cNvPr>
          <p:cNvSpPr txBox="1"/>
          <p:nvPr/>
        </p:nvSpPr>
        <p:spPr>
          <a:xfrm>
            <a:off x="4775201" y="1879593"/>
            <a:ext cx="6321868" cy="4682350"/>
          </a:xfrm>
          <a:prstGeom prst="rect">
            <a:avLst/>
          </a:prstGeom>
          <a:solidFill>
            <a:schemeClr val="accent1"/>
          </a:solidFill>
          <a:ln>
            <a:solidFill>
              <a:schemeClr val="accent1">
                <a:lumMod val="40000"/>
                <a:lumOff val="60000"/>
              </a:schemeClr>
            </a:solidFill>
          </a:ln>
        </p:spPr>
        <p:txBody>
          <a:bodyPr wrap="square" rtlCol="0">
            <a:spAutoFit/>
          </a:bodyPr>
          <a:lstStyle/>
          <a:p>
            <a:pPr marL="342900" lvl="0" indent="-342900">
              <a:lnSpc>
                <a:spcPct val="107000"/>
              </a:lnSpc>
              <a:spcAft>
                <a:spcPts val="800"/>
              </a:spcAft>
              <a:buFont typeface="Wingdings" panose="05000000000000000000" pitchFamily="2" charset="2"/>
              <a:buChar char="ü"/>
              <a:tabLst>
                <a:tab pos="457200" algn="l"/>
              </a:tabLst>
            </a:pPr>
            <a:r>
              <a:rPr lang="de-AT" dirty="0">
                <a:latin typeface="Calibri" panose="020F0502020204030204" pitchFamily="34" charset="0"/>
                <a:ea typeface="Calibri" panose="020F0502020204030204" pitchFamily="34" charset="0"/>
                <a:cs typeface="Times New Roman" panose="02020603050405020304" pitchFamily="18" charset="0"/>
              </a:rPr>
              <a:t>akzeptieren berechtigte Kritik </a:t>
            </a:r>
          </a:p>
          <a:p>
            <a:pPr marL="342900" lvl="0" indent="-342900">
              <a:lnSpc>
                <a:spcPct val="107000"/>
              </a:lnSpc>
              <a:spcAft>
                <a:spcPts val="800"/>
              </a:spcAft>
              <a:buFont typeface="Wingdings" panose="05000000000000000000" pitchFamily="2" charset="2"/>
              <a:buChar char="ü"/>
              <a:tabLst>
                <a:tab pos="457200" algn="l"/>
              </a:tabLst>
            </a:pPr>
            <a:r>
              <a:rPr lang="de-AT" dirty="0">
                <a:latin typeface="Calibri" panose="020F0502020204030204" pitchFamily="34" charset="0"/>
                <a:ea typeface="Calibri" panose="020F0502020204030204" pitchFamily="34" charset="0"/>
                <a:cs typeface="Times New Roman" panose="02020603050405020304" pitchFamily="18" charset="0"/>
              </a:rPr>
              <a:t>lehnen Selbstmitleid ab. </a:t>
            </a:r>
          </a:p>
          <a:p>
            <a:pPr marL="342900" lvl="0" indent="-342900">
              <a:lnSpc>
                <a:spcPct val="107000"/>
              </a:lnSpc>
              <a:spcAft>
                <a:spcPts val="800"/>
              </a:spcAft>
              <a:buFont typeface="Wingdings" panose="05000000000000000000" pitchFamily="2" charset="2"/>
              <a:buChar char="ü"/>
              <a:tabLst>
                <a:tab pos="457200" algn="l"/>
              </a:tabLst>
            </a:pPr>
            <a:r>
              <a:rPr lang="de-AT" dirty="0">
                <a:latin typeface="Calibri" panose="020F0502020204030204" pitchFamily="34" charset="0"/>
                <a:ea typeface="Calibri" panose="020F0502020204030204" pitchFamily="34" charset="0"/>
                <a:cs typeface="Times New Roman" panose="02020603050405020304" pitchFamily="18" charset="0"/>
              </a:rPr>
              <a:t>sind unabhängig. </a:t>
            </a:r>
          </a:p>
          <a:p>
            <a:pPr marL="342900" lvl="0" indent="-342900">
              <a:lnSpc>
                <a:spcPct val="107000"/>
              </a:lnSpc>
              <a:spcAft>
                <a:spcPts val="800"/>
              </a:spcAft>
              <a:buFont typeface="Wingdings" panose="05000000000000000000" pitchFamily="2" charset="2"/>
              <a:buChar char="ü"/>
              <a:tabLst>
                <a:tab pos="457200" algn="l"/>
              </a:tabLst>
            </a:pPr>
            <a:r>
              <a:rPr lang="de-AT" dirty="0">
                <a:latin typeface="Calibri" panose="020F0502020204030204" pitchFamily="34" charset="0"/>
                <a:ea typeface="Calibri" panose="020F0502020204030204" pitchFamily="34" charset="0"/>
                <a:cs typeface="Times New Roman" panose="02020603050405020304" pitchFamily="18" charset="0"/>
              </a:rPr>
              <a:t>versuchen, persönliche Schwierigkeiten zu überwinden. </a:t>
            </a:r>
          </a:p>
          <a:p>
            <a:pPr marL="342900" lvl="0" indent="-342900">
              <a:lnSpc>
                <a:spcPct val="107000"/>
              </a:lnSpc>
              <a:spcAft>
                <a:spcPts val="800"/>
              </a:spcAft>
              <a:buFont typeface="Wingdings" panose="05000000000000000000" pitchFamily="2" charset="2"/>
              <a:buChar char="ü"/>
              <a:tabLst>
                <a:tab pos="457200" algn="l"/>
              </a:tabLst>
            </a:pPr>
            <a:r>
              <a:rPr lang="de-AT" dirty="0">
                <a:latin typeface="Calibri" panose="020F0502020204030204" pitchFamily="34" charset="0"/>
                <a:ea typeface="Calibri" panose="020F0502020204030204" pitchFamily="34" charset="0"/>
                <a:cs typeface="Times New Roman" panose="02020603050405020304" pitchFamily="18" charset="0"/>
              </a:rPr>
              <a:t>konzentrieren sich auf ihre Ziele. </a:t>
            </a:r>
          </a:p>
          <a:p>
            <a:pPr marL="342900" lvl="0" indent="-342900">
              <a:lnSpc>
                <a:spcPct val="107000"/>
              </a:lnSpc>
              <a:spcAft>
                <a:spcPts val="800"/>
              </a:spcAft>
              <a:buFont typeface="Wingdings" panose="05000000000000000000" pitchFamily="2" charset="2"/>
              <a:buChar char="ü"/>
              <a:tabLst>
                <a:tab pos="457200" algn="l"/>
              </a:tabLst>
            </a:pPr>
            <a:r>
              <a:rPr lang="de-AT" dirty="0">
                <a:latin typeface="Calibri" panose="020F0502020204030204" pitchFamily="34" charset="0"/>
                <a:ea typeface="Calibri" panose="020F0502020204030204" pitchFamily="34" charset="0"/>
                <a:cs typeface="Times New Roman" panose="02020603050405020304" pitchFamily="18" charset="0"/>
              </a:rPr>
              <a:t>kennen den schmalen Grat zwischen Überlastung und Unterforderung. </a:t>
            </a:r>
          </a:p>
          <a:p>
            <a:pPr marL="342900" lvl="0" indent="-342900">
              <a:lnSpc>
                <a:spcPct val="107000"/>
              </a:lnSpc>
              <a:spcAft>
                <a:spcPts val="800"/>
              </a:spcAft>
              <a:buFont typeface="Wingdings" panose="05000000000000000000" pitchFamily="2" charset="2"/>
              <a:buChar char="ü"/>
              <a:tabLst>
                <a:tab pos="457200" algn="l"/>
              </a:tabLst>
            </a:pPr>
            <a:r>
              <a:rPr lang="de-AT" dirty="0">
                <a:latin typeface="Calibri" panose="020F0502020204030204" pitchFamily="34" charset="0"/>
                <a:ea typeface="Calibri" panose="020F0502020204030204" pitchFamily="34" charset="0"/>
                <a:cs typeface="Times New Roman" panose="02020603050405020304" pitchFamily="18" charset="0"/>
              </a:rPr>
              <a:t>können lange auf Belohnungen warten. </a:t>
            </a:r>
          </a:p>
          <a:p>
            <a:pPr marL="342900" lvl="0" indent="-342900">
              <a:lnSpc>
                <a:spcPct val="107000"/>
              </a:lnSpc>
              <a:spcAft>
                <a:spcPts val="800"/>
              </a:spcAft>
              <a:buFont typeface="Wingdings" panose="05000000000000000000" pitchFamily="2" charset="2"/>
              <a:buChar char="ü"/>
              <a:tabLst>
                <a:tab pos="457200" algn="l"/>
              </a:tabLst>
            </a:pPr>
            <a:r>
              <a:rPr lang="de-AT" dirty="0">
                <a:latin typeface="Calibri" panose="020F0502020204030204" pitchFamily="34" charset="0"/>
                <a:ea typeface="Calibri" panose="020F0502020204030204" pitchFamily="34" charset="0"/>
                <a:cs typeface="Times New Roman" panose="02020603050405020304" pitchFamily="18" charset="0"/>
              </a:rPr>
              <a:t>können den Wald und die Bäume sehen. </a:t>
            </a:r>
          </a:p>
          <a:p>
            <a:pPr marL="342900" lvl="0" indent="-342900">
              <a:lnSpc>
                <a:spcPct val="107000"/>
              </a:lnSpc>
              <a:spcAft>
                <a:spcPts val="800"/>
              </a:spcAft>
              <a:buFont typeface="Wingdings" panose="05000000000000000000" pitchFamily="2" charset="2"/>
              <a:buChar char="ü"/>
              <a:tabLst>
                <a:tab pos="457200" algn="l"/>
              </a:tabLst>
            </a:pPr>
            <a:r>
              <a:rPr lang="de-AT" dirty="0">
                <a:latin typeface="Calibri" panose="020F0502020204030204" pitchFamily="34" charset="0"/>
                <a:ea typeface="Calibri" panose="020F0502020204030204" pitchFamily="34" charset="0"/>
                <a:cs typeface="Times New Roman" panose="02020603050405020304" pitchFamily="18" charset="0"/>
              </a:rPr>
              <a:t>setzen ein vernünftiges Maß an Selbstvertrauen und glauben an ihre Fähigkeit, ihre Ziele zu erreichen. </a:t>
            </a:r>
          </a:p>
          <a:p>
            <a:pPr marL="285750" indent="-285750">
              <a:buFont typeface="Wingdings" panose="05000000000000000000" pitchFamily="2" charset="2"/>
              <a:buChar char="ü"/>
            </a:pPr>
            <a:r>
              <a:rPr lang="de-AT" dirty="0">
                <a:latin typeface="Calibri" panose="020F0502020204030204" pitchFamily="34" charset="0"/>
                <a:ea typeface="Calibri" panose="020F0502020204030204" pitchFamily="34" charset="0"/>
                <a:cs typeface="Times New Roman" panose="02020603050405020304" pitchFamily="18" charset="0"/>
              </a:rPr>
              <a:t>denken gleichermaßen analytisch, kreativ und praktisch</a:t>
            </a:r>
            <a:endParaRPr lang="de-AT" dirty="0"/>
          </a:p>
        </p:txBody>
      </p:sp>
      <p:sp>
        <p:nvSpPr>
          <p:cNvPr id="8" name="Textfeld 7">
            <a:extLst>
              <a:ext uri="{FF2B5EF4-FFF2-40B4-BE49-F238E27FC236}">
                <a16:creationId xmlns="" xmlns:a16="http://schemas.microsoft.com/office/drawing/2014/main" id="{784A036A-D160-4589-AD19-275ECDBFBBA5}"/>
              </a:ext>
            </a:extLst>
          </p:cNvPr>
          <p:cNvSpPr txBox="1"/>
          <p:nvPr/>
        </p:nvSpPr>
        <p:spPr>
          <a:xfrm>
            <a:off x="522552" y="1522262"/>
            <a:ext cx="10574516" cy="369332"/>
          </a:xfrm>
          <a:prstGeom prst="rect">
            <a:avLst/>
          </a:prstGeom>
          <a:solidFill>
            <a:schemeClr val="accent1"/>
          </a:solidFill>
          <a:ln>
            <a:solidFill>
              <a:schemeClr val="accent1"/>
            </a:solidFill>
          </a:ln>
        </p:spPr>
        <p:txBody>
          <a:bodyPr wrap="square" rtlCol="0">
            <a:spAutoFit/>
          </a:bodyPr>
          <a:lstStyle/>
          <a:p>
            <a:r>
              <a:rPr lang="de-AT" dirty="0"/>
              <a:t>Menschen mit Erfolgsintelligenz </a:t>
            </a:r>
          </a:p>
        </p:txBody>
      </p:sp>
    </p:spTree>
    <p:extLst>
      <p:ext uri="{BB962C8B-B14F-4D97-AF65-F5344CB8AC3E}">
        <p14:creationId xmlns:p14="http://schemas.microsoft.com/office/powerpoint/2010/main" val="3582759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 xmlns:a16="http://schemas.microsoft.com/office/drawing/2014/main" id="{411FE221-9464-4EFA-A90C-E0B97F452F4C}"/>
              </a:ext>
            </a:extLst>
          </p:cNvPr>
          <p:cNvSpPr>
            <a:spLocks noGrp="1"/>
          </p:cNvSpPr>
          <p:nvPr>
            <p:ph type="title"/>
          </p:nvPr>
        </p:nvSpPr>
        <p:spPr/>
        <p:txBody>
          <a:bodyPr/>
          <a:lstStyle/>
          <a:p>
            <a:r>
              <a:rPr lang="de-AT" dirty="0"/>
              <a:t>Methoden zur Motivationssteigerung im GWK-Unterricht</a:t>
            </a:r>
          </a:p>
        </p:txBody>
      </p:sp>
      <p:pic>
        <p:nvPicPr>
          <p:cNvPr id="6" name="Inhaltsplatzhalter 5">
            <a:extLst>
              <a:ext uri="{FF2B5EF4-FFF2-40B4-BE49-F238E27FC236}">
                <a16:creationId xmlns="" xmlns:a16="http://schemas.microsoft.com/office/drawing/2014/main" id="{F3980B8C-E3B3-4938-BFA3-71A7475AAF85}"/>
              </a:ext>
            </a:extLst>
          </p:cNvPr>
          <p:cNvPicPr>
            <a:picLocks noGrp="1" noChangeAspect="1"/>
          </p:cNvPicPr>
          <p:nvPr>
            <p:ph idx="1"/>
          </p:nvPr>
        </p:nvPicPr>
        <p:blipFill>
          <a:blip r:embed="rId2"/>
          <a:stretch>
            <a:fillRect/>
          </a:stretch>
        </p:blipFill>
        <p:spPr>
          <a:xfrm>
            <a:off x="2388394" y="2160588"/>
            <a:ext cx="5175249" cy="3881437"/>
          </a:xfrm>
        </p:spPr>
      </p:pic>
      <p:sp>
        <p:nvSpPr>
          <p:cNvPr id="4" name="Fußzeilenplatzhalter 3">
            <a:extLst>
              <a:ext uri="{FF2B5EF4-FFF2-40B4-BE49-F238E27FC236}">
                <a16:creationId xmlns="" xmlns:a16="http://schemas.microsoft.com/office/drawing/2014/main" id="{27DA1274-6B81-450F-A73C-A10B2344269F}"/>
              </a:ext>
            </a:extLst>
          </p:cNvPr>
          <p:cNvSpPr>
            <a:spLocks noGrp="1"/>
          </p:cNvSpPr>
          <p:nvPr>
            <p:ph type="ftr" sz="quarter" idx="11"/>
          </p:nvPr>
        </p:nvSpPr>
        <p:spPr/>
        <p:txBody>
          <a:bodyPr/>
          <a:lstStyle/>
          <a:p>
            <a:r>
              <a:rPr lang="de-AT"/>
              <a:t>Mairinger – Hebein Reinhild                                                               PH Diözese Linz</a:t>
            </a:r>
            <a:endParaRPr lang="en-US" dirty="0"/>
          </a:p>
        </p:txBody>
      </p:sp>
    </p:spTree>
    <p:extLst>
      <p:ext uri="{BB962C8B-B14F-4D97-AF65-F5344CB8AC3E}">
        <p14:creationId xmlns:p14="http://schemas.microsoft.com/office/powerpoint/2010/main" val="1899611485"/>
      </p:ext>
    </p:extLst>
  </p:cSld>
  <p:clrMapOvr>
    <a:masterClrMapping/>
  </p:clrMapOvr>
</p:sld>
</file>

<file path=ppt/theme/theme1.xml><?xml version="1.0" encoding="utf-8"?>
<a:theme xmlns:a="http://schemas.openxmlformats.org/drawingml/2006/main" name="Facette">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0</TotalTime>
  <Words>1729</Words>
  <Application>Microsoft Office PowerPoint</Application>
  <PresentationFormat>Benutzerdefiniert</PresentationFormat>
  <Paragraphs>174</Paragraphs>
  <Slides>25</Slides>
  <Notes>0</Notes>
  <HiddenSlides>0</HiddenSlides>
  <MMClips>0</MMClips>
  <ScaleCrop>false</ScaleCrop>
  <HeadingPairs>
    <vt:vector size="4" baseType="variant">
      <vt:variant>
        <vt:lpstr>Design</vt:lpstr>
      </vt:variant>
      <vt:variant>
        <vt:i4>1</vt:i4>
      </vt:variant>
      <vt:variant>
        <vt:lpstr>Folientitel</vt:lpstr>
      </vt:variant>
      <vt:variant>
        <vt:i4>25</vt:i4>
      </vt:variant>
    </vt:vector>
  </HeadingPairs>
  <TitlesOfParts>
    <vt:vector size="26" baseType="lpstr">
      <vt:lpstr>Facette</vt:lpstr>
      <vt:lpstr>Fachdidaktisches Begleitseminar GWK Block 2</vt:lpstr>
      <vt:lpstr>Kann ich als Lehrer/in die Motivation und Lernbereitschaft der Schüler/Innen beeinflussen und das Interesse nachhaltig fördern?   Wenn ja, wie?    Welche Probleme könnten auftreten?  </vt:lpstr>
      <vt:lpstr>PowerPoint-Präsentation</vt:lpstr>
      <vt:lpstr>PowerPoint-Präsentation</vt:lpstr>
      <vt:lpstr>Maßnahmen zur Förderung der Motivation nach Ziegler (Heckhausen) </vt:lpstr>
      <vt:lpstr>Tipps zur Steigerung des Lernerfolges im Unterricht (nach Weinert „Lernen als Brücke“)</vt:lpstr>
      <vt:lpstr>Sind erfolgreiche Menschen begabter als andere? Ist erfolgreich zu sein vererbbar? Was macht erfolgreiche Menschen aus?</vt:lpstr>
      <vt:lpstr>Erfolgsintelligenz nach Robert J. Sternberg</vt:lpstr>
      <vt:lpstr>Methoden zur Motivationssteigerung im GWK-Unterricht</vt:lpstr>
      <vt:lpstr>Aufgabe: Entwickeln Sie für eines der  unteren Lernziele einen motivationsfördernden Unterrichtseinstieg, der die SchülerInnen neugierig macht und dazu motiviert, sich näher mit dem Thema auseinandersetzen zu wollen.</vt:lpstr>
      <vt:lpstr>Aufgabe: Entwickeln Sie für eines der unteren Lernziele einen motivationsfördernden Unterrichtseinstieg, der die Schüler neugierig macht und dazu motiviert, sich näher mit dem Thema auseinandersetzen zu wollen.</vt:lpstr>
      <vt:lpstr>Ad Bevölkerung:  Einstieg: PROVOKATION</vt:lpstr>
      <vt:lpstr>Ad Bevölkerung Karikatur</vt:lpstr>
      <vt:lpstr>Ad Grunddaseinsfunktionen Variante 1: Kreativer Einstieg-SCHÜLER PLANEN TRAUMSTADT</vt:lpstr>
      <vt:lpstr>Variante 2: Grunddaseinsfunktion  Bilderinterpretation-Gruppenarbeit</vt:lpstr>
      <vt:lpstr>Ad Land - Stadt Diskussion - Konfrontation</vt:lpstr>
      <vt:lpstr>Ad :Klimazonen Rätsel- Gruppenarbeit</vt:lpstr>
      <vt:lpstr>Provokation - bewusste Irreführung</vt:lpstr>
      <vt:lpstr>Spiel</vt:lpstr>
      <vt:lpstr>Positionierung </vt:lpstr>
      <vt:lpstr>Ideen entwickeln</vt:lpstr>
      <vt:lpstr>Kreative Ursachenforschung</vt:lpstr>
      <vt:lpstr>Kreatives Kartieren</vt:lpstr>
      <vt:lpstr>Vorteile für Entdeckendes Forschendes Lernen</vt:lpstr>
      <vt:lpstr>Nach dem Motto</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Fachdidaktisches Begleitseminar Block 2</dc:title>
  <dc:creator>Reinhild Hebein</dc:creator>
  <cp:lastModifiedBy>Hermine</cp:lastModifiedBy>
  <cp:revision>53</cp:revision>
  <dcterms:created xsi:type="dcterms:W3CDTF">2018-04-10T07:37:24Z</dcterms:created>
  <dcterms:modified xsi:type="dcterms:W3CDTF">2020-10-20T16:42:21Z</dcterms:modified>
</cp:coreProperties>
</file>