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FE78BE-1E29-48E1-9A3A-409599E87649}" type="datetimeFigureOut">
              <a:rPr lang="de-AT" smtClean="0"/>
              <a:t>16.01.2023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grid.kerschbaummair@bildung.gv.at" TargetMode="External"/><Relationship Id="rId2" Type="http://schemas.openxmlformats.org/officeDocument/2006/relationships/hyperlink" Target="mailto:reinhild.hebein@ph-linz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BA4D53D-6C48-4E72-930B-927302BC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918" y="365954"/>
            <a:ext cx="10139266" cy="166858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Arial Black" panose="020B0A04020102020204" pitchFamily="34" charset="0"/>
              </a:rPr>
              <a:t>Schulpraxis PH </a:t>
            </a:r>
            <a:r>
              <a:rPr lang="de-DE" sz="4000" dirty="0">
                <a:latin typeface="Arial Black" panose="020B0A04020102020204" pitchFamily="34" charset="0"/>
              </a:rPr>
              <a:t>LINZ</a:t>
            </a:r>
            <a:endParaRPr lang="de-AT" sz="4000" dirty="0">
              <a:latin typeface="Arial Black" panose="020B0A040201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5BCE6580-5995-4D9D-8A6E-5439EF8A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236" y="2417984"/>
            <a:ext cx="9688286" cy="2112400"/>
          </a:xfrm>
        </p:spPr>
        <p:txBody>
          <a:bodyPr>
            <a:normAutofit fontScale="92500" lnSpcReduction="20000"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Leitung des Fachdidaktischen Begleitseminars: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Mag. Reinhild Mairinger-Hebein   </a:t>
            </a:r>
            <a:r>
              <a:rPr lang="de-AT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tooltip="Nachricht senden an reinhild.hebein@ph-linz.at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reinhild.hebein@ph-linz.at</a:t>
            </a:r>
            <a:endParaRPr lang="de-DE" sz="17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Mag. Sigrid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Kerschbaummair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sigrid.kerschbaummair@bildung.gv.at</a:t>
            </a:r>
            <a:endParaRPr lang="de-DE" sz="1700" u="sng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Mag. Katja </a:t>
            </a:r>
            <a:r>
              <a:rPr lang="de-DE" sz="19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Marso</a:t>
            </a:r>
            <a:r>
              <a:rPr lang="de-DE" sz="1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katja.marso@ph-linz.at</a:t>
            </a:r>
            <a:endParaRPr lang="de-DE" sz="1700" u="sng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Begleitkurs: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www.eduacademy.at</a:t>
            </a:r>
            <a:endParaRPr lang="de-DE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6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78ECB23-E0C1-45CC-87BA-5CF9F5FF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095" y="1470982"/>
            <a:ext cx="10972800" cy="4525963"/>
          </a:xfrm>
        </p:spPr>
        <p:txBody>
          <a:bodyPr/>
          <a:lstStyle/>
          <a:p>
            <a:pPr marL="109728" indent="0">
              <a:buNone/>
            </a:pPr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09490575-FFFB-4D00-A586-82C478F2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>
                <a:latin typeface="Arial Narrow" panose="020B0606020202030204" pitchFamily="34" charset="0"/>
              </a:rPr>
              <a:t>Schulpraxis Rollenverteilung</a:t>
            </a:r>
            <a:endParaRPr lang="de-AT" sz="4400" dirty="0">
              <a:latin typeface="Arial Narrow" panose="020B0606020202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5E406CF4-7A44-4B40-9FFE-B16BAF29632B}"/>
              </a:ext>
            </a:extLst>
          </p:cNvPr>
          <p:cNvSpPr/>
          <p:nvPr/>
        </p:nvSpPr>
        <p:spPr>
          <a:xfrm>
            <a:off x="1735015" y="4884615"/>
            <a:ext cx="1839967" cy="909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Praxis-</a:t>
            </a:r>
            <a:r>
              <a:rPr lang="de-DE" dirty="0" err="1"/>
              <a:t>pädagogInnen</a:t>
            </a:r>
            <a:endParaRPr lang="de-AT" dirty="0"/>
          </a:p>
        </p:txBody>
      </p:sp>
      <p:sp>
        <p:nvSpPr>
          <p:cNvPr id="6" name="Gleichschenkliges Dreieck 5">
            <a:extLst>
              <a:ext uri="{FF2B5EF4-FFF2-40B4-BE49-F238E27FC236}">
                <a16:creationId xmlns="" xmlns:a16="http://schemas.microsoft.com/office/drawing/2014/main" id="{280797BC-F524-47BD-8092-E9C21B406767}"/>
              </a:ext>
            </a:extLst>
          </p:cNvPr>
          <p:cNvSpPr/>
          <p:nvPr/>
        </p:nvSpPr>
        <p:spPr>
          <a:xfrm>
            <a:off x="4142153" y="2672861"/>
            <a:ext cx="3557347" cy="2756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Bildungs-wissenschaften</a:t>
            </a:r>
            <a:endParaRPr lang="de-AT" sz="1600" dirty="0"/>
          </a:p>
        </p:txBody>
      </p:sp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D353B29E-5AA9-4B60-A909-5DF554187743}"/>
              </a:ext>
            </a:extLst>
          </p:cNvPr>
          <p:cNvSpPr/>
          <p:nvPr/>
        </p:nvSpPr>
        <p:spPr>
          <a:xfrm>
            <a:off x="5598108" y="3781568"/>
            <a:ext cx="494950" cy="36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PH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CBE163C8-41F3-4B5F-921D-DB4FF7D42624}"/>
              </a:ext>
            </a:extLst>
          </p:cNvPr>
          <p:cNvSpPr/>
          <p:nvPr/>
        </p:nvSpPr>
        <p:spPr>
          <a:xfrm>
            <a:off x="8073292" y="4884615"/>
            <a:ext cx="1664678" cy="909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StudentInnen</a:t>
            </a:r>
            <a:endParaRPr lang="de-AT" dirty="0"/>
          </a:p>
        </p:txBody>
      </p:sp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80A0B6BF-6ED1-4C8C-A9AC-23EB36927EF3}"/>
              </a:ext>
            </a:extLst>
          </p:cNvPr>
          <p:cNvSpPr/>
          <p:nvPr/>
        </p:nvSpPr>
        <p:spPr>
          <a:xfrm>
            <a:off x="4994030" y="1563077"/>
            <a:ext cx="1688121" cy="768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Seminar-</a:t>
            </a:r>
            <a:r>
              <a:rPr lang="de-DE" dirty="0" err="1"/>
              <a:t>leiterInnen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582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1C84C4C3-3AE5-49E4-B48A-FBB570073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207"/>
            <a:ext cx="10972800" cy="3082856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Hilfreiche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Inputs für kreative Unterrichtsgestaltung </a:t>
            </a:r>
            <a:r>
              <a:rPr lang="de-DE" sz="24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liefern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</a:p>
          <a:p>
            <a:r>
              <a:rPr lang="de-DE" sz="24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Wissenschaftliche Erkenntnisse einfließen</a:t>
            </a:r>
            <a:r>
              <a:rPr lang="de-DE" sz="24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lassen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sz="24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und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diskutieren. </a:t>
            </a:r>
          </a:p>
          <a:p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Tipps </a:t>
            </a:r>
            <a:r>
              <a:rPr lang="de-DE" sz="24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geben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um 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Theorie und Praxis konstruktiv </a:t>
            </a:r>
            <a:r>
              <a:rPr lang="de-DE" sz="24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zu verbinden </a:t>
            </a:r>
            <a:endParaRPr lang="de-DE" sz="24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AT" sz="24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bei </a:t>
            </a:r>
            <a:r>
              <a:rPr lang="de-AT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Planung, Durchführung, Reflexion 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bzw. </a:t>
            </a:r>
            <a:r>
              <a:rPr lang="de-AT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Begleitung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AT" sz="24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unterstützen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</a:p>
          <a:p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Seminarteilnehmer/Innen </a:t>
            </a:r>
            <a:r>
              <a:rPr lang="de-AT" sz="24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beurteilen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</a:p>
          <a:p>
            <a:endParaRPr lang="de-AT" sz="2400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2DD0464F-58F7-43EF-868B-688DB977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Aufgabe der Seminarleiter/Innen</a:t>
            </a:r>
            <a:endParaRPr lang="de-AT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6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E2FF887-6009-42EA-A62F-D5073978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Öffnen der Rahmenbedingungen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für das Praktizieren und Erproben methodischer und didaktischer Inhalte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Begleitung und Coaching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 der Planung und Reflexion der Unterrichtseinheiten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Rechtzeitiges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Einfordern der Planungen 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(Bei Nichterfüllung Meldung an </a:t>
            </a:r>
            <a:r>
              <a:rPr lang="de-DE" sz="2400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SeminarleiterInnen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Kontrolle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der zu absolvierenden Hospitations- und Praxisstunden (s. Protokollformular)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Bewertung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der StudentInnen (s. Formular)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168A091C-510B-459D-AB5C-B62FD370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Erwartungen an Praxispädagoginnen</a:t>
            </a:r>
            <a:endParaRPr lang="de-AT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5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333C15D3-ED81-4166-AC99-3A5737454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078" y="1813168"/>
            <a:ext cx="9603275" cy="3807455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Begeisterung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für die Jugend</a:t>
            </a:r>
          </a:p>
          <a:p>
            <a:r>
              <a:rPr lang="de-DE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Mut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um neue Methoden und didaktische Erkenntnisse auszuprobieren</a:t>
            </a: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Literaturliste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ist Voraussetzung (Sitte – </a:t>
            </a:r>
            <a:r>
              <a:rPr lang="de-DE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Operatoren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Vielhaber - </a:t>
            </a:r>
            <a:r>
              <a:rPr lang="de-DE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Vermittlung und Interesse!!!)</a:t>
            </a:r>
          </a:p>
          <a:p>
            <a:r>
              <a:rPr lang="de-DE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Verantwortungsbewusstsein und Respekt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bezüglich Terminabsprachen und Einreichen der Stundenplanungen 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sz="2600" dirty="0" smtClean="0">
                <a:solidFill>
                  <a:srgbClr val="FF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48 Std vorher auf </a:t>
            </a:r>
            <a:r>
              <a:rPr lang="de-DE" sz="2600" dirty="0" err="1" smtClean="0">
                <a:solidFill>
                  <a:srgbClr val="FF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moodle</a:t>
            </a:r>
            <a:r>
              <a:rPr lang="de-DE" sz="2600" dirty="0" smtClean="0">
                <a:solidFill>
                  <a:srgbClr val="FF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hochladen</a:t>
            </a:r>
            <a:endParaRPr lang="de-DE" sz="2600" dirty="0">
              <a:solidFill>
                <a:srgbClr val="FF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Stundenplanungen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an Vorgaben der PH bzw. der Seminarleitung anpassen</a:t>
            </a: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Fehlstunden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im Seminar 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im Forum </a:t>
            </a:r>
            <a:r>
              <a:rPr lang="de-DE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entschuldigen</a:t>
            </a:r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!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Auf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maximale Anzahl der Fehlstunden achten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! </a:t>
            </a:r>
            <a:endParaRPr lang="de-DE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Reflexionen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der Unterrichtseinheiten in der Abschlussarbeit aber auch in der Praxis </a:t>
            </a:r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ernst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nehmen! </a:t>
            </a:r>
            <a:r>
              <a:rPr lang="de-DE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Wurden meine Ziele erreicht? Was ist mir gut gelungen, was weniger ? Worauf könnte dies zurückzuführen sein? Was könnte ich bei der nächsten Planung </a:t>
            </a:r>
            <a:r>
              <a:rPr lang="de-DE" i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optimieren? Inwieweit haben sich theoretische Aspekte in der Praxis bewährt? </a:t>
            </a:r>
            <a:r>
              <a:rPr lang="de-DE" i="1" dirty="0" smtClean="0">
                <a:solidFill>
                  <a:srgbClr val="FF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Ebenfalls auf Plattform hochladen noch in derselben Woche</a:t>
            </a:r>
            <a:endParaRPr lang="de-DE" i="1" dirty="0">
              <a:solidFill>
                <a:srgbClr val="FF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Sorgfältige </a:t>
            </a:r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Protokollführung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der Praxisstunden! </a:t>
            </a:r>
            <a:r>
              <a:rPr lang="de-DE" b="1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Nutzen Sie die Chance, möglichst viele wertvolle Erfahrungen zu sammeln!!!!</a:t>
            </a:r>
            <a:endParaRPr lang="de-AT" b="1" i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5BC2451D-E0E1-4BE4-9C6D-0F2FCA60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Erwartungen an StudentInnen</a:t>
            </a:r>
            <a:endParaRPr lang="de-AT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2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356282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de-DE" sz="1600" b="1" dirty="0" smtClean="0"/>
              <a:t>Unterrichtsausmaß - eigenständiger Unterricht je Studierender/</a:t>
            </a:r>
            <a:r>
              <a:rPr lang="de-DE" sz="1600" b="1" dirty="0" err="1" smtClean="0"/>
              <a:t>em</a:t>
            </a:r>
            <a:r>
              <a:rPr lang="de-DE" sz="1600" b="1" dirty="0" smtClean="0"/>
              <a:t>:  </a:t>
            </a:r>
          </a:p>
          <a:p>
            <a:pPr marL="109728" indent="0">
              <a:buNone/>
            </a:pPr>
            <a:r>
              <a:rPr lang="de-DE" sz="1600" b="1" dirty="0" smtClean="0"/>
              <a:t>A) Fachpraktikum: (4 </a:t>
            </a:r>
            <a:r>
              <a:rPr lang="de-DE" sz="1600" b="1" dirty="0"/>
              <a:t>- 8 </a:t>
            </a:r>
            <a:r>
              <a:rPr lang="de-DE" sz="1600" b="1" dirty="0" smtClean="0"/>
              <a:t>UE) i</a:t>
            </a:r>
            <a:r>
              <a:rPr lang="de-DE" sz="1600" dirty="0" smtClean="0"/>
              <a:t>nkl. maximal 1EH </a:t>
            </a:r>
            <a:r>
              <a:rPr lang="de-DE" sz="1600" dirty="0" err="1" smtClean="0"/>
              <a:t>Teamteaching</a:t>
            </a:r>
            <a:r>
              <a:rPr lang="de-DE" sz="1600" dirty="0" smtClean="0"/>
              <a:t>,</a:t>
            </a:r>
          </a:p>
          <a:p>
            <a:pPr marL="109728" indent="0">
              <a:buNone/>
            </a:pPr>
            <a:r>
              <a:rPr lang="de-DE" sz="1600" b="1" dirty="0" smtClean="0"/>
              <a:t>B</a:t>
            </a:r>
            <a:r>
              <a:rPr lang="de-DE" sz="1600" dirty="0" smtClean="0"/>
              <a:t>) </a:t>
            </a:r>
            <a:r>
              <a:rPr lang="de-DE" sz="1600" b="1" dirty="0" smtClean="0"/>
              <a:t>Vertiefungspraktikum</a:t>
            </a:r>
            <a:r>
              <a:rPr lang="de-DE" sz="1600" dirty="0" smtClean="0"/>
              <a:t> </a:t>
            </a:r>
            <a:r>
              <a:rPr lang="de-DE" sz="1600" b="1" dirty="0"/>
              <a:t>(8-12 </a:t>
            </a:r>
            <a:r>
              <a:rPr lang="de-DE" sz="1600" b="1" dirty="0" smtClean="0"/>
              <a:t>UE</a:t>
            </a:r>
            <a:r>
              <a:rPr lang="de-DE" sz="1600" dirty="0" smtClean="0"/>
              <a:t>) inkl. maximal 2 EH </a:t>
            </a:r>
            <a:r>
              <a:rPr lang="de-DE" sz="1600" dirty="0" err="1" smtClean="0"/>
              <a:t>Teamteaching</a:t>
            </a:r>
            <a:r>
              <a:rPr lang="de-DE" sz="1600" dirty="0" smtClean="0"/>
              <a:t> jeweils mit </a:t>
            </a:r>
            <a:endParaRPr lang="de-DE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1600" dirty="0" smtClean="0"/>
              <a:t> schriftlicher Planung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600" dirty="0" smtClean="0"/>
              <a:t> schriftlicher </a:t>
            </a:r>
            <a:r>
              <a:rPr lang="de-DE" sz="1600" dirty="0"/>
              <a:t>Reflexion nach fachdidaktischen </a:t>
            </a:r>
            <a:r>
              <a:rPr lang="de-DE" sz="1600" dirty="0" smtClean="0"/>
              <a:t>Kriterien und </a:t>
            </a:r>
            <a:r>
              <a:rPr lang="de-DE" sz="1600" dirty="0"/>
              <a:t>Formulierung von konkreten Optimierungsvorschlägen</a:t>
            </a:r>
            <a:br>
              <a:rPr lang="de-DE" sz="1600" dirty="0"/>
            </a:br>
            <a:r>
              <a:rPr lang="de-DE" sz="1600" b="1" i="1" dirty="0"/>
              <a:t>Alles </a:t>
            </a:r>
            <a:r>
              <a:rPr lang="de-DE" sz="1600" b="1" i="1" dirty="0" smtClean="0"/>
              <a:t>hochladen </a:t>
            </a:r>
            <a:r>
              <a:rPr lang="de-DE" sz="1600" b="1" i="1" dirty="0"/>
              <a:t>auf die Plattform!!</a:t>
            </a:r>
            <a:endParaRPr lang="de-DE" sz="1600" b="1" dirty="0"/>
          </a:p>
          <a:p>
            <a:r>
              <a:rPr lang="de-DE" sz="1600" b="1" i="1" dirty="0" smtClean="0"/>
              <a:t>Vereinbarung</a:t>
            </a:r>
            <a:r>
              <a:rPr lang="de-DE" sz="1600" b="1" i="1" dirty="0"/>
              <a:t>:</a:t>
            </a:r>
            <a:r>
              <a:rPr lang="de-DE" sz="1600" i="1" dirty="0"/>
              <a:t> </a:t>
            </a:r>
            <a:r>
              <a:rPr lang="de-DE" sz="1600" dirty="0"/>
              <a:t>Falls jemand nur 4 UE selbstständig unterrichtet, darf dabei kein Team-Teaching sein. Wenn Sie mehr selbstständig unterrichten, ist </a:t>
            </a:r>
            <a:r>
              <a:rPr lang="de-DE" sz="1600" b="1" dirty="0"/>
              <a:t>eine UE Team-Teaching </a:t>
            </a:r>
            <a:r>
              <a:rPr lang="de-DE" sz="1600" dirty="0"/>
              <a:t>erwünscht.</a:t>
            </a:r>
            <a:br>
              <a:rPr lang="de-DE" sz="1600" dirty="0"/>
            </a:br>
            <a:r>
              <a:rPr lang="de-DE" sz="1600" i="1" dirty="0"/>
              <a:t>Zum Verständnis von Team-Teaching:</a:t>
            </a: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>Wenn man sich eine Unterrichtsstunde zu zweit aufteilt und sequentiell unterrichtet, ist das KEIN Team-Teaching. Wenn eine/einer dem Unterrichtenden assistiert (z. B. Hilfe für Langsamere, individuelle Unterstützung in Übungsphase) ist das KEIN Team-Teaching. Bei echtem Team-Teaching muss die Kooperation der Lehrenden so erfolgen, dass eine/einer diesen Unterricht nicht durchführen könnte; eine gemeinsame Planungsphase ist dafür Voraussetzung.</a:t>
            </a:r>
          </a:p>
          <a:p>
            <a:r>
              <a:rPr lang="de-DE" sz="1600" b="1" dirty="0" smtClean="0"/>
              <a:t>kollegiale </a:t>
            </a:r>
            <a:r>
              <a:rPr lang="de-DE" sz="1600" b="1" dirty="0"/>
              <a:t>Hospitation </a:t>
            </a:r>
            <a:r>
              <a:rPr lang="de-DE" sz="1600" dirty="0"/>
              <a:t>in GW (mit Beobachtungsaufträgen), Gespräche an der Schule, Teilnahmen an schulischen Aktivitäten, </a:t>
            </a:r>
            <a:r>
              <a:rPr lang="de-DE" sz="1600" dirty="0" smtClean="0"/>
              <a:t>... Fachpraktikum (20-25 </a:t>
            </a:r>
            <a:r>
              <a:rPr lang="de-DE" sz="1600" smtClean="0"/>
              <a:t>UE),  Vertiefungspraktikum (</a:t>
            </a:r>
            <a:r>
              <a:rPr lang="de-DE" sz="1600" smtClean="0"/>
              <a:t>20UE</a:t>
            </a:r>
            <a:r>
              <a:rPr lang="de-DE" sz="1600" smtClean="0"/>
              <a:t>) </a:t>
            </a:r>
            <a:endParaRPr lang="de-DE" sz="1600" dirty="0"/>
          </a:p>
          <a:p>
            <a:r>
              <a:rPr lang="de-DE" sz="1600" b="1" dirty="0"/>
              <a:t>15 UE Besprechung und Reflexion im Team </a:t>
            </a:r>
            <a:r>
              <a:rPr lang="de-DE" sz="1600" dirty="0"/>
              <a:t>(Praxispädagoge/-in, beide Studierende).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Anforderungen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792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4933" y="1460839"/>
            <a:ext cx="9603275" cy="3450613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Damit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verbleiben mehr als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15 Stunden für die Vorbereitung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des Unterrichts.</a:t>
            </a:r>
            <a:b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endParaRPr lang="de-DE" sz="2000" dirty="0" smtClean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9728" indent="0">
              <a:buNone/>
            </a:pP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Im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Fach GW sind 10 weitere Stunden aus der </a:t>
            </a:r>
            <a:r>
              <a:rPr lang="de-DE" sz="2000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Workload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der fachlichen Begleitveranstaltung für die Unterrichtsvorbereitung reserviert. Somit stehen Ihnen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 bis 3 Stunden für die Vorbereitung einer Unterrichtseinheit zur Verfügung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  Im Unterrichtsalltag gilt für die Vorbereitung neuen Lehrstoffes die Faustregel: 1 UE Unterricht, 1 Std. Vorbereitung</a:t>
            </a: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</a:p>
          <a:p>
            <a:endParaRPr lang="de-DE" sz="20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sz="2000" b="1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Arbeitsaufwand: 60 UE = 50 Std. = 2 EC = 10 bis 12 Tage zu je 5-6 Std.</a:t>
            </a:r>
          </a:p>
          <a:p>
            <a:endParaRPr lang="de-DE" sz="20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9394" y="554428"/>
            <a:ext cx="9603275" cy="60225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Anforderungen Stundenausmaß Vorbereitung</a:t>
            </a:r>
            <a:endParaRPr lang="de-DE" sz="32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8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Beachten Sie bitte die Aufgaben, die über alle Schulpraktika hinweg, erfüllt werden sollen; vgl. Portfolio der Bildungswissenschaften S. 5. Nutzen Sie die Gelegenheiten bereits im Fachpraktikum. Beispielsweise</a:t>
            </a: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:</a:t>
            </a:r>
          </a:p>
          <a:p>
            <a:pPr marL="109728" indent="0">
              <a:buNone/>
            </a:pPr>
            <a:endParaRPr lang="de-DE" sz="20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Mitwirkung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bei der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Klassenbuchführung, in der Nachmittagsbetreuung, der Fest- und Feiergestaltung</a:t>
            </a:r>
          </a:p>
          <a:p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Gespräche mit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Personalvertretung, SQA-Verantwortlichen, </a:t>
            </a:r>
            <a:r>
              <a:rPr lang="de-DE" sz="20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Lerndesignern</a:t>
            </a:r>
          </a:p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Teilnahme an </a:t>
            </a:r>
            <a:r>
              <a:rPr lang="de-DE" sz="20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Projekten, Exkursionen</a:t>
            </a:r>
          </a:p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Teilnahme an </a:t>
            </a:r>
            <a:r>
              <a:rPr lang="de-DE" sz="20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Prüfungen, Matura, VWA Präsentationen </a:t>
            </a: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…</a:t>
            </a:r>
          </a:p>
          <a:p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Teilnahme an Konferenzen, Elterngesprächen (wenn das seitens der Schule zugelassen ist)</a:t>
            </a:r>
          </a:p>
          <a:p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Entwicklungsportfolio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992102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369</Words>
  <Application>Microsoft Office PowerPoint</Application>
  <PresentationFormat>Benutzerdefiniert</PresentationFormat>
  <Paragraphs>57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Schulpraxis PH LINZ</vt:lpstr>
      <vt:lpstr>Schulpraxis Rollenverteilung</vt:lpstr>
      <vt:lpstr>Aufgabe der Seminarleiter/Innen</vt:lpstr>
      <vt:lpstr>Erwartungen an Praxispädagoginnen</vt:lpstr>
      <vt:lpstr>Erwartungen an StudentInnen</vt:lpstr>
      <vt:lpstr>Anforderungen </vt:lpstr>
      <vt:lpstr>Anforderungen Stundenausmaß Vorbereitung</vt:lpstr>
      <vt:lpstr>Entwicklungsportfolio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Schulpraxis Rollenverteilung</dc:title>
  <dc:creator>Mairinger-Hebein Reinhild</dc:creator>
  <cp:lastModifiedBy>Hermine</cp:lastModifiedBy>
  <cp:revision>26</cp:revision>
  <cp:lastPrinted>2019-09-19T06:21:33Z</cp:lastPrinted>
  <dcterms:created xsi:type="dcterms:W3CDTF">2019-09-18T12:08:10Z</dcterms:created>
  <dcterms:modified xsi:type="dcterms:W3CDTF">2023-01-16T18:14:44Z</dcterms:modified>
</cp:coreProperties>
</file>