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2" r:id="rId7"/>
    <p:sldId id="261" r:id="rId8"/>
    <p:sldId id="260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CCE7B-672F-490B-85BE-BE5BE93FDEC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8B65528-6343-402F-ABB5-BC0A5BB2D335}">
      <dgm:prSet phldrT="[Text]" custT="1"/>
      <dgm:spPr>
        <a:solidFill>
          <a:srgbClr val="CBCBCB"/>
        </a:solidFill>
      </dgm:spPr>
      <dgm:t>
        <a:bodyPr/>
        <a:lstStyle/>
        <a:p>
          <a:r>
            <a:rPr lang="de-AT" sz="2500" dirty="0">
              <a:solidFill>
                <a:schemeClr val="tx1"/>
              </a:solidFill>
            </a:rPr>
            <a:t>Vollzeitarbeit: Arbeitszeit im vollen Umfang nachgehen (üblich sind 40h/Woche oder 38,5h)</a:t>
          </a:r>
        </a:p>
      </dgm:t>
    </dgm:pt>
    <dgm:pt modelId="{9A6AFDF7-550C-4C27-8E5D-EBF78217192A}" type="parTrans" cxnId="{50880CB4-0F97-4F1E-8645-56DF9C2F4CC6}">
      <dgm:prSet/>
      <dgm:spPr/>
      <dgm:t>
        <a:bodyPr/>
        <a:lstStyle/>
        <a:p>
          <a:endParaRPr lang="de-AT"/>
        </a:p>
      </dgm:t>
    </dgm:pt>
    <dgm:pt modelId="{812C048B-17A7-46E5-9B4D-3DD84615151D}" type="sibTrans" cxnId="{50880CB4-0F97-4F1E-8645-56DF9C2F4CC6}">
      <dgm:prSet/>
      <dgm:spPr/>
      <dgm:t>
        <a:bodyPr/>
        <a:lstStyle/>
        <a:p>
          <a:endParaRPr lang="de-AT"/>
        </a:p>
      </dgm:t>
    </dgm:pt>
    <dgm:pt modelId="{61FB4617-02A1-4F2D-8D50-0FDADD199B9B}">
      <dgm:prSet phldrT="[Text]" custT="1"/>
      <dgm:spPr>
        <a:solidFill>
          <a:srgbClr val="CBCBCB"/>
        </a:solidFill>
      </dgm:spPr>
      <dgm:t>
        <a:bodyPr/>
        <a:lstStyle/>
        <a:p>
          <a:r>
            <a:rPr lang="de-AT" sz="2500" dirty="0">
              <a:solidFill>
                <a:schemeClr val="tx1"/>
              </a:solidFill>
            </a:rPr>
            <a:t>Teilzeitarbeit: geringere Arbeitszeit wie bei Vollzeitarbeit</a:t>
          </a:r>
        </a:p>
      </dgm:t>
    </dgm:pt>
    <dgm:pt modelId="{67A87F7E-9B19-4B73-9653-DCA685C09887}" type="parTrans" cxnId="{2535DC3C-620D-47DE-84EA-8944255C6677}">
      <dgm:prSet/>
      <dgm:spPr/>
      <dgm:t>
        <a:bodyPr/>
        <a:lstStyle/>
        <a:p>
          <a:endParaRPr lang="de-AT"/>
        </a:p>
      </dgm:t>
    </dgm:pt>
    <dgm:pt modelId="{9E3AE313-1FB6-465D-9C92-EABF5BDE159F}" type="sibTrans" cxnId="{2535DC3C-620D-47DE-84EA-8944255C6677}">
      <dgm:prSet/>
      <dgm:spPr/>
      <dgm:t>
        <a:bodyPr/>
        <a:lstStyle/>
        <a:p>
          <a:endParaRPr lang="de-AT"/>
        </a:p>
      </dgm:t>
    </dgm:pt>
    <dgm:pt modelId="{C3FF0548-2806-4468-A6BF-D8A34657B2D5}">
      <dgm:prSet phldrT="[Text]" custT="1"/>
      <dgm:spPr>
        <a:solidFill>
          <a:srgbClr val="CBCBCB"/>
        </a:solidFill>
      </dgm:spPr>
      <dgm:t>
        <a:bodyPr/>
        <a:lstStyle/>
        <a:p>
          <a:r>
            <a:rPr lang="de-AT" sz="2500" dirty="0">
              <a:solidFill>
                <a:schemeClr val="tx1"/>
              </a:solidFill>
            </a:rPr>
            <a:t>Politische Bezirke: Verwaltungseinheiten innerhalb der Bundesländer</a:t>
          </a:r>
        </a:p>
      </dgm:t>
    </dgm:pt>
    <dgm:pt modelId="{8700930D-BDE0-4846-A850-D346FC1772F6}" type="parTrans" cxnId="{82E5F70B-12D2-46B9-9EDD-07E1460BA61C}">
      <dgm:prSet/>
      <dgm:spPr/>
      <dgm:t>
        <a:bodyPr/>
        <a:lstStyle/>
        <a:p>
          <a:endParaRPr lang="de-AT"/>
        </a:p>
      </dgm:t>
    </dgm:pt>
    <dgm:pt modelId="{7CD8CAC3-5D23-4229-8108-88A041CC8538}" type="sibTrans" cxnId="{82E5F70B-12D2-46B9-9EDD-07E1460BA61C}">
      <dgm:prSet/>
      <dgm:spPr/>
      <dgm:t>
        <a:bodyPr/>
        <a:lstStyle/>
        <a:p>
          <a:endParaRPr lang="de-AT"/>
        </a:p>
      </dgm:t>
    </dgm:pt>
    <dgm:pt modelId="{C3B69C0F-1D21-4BAF-95FF-9F2433F88E2D}" type="pres">
      <dgm:prSet presAssocID="{381CCE7B-672F-490B-85BE-BE5BE93FDEC2}" presName="linear" presStyleCnt="0">
        <dgm:presLayoutVars>
          <dgm:dir/>
          <dgm:resizeHandles val="exact"/>
        </dgm:presLayoutVars>
      </dgm:prSet>
      <dgm:spPr/>
    </dgm:pt>
    <dgm:pt modelId="{A66367AC-7BBF-4874-95BA-1BB36EAE858D}" type="pres">
      <dgm:prSet presAssocID="{28B65528-6343-402F-ABB5-BC0A5BB2D335}" presName="comp" presStyleCnt="0"/>
      <dgm:spPr/>
    </dgm:pt>
    <dgm:pt modelId="{19412E5E-B204-4E53-9E46-BF1D4DB2C358}" type="pres">
      <dgm:prSet presAssocID="{28B65528-6343-402F-ABB5-BC0A5BB2D335}" presName="box" presStyleLbl="node1" presStyleIdx="0" presStyleCnt="3" custLinFactNeighborX="0" custLinFactNeighborY="-12879"/>
      <dgm:spPr/>
    </dgm:pt>
    <dgm:pt modelId="{532ED797-60E2-448C-BA63-89DA6D1C2E6E}" type="pres">
      <dgm:prSet presAssocID="{28B65528-6343-402F-ABB5-BC0A5BB2D335}" presName="img" presStyleLbl="fgImgPlace1" presStyleIdx="0" presStyleCnt="3" custScaleX="5135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Schweißerin Silhouette"/>
        </a:ext>
      </dgm:extLst>
    </dgm:pt>
    <dgm:pt modelId="{F73036BB-C4DD-4D9C-86CB-A6B6A370E39B}" type="pres">
      <dgm:prSet presAssocID="{28B65528-6343-402F-ABB5-BC0A5BB2D335}" presName="text" presStyleLbl="node1" presStyleIdx="0" presStyleCnt="3">
        <dgm:presLayoutVars>
          <dgm:bulletEnabled val="1"/>
        </dgm:presLayoutVars>
      </dgm:prSet>
      <dgm:spPr/>
    </dgm:pt>
    <dgm:pt modelId="{2C75A3A3-0EB8-4CE8-B881-EFC5641E0A04}" type="pres">
      <dgm:prSet presAssocID="{812C048B-17A7-46E5-9B4D-3DD84615151D}" presName="spacer" presStyleCnt="0"/>
      <dgm:spPr/>
    </dgm:pt>
    <dgm:pt modelId="{6D940F4D-25D5-4C13-B0BF-61AF654339B1}" type="pres">
      <dgm:prSet presAssocID="{61FB4617-02A1-4F2D-8D50-0FDADD199B9B}" presName="comp" presStyleCnt="0"/>
      <dgm:spPr/>
    </dgm:pt>
    <dgm:pt modelId="{4ED6E5B5-52AD-4A41-871F-4945F5CA0759}" type="pres">
      <dgm:prSet presAssocID="{61FB4617-02A1-4F2D-8D50-0FDADD199B9B}" presName="box" presStyleLbl="node1" presStyleIdx="1" presStyleCnt="3"/>
      <dgm:spPr/>
    </dgm:pt>
    <dgm:pt modelId="{0959CF46-1DE7-4B21-A4E4-5522BEB962FD}" type="pres">
      <dgm:prSet presAssocID="{61FB4617-02A1-4F2D-8D50-0FDADD199B9B}" presName="img" presStyleLbl="fgImgPlace1" presStyleIdx="1" presStyleCnt="3" custScaleX="5135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grammierer Silhouette"/>
        </a:ext>
      </dgm:extLst>
    </dgm:pt>
    <dgm:pt modelId="{31E83018-5826-4B8A-97E5-3EADEBF916A0}" type="pres">
      <dgm:prSet presAssocID="{61FB4617-02A1-4F2D-8D50-0FDADD199B9B}" presName="text" presStyleLbl="node1" presStyleIdx="1" presStyleCnt="3">
        <dgm:presLayoutVars>
          <dgm:bulletEnabled val="1"/>
        </dgm:presLayoutVars>
      </dgm:prSet>
      <dgm:spPr/>
    </dgm:pt>
    <dgm:pt modelId="{277A531D-7515-41DC-A26C-B4431DBA7AE5}" type="pres">
      <dgm:prSet presAssocID="{9E3AE313-1FB6-465D-9C92-EABF5BDE159F}" presName="spacer" presStyleCnt="0"/>
      <dgm:spPr/>
    </dgm:pt>
    <dgm:pt modelId="{2A751066-F1F3-4A80-B6FF-E7EB62A18B1D}" type="pres">
      <dgm:prSet presAssocID="{C3FF0548-2806-4468-A6BF-D8A34657B2D5}" presName="comp" presStyleCnt="0"/>
      <dgm:spPr/>
    </dgm:pt>
    <dgm:pt modelId="{C2C45990-38F2-44A4-A6E3-A0C63EC40F70}" type="pres">
      <dgm:prSet presAssocID="{C3FF0548-2806-4468-A6BF-D8A34657B2D5}" presName="box" presStyleLbl="node1" presStyleIdx="2" presStyleCnt="3"/>
      <dgm:spPr/>
    </dgm:pt>
    <dgm:pt modelId="{5B5FAC7C-1E66-462E-8617-4F15AA45F72C}" type="pres">
      <dgm:prSet presAssocID="{C3FF0548-2806-4468-A6BF-D8A34657B2D5}" presName="img" presStyleLbl="fgImgPlace1" presStyleIdx="2" presStyleCnt="3" custScaleX="5135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Erdkugel: Amerika mit einfarbiger Füllung"/>
        </a:ext>
      </dgm:extLst>
    </dgm:pt>
    <dgm:pt modelId="{C4A7C1DB-3020-448E-B2AB-48BCA906192B}" type="pres">
      <dgm:prSet presAssocID="{C3FF0548-2806-4468-A6BF-D8A34657B2D5}" presName="text" presStyleLbl="node1" presStyleIdx="2" presStyleCnt="3">
        <dgm:presLayoutVars>
          <dgm:bulletEnabled val="1"/>
        </dgm:presLayoutVars>
      </dgm:prSet>
      <dgm:spPr/>
    </dgm:pt>
  </dgm:ptLst>
  <dgm:cxnLst>
    <dgm:cxn modelId="{82E5F70B-12D2-46B9-9EDD-07E1460BA61C}" srcId="{381CCE7B-672F-490B-85BE-BE5BE93FDEC2}" destId="{C3FF0548-2806-4468-A6BF-D8A34657B2D5}" srcOrd="2" destOrd="0" parTransId="{8700930D-BDE0-4846-A850-D346FC1772F6}" sibTransId="{7CD8CAC3-5D23-4229-8108-88A041CC8538}"/>
    <dgm:cxn modelId="{F956FB0E-F42B-4C72-901B-22FFCB621F58}" type="presOf" srcId="{C3FF0548-2806-4468-A6BF-D8A34657B2D5}" destId="{C2C45990-38F2-44A4-A6E3-A0C63EC40F70}" srcOrd="0" destOrd="0" presId="urn:microsoft.com/office/officeart/2005/8/layout/vList4"/>
    <dgm:cxn modelId="{BC6EB92B-23FA-4425-AE6B-9BFE303D6510}" type="presOf" srcId="{61FB4617-02A1-4F2D-8D50-0FDADD199B9B}" destId="{31E83018-5826-4B8A-97E5-3EADEBF916A0}" srcOrd="1" destOrd="0" presId="urn:microsoft.com/office/officeart/2005/8/layout/vList4"/>
    <dgm:cxn modelId="{B3CF7936-22F2-4724-8E34-06DF8354E9CD}" type="presOf" srcId="{61FB4617-02A1-4F2D-8D50-0FDADD199B9B}" destId="{4ED6E5B5-52AD-4A41-871F-4945F5CA0759}" srcOrd="0" destOrd="0" presId="urn:microsoft.com/office/officeart/2005/8/layout/vList4"/>
    <dgm:cxn modelId="{2535DC3C-620D-47DE-84EA-8944255C6677}" srcId="{381CCE7B-672F-490B-85BE-BE5BE93FDEC2}" destId="{61FB4617-02A1-4F2D-8D50-0FDADD199B9B}" srcOrd="1" destOrd="0" parTransId="{67A87F7E-9B19-4B73-9653-DCA685C09887}" sibTransId="{9E3AE313-1FB6-465D-9C92-EABF5BDE159F}"/>
    <dgm:cxn modelId="{10278B6C-6CE6-4CF0-A408-4E2A6FBD4976}" type="presOf" srcId="{381CCE7B-672F-490B-85BE-BE5BE93FDEC2}" destId="{C3B69C0F-1D21-4BAF-95FF-9F2433F88E2D}" srcOrd="0" destOrd="0" presId="urn:microsoft.com/office/officeart/2005/8/layout/vList4"/>
    <dgm:cxn modelId="{F6DBA68A-B13F-48F4-A9D6-AA3B3B2540F3}" type="presOf" srcId="{C3FF0548-2806-4468-A6BF-D8A34657B2D5}" destId="{C4A7C1DB-3020-448E-B2AB-48BCA906192B}" srcOrd="1" destOrd="0" presId="urn:microsoft.com/office/officeart/2005/8/layout/vList4"/>
    <dgm:cxn modelId="{50880CB4-0F97-4F1E-8645-56DF9C2F4CC6}" srcId="{381CCE7B-672F-490B-85BE-BE5BE93FDEC2}" destId="{28B65528-6343-402F-ABB5-BC0A5BB2D335}" srcOrd="0" destOrd="0" parTransId="{9A6AFDF7-550C-4C27-8E5D-EBF78217192A}" sibTransId="{812C048B-17A7-46E5-9B4D-3DD84615151D}"/>
    <dgm:cxn modelId="{8CBF3AD7-8A42-4FB4-B120-C1B2B3AAEBCE}" type="presOf" srcId="{28B65528-6343-402F-ABB5-BC0A5BB2D335}" destId="{F73036BB-C4DD-4D9C-86CB-A6B6A370E39B}" srcOrd="1" destOrd="0" presId="urn:microsoft.com/office/officeart/2005/8/layout/vList4"/>
    <dgm:cxn modelId="{548636FD-79A2-4008-8E09-3E437F1EAE09}" type="presOf" srcId="{28B65528-6343-402F-ABB5-BC0A5BB2D335}" destId="{19412E5E-B204-4E53-9E46-BF1D4DB2C358}" srcOrd="0" destOrd="0" presId="urn:microsoft.com/office/officeart/2005/8/layout/vList4"/>
    <dgm:cxn modelId="{D59B265D-BDA1-471A-AF51-2B1CE0E73651}" type="presParOf" srcId="{C3B69C0F-1D21-4BAF-95FF-9F2433F88E2D}" destId="{A66367AC-7BBF-4874-95BA-1BB36EAE858D}" srcOrd="0" destOrd="0" presId="urn:microsoft.com/office/officeart/2005/8/layout/vList4"/>
    <dgm:cxn modelId="{BB17E9B2-89AF-41A3-9255-EEECA5792259}" type="presParOf" srcId="{A66367AC-7BBF-4874-95BA-1BB36EAE858D}" destId="{19412E5E-B204-4E53-9E46-BF1D4DB2C358}" srcOrd="0" destOrd="0" presId="urn:microsoft.com/office/officeart/2005/8/layout/vList4"/>
    <dgm:cxn modelId="{54AAA5E4-0A18-4152-917A-1B3D93EA43E0}" type="presParOf" srcId="{A66367AC-7BBF-4874-95BA-1BB36EAE858D}" destId="{532ED797-60E2-448C-BA63-89DA6D1C2E6E}" srcOrd="1" destOrd="0" presId="urn:microsoft.com/office/officeart/2005/8/layout/vList4"/>
    <dgm:cxn modelId="{6C189E06-70B2-4C72-8320-FE0C87025EF5}" type="presParOf" srcId="{A66367AC-7BBF-4874-95BA-1BB36EAE858D}" destId="{F73036BB-C4DD-4D9C-86CB-A6B6A370E39B}" srcOrd="2" destOrd="0" presId="urn:microsoft.com/office/officeart/2005/8/layout/vList4"/>
    <dgm:cxn modelId="{7FB4EB37-A939-4F88-B9BD-48824448CC80}" type="presParOf" srcId="{C3B69C0F-1D21-4BAF-95FF-9F2433F88E2D}" destId="{2C75A3A3-0EB8-4CE8-B881-EFC5641E0A04}" srcOrd="1" destOrd="0" presId="urn:microsoft.com/office/officeart/2005/8/layout/vList4"/>
    <dgm:cxn modelId="{B37E593D-F805-48F2-916A-24449963211B}" type="presParOf" srcId="{C3B69C0F-1D21-4BAF-95FF-9F2433F88E2D}" destId="{6D940F4D-25D5-4C13-B0BF-61AF654339B1}" srcOrd="2" destOrd="0" presId="urn:microsoft.com/office/officeart/2005/8/layout/vList4"/>
    <dgm:cxn modelId="{B81825A0-4E44-4CEF-B8AE-292113D0DB5B}" type="presParOf" srcId="{6D940F4D-25D5-4C13-B0BF-61AF654339B1}" destId="{4ED6E5B5-52AD-4A41-871F-4945F5CA0759}" srcOrd="0" destOrd="0" presId="urn:microsoft.com/office/officeart/2005/8/layout/vList4"/>
    <dgm:cxn modelId="{DEDECDDC-25CB-4574-93CD-DB661C5767EB}" type="presParOf" srcId="{6D940F4D-25D5-4C13-B0BF-61AF654339B1}" destId="{0959CF46-1DE7-4B21-A4E4-5522BEB962FD}" srcOrd="1" destOrd="0" presId="urn:microsoft.com/office/officeart/2005/8/layout/vList4"/>
    <dgm:cxn modelId="{D2F3E914-D249-400D-9BD8-86D090697719}" type="presParOf" srcId="{6D940F4D-25D5-4C13-B0BF-61AF654339B1}" destId="{31E83018-5826-4B8A-97E5-3EADEBF916A0}" srcOrd="2" destOrd="0" presId="urn:microsoft.com/office/officeart/2005/8/layout/vList4"/>
    <dgm:cxn modelId="{7521496C-D872-47CE-8D36-3954B2D76D40}" type="presParOf" srcId="{C3B69C0F-1D21-4BAF-95FF-9F2433F88E2D}" destId="{277A531D-7515-41DC-A26C-B4431DBA7AE5}" srcOrd="3" destOrd="0" presId="urn:microsoft.com/office/officeart/2005/8/layout/vList4"/>
    <dgm:cxn modelId="{A4D5FFE6-3311-44F5-8D1E-F673EA2FD053}" type="presParOf" srcId="{C3B69C0F-1D21-4BAF-95FF-9F2433F88E2D}" destId="{2A751066-F1F3-4A80-B6FF-E7EB62A18B1D}" srcOrd="4" destOrd="0" presId="urn:microsoft.com/office/officeart/2005/8/layout/vList4"/>
    <dgm:cxn modelId="{0C54E4C5-E640-4668-83DD-071CA6315007}" type="presParOf" srcId="{2A751066-F1F3-4A80-B6FF-E7EB62A18B1D}" destId="{C2C45990-38F2-44A4-A6E3-A0C63EC40F70}" srcOrd="0" destOrd="0" presId="urn:microsoft.com/office/officeart/2005/8/layout/vList4"/>
    <dgm:cxn modelId="{3833059A-A203-4540-A727-61F4692682D6}" type="presParOf" srcId="{2A751066-F1F3-4A80-B6FF-E7EB62A18B1D}" destId="{5B5FAC7C-1E66-462E-8617-4F15AA45F72C}" srcOrd="1" destOrd="0" presId="urn:microsoft.com/office/officeart/2005/8/layout/vList4"/>
    <dgm:cxn modelId="{50F302DB-112B-4723-AB10-12EA831DFAF7}" type="presParOf" srcId="{2A751066-F1F3-4A80-B6FF-E7EB62A18B1D}" destId="{C4A7C1DB-3020-448E-B2AB-48BCA906192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12E5E-B204-4E53-9E46-BF1D4DB2C358}">
      <dsp:nvSpPr>
        <dsp:cNvPr id="0" name=""/>
        <dsp:cNvSpPr/>
      </dsp:nvSpPr>
      <dsp:spPr>
        <a:xfrm>
          <a:off x="0" y="0"/>
          <a:ext cx="10515599" cy="1347721"/>
        </a:xfrm>
        <a:prstGeom prst="roundRect">
          <a:avLst>
            <a:gd name="adj" fmla="val 10000"/>
          </a:avLst>
        </a:prstGeom>
        <a:solidFill>
          <a:srgbClr val="CBCB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dirty="0">
              <a:solidFill>
                <a:schemeClr val="tx1"/>
              </a:solidFill>
            </a:rPr>
            <a:t>Vollzeitarbeit: Arbeitszeit im vollen Umfang nachgehen (üblich sind 40h/Woche oder 38,5h)</a:t>
          </a:r>
        </a:p>
      </dsp:txBody>
      <dsp:txXfrm>
        <a:off x="2237891" y="0"/>
        <a:ext cx="8277707" cy="1347721"/>
      </dsp:txXfrm>
    </dsp:sp>
    <dsp:sp modelId="{532ED797-60E2-448C-BA63-89DA6D1C2E6E}">
      <dsp:nvSpPr>
        <dsp:cNvPr id="0" name=""/>
        <dsp:cNvSpPr/>
      </dsp:nvSpPr>
      <dsp:spPr>
        <a:xfrm>
          <a:off x="646334" y="134772"/>
          <a:ext cx="1079994" cy="1078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6E5B5-52AD-4A41-871F-4945F5CA0759}">
      <dsp:nvSpPr>
        <dsp:cNvPr id="0" name=""/>
        <dsp:cNvSpPr/>
      </dsp:nvSpPr>
      <dsp:spPr>
        <a:xfrm>
          <a:off x="0" y="1482493"/>
          <a:ext cx="10515599" cy="1347721"/>
        </a:xfrm>
        <a:prstGeom prst="roundRect">
          <a:avLst>
            <a:gd name="adj" fmla="val 10000"/>
          </a:avLst>
        </a:prstGeom>
        <a:solidFill>
          <a:srgbClr val="CBCB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dirty="0">
              <a:solidFill>
                <a:schemeClr val="tx1"/>
              </a:solidFill>
            </a:rPr>
            <a:t>Teilzeitarbeit: geringere Arbeitszeit wie bei Vollzeitarbeit</a:t>
          </a:r>
        </a:p>
      </dsp:txBody>
      <dsp:txXfrm>
        <a:off x="2237891" y="1482493"/>
        <a:ext cx="8277707" cy="1347721"/>
      </dsp:txXfrm>
    </dsp:sp>
    <dsp:sp modelId="{0959CF46-1DE7-4B21-A4E4-5522BEB962FD}">
      <dsp:nvSpPr>
        <dsp:cNvPr id="0" name=""/>
        <dsp:cNvSpPr/>
      </dsp:nvSpPr>
      <dsp:spPr>
        <a:xfrm>
          <a:off x="646334" y="1617265"/>
          <a:ext cx="1079994" cy="1078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45990-38F2-44A4-A6E3-A0C63EC40F70}">
      <dsp:nvSpPr>
        <dsp:cNvPr id="0" name=""/>
        <dsp:cNvSpPr/>
      </dsp:nvSpPr>
      <dsp:spPr>
        <a:xfrm>
          <a:off x="0" y="2964986"/>
          <a:ext cx="10515599" cy="1347721"/>
        </a:xfrm>
        <a:prstGeom prst="roundRect">
          <a:avLst>
            <a:gd name="adj" fmla="val 10000"/>
          </a:avLst>
        </a:prstGeom>
        <a:solidFill>
          <a:srgbClr val="CBCB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dirty="0">
              <a:solidFill>
                <a:schemeClr val="tx1"/>
              </a:solidFill>
            </a:rPr>
            <a:t>Politische Bezirke: Verwaltungseinheiten innerhalb der Bundesländer</a:t>
          </a:r>
        </a:p>
      </dsp:txBody>
      <dsp:txXfrm>
        <a:off x="2237891" y="2964986"/>
        <a:ext cx="8277707" cy="1347721"/>
      </dsp:txXfrm>
    </dsp:sp>
    <dsp:sp modelId="{5B5FAC7C-1E66-462E-8617-4F15AA45F72C}">
      <dsp:nvSpPr>
        <dsp:cNvPr id="0" name=""/>
        <dsp:cNvSpPr/>
      </dsp:nvSpPr>
      <dsp:spPr>
        <a:xfrm>
          <a:off x="646334" y="3099758"/>
          <a:ext cx="1079994" cy="1078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4AD11-B129-B549-0104-2B9FE04A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F92FC9-BB29-3D9A-4BC9-960D4F3B7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AB87E8-09CB-2D8E-84AE-8490F39D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1414F-20FA-E3B9-1ABB-38EEA1A4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E21162-EEB0-705F-8831-E204E43B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4061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4AE1A-864E-054D-3809-BE2845C7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6F969E-121F-4CD2-F0CF-914D44C25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9C9406-4E79-9B3C-13DB-1469C94B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390953-4724-69A3-8AA5-F05901D3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174DD7-5735-1096-07CC-0FB3B85E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690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049702-EB59-4D1E-C8BE-3BB443F1F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76987E-FB48-B752-50CA-2D47A4D21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5F7AF1-B752-4C07-6820-46CDBA8B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E5082D-6C16-FE79-5552-7F4D0D8E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EE1CF9-2B74-0A3C-5225-189856FB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3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DF478-8F44-FD5E-5CB0-4C4C9DAE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08EC7-4D93-CBB8-A153-F6FBE23D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CC2C37-4F15-44A4-E2E9-1412365F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114D30-64FA-826F-69D8-EF20A868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08DD85-F3B7-610A-81F0-685E6326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214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B7C42-8027-DDF8-7CD0-557EB75E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2C3F75-DFC0-FAA3-115E-A54B7E037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D737FC-1B5B-EAC8-C813-4442A311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C4610C-79AA-0223-26E6-E1A00E9E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44A130-A408-C5A3-C213-7E82A180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736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07D2A-295D-D8A0-BD27-CE7CB98E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E61592-ABE7-E15A-312E-A50B7669D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1D0F7D-DC2E-536C-F529-FD7F715AA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DEE159-91D8-35BE-DDF4-A419A2FA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07E166-2F07-C53B-A8B0-3E68FCF5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D6906B-6010-A2FF-713B-287D1993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6292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DDA8F-6D77-E906-EC49-58157ECE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C3E209-CCE5-01FD-8BBB-E15889CDF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420549-5BDA-BF74-AEF3-BD5A51F1A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CB69B8-1DAF-9EDE-CCDC-E722E555C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E76F38-343F-D31F-91E8-5C837A47D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ECFF555-DD33-FC77-9375-9C1A9389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D131BF8-913D-ABD2-FF0B-2196BD3E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F33ED4-42A7-16BE-9D23-0A3EDC11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0747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80560-2874-415B-0D7F-FD828212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4B1AE7-9B4F-D560-A530-9A4D9B6A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F5C5C7-833B-96FF-42C9-276B95DE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E3D075-C07A-B649-B66B-DD170E4D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296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6FB122-6027-AA69-9B9C-FAA72BBC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489804-689E-28D3-CBAA-4BCDAE52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EE1D98-2DFF-D23B-5B40-9FE06D8E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821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5C975-D7F8-5094-25CD-AF91F4AA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14FF1A-78AC-45F9-1983-3D8B9853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FCED6D-F6AC-645F-8CBF-3EDB08CF9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983340-99D2-1DF3-E353-495754DD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A83719-AF40-A458-2DC9-06E94586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BB37B9-AA5B-4186-4CD0-0656DDE5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1870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F8013-0F90-2BA9-42CC-98CAA9CE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F44249-2D74-E79C-A3D0-46DA42A4A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690AD9-218F-0F72-B9DA-3A43949D0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555955-0E13-630B-5DDC-F1B8BF8F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375034-8E0B-F258-3335-B90C5CCF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95D39F-747B-5D53-1291-47CBB78F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6066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8F6909-B2F9-9BD0-E388-62BD75FE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03382F-0F03-B730-FA36-2EF115CDC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D30666-3006-2DCF-122E-F67CC6693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BD11-AAC5-48C7-9891-D966F3C7ED38}" type="datetimeFigureOut">
              <a:rPr lang="de-AT" smtClean="0"/>
              <a:t>15.11.2022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1CD70F-056C-B16B-629C-B535F0B14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DDADF6-D868-DE3F-A1CC-FBFD0DAC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38A7-E31B-4071-B5AD-A090E63399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1831C5-8D0A-1866-0A1D-06A553B4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66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A213F1-32C4-ADB6-8BB9-304AD2D38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AT">
                <a:solidFill>
                  <a:srgbClr val="FFFFFF"/>
                </a:solidFill>
              </a:rPr>
              <a:t>Statistik.at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998CE4-7A73-8012-460E-9741BA328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AT">
                <a:solidFill>
                  <a:srgbClr val="FFFFFF"/>
                </a:solidFill>
              </a:rPr>
              <a:t>Zur Situation der „Arbeit“ in meinem Heimatbezirk</a:t>
            </a:r>
          </a:p>
        </p:txBody>
      </p:sp>
    </p:spTree>
    <p:extLst>
      <p:ext uri="{BB962C8B-B14F-4D97-AF65-F5344CB8AC3E}">
        <p14:creationId xmlns:p14="http://schemas.microsoft.com/office/powerpoint/2010/main" val="2452536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E1B66-A5C7-4119-2314-CE42D14D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de-AT" sz="3600">
                <a:solidFill>
                  <a:srgbClr val="3F3F3F"/>
                </a:solidFill>
              </a:rPr>
              <a:t>Wer sind wir?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ED5721-7EF4-4388-F440-AB622B7A1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de-AT" sz="2000"/>
              <a:t>Julia Rathberger</a:t>
            </a:r>
          </a:p>
          <a:p>
            <a:r>
              <a:rPr lang="de-AT" sz="2000"/>
              <a:t>19 Jahre alt</a:t>
            </a:r>
          </a:p>
          <a:p>
            <a:r>
              <a:rPr lang="de-AT" sz="2000"/>
              <a:t>Lehramt</a:t>
            </a:r>
          </a:p>
          <a:p>
            <a:pPr lvl="1"/>
            <a:r>
              <a:rPr lang="de-AT" sz="2000"/>
              <a:t>Mathematik</a:t>
            </a:r>
          </a:p>
          <a:p>
            <a:pPr lvl="1"/>
            <a:r>
              <a:rPr lang="de-AT" sz="2000"/>
              <a:t>Geographie und Wirtschaft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83110A-EE7E-1F62-35E0-D42322D76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r>
              <a:rPr lang="de-AT" sz="2000"/>
              <a:t>Rene Sigl</a:t>
            </a:r>
          </a:p>
          <a:p>
            <a:r>
              <a:rPr lang="de-AT" sz="2000"/>
              <a:t>27 Jahre alt</a:t>
            </a:r>
          </a:p>
          <a:p>
            <a:r>
              <a:rPr lang="de-AT" sz="2000"/>
              <a:t>Lehramt</a:t>
            </a:r>
          </a:p>
          <a:p>
            <a:pPr lvl="1"/>
            <a:r>
              <a:rPr lang="de-AT" sz="2000"/>
              <a:t>Biologie</a:t>
            </a:r>
          </a:p>
          <a:p>
            <a:pPr lvl="1"/>
            <a:r>
              <a:rPr lang="de-AT" sz="2000"/>
              <a:t>Geographie und Wirtschaft</a:t>
            </a:r>
          </a:p>
          <a:p>
            <a:pPr lvl="1"/>
            <a:endParaRPr lang="de-AT" sz="2000"/>
          </a:p>
        </p:txBody>
      </p:sp>
    </p:spTree>
    <p:extLst>
      <p:ext uri="{BB962C8B-B14F-4D97-AF65-F5344CB8AC3E}">
        <p14:creationId xmlns:p14="http://schemas.microsoft.com/office/powerpoint/2010/main" val="964783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A22A52-40B5-7781-3241-DF59766B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AT" dirty="0"/>
              <a:t>Ablauf des Workshops</a:t>
            </a:r>
            <a:endParaRPr lang="de-AT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6960BA-B3F2-EEA6-78BC-2EFB4989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de-AT" sz="2400"/>
              <a:t>1. Begriffe klären</a:t>
            </a:r>
          </a:p>
          <a:p>
            <a:pPr lvl="1"/>
            <a:r>
              <a:rPr lang="de-AT" dirty="0"/>
              <a:t>Was sind Erwerbstätige und was versteht man unter Voll- und Teilzeitarbeit?</a:t>
            </a:r>
          </a:p>
          <a:p>
            <a:pPr lvl="1"/>
            <a:endParaRPr lang="de-AT" dirty="0"/>
          </a:p>
          <a:p>
            <a:r>
              <a:rPr lang="de-AT" sz="2400"/>
              <a:t>2. Statatlas kennenlernen</a:t>
            </a:r>
          </a:p>
          <a:p>
            <a:pPr lvl="1"/>
            <a:r>
              <a:rPr lang="de-AT" dirty="0"/>
              <a:t>Wie verwende ich dieses Geomedium?</a:t>
            </a:r>
          </a:p>
          <a:p>
            <a:pPr lvl="1"/>
            <a:endParaRPr lang="de-AT" dirty="0"/>
          </a:p>
          <a:p>
            <a:r>
              <a:rPr lang="de-AT" sz="2400"/>
              <a:t>3. Eigenes Erforschen mit Statatlas</a:t>
            </a:r>
          </a:p>
          <a:p>
            <a:pPr lvl="1"/>
            <a:r>
              <a:rPr lang="de-AT" dirty="0"/>
              <a:t>Wie sieht es in meinem Heimatbezirk aus bezüglich der Erwerbstätigenquote?</a:t>
            </a:r>
          </a:p>
        </p:txBody>
      </p:sp>
    </p:spTree>
    <p:extLst>
      <p:ext uri="{BB962C8B-B14F-4D97-AF65-F5344CB8AC3E}">
        <p14:creationId xmlns:p14="http://schemas.microsoft.com/office/powerpoint/2010/main" val="242316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C6C8D-34B1-8305-E4C6-9CA165D8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572"/>
            <a:ext cx="10515600" cy="1325563"/>
          </a:xfrm>
        </p:spPr>
        <p:txBody>
          <a:bodyPr/>
          <a:lstStyle/>
          <a:p>
            <a:r>
              <a:rPr lang="de-AT" dirty="0"/>
              <a:t>1. Begriffe klären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15920F8-628B-59FE-C239-1CBDB9BA93F4}"/>
              </a:ext>
            </a:extLst>
          </p:cNvPr>
          <p:cNvGrpSpPr/>
          <p:nvPr/>
        </p:nvGrpSpPr>
        <p:grpSpPr>
          <a:xfrm>
            <a:off x="838200" y="2054656"/>
            <a:ext cx="10515600" cy="4039539"/>
            <a:chOff x="838200" y="2054656"/>
            <a:chExt cx="10515600" cy="4039539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F29C58ED-FED6-F698-C17C-D526E8031692}"/>
                </a:ext>
              </a:extLst>
            </p:cNvPr>
            <p:cNvSpPr/>
            <p:nvPr/>
          </p:nvSpPr>
          <p:spPr>
            <a:xfrm>
              <a:off x="838200" y="2085727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CBCBCB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hteck 5" descr="Group of People">
              <a:extLst>
                <a:ext uri="{FF2B5EF4-FFF2-40B4-BE49-F238E27FC236}">
                  <a16:creationId xmlns:a16="http://schemas.microsoft.com/office/drawing/2014/main" id="{D0F15E2C-06FC-4E89-2370-AA4EAD9EE11C}"/>
                </a:ext>
              </a:extLst>
            </p:cNvPr>
            <p:cNvSpPr/>
            <p:nvPr/>
          </p:nvSpPr>
          <p:spPr>
            <a:xfrm>
              <a:off x="1214188" y="2357091"/>
              <a:ext cx="683614" cy="683614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15D9688-9B58-2D7E-449D-C6B257BB0C81}"/>
                </a:ext>
              </a:extLst>
            </p:cNvPr>
            <p:cNvSpPr/>
            <p:nvPr/>
          </p:nvSpPr>
          <p:spPr>
            <a:xfrm>
              <a:off x="2273789" y="2054656"/>
              <a:ext cx="9080009" cy="1242935"/>
            </a:xfrm>
            <a:custGeom>
              <a:avLst/>
              <a:gdLst>
                <a:gd name="connsiteX0" fmla="*/ 0 w 9080009"/>
                <a:gd name="connsiteY0" fmla="*/ 0 h 1242935"/>
                <a:gd name="connsiteX1" fmla="*/ 9080009 w 9080009"/>
                <a:gd name="connsiteY1" fmla="*/ 0 h 1242935"/>
                <a:gd name="connsiteX2" fmla="*/ 9080009 w 9080009"/>
                <a:gd name="connsiteY2" fmla="*/ 1242935 h 1242935"/>
                <a:gd name="connsiteX3" fmla="*/ 0 w 9080009"/>
                <a:gd name="connsiteY3" fmla="*/ 1242935 h 1242935"/>
                <a:gd name="connsiteX4" fmla="*/ 0 w 9080009"/>
                <a:gd name="connsiteY4" fmla="*/ 0 h 1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0009" h="1242935">
                  <a:moveTo>
                    <a:pt x="0" y="0"/>
                  </a:moveTo>
                  <a:lnTo>
                    <a:pt x="9080009" y="0"/>
                  </a:lnTo>
                  <a:lnTo>
                    <a:pt x="9080009" y="1242935"/>
                  </a:lnTo>
                  <a:lnTo>
                    <a:pt x="0" y="12429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500" kern="1200" dirty="0"/>
                <a:t>Erwerbstätige: Alle Personen, die einer wirtschaftlichen Tätigkeit, sprich Arbeit nachgehen</a:t>
              </a:r>
              <a:endParaRPr lang="en-US" sz="2500" kern="1200" dirty="0"/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FE237D7D-1195-2CB5-A0AF-2451D65EC42D}"/>
                </a:ext>
              </a:extLst>
            </p:cNvPr>
            <p:cNvSpPr/>
            <p:nvPr/>
          </p:nvSpPr>
          <p:spPr>
            <a:xfrm>
              <a:off x="838200" y="4074426"/>
              <a:ext cx="10515600" cy="12429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hteck 8" descr="Gruppe von Männern mit einfarbiger Füllung">
              <a:extLst>
                <a:ext uri="{FF2B5EF4-FFF2-40B4-BE49-F238E27FC236}">
                  <a16:creationId xmlns:a16="http://schemas.microsoft.com/office/drawing/2014/main" id="{A64EA748-D7E4-B280-5F14-B9B8CB1D6DEB}"/>
                </a:ext>
              </a:extLst>
            </p:cNvPr>
            <p:cNvSpPr/>
            <p:nvPr/>
          </p:nvSpPr>
          <p:spPr>
            <a:xfrm>
              <a:off x="1214188" y="4354085"/>
              <a:ext cx="683614" cy="683614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10CF306-1ADB-1338-CE91-732A4E399D04}"/>
                </a:ext>
              </a:extLst>
            </p:cNvPr>
            <p:cNvSpPr/>
            <p:nvPr/>
          </p:nvSpPr>
          <p:spPr>
            <a:xfrm>
              <a:off x="2273790" y="4074425"/>
              <a:ext cx="9080009" cy="1242935"/>
            </a:xfrm>
            <a:custGeom>
              <a:avLst/>
              <a:gdLst>
                <a:gd name="connsiteX0" fmla="*/ 0 w 9080009"/>
                <a:gd name="connsiteY0" fmla="*/ 0 h 1242935"/>
                <a:gd name="connsiteX1" fmla="*/ 9080009 w 9080009"/>
                <a:gd name="connsiteY1" fmla="*/ 0 h 1242935"/>
                <a:gd name="connsiteX2" fmla="*/ 9080009 w 9080009"/>
                <a:gd name="connsiteY2" fmla="*/ 1242935 h 1242935"/>
                <a:gd name="connsiteX3" fmla="*/ 0 w 9080009"/>
                <a:gd name="connsiteY3" fmla="*/ 1242935 h 1242935"/>
                <a:gd name="connsiteX4" fmla="*/ 0 w 9080009"/>
                <a:gd name="connsiteY4" fmla="*/ 0 h 1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0009" h="1242935">
                  <a:moveTo>
                    <a:pt x="0" y="0"/>
                  </a:moveTo>
                  <a:lnTo>
                    <a:pt x="9080009" y="0"/>
                  </a:lnTo>
                  <a:lnTo>
                    <a:pt x="9080009" y="1242935"/>
                  </a:lnTo>
                  <a:lnTo>
                    <a:pt x="0" y="12429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500" kern="1200" dirty="0"/>
                <a:t>Arbeitslose: Alle Personen, die keiner wirtschaftlichen Tätigkeit nachgehen (Ausnahme: Kinder und Jugendliche in Ausbildung, Pensionisten)</a:t>
              </a:r>
              <a:endParaRPr lang="en-US" sz="2500" kern="1200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91DC638-1ECD-DF71-D8F7-77AC63977028}"/>
                </a:ext>
              </a:extLst>
            </p:cNvPr>
            <p:cNvSpPr/>
            <p:nvPr/>
          </p:nvSpPr>
          <p:spPr>
            <a:xfrm>
              <a:off x="2273790" y="4851260"/>
              <a:ext cx="9080009" cy="1242935"/>
            </a:xfrm>
            <a:custGeom>
              <a:avLst/>
              <a:gdLst>
                <a:gd name="connsiteX0" fmla="*/ 0 w 9080009"/>
                <a:gd name="connsiteY0" fmla="*/ 0 h 1242935"/>
                <a:gd name="connsiteX1" fmla="*/ 9080009 w 9080009"/>
                <a:gd name="connsiteY1" fmla="*/ 0 h 1242935"/>
                <a:gd name="connsiteX2" fmla="*/ 9080009 w 9080009"/>
                <a:gd name="connsiteY2" fmla="*/ 1242935 h 1242935"/>
                <a:gd name="connsiteX3" fmla="*/ 0 w 9080009"/>
                <a:gd name="connsiteY3" fmla="*/ 1242935 h 1242935"/>
                <a:gd name="connsiteX4" fmla="*/ 0 w 9080009"/>
                <a:gd name="connsiteY4" fmla="*/ 0 h 1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0009" h="1242935">
                  <a:moveTo>
                    <a:pt x="0" y="0"/>
                  </a:moveTo>
                  <a:lnTo>
                    <a:pt x="9080009" y="0"/>
                  </a:lnTo>
                  <a:lnTo>
                    <a:pt x="9080009" y="1242935"/>
                  </a:lnTo>
                  <a:lnTo>
                    <a:pt x="0" y="12429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534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1A2F9-9AF3-677E-FEEB-345E892F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Begriffe klären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72F0EB2-8A88-08E5-5A25-11EE227D6C6D}"/>
              </a:ext>
            </a:extLst>
          </p:cNvPr>
          <p:cNvSpPr/>
          <p:nvPr/>
        </p:nvSpPr>
        <p:spPr>
          <a:xfrm>
            <a:off x="838200" y="4287982"/>
            <a:ext cx="10515600" cy="1242935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E9B949B-511D-FE74-8C3A-5B8B6F35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081"/>
            <a:ext cx="10515600" cy="1242935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>
              <a:buNone/>
            </a:pPr>
            <a:r>
              <a:rPr lang="de-AT" dirty="0"/>
              <a:t>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D38CDF6-108D-0860-85FD-287ECEE272B1}"/>
              </a:ext>
            </a:extLst>
          </p:cNvPr>
          <p:cNvGrpSpPr/>
          <p:nvPr/>
        </p:nvGrpSpPr>
        <p:grpSpPr>
          <a:xfrm>
            <a:off x="2273790" y="1856186"/>
            <a:ext cx="9080010" cy="1632415"/>
            <a:chOff x="1435589" y="1554201"/>
            <a:chExt cx="9080010" cy="163241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BAE2E05-366F-11A3-4C3F-14AADBD7592C}"/>
                </a:ext>
              </a:extLst>
            </p:cNvPr>
            <p:cNvSpPr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5936085-16EB-4E2E-622D-0EE48EA1D1B4}"/>
                </a:ext>
              </a:extLst>
            </p:cNvPr>
            <p:cNvSpPr txBox="1"/>
            <p:nvPr/>
          </p:nvSpPr>
          <p:spPr>
            <a:xfrm>
              <a:off x="1435589" y="1943681"/>
              <a:ext cx="9080009" cy="1242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500" kern="1200" dirty="0"/>
                <a:t>Erwerbstätigenquote: Anteil der Erwerbstätigen eines bestimmten Alters</a:t>
              </a:r>
              <a:endParaRPr lang="en-US" sz="2500" kern="1200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B383BC5-92A7-1610-0C22-004D01B98730}"/>
              </a:ext>
            </a:extLst>
          </p:cNvPr>
          <p:cNvGrpSpPr/>
          <p:nvPr/>
        </p:nvGrpSpPr>
        <p:grpSpPr>
          <a:xfrm>
            <a:off x="2273790" y="4287982"/>
            <a:ext cx="9080009" cy="1242935"/>
            <a:chOff x="1435590" y="3107870"/>
            <a:chExt cx="9080009" cy="1242935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F5FC82D-5E75-8A25-1469-BF7CBF70B398}"/>
                </a:ext>
              </a:extLst>
            </p:cNvPr>
            <p:cNvSpPr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1C591A7-3E8A-6BDD-132D-D7B0D6B38874}"/>
                </a:ext>
              </a:extLst>
            </p:cNvPr>
            <p:cNvSpPr txBox="1"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2500" kern="1200" dirty="0"/>
                <a:t>Arbeitslosenquote: Anteil der Bevölkerung, die keiner wirtschaftlichen Tätigkeit nachgeht</a:t>
              </a:r>
              <a:endParaRPr lang="en-US" sz="2500" kern="1200" dirty="0"/>
            </a:p>
          </p:txBody>
        </p:sp>
      </p:grpSp>
      <p:sp>
        <p:nvSpPr>
          <p:cNvPr id="16" name="Rechteck 15" descr="Gruppe von Männern mit einfarbiger Füllung">
            <a:extLst>
              <a:ext uri="{FF2B5EF4-FFF2-40B4-BE49-F238E27FC236}">
                <a16:creationId xmlns:a16="http://schemas.microsoft.com/office/drawing/2014/main" id="{C6C009BA-5CD3-ED50-CA05-47577A5C1B3C}"/>
              </a:ext>
            </a:extLst>
          </p:cNvPr>
          <p:cNvSpPr/>
          <p:nvPr/>
        </p:nvSpPr>
        <p:spPr>
          <a:xfrm>
            <a:off x="1248369" y="2537741"/>
            <a:ext cx="683614" cy="68361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eck 16" descr="Gruppe">
            <a:extLst>
              <a:ext uri="{FF2B5EF4-FFF2-40B4-BE49-F238E27FC236}">
                <a16:creationId xmlns:a16="http://schemas.microsoft.com/office/drawing/2014/main" id="{7BF4ECC9-3808-E662-E0D2-24EFCBAF9247}"/>
              </a:ext>
            </a:extLst>
          </p:cNvPr>
          <p:cNvSpPr/>
          <p:nvPr/>
        </p:nvSpPr>
        <p:spPr>
          <a:xfrm>
            <a:off x="1248369" y="4567642"/>
            <a:ext cx="683614" cy="68361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41352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02FC-EBA1-C1E2-A555-2BD21A21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Begriffe klären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124E1E-2087-0D95-07D8-2FC70EF88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BCF90A85-CCF6-8575-3DF6-E1431232A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903195"/>
              </p:ext>
            </p:extLst>
          </p:nvPr>
        </p:nvGraphicFramePr>
        <p:xfrm>
          <a:off x="838200" y="1864255"/>
          <a:ext cx="10515599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7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BAA410-430E-CAC0-BE8F-1443797B4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FBEA4A-FA26-6DE2-A1FD-9AC78CAD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AT">
                <a:solidFill>
                  <a:srgbClr val="FFFFFF"/>
                </a:solidFill>
              </a:rPr>
              <a:t>2. Statatlas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C12508-E4B3-261D-71E1-E21F2B0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rgbClr val="FFFFFF"/>
                </a:solidFill>
              </a:rPr>
              <a:t>Zentrale Sammlung für Online-Kartenprodukte</a:t>
            </a:r>
          </a:p>
          <a:p>
            <a:r>
              <a:rPr lang="de-AT" dirty="0">
                <a:solidFill>
                  <a:srgbClr val="FFFFFF"/>
                </a:solidFill>
              </a:rPr>
              <a:t>Verschiedene Statistiken</a:t>
            </a:r>
          </a:p>
          <a:p>
            <a:r>
              <a:rPr lang="de-AT">
                <a:solidFill>
                  <a:srgbClr val="FFFFFF"/>
                </a:solidFill>
              </a:rPr>
              <a:t>Hintergrundkarte ist Basemap</a:t>
            </a:r>
            <a:r>
              <a:rPr lang="de-AT" dirty="0">
                <a:solidFill>
                  <a:srgbClr val="FFFFFF"/>
                </a:solidFill>
              </a:rPr>
              <a:t>.at </a:t>
            </a:r>
          </a:p>
        </p:txBody>
      </p:sp>
    </p:spTree>
    <p:extLst>
      <p:ext uri="{BB962C8B-B14F-4D97-AF65-F5344CB8AC3E}">
        <p14:creationId xmlns:p14="http://schemas.microsoft.com/office/powerpoint/2010/main" val="708796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8C25A0-B976-C9C5-47B5-4EA02AD4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963877"/>
            <a:ext cx="4063746" cy="4930246"/>
          </a:xfrm>
        </p:spPr>
        <p:txBody>
          <a:bodyPr>
            <a:normAutofit/>
          </a:bodyPr>
          <a:lstStyle/>
          <a:p>
            <a:pPr algn="r"/>
            <a:r>
              <a:rPr lang="de-AT" sz="4100" dirty="0"/>
              <a:t>3. Arbeitsaufträge</a:t>
            </a: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A80D55-BF2E-1CEE-0CCA-3F242E1A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A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Finde heraus, wie hoch die Erwerbstätigenquote in deinem Heimatbezirk ist.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A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Schaue, wie hoch die Erwerbstätigenquote in deinem Heimatbezirk im Jahr 2011 war. Wie hat sie sich verändert? Was könnte der Grund dafür sein?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A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Finde heraus, wie hoch die Arbeitslosenquote in deinem Heimatbezirk ist.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A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Siehst du innerhalb Österreichs Unterschiede in der Arbeitslosenquote? Wenn ja, welche?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A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Woran könnte das liegen, dass die Erwerbstätigenquote und die Arbeitslosenquote nicht in ganz Österreich gleich ist? (Tipp: Schaue dir die Daten „Anteil 65-Jährige und Ältere“ und „Anzahl der Arbeitsstätten“)</a:t>
            </a:r>
          </a:p>
          <a:p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91755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B1D35E-C7F9-3A78-1603-8422CCD5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e-AT" sz="4100"/>
              <a:t>Arbeitsaufträge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EC171A-C72E-C30D-4E52-F36077776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de-AT" sz="2400" dirty="0"/>
              <a:t>https://www.menti.com/alo2px6zquma</a:t>
            </a:r>
          </a:p>
        </p:txBody>
      </p:sp>
    </p:spTree>
    <p:extLst>
      <p:ext uri="{BB962C8B-B14F-4D97-AF65-F5344CB8AC3E}">
        <p14:creationId xmlns:p14="http://schemas.microsoft.com/office/powerpoint/2010/main" val="2978054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Breitbild</PresentationFormat>
  <Paragraphs>45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Statistik.at</vt:lpstr>
      <vt:lpstr>Wer sind wir?</vt:lpstr>
      <vt:lpstr>Ablauf des Workshops</vt:lpstr>
      <vt:lpstr>1. Begriffe klären</vt:lpstr>
      <vt:lpstr>1. Begriffe klären</vt:lpstr>
      <vt:lpstr>1. Begriffe klären</vt:lpstr>
      <vt:lpstr>2. Statatlas</vt:lpstr>
      <vt:lpstr>3. Arbeitsaufträge</vt:lpstr>
      <vt:lpstr>Arbeitsaufträge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Statistik.at</dc:title>
  <dc:creator>Julia Rathberger</dc:creator>
  <cp:lastModifiedBy>Julia Rathberger</cp:lastModifiedBy>
  <cp:revision>4</cp:revision>
  <dcterms:created xsi:type="dcterms:W3CDTF">2022-11-08T08:23:34Z</dcterms:created>
  <dcterms:modified xsi:type="dcterms:W3CDTF">2022-11-15T08:59:33Z</dcterms:modified>
</cp:coreProperties>
</file>