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59" r:id="rId8"/>
    <p:sldId id="268" r:id="rId9"/>
    <p:sldId id="260" r:id="rId10"/>
    <p:sldId id="261" r:id="rId11"/>
    <p:sldId id="269" r:id="rId12"/>
    <p:sldId id="262" r:id="rId13"/>
    <p:sldId id="26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las" userId="877f17745bfc7e03" providerId="LiveId" clId="{72341BDA-7B9B-47BB-BAC1-E638444C4144}"/>
    <pc:docChg chg="undo custSel modSld">
      <pc:chgData name="Niklas" userId="877f17745bfc7e03" providerId="LiveId" clId="{72341BDA-7B9B-47BB-BAC1-E638444C4144}" dt="2023-03-15T14:51:12.481" v="187" actId="115"/>
      <pc:docMkLst>
        <pc:docMk/>
      </pc:docMkLst>
      <pc:sldChg chg="modSp mod">
        <pc:chgData name="Niklas" userId="877f17745bfc7e03" providerId="LiveId" clId="{72341BDA-7B9B-47BB-BAC1-E638444C4144}" dt="2023-03-15T13:04:01.584" v="0" actId="20577"/>
        <pc:sldMkLst>
          <pc:docMk/>
          <pc:sldMk cId="2759441320" sldId="261"/>
        </pc:sldMkLst>
        <pc:spChg chg="mod">
          <ac:chgData name="Niklas" userId="877f17745bfc7e03" providerId="LiveId" clId="{72341BDA-7B9B-47BB-BAC1-E638444C4144}" dt="2023-03-15T13:04:01.584" v="0" actId="20577"/>
          <ac:spMkLst>
            <pc:docMk/>
            <pc:sldMk cId="2759441320" sldId="261"/>
            <ac:spMk id="3" creationId="{8F8C9B1E-93D4-5934-4FD5-82E1E9CA2AE8}"/>
          </ac:spMkLst>
        </pc:spChg>
      </pc:sldChg>
      <pc:sldChg chg="modSp mod">
        <pc:chgData name="Niklas" userId="877f17745bfc7e03" providerId="LiveId" clId="{72341BDA-7B9B-47BB-BAC1-E638444C4144}" dt="2023-03-15T14:51:12.481" v="187" actId="115"/>
        <pc:sldMkLst>
          <pc:docMk/>
          <pc:sldMk cId="4287358620" sldId="269"/>
        </pc:sldMkLst>
        <pc:spChg chg="mod">
          <ac:chgData name="Niklas" userId="877f17745bfc7e03" providerId="LiveId" clId="{72341BDA-7B9B-47BB-BAC1-E638444C4144}" dt="2023-03-15T14:51:12.481" v="187" actId="115"/>
          <ac:spMkLst>
            <pc:docMk/>
            <pc:sldMk cId="4287358620" sldId="269"/>
            <ac:spMk id="3" creationId="{C4F9E5B2-589A-DACC-2497-1CA5D070B4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6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8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13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3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5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6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07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3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8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1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09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Ein Bild, das Natur, Berg enthält.&#10;&#10;Automatisch generierte Beschreibung">
            <a:extLst>
              <a:ext uri="{FF2B5EF4-FFF2-40B4-BE49-F238E27FC236}">
                <a16:creationId xmlns:a16="http://schemas.microsoft.com/office/drawing/2014/main" id="{0B6E4DC4-212B-03DF-6B70-87F731147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4" r="-1" b="35312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EE0D7A-F195-3584-9362-38D10F94F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de-AT" sz="5000"/>
              <a:t>Grundprinzipien der sozioökonomischen Bildung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F290B6-F7C2-6883-EBDF-87F91BEAA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AT" sz="2000" dirty="0"/>
              <a:t>Präsentation von Sebastian Grill &amp; Niklas Fuchs</a:t>
            </a:r>
          </a:p>
        </p:txBody>
      </p:sp>
    </p:spTree>
    <p:extLst>
      <p:ext uri="{BB962C8B-B14F-4D97-AF65-F5344CB8AC3E}">
        <p14:creationId xmlns:p14="http://schemas.microsoft.com/office/powerpoint/2010/main" val="221878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C574B-83A3-D9A2-687F-EC29FCB2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Sozialwissenschaftlichkeit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8C9B1E-93D4-5934-4FD5-82E1E9CA2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2312275"/>
            <a:ext cx="8557591" cy="428730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Wirtschaft in der Gesellschaft bezieht sich auf Denkweisen, </a:t>
            </a:r>
            <a:r>
              <a:rPr lang="de-DE" dirty="0"/>
              <a:t>Analyseverfahren, Erklärungsmuster, Konzepte und Kategorien der Sozialwissenschaften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Didaktik als Anwendung auf den Gegenstand Wirtschaft in der Gesellschaft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Wissen aus Sozial- und Politikwissenschaften und der Soziologie verwendet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DC77CF-795B-6479-D8B1-B4F725559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161" y="2526348"/>
            <a:ext cx="2288570" cy="20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4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98FF3-5714-F3DB-DE4C-E3493C15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Sozialwissenschaftlichkeit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F9E5B2-589A-DACC-2497-1CA5D070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9151951" cy="4317124"/>
          </a:xfrm>
        </p:spPr>
        <p:txBody>
          <a:bodyPr>
            <a:normAutofit fontScale="92500"/>
          </a:bodyPr>
          <a:lstStyle/>
          <a:p>
            <a:r>
              <a:rPr lang="de-AT" sz="2200" b="1" dirty="0"/>
              <a:t>Weitere Prinzipien: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AT" u="sng" dirty="0"/>
              <a:t>Wissenschaftsorientierung:</a:t>
            </a:r>
            <a:r>
              <a:rPr lang="de-AT" dirty="0"/>
              <a:t> Gütekriterien, skeptische und kritische Grundhaltung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AT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AT" u="sng" dirty="0"/>
              <a:t>Wissenschaftliche Pluralität:</a:t>
            </a:r>
            <a:r>
              <a:rPr lang="de-AT" b="1" dirty="0"/>
              <a:t> </a:t>
            </a:r>
            <a:r>
              <a:rPr lang="de-AT" dirty="0"/>
              <a:t>unterschiedliche Theorien, Methoden,...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AT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AT" u="sng" dirty="0"/>
              <a:t>Transdisziplinarität bzw. Multidisziplinarität:</a:t>
            </a:r>
            <a:r>
              <a:rPr lang="de-AT" dirty="0"/>
              <a:t> Gemeinsames bzw. Zusammenführung von Wissen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87358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080B0-179B-1CBE-09E2-13E28ADD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Bildungspraktische Anschlussfähigkeit</a:t>
            </a:r>
          </a:p>
        </p:txBody>
      </p:sp>
      <p:pic>
        <p:nvPicPr>
          <p:cNvPr id="2050" name="Picture 2" descr="Bildung - Kostenlose bildung Icons">
            <a:extLst>
              <a:ext uri="{FF2B5EF4-FFF2-40B4-BE49-F238E27FC236}">
                <a16:creationId xmlns:a16="http://schemas.microsoft.com/office/drawing/2014/main" id="{5B0298C1-2AAE-EEBA-288A-A9ED500970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38" y="2503714"/>
            <a:ext cx="1857054" cy="1857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27234C1-99C2-6E25-DEC9-9E7C27A1EAFA}"/>
              </a:ext>
            </a:extLst>
          </p:cNvPr>
          <p:cNvSpPr txBox="1">
            <a:spLocks/>
          </p:cNvSpPr>
          <p:nvPr/>
        </p:nvSpPr>
        <p:spPr>
          <a:xfrm>
            <a:off x="1920240" y="2503714"/>
            <a:ext cx="8848452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de-AT" sz="2000" dirty="0">
                <a:ea typeface="Meiryo" panose="020B0604030504040204" pitchFamily="34" charset="-128"/>
              </a:rPr>
              <a:t>3 Grundsatzentscheidungen:</a:t>
            </a:r>
          </a:p>
          <a:p>
            <a:r>
              <a:rPr lang="de-AT" dirty="0">
                <a:ea typeface="Meiryo" panose="020B0604030504040204" pitchFamily="34" charset="-128"/>
              </a:rPr>
              <a:t>    (1) Prinzip der Sozialwissenschaftlichkeit</a:t>
            </a:r>
          </a:p>
          <a:p>
            <a:r>
              <a:rPr lang="de-AT" dirty="0">
                <a:ea typeface="Meiryo" panose="020B0604030504040204" pitchFamily="34" charset="-128"/>
              </a:rPr>
              <a:t>    (2) Prinzip der Offenheit durch Sparsamkeit</a:t>
            </a:r>
          </a:p>
          <a:p>
            <a:r>
              <a:rPr lang="de-AT" dirty="0">
                <a:ea typeface="Meiryo" panose="020B0604030504040204" pitchFamily="34" charset="-128"/>
              </a:rPr>
              <a:t>    (3) Prinzip des Lernzeitrealismus</a:t>
            </a:r>
          </a:p>
        </p:txBody>
      </p:sp>
    </p:spTree>
    <p:extLst>
      <p:ext uri="{BB962C8B-B14F-4D97-AF65-F5344CB8AC3E}">
        <p14:creationId xmlns:p14="http://schemas.microsoft.com/office/powerpoint/2010/main" val="34086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Person mit Konzeptidee">
            <a:extLst>
              <a:ext uri="{FF2B5EF4-FFF2-40B4-BE49-F238E27FC236}">
                <a16:creationId xmlns:a16="http://schemas.microsoft.com/office/drawing/2014/main" id="{5B82D15A-D300-0E4A-515C-9BBB82C67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12" y="943656"/>
            <a:ext cx="5542971" cy="3699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405B4FA-6430-0E46-9CA9-E59A89A0FF98}"/>
              </a:ext>
            </a:extLst>
          </p:cNvPr>
          <p:cNvSpPr txBox="1">
            <a:spLocks/>
          </p:cNvSpPr>
          <p:nvPr/>
        </p:nvSpPr>
        <p:spPr>
          <a:xfrm>
            <a:off x="4553763" y="5004631"/>
            <a:ext cx="3084467" cy="1165227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de-AT" sz="4000" b="1" dirty="0">
                <a:ea typeface="Meiryo" panose="020B0604030504040204" pitchFamily="34" charset="-128"/>
              </a:rPr>
              <a:t>FRAGEN</a:t>
            </a:r>
          </a:p>
        </p:txBody>
      </p:sp>
    </p:spTree>
    <p:extLst>
      <p:ext uri="{BB962C8B-B14F-4D97-AF65-F5344CB8AC3E}">
        <p14:creationId xmlns:p14="http://schemas.microsoft.com/office/powerpoint/2010/main" val="333570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E787FBB-3290-F44E-8EDF-DB697E1A2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0" y="1310639"/>
            <a:ext cx="8875825" cy="490389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189068C-61C2-3FDB-209A-CE677990EB77}"/>
              </a:ext>
            </a:extLst>
          </p:cNvPr>
          <p:cNvSpPr txBox="1"/>
          <p:nvPr/>
        </p:nvSpPr>
        <p:spPr>
          <a:xfrm>
            <a:off x="1910080" y="345440"/>
            <a:ext cx="847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/>
              <a:t>Ein Überblick</a:t>
            </a:r>
          </a:p>
        </p:txBody>
      </p:sp>
    </p:spTree>
    <p:extLst>
      <p:ext uri="{BB962C8B-B14F-4D97-AF65-F5344CB8AC3E}">
        <p14:creationId xmlns:p14="http://schemas.microsoft.com/office/powerpoint/2010/main" val="360678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21FAEF8-45DE-E721-1A71-BB6E29AA8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240" y="2750322"/>
            <a:ext cx="4160520" cy="823912"/>
          </a:xfrm>
        </p:spPr>
        <p:txBody>
          <a:bodyPr anchor="ctr" anchorCtr="0"/>
          <a:lstStyle/>
          <a:p>
            <a:r>
              <a:rPr lang="de-DE" dirty="0"/>
              <a:t>Bildungsbedeutung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9426074-12C7-9412-B47C-06F04DB6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240" y="3680831"/>
            <a:ext cx="4160520" cy="277936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Individuelle Dimension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Kollektive Dimension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14E3CF6-8875-E926-B1E2-251905DF6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0289" y="2750322"/>
            <a:ext cx="4418017" cy="823912"/>
          </a:xfrm>
        </p:spPr>
        <p:txBody>
          <a:bodyPr anchor="ctr" anchorCtr="0">
            <a:normAutofit fontScale="92500" lnSpcReduction="10000"/>
          </a:bodyPr>
          <a:lstStyle/>
          <a:p>
            <a:r>
              <a:rPr lang="de-DE" dirty="0"/>
              <a:t>Erfahrungsorientierung,</a:t>
            </a:r>
          </a:p>
          <a:p>
            <a:r>
              <a:rPr lang="de-DE" dirty="0"/>
              <a:t>situationsorientierung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DF83EEB-7E23-2E3B-1326-F597CB7A3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0289" y="3680831"/>
            <a:ext cx="4160520" cy="277936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Natürliche Situationen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Umstrittene Situationen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Hybride Situationen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474FAD-8073-853A-AFAA-D69CB94B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Subjektorientierung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9F50E49-FFA7-FC31-97BD-9D5CE62E4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2" t="16282" r="13120" b="14395"/>
          <a:stretch/>
        </p:blipFill>
        <p:spPr>
          <a:xfrm rot="550336">
            <a:off x="9048687" y="417674"/>
            <a:ext cx="1799993" cy="1394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135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21FAEF8-45DE-E721-1A71-BB6E29AA8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240" y="2538051"/>
            <a:ext cx="4160520" cy="823912"/>
          </a:xfrm>
        </p:spPr>
        <p:txBody>
          <a:bodyPr anchor="ctr" anchorCtr="0"/>
          <a:lstStyle/>
          <a:p>
            <a:r>
              <a:rPr lang="de-DE" dirty="0"/>
              <a:t>Individuelle dimension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9426074-12C7-9412-B47C-06F04DB6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240" y="3435902"/>
            <a:ext cx="4160520" cy="2779361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Persönlicher Bildungsbezug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Selbstverhältisse, Weltverhältnisse, Sozialverhälntnisse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14E3CF6-8875-E926-B1E2-251905DF6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0288" y="2588760"/>
            <a:ext cx="4418017" cy="823912"/>
          </a:xfrm>
        </p:spPr>
        <p:txBody>
          <a:bodyPr anchor="ctr" anchorCtr="0">
            <a:normAutofit/>
          </a:bodyPr>
          <a:lstStyle/>
          <a:p>
            <a:r>
              <a:rPr lang="de-DE" dirty="0"/>
              <a:t>Kollektive dimension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DF83EEB-7E23-2E3B-1326-F597CB7A3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0288" y="3429000"/>
            <a:ext cx="4418017" cy="3145874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Gesellschaftliches Selbstverständnis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Kulturelle Traditionen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Vorstellungen einer angemessenen Einbürgerung der jungen Generationen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474FAD-8073-853A-AFAA-D69CB94B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0" i="1" dirty="0"/>
              <a:t>Bildungsbedeutung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9F50E49-FFA7-FC31-97BD-9D5CE62E4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2" t="16282" r="13120" b="14395"/>
          <a:stretch/>
        </p:blipFill>
        <p:spPr>
          <a:xfrm rot="550336">
            <a:off x="9048687" y="417674"/>
            <a:ext cx="1799993" cy="1394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1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74FAD-8073-853A-AFAA-D69CB94B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0" i="1" dirty="0"/>
              <a:t>Erfahrungsorientierung, Situationsorientierung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9F50E49-FFA7-FC31-97BD-9D5CE62E4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2" t="16282" r="13120" b="14395"/>
          <a:stretch/>
        </p:blipFill>
        <p:spPr>
          <a:xfrm rot="550336">
            <a:off x="9048687" y="417674"/>
            <a:ext cx="1799993" cy="1394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7DF4ABA-4BA0-F07F-4390-760F2511D73E}"/>
              </a:ext>
            </a:extLst>
          </p:cNvPr>
          <p:cNvSpPr txBox="1">
            <a:spLocks/>
          </p:cNvSpPr>
          <p:nvPr/>
        </p:nvSpPr>
        <p:spPr>
          <a:xfrm>
            <a:off x="1920241" y="2312276"/>
            <a:ext cx="8848452" cy="365150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AT" dirty="0">
                <a:ea typeface="Meiryo" panose="020B0604030504040204" pitchFamily="34" charset="-128"/>
              </a:rPr>
              <a:t>Natürliche situationen </a:t>
            </a:r>
            <a:r>
              <a:rPr kumimoji="0" lang="de-AT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(Es herrscht allseitiges Einvernehmen zwischen den Beteiligten, z.B. eingelebte Entscheidungsroutinen in einem Privathaushalt)</a:t>
            </a:r>
            <a:endParaRPr lang="de-AT" b="0" dirty="0">
              <a:solidFill>
                <a:schemeClr val="tx1"/>
              </a:solidFill>
              <a:ea typeface="Meiryo" panose="020B0604030504040204" pitchFamily="34" charset="-128"/>
            </a:endParaRPr>
          </a:p>
          <a:p>
            <a:pPr>
              <a:spcAft>
                <a:spcPts val="1200"/>
              </a:spcAft>
            </a:pPr>
            <a:r>
              <a:rPr lang="de-AT" dirty="0">
                <a:ea typeface="Meiryo" panose="020B0604030504040204" pitchFamily="34" charset="-128"/>
              </a:rPr>
              <a:t>Umstrittene situationen </a:t>
            </a:r>
            <a:r>
              <a:rPr kumimoji="0" lang="de-AT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(Es existieren konkurrierende Vorstellungen von Angemessenheit)</a:t>
            </a:r>
            <a:endParaRPr lang="de-AT" dirty="0">
              <a:ea typeface="Meiryo" panose="020B0604030504040204" pitchFamily="34" charset="-128"/>
            </a:endParaRPr>
          </a:p>
          <a:p>
            <a:r>
              <a:rPr lang="de-AT" dirty="0">
                <a:ea typeface="Meiryo" panose="020B0604030504040204" pitchFamily="34" charset="-128"/>
              </a:rPr>
              <a:t>Hybride situationen </a:t>
            </a:r>
            <a:r>
              <a:rPr kumimoji="0" lang="de-AT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(Es koexistieren mehrere Prinzipien, z.B. Produktionseffizienz, Markterfolg und Nachhaltigkeit bei der Produktplanung)</a:t>
            </a:r>
            <a:endParaRPr lang="de-AT" dirty="0"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15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74FAD-8073-853A-AFAA-D69CB94B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0" i="1" dirty="0"/>
              <a:t>Erfahrungsorientierung, Situationsorientierung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9F50E49-FFA7-FC31-97BD-9D5CE62E4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2" t="16282" r="13120" b="14395"/>
          <a:stretch/>
        </p:blipFill>
        <p:spPr>
          <a:xfrm rot="550336">
            <a:off x="9048687" y="417674"/>
            <a:ext cx="1799993" cy="1394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D9ABFB-6A65-41F2-ED38-0B8228DEA429}"/>
              </a:ext>
            </a:extLst>
          </p:cNvPr>
          <p:cNvSpPr txBox="1">
            <a:spLocks/>
          </p:cNvSpPr>
          <p:nvPr/>
        </p:nvSpPr>
        <p:spPr>
          <a:xfrm>
            <a:off x="1920241" y="2312276"/>
            <a:ext cx="6301195" cy="365150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de-AT" b="0" cap="none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Meiryo" panose="020B0604030504040204" pitchFamily="34" charset="-128"/>
              </a:rPr>
              <a:t>(1) Den Lernenden wird das Vorrecht eingeräumt, ihre eigenen Erfahrungen und Lebenssituationen selbst zu thematisieren, einzubringen und zu beurteilen.</a:t>
            </a:r>
          </a:p>
          <a:p>
            <a:r>
              <a:rPr lang="de-AT" b="0" cap="none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  <a:ea typeface="Meiryo" panose="020B0604030504040204" pitchFamily="34" charset="-128"/>
              </a:rPr>
              <a:t>(2) Die Jugendlichen werden als Expertinnen und Experten für ihr eigenes Leben, ihre eigenen Ziele, Probleme und Lebensweisen anerkannt und ernst genommen.</a:t>
            </a:r>
            <a:endParaRPr lang="de-AT" dirty="0">
              <a:ea typeface="Meiryo" panose="020B0604030504040204" pitchFamily="34" charset="-128"/>
            </a:endParaRPr>
          </a:p>
        </p:txBody>
      </p:sp>
      <p:pic>
        <p:nvPicPr>
          <p:cNvPr id="4" name="Picture 2" descr="Attention - Free signs icons">
            <a:extLst>
              <a:ext uri="{FF2B5EF4-FFF2-40B4-BE49-F238E27FC236}">
                <a16:creationId xmlns:a16="http://schemas.microsoft.com/office/drawing/2014/main" id="{2D147A57-5FEC-6D26-EB54-A436288F6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986" y="3091615"/>
            <a:ext cx="1755320" cy="1755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70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3242A-85BE-9C14-7252-73DE1E2E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Problemorientierung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A2FFC7-8497-2033-BE51-946D1DBB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212884"/>
            <a:ext cx="8770571" cy="436682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Als Motivation für Bildungs- und Lernprozesse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Multiperspektivität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Sozioökonomische Bildung ist an           sozialwissenschaftlichen Problembegriff orientiert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In Ursachen und Folgen ungewiss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C8B84D-AEF6-4DC2-A511-1CBBDCF1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634" y="2266170"/>
            <a:ext cx="2325660" cy="232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2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3C795-059E-6588-92B0-589082D7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Problemorientierung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682545-82E2-14BF-50D7-A4DEA60E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3979194"/>
          </a:xfrm>
        </p:spPr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Beispiele sind Arbeitsqualität, soziale Sicherheit und Gerechtigkeit, Wirtschafts- und Umweltkrisen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AT" dirty="0">
              <a:solidFill>
                <a:srgbClr val="000000">
                  <a:lumMod val="75000"/>
                  <a:lumOff val="25000"/>
                </a:srgbClr>
              </a:solidFill>
              <a:latin typeface="Meiry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</a:rPr>
              <a:t>4 Problemlagen nach subjektiver Wahrnehmung von </a:t>
            </a:r>
            <a:r>
              <a:rPr lang="de-AT" dirty="0" err="1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</a:rPr>
              <a:t>SuS</a:t>
            </a:r>
            <a:r>
              <a:rPr lang="de-AT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</a:rPr>
              <a:t>	</a:t>
            </a:r>
            <a:r>
              <a:rPr kumimoji="0" lang="de-AT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- wachsende soziale Spaltungen</a:t>
            </a:r>
          </a:p>
          <a:p>
            <a:pPr marR="0" lvl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</a:rPr>
              <a:t>	- Diskriminierungen, Benachteiligungen</a:t>
            </a:r>
          </a:p>
          <a:p>
            <a:pPr marR="0" lvl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AT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	- zunehmende Ungewissheit</a:t>
            </a:r>
          </a:p>
          <a:p>
            <a:pPr marR="0" lvl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</a:rPr>
              <a:t>	- Gesundheitsgefährdung, soziale Isolation</a:t>
            </a:r>
            <a:endParaRPr kumimoji="0" lang="de-AT" sz="18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167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856B2-D5D4-E570-0576-F2263D38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50" y="442220"/>
            <a:ext cx="7776161" cy="1345269"/>
          </a:xfrm>
        </p:spPr>
        <p:txBody>
          <a:bodyPr/>
          <a:lstStyle/>
          <a:p>
            <a:r>
              <a:rPr lang="de-AT" dirty="0"/>
              <a:t>Pluralität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F3E780-C815-84B6-229C-502DC8340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1" y="2312276"/>
            <a:ext cx="8848452" cy="3651504"/>
          </a:xfrm>
        </p:spPr>
        <p:txBody>
          <a:bodyPr/>
          <a:lstStyle/>
          <a:p>
            <a:r>
              <a:rPr lang="de-AT" dirty="0"/>
              <a:t>Gerade der Gegenstandsbereich </a:t>
            </a:r>
            <a:r>
              <a:rPr lang="de-DE" dirty="0">
                <a:effectLst/>
                <a:ea typeface="Meiryo" panose="020B0604030504040204" pitchFamily="34" charset="-128"/>
                <a:cs typeface="Times New Roman" panose="02020603050405020304" pitchFamily="18" charset="0"/>
              </a:rPr>
              <a:t>Wirtschaft in der Gesellschaft | Gesellschaft in der Wirtschaft weist einen hohen Grad an Diversität und Pluralität auf.</a:t>
            </a:r>
          </a:p>
          <a:p>
            <a:endParaRPr lang="de-DE" dirty="0"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r>
              <a:rPr lang="de-AT" u="sng" dirty="0">
                <a:ea typeface="Meiryo" panose="020B0604030504040204" pitchFamily="34" charset="-128"/>
              </a:rPr>
              <a:t>Beispiele</a:t>
            </a:r>
            <a:r>
              <a:rPr lang="de-AT" dirty="0">
                <a:ea typeface="Meiryo" panose="020B0604030504040204" pitchFamily="34" charset="-128"/>
              </a:rPr>
              <a:t>:</a:t>
            </a:r>
          </a:p>
          <a:p>
            <a:r>
              <a:rPr lang="de-AT" dirty="0">
                <a:ea typeface="Meiryo" panose="020B0604030504040204" pitchFamily="34" charset="-128"/>
              </a:rPr>
              <a:t>Varianten der Kapitalismus, Vielfalt der Warenwelten, Einstellungen zu Gleichheit und Ungleichheit, Vorstellungen von sozioökonomischer Gerechtigkeit, . . .</a:t>
            </a:r>
          </a:p>
        </p:txBody>
      </p:sp>
      <p:pic>
        <p:nvPicPr>
          <p:cNvPr id="1030" name="Picture 6" descr="Partizipation in Kitas in Zeiten von Corona - DeGeDe">
            <a:extLst>
              <a:ext uri="{FF2B5EF4-FFF2-40B4-BE49-F238E27FC236}">
                <a16:creationId xmlns:a16="http://schemas.microsoft.com/office/drawing/2014/main" id="{C665EC73-7AD2-83B9-4889-864671FF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29" y="565263"/>
            <a:ext cx="1319824" cy="1319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7454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242641"/>
      </a:dk2>
      <a:lt2>
        <a:srgbClr val="E5E2E8"/>
      </a:lt2>
      <a:accent1>
        <a:srgbClr val="90A977"/>
      </a:accent1>
      <a:accent2>
        <a:srgbClr val="72B06D"/>
      </a:accent2>
      <a:accent3>
        <a:srgbClr val="78AB89"/>
      </a:accent3>
      <a:accent4>
        <a:srgbClr val="6BAD9D"/>
      </a:accent4>
      <a:accent5>
        <a:srgbClr val="70A9B5"/>
      </a:accent5>
      <a:accent6>
        <a:srgbClr val="7796C1"/>
      </a:accent6>
      <a:hlink>
        <a:srgbClr val="8C69A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Breitbild</PresentationFormat>
  <Paragraphs>68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Meiryo</vt:lpstr>
      <vt:lpstr>Arial</vt:lpstr>
      <vt:lpstr>Corbel</vt:lpstr>
      <vt:lpstr>Courier New</vt:lpstr>
      <vt:lpstr>Symbol</vt:lpstr>
      <vt:lpstr>Wingdings</vt:lpstr>
      <vt:lpstr>SketchLinesVTI</vt:lpstr>
      <vt:lpstr>Grundprinzipien der sozioökonomischen Bildung</vt:lpstr>
      <vt:lpstr>PowerPoint-Präsentation</vt:lpstr>
      <vt:lpstr>Subjektorientierung</vt:lpstr>
      <vt:lpstr>Bildungsbedeutung</vt:lpstr>
      <vt:lpstr>Erfahrungsorientierung, Situationsorientierung</vt:lpstr>
      <vt:lpstr>Erfahrungsorientierung, Situationsorientierung</vt:lpstr>
      <vt:lpstr>Problemorientierung</vt:lpstr>
      <vt:lpstr>Problemorientierung</vt:lpstr>
      <vt:lpstr>Pluralität</vt:lpstr>
      <vt:lpstr>Sozialwissenschaftlichkeit</vt:lpstr>
      <vt:lpstr>Sozialwissenschaftlichkeit</vt:lpstr>
      <vt:lpstr>Bildungspraktische Anschlussfähigkeit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Niklas</dc:creator>
  <cp:lastModifiedBy>Niklas</cp:lastModifiedBy>
  <cp:revision>10</cp:revision>
  <dcterms:created xsi:type="dcterms:W3CDTF">2023-03-11T07:20:19Z</dcterms:created>
  <dcterms:modified xsi:type="dcterms:W3CDTF">2023-03-15T14:51:19Z</dcterms:modified>
</cp:coreProperties>
</file>