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0"/>
    <p:restoredTop sz="94671"/>
  </p:normalViewPr>
  <p:slideViewPr>
    <p:cSldViewPr snapToGrid="0">
      <p:cViewPr varScale="1">
        <p:scale>
          <a:sx n="86" d="100"/>
          <a:sy n="86" d="100"/>
        </p:scale>
        <p:origin x="23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74208-F8D9-1241-8990-8C3C86F33247}" type="datetimeFigureOut">
              <a:rPr lang="de-DE" smtClean="0"/>
              <a:t>15.03.23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AAE9B-AE64-7949-ACCA-63989CA47F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95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AAE9B-AE64-7949-ACCA-63989CA47F9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22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1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5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7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9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0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4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7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5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9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3/15/23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.ph-noe.ac.at/index.php/resource/article/view/3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A9B06D8-F0B8-433D-814C-0A14E9E87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F1AA86-039C-228C-390A-7A8691CFC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alphaModFix amt="30000"/>
          </a:blip>
          <a:srcRect l="2345" r="2343" b="-1"/>
          <a:stretch/>
        </p:blipFill>
        <p:spPr>
          <a:xfrm>
            <a:off x="4839914" y="596644"/>
            <a:ext cx="6748854" cy="56647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B3F6B3D-2DE2-3DB2-5D9C-0F6AE9D11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030885"/>
            <a:ext cx="7732059" cy="353008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5100" dirty="0"/>
              <a:t>Schwellenkonzepte der sozioökonomischen Bildung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6DE35E4-552C-C6B8-F4DB-0D535499C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259377"/>
            <a:ext cx="3739624" cy="912823"/>
          </a:xfrm>
        </p:spPr>
        <p:txBody>
          <a:bodyPr>
            <a:normAutofit/>
          </a:bodyPr>
          <a:lstStyle/>
          <a:p>
            <a:r>
              <a:rPr lang="de-DE" dirty="0"/>
              <a:t>Nina Resch</a:t>
            </a:r>
          </a:p>
        </p:txBody>
      </p:sp>
    </p:spTree>
    <p:extLst>
      <p:ext uri="{BB962C8B-B14F-4D97-AF65-F5344CB8AC3E}">
        <p14:creationId xmlns:p14="http://schemas.microsoft.com/office/powerpoint/2010/main" val="295571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2EB20-7A03-C956-41D8-F9084E918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Was sind Schwellenkonzepte?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E55500-575C-BA92-D14E-638B73261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„Zentrale Konzepte einer Disziplin, welche ähnlich einem Portal eine neue und bisher nicht zugängliche Art und Weise des Denkens über ökonomische Sachverhalte erlauben“ (Brahm, Ring &amp; </a:t>
            </a:r>
            <a:r>
              <a:rPr lang="de-DE" dirty="0" err="1"/>
              <a:t>Rudeloff</a:t>
            </a:r>
            <a:r>
              <a:rPr lang="de-DE" dirty="0"/>
              <a:t>, 2021, S. 21)</a:t>
            </a:r>
          </a:p>
          <a:p>
            <a:r>
              <a:rPr lang="de-DE" dirty="0"/>
              <a:t>Konzepte:</a:t>
            </a:r>
          </a:p>
          <a:p>
            <a:pPr lvl="1"/>
            <a:r>
              <a:rPr lang="de-DE" dirty="0"/>
              <a:t>Subjektive Konzepte/Präkonzepte der Lernenden</a:t>
            </a:r>
          </a:p>
          <a:p>
            <a:pPr lvl="1"/>
            <a:r>
              <a:rPr lang="de-DE" dirty="0"/>
              <a:t>Objektiv formale Konzepte der Fachwissenschaft</a:t>
            </a:r>
          </a:p>
          <a:p>
            <a:r>
              <a:rPr lang="de-DE" dirty="0"/>
              <a:t>Schwellenkonzeptwechsel = subjektive Konzeptdefinition wird verändert in Richtung des objektiven formalen Konzepts</a:t>
            </a:r>
          </a:p>
          <a:p>
            <a:r>
              <a:rPr lang="de-DE" dirty="0" err="1"/>
              <a:t>Conceptual</a:t>
            </a:r>
            <a:r>
              <a:rPr lang="de-DE" dirty="0"/>
              <a:t> Change (Konzeptwechsel, aber auch Erweiterung und Differenzierung)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5F2700B-E228-1AF4-2092-6877076E7F0B}"/>
              </a:ext>
            </a:extLst>
          </p:cNvPr>
          <p:cNvSpPr txBox="1"/>
          <p:nvPr/>
        </p:nvSpPr>
        <p:spPr>
          <a:xfrm>
            <a:off x="5078437" y="6587804"/>
            <a:ext cx="7113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Benesch &amp; Winkler, 2016; Bergmeister, 2017; Brahm, Ring &amp; </a:t>
            </a:r>
            <a:r>
              <a:rPr lang="de-DE" sz="1600" dirty="0" err="1"/>
              <a:t>Rudeloff</a:t>
            </a:r>
            <a:r>
              <a:rPr lang="de-DE" sz="1600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10941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0CDF8-4F74-E7A7-B85A-74C21208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dirty="0"/>
              <a:t>Eigenschaften von Schwellenkonzepten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33E9E-02CE-F559-9EFA-177CA28DE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9643"/>
            <a:ext cx="10515600" cy="3757319"/>
          </a:xfrm>
        </p:spPr>
        <p:txBody>
          <a:bodyPr/>
          <a:lstStyle/>
          <a:p>
            <a:r>
              <a:rPr lang="de-DE" dirty="0"/>
              <a:t>Transformativ: führen zu einer veränderten Wahrnehmung</a:t>
            </a:r>
          </a:p>
          <a:p>
            <a:r>
              <a:rPr lang="de-DE" dirty="0"/>
              <a:t>Irreversibel: Lernende kehren nicht zu ihren widerlegten Präkonzepten zurück</a:t>
            </a:r>
          </a:p>
          <a:p>
            <a:r>
              <a:rPr lang="de-DE" dirty="0"/>
              <a:t>Integrativ: lassen komplexe Beziehungsgeflechte erkennen</a:t>
            </a:r>
          </a:p>
          <a:p>
            <a:r>
              <a:rPr lang="de-DE" dirty="0"/>
              <a:t>Grenzorientierend: notwendige Vernetzung mit sozialen, politischen und kulturellen Fragen stellen die Grenzen disziplinären Denkens in Frage</a:t>
            </a:r>
          </a:p>
          <a:p>
            <a:r>
              <a:rPr lang="de-DE" dirty="0"/>
              <a:t>Beschwerlich: kontraintuitiv, widersprechen dem bisherigem vermeintlich richtigen Weltbild</a:t>
            </a: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796ABC3-C180-177C-BE2A-769F8608C81C}"/>
              </a:ext>
            </a:extLst>
          </p:cNvPr>
          <p:cNvSpPr txBox="1"/>
          <p:nvPr/>
        </p:nvSpPr>
        <p:spPr>
          <a:xfrm>
            <a:off x="10084904" y="6488668"/>
            <a:ext cx="210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Bergmeister, 2017</a:t>
            </a:r>
          </a:p>
        </p:txBody>
      </p:sp>
    </p:spTree>
    <p:extLst>
      <p:ext uri="{BB962C8B-B14F-4D97-AF65-F5344CB8AC3E}">
        <p14:creationId xmlns:p14="http://schemas.microsoft.com/office/powerpoint/2010/main" val="324476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FAE723-ABDB-BDAF-EADA-CA9408A9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Schwellenkonzeptwechsel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AC9162-6EB8-6CB8-F16C-FB245CBB4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Didaktische Rekonstruktion </a:t>
            </a:r>
            <a:r>
              <a:rPr lang="de-DE" dirty="0">
                <a:sym typeface="Wingdings" pitchFamily="2" charset="2"/>
              </a:rPr>
              <a:t> Schüler*</a:t>
            </a:r>
            <a:r>
              <a:rPr lang="de-DE" dirty="0" err="1">
                <a:sym typeface="Wingdings" pitchFamily="2" charset="2"/>
              </a:rPr>
              <a:t>innenvorstellungen</a:t>
            </a:r>
            <a:r>
              <a:rPr lang="de-DE" dirty="0">
                <a:sym typeface="Wingdings" pitchFamily="2" charset="2"/>
              </a:rPr>
              <a:t>, Fachliche Inhalte, Aufbereitung der Fachlichen Inhalte</a:t>
            </a:r>
          </a:p>
          <a:p>
            <a:r>
              <a:rPr lang="de-DE" dirty="0">
                <a:sym typeface="Wingdings" pitchFamily="2" charset="2"/>
              </a:rPr>
              <a:t>Konstruktivistische Sichtweise auf den Lernprozess</a:t>
            </a:r>
          </a:p>
          <a:p>
            <a:r>
              <a:rPr lang="de-DE" dirty="0">
                <a:sym typeface="Wingdings" pitchFamily="2" charset="2"/>
              </a:rPr>
              <a:t>Unterricht zielt auf die Modifizierung der Präkonzepte im Sinne von Erweiterung und Veränderung hin zu einer fachwissenschaftlich angemesseneren Sichtweise ab</a:t>
            </a:r>
          </a:p>
          <a:p>
            <a:r>
              <a:rPr lang="de-DE" dirty="0">
                <a:sym typeface="Wingdings" pitchFamily="2" charset="2"/>
              </a:rPr>
              <a:t>4 Bedingungen für einen Konzeptwechsel:</a:t>
            </a:r>
          </a:p>
          <a:p>
            <a:pPr lvl="1"/>
            <a:r>
              <a:rPr lang="de-DE" dirty="0">
                <a:sym typeface="Wingdings" pitchFamily="2" charset="2"/>
              </a:rPr>
              <a:t>Die Lernenden müssen </a:t>
            </a:r>
            <a:r>
              <a:rPr lang="de-DE" b="1" dirty="0">
                <a:sym typeface="Wingdings" pitchFamily="2" charset="2"/>
              </a:rPr>
              <a:t>unzufrieden</a:t>
            </a:r>
            <a:r>
              <a:rPr lang="de-DE" dirty="0">
                <a:sym typeface="Wingdings" pitchFamily="2" charset="2"/>
              </a:rPr>
              <a:t> sein mit ihrer alten Vorstellung</a:t>
            </a:r>
          </a:p>
          <a:p>
            <a:pPr lvl="1"/>
            <a:r>
              <a:rPr lang="de-DE" dirty="0">
                <a:sym typeface="Wingdings" pitchFamily="2" charset="2"/>
              </a:rPr>
              <a:t>Die neue Vorstellung muss </a:t>
            </a:r>
            <a:r>
              <a:rPr lang="de-DE" b="1" dirty="0">
                <a:sym typeface="Wingdings" pitchFamily="2" charset="2"/>
              </a:rPr>
              <a:t>verständlich</a:t>
            </a:r>
            <a:r>
              <a:rPr lang="de-DE" dirty="0">
                <a:sym typeface="Wingdings" pitchFamily="2" charset="2"/>
              </a:rPr>
              <a:t> sein</a:t>
            </a:r>
          </a:p>
          <a:p>
            <a:pPr lvl="1"/>
            <a:r>
              <a:rPr lang="de-DE" dirty="0">
                <a:sym typeface="Wingdings" pitchFamily="2" charset="2"/>
              </a:rPr>
              <a:t>Die neue Vorstellung muss </a:t>
            </a:r>
            <a:r>
              <a:rPr lang="de-DE" b="1" dirty="0">
                <a:sym typeface="Wingdings" pitchFamily="2" charset="2"/>
              </a:rPr>
              <a:t>plausibel</a:t>
            </a:r>
            <a:r>
              <a:rPr lang="de-DE" dirty="0">
                <a:sym typeface="Wingdings" pitchFamily="2" charset="2"/>
              </a:rPr>
              <a:t> sein</a:t>
            </a:r>
          </a:p>
          <a:p>
            <a:pPr lvl="1"/>
            <a:r>
              <a:rPr lang="de-DE" dirty="0">
                <a:sym typeface="Wingdings" pitchFamily="2" charset="2"/>
              </a:rPr>
              <a:t>Die neue Vorstellung muss </a:t>
            </a:r>
            <a:r>
              <a:rPr lang="de-DE" b="1" dirty="0">
                <a:sym typeface="Wingdings" pitchFamily="2" charset="2"/>
              </a:rPr>
              <a:t>fruchtbar</a:t>
            </a:r>
            <a:r>
              <a:rPr lang="de-DE" dirty="0">
                <a:sym typeface="Wingdings" pitchFamily="2" charset="2"/>
              </a:rPr>
              <a:t> sein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8816904-525C-6ACD-3777-69EF9BC358AC}"/>
              </a:ext>
            </a:extLst>
          </p:cNvPr>
          <p:cNvSpPr txBox="1"/>
          <p:nvPr/>
        </p:nvSpPr>
        <p:spPr>
          <a:xfrm>
            <a:off x="5008097" y="6503981"/>
            <a:ext cx="7183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Barthmann, Conrad &amp; Obermaier, 2019; </a:t>
            </a:r>
            <a:r>
              <a:rPr lang="de-DE" sz="1600" dirty="0" err="1"/>
              <a:t>Kattmann</a:t>
            </a:r>
            <a:r>
              <a:rPr lang="de-DE" sz="1600" dirty="0"/>
              <a:t> et al., 1997; Krüger, 2007 </a:t>
            </a:r>
          </a:p>
        </p:txBody>
      </p:sp>
    </p:spTree>
    <p:extLst>
      <p:ext uri="{BB962C8B-B14F-4D97-AF65-F5344CB8AC3E}">
        <p14:creationId xmlns:p14="http://schemas.microsoft.com/office/powerpoint/2010/main" val="36058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6237F8-4696-0E89-F432-33C358531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Schwellenkonzepte: bewegen sich ausschließlich innerhalb fachlicher Denkwelten</a:t>
            </a:r>
            <a:br>
              <a:rPr lang="de-DE" dirty="0"/>
            </a:br>
            <a:r>
              <a:rPr lang="de-DE" dirty="0"/>
              <a:t>Disziplininterne Denkweisen und Theorien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Basiskonzepte: Lernende werden mitsamt ihrem Alltagswissen abgeholt und in fachspezifische Grundbegriffe und Denkweisen eingeführt</a:t>
            </a:r>
            <a:br>
              <a:rPr lang="de-DE" dirty="0"/>
            </a:br>
            <a:r>
              <a:rPr lang="de-DE" dirty="0"/>
              <a:t>Basiskonzepte machen eine erfahrbare und komplexe Welt durch fundamentale fachliche Ideen und Konzepte besser lesbar und verhandelbar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Im Lehrplan: keine klare Grenzziehung (z.B. Kontingenz)</a:t>
            </a:r>
          </a:p>
          <a:p>
            <a:endParaRPr lang="de-DE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C55526F-5F3A-B2B8-E32B-F93DC2984404}"/>
              </a:ext>
            </a:extLst>
          </p:cNvPr>
          <p:cNvSpPr>
            <a:spLocks noChangeAspect="1"/>
          </p:cNvSpPr>
          <p:nvPr/>
        </p:nvSpPr>
        <p:spPr>
          <a:xfrm>
            <a:off x="8856039" y="4703333"/>
            <a:ext cx="1440000" cy="1425743"/>
          </a:xfrm>
          <a:prstGeom prst="ellipse">
            <a:avLst/>
          </a:prstGeom>
          <a:solidFill>
            <a:schemeClr val="accent2">
              <a:alpha val="7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6998B7-1B58-B018-005A-BE69012E11BC}"/>
              </a:ext>
            </a:extLst>
          </p:cNvPr>
          <p:cNvSpPr>
            <a:spLocks noChangeAspect="1"/>
          </p:cNvSpPr>
          <p:nvPr/>
        </p:nvSpPr>
        <p:spPr>
          <a:xfrm>
            <a:off x="7798279" y="4727276"/>
            <a:ext cx="1440000" cy="1425743"/>
          </a:xfrm>
          <a:prstGeom prst="ellipse">
            <a:avLst/>
          </a:prstGeom>
          <a:solidFill>
            <a:schemeClr val="accent6">
              <a:alpha val="7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1CBAEF-BDF3-E65E-3A65-4CD4B31A6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Autofit/>
          </a:bodyPr>
          <a:lstStyle/>
          <a:p>
            <a:r>
              <a:rPr lang="de-DE" sz="4400" dirty="0"/>
              <a:t>Schwellenkonzepte = Basiskonzepte 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5C58BD5-BA44-231D-A363-45BBE15EC740}"/>
              </a:ext>
            </a:extLst>
          </p:cNvPr>
          <p:cNvSpPr txBox="1"/>
          <p:nvPr/>
        </p:nvSpPr>
        <p:spPr>
          <a:xfrm>
            <a:off x="10084904" y="6492875"/>
            <a:ext cx="210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Bergmeister, 2017</a:t>
            </a:r>
          </a:p>
        </p:txBody>
      </p:sp>
    </p:spTree>
    <p:extLst>
      <p:ext uri="{BB962C8B-B14F-4D97-AF65-F5344CB8AC3E}">
        <p14:creationId xmlns:p14="http://schemas.microsoft.com/office/powerpoint/2010/main" val="222281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7D8A8D11-DB51-43C0-8618-65C820DB4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F21969-FCF1-F3C8-BB2E-658C74B4A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59527"/>
            <a:ext cx="6618515" cy="33908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600" dirty="0" err="1"/>
              <a:t>Beispiel</a:t>
            </a:r>
            <a:r>
              <a:rPr lang="en-US" sz="6600" dirty="0"/>
              <a:t>: </a:t>
            </a:r>
            <a:r>
              <a:rPr lang="en-US" sz="6600" dirty="0" err="1"/>
              <a:t>Markt</a:t>
            </a:r>
            <a:endParaRPr lang="en-US" sz="6600" dirty="0"/>
          </a:p>
        </p:txBody>
      </p:sp>
      <p:pic>
        <p:nvPicPr>
          <p:cNvPr id="1026" name="Picture 2" descr="Kostenlose Illustrationen zum Thema Markt">
            <a:extLst>
              <a:ext uri="{FF2B5EF4-FFF2-40B4-BE49-F238E27FC236}">
                <a16:creationId xmlns:a16="http://schemas.microsoft.com/office/drawing/2014/main" id="{5EF47242-C76A-4614-403E-068B5223DD45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934789" y="1779382"/>
            <a:ext cx="4717537" cy="47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971313-8C2C-EC19-9E37-D6E56357F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87114" y="2822099"/>
            <a:ext cx="4769198" cy="2632104"/>
          </a:xfrm>
        </p:spPr>
        <p:txBody>
          <a:bodyPr/>
          <a:lstStyle/>
          <a:p>
            <a:r>
              <a:rPr lang="de-DE" dirty="0"/>
              <a:t>Markt = Zusammentreffen von Angebot und Nachfrage </a:t>
            </a:r>
            <a:r>
              <a:rPr lang="de-DE" dirty="0">
                <a:sym typeface="Wingdings" pitchFamily="2" charset="2"/>
              </a:rPr>
              <a:t></a:t>
            </a:r>
            <a:r>
              <a:rPr lang="de-DE" dirty="0"/>
              <a:t>Preisbildung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C83F061-59CD-D2F8-DC53-6A2191A24FFD}"/>
              </a:ext>
            </a:extLst>
          </p:cNvPr>
          <p:cNvSpPr txBox="1"/>
          <p:nvPr/>
        </p:nvSpPr>
        <p:spPr>
          <a:xfrm>
            <a:off x="8971713" y="6496919"/>
            <a:ext cx="3374908" cy="370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/>
              <a:t>Brahm, Ring &amp; </a:t>
            </a:r>
            <a:r>
              <a:rPr lang="de-DE" sz="1800" dirty="0" err="1"/>
              <a:t>Rudeloff</a:t>
            </a:r>
            <a:r>
              <a:rPr lang="de-DE" sz="1800" dirty="0"/>
              <a:t>, 2021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622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0CF97-FFFD-BBBE-74C4-806567ABB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Schwellenkonzepte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76341F-6B5C-9151-CAD9-263546D50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Opportunitätskosten</a:t>
            </a:r>
          </a:p>
          <a:p>
            <a:r>
              <a:rPr lang="de-DE" dirty="0"/>
              <a:t>Knappheit</a:t>
            </a:r>
          </a:p>
          <a:p>
            <a:r>
              <a:rPr lang="de-DE" dirty="0"/>
              <a:t>Produktivität</a:t>
            </a:r>
          </a:p>
          <a:p>
            <a:r>
              <a:rPr lang="de-DE" dirty="0"/>
              <a:t>Marktwirtschaft</a:t>
            </a:r>
          </a:p>
          <a:p>
            <a:r>
              <a:rPr lang="de-DE" dirty="0"/>
              <a:t>Märkte und Preise</a:t>
            </a:r>
          </a:p>
          <a:p>
            <a:r>
              <a:rPr lang="de-DE" dirty="0"/>
              <a:t>Angebot und Nachfrage</a:t>
            </a:r>
          </a:p>
          <a:p>
            <a:r>
              <a:rPr lang="de-DE" dirty="0"/>
              <a:t>Rolle des Staates</a:t>
            </a:r>
          </a:p>
          <a:p>
            <a:r>
              <a:rPr lang="de-DE" dirty="0"/>
              <a:t>Marktgleichgewicht</a:t>
            </a:r>
          </a:p>
          <a:p>
            <a:r>
              <a:rPr lang="de-DE" dirty="0"/>
              <a:t>Absoluter und Komparativer Vorteil</a:t>
            </a:r>
          </a:p>
          <a:p>
            <a:r>
              <a:rPr lang="de-DE" dirty="0"/>
              <a:t>Usw.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9705DFA-65B1-57A7-12C6-25DF04AA276E}"/>
              </a:ext>
            </a:extLst>
          </p:cNvPr>
          <p:cNvSpPr txBox="1"/>
          <p:nvPr/>
        </p:nvSpPr>
        <p:spPr>
          <a:xfrm>
            <a:off x="7235688" y="6492875"/>
            <a:ext cx="495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Brahm, Ring &amp; </a:t>
            </a:r>
            <a:r>
              <a:rPr lang="de-DE" dirty="0" err="1"/>
              <a:t>Rudeloff</a:t>
            </a:r>
            <a:r>
              <a:rPr lang="de-DE" dirty="0"/>
              <a:t>, 2021; </a:t>
            </a:r>
            <a:r>
              <a:rPr lang="de-DE" dirty="0" err="1"/>
              <a:t>Weißeno</a:t>
            </a:r>
            <a:r>
              <a:rPr lang="de-DE" dirty="0"/>
              <a:t>, 2006</a:t>
            </a:r>
          </a:p>
        </p:txBody>
      </p:sp>
    </p:spTree>
    <p:extLst>
      <p:ext uri="{BB962C8B-B14F-4D97-AF65-F5344CB8AC3E}">
        <p14:creationId xmlns:p14="http://schemas.microsoft.com/office/powerpoint/2010/main" val="42887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655F4-AF0F-38F1-F6D4-96729AE6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46B7E9-AE5B-9AAA-AD7A-CE138C77E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0875"/>
            <a:ext cx="10515600" cy="4755347"/>
          </a:xfrm>
        </p:spPr>
        <p:txBody>
          <a:bodyPr>
            <a:normAutofit fontScale="77500" lnSpcReduction="20000"/>
          </a:bodyPr>
          <a:lstStyle/>
          <a:p>
            <a:r>
              <a:rPr lang="de-DE" dirty="0"/>
              <a:t>Barthmann, K.; Conrad, D.; Obermaier, G. (2019): Vorstellungen von Geographielehrkräften über Schülervorstellungen und den Umgang mit ihnen </a:t>
            </a:r>
            <a:r>
              <a:rPr lang="de-DE"/>
              <a:t>in der </a:t>
            </a:r>
            <a:r>
              <a:rPr lang="de-DE" dirty="0"/>
              <a:t>Unterrichtspraxis. In: </a:t>
            </a:r>
            <a:r>
              <a:rPr lang="de-DE" i="1" dirty="0"/>
              <a:t>Zeitschrift für Geographiedidaktik</a:t>
            </a:r>
            <a:r>
              <a:rPr lang="de-DE" dirty="0"/>
              <a:t>, 47(3). 78-97.</a:t>
            </a:r>
          </a:p>
          <a:p>
            <a:r>
              <a:rPr lang="de-DE" dirty="0"/>
              <a:t>Benesch, T.; Winkler, M. (2016): </a:t>
            </a:r>
            <a:r>
              <a:rPr lang="de-DE" dirty="0" err="1"/>
              <a:t>Conceptual</a:t>
            </a:r>
            <a:r>
              <a:rPr lang="de-DE" dirty="0"/>
              <a:t> Change: Anwendungsbeispiel in der Sekundarstufe 1. In: </a:t>
            </a:r>
            <a:r>
              <a:rPr lang="de-DE" i="1" dirty="0"/>
              <a:t>R&amp;E Source </a:t>
            </a:r>
            <a:r>
              <a:rPr lang="de-DE" dirty="0"/>
              <a:t>(6). Abgerufen von </a:t>
            </a:r>
            <a:r>
              <a:rPr lang="de-DE" dirty="0">
                <a:hlinkClick r:id="rId2"/>
              </a:rPr>
              <a:t>https://journal.ph-noe.ac.at/index.php/resource/article/view/318</a:t>
            </a:r>
            <a:r>
              <a:rPr lang="de-DE" dirty="0"/>
              <a:t> </a:t>
            </a:r>
          </a:p>
          <a:p>
            <a:r>
              <a:rPr lang="de-DE" dirty="0"/>
              <a:t>Bergmeister, F. M. (2017): Schwellenkonzepte als Zugänge fachlichen Verstehens – Wege zur differenzierten Erschließung komplexer (ökonomischer) Basiskonzepte im GW-Unterricht. In:</a:t>
            </a:r>
            <a:r>
              <a:rPr lang="de-DE" i="1" dirty="0"/>
              <a:t> GW-Unterricht</a:t>
            </a:r>
            <a:r>
              <a:rPr lang="de-DE" dirty="0"/>
              <a:t> (147). 16-25.</a:t>
            </a:r>
          </a:p>
          <a:p>
            <a:r>
              <a:rPr lang="de-DE" dirty="0"/>
              <a:t>Brahm, T.; Ring, M.; </a:t>
            </a:r>
            <a:r>
              <a:rPr lang="de-DE" dirty="0" err="1"/>
              <a:t>Rudeloff</a:t>
            </a:r>
            <a:r>
              <a:rPr lang="de-DE" dirty="0"/>
              <a:t>, M. (Hrsg.) (2021): </a:t>
            </a:r>
            <a:r>
              <a:rPr lang="de-DE" i="1" dirty="0"/>
              <a:t>Offenes Lehrbuch zur Wirtschaftsdidaktik</a:t>
            </a:r>
            <a:r>
              <a:rPr lang="de-DE" dirty="0"/>
              <a:t>.</a:t>
            </a:r>
          </a:p>
          <a:p>
            <a:r>
              <a:rPr lang="de-DE" dirty="0" err="1"/>
              <a:t>Kattmann</a:t>
            </a:r>
            <a:r>
              <a:rPr lang="de-DE" dirty="0"/>
              <a:t>, U.; </a:t>
            </a:r>
            <a:r>
              <a:rPr lang="de-DE" dirty="0" err="1"/>
              <a:t>Duit</a:t>
            </a:r>
            <a:r>
              <a:rPr lang="de-DE" dirty="0"/>
              <a:t>, R.; </a:t>
            </a:r>
            <a:r>
              <a:rPr lang="de-DE" dirty="0" err="1"/>
              <a:t>Gropengiesser</a:t>
            </a:r>
            <a:r>
              <a:rPr lang="de-DE" dirty="0"/>
              <a:t>, H.; </a:t>
            </a:r>
            <a:r>
              <a:rPr lang="de-DE" dirty="0" err="1"/>
              <a:t>Kormorek</a:t>
            </a:r>
            <a:r>
              <a:rPr lang="de-DE" dirty="0"/>
              <a:t>, M. (1997): Das Modell der Didaktischen Rekonstruktion – Ein Rahmen für naturwissenschafts-didaktische Forschung und Entwicklung. In: Zeitschrift für Didaktik der Naturwissenschaften, 3(3). 3-18.</a:t>
            </a:r>
          </a:p>
          <a:p>
            <a:r>
              <a:rPr lang="de-DE" dirty="0"/>
              <a:t>Krüger, D. (2007): Die </a:t>
            </a:r>
            <a:r>
              <a:rPr lang="de-DE" dirty="0" err="1"/>
              <a:t>Conceptual</a:t>
            </a:r>
            <a:r>
              <a:rPr lang="de-DE" dirty="0"/>
              <a:t> Change-Theorie. In: Krüger, D. &amp; Vogt, H. (Hrsg.): </a:t>
            </a:r>
            <a:r>
              <a:rPr lang="de-DE" i="1" dirty="0"/>
              <a:t>Theorien in der biologiedidaktischen Forschung. Ein Handbuch für Lehramtsstudenten und Doktoranden</a:t>
            </a:r>
            <a:r>
              <a:rPr lang="de-DE" dirty="0"/>
              <a:t>. Berlin: Springer Verlag.</a:t>
            </a:r>
          </a:p>
          <a:p>
            <a:r>
              <a:rPr lang="de-DE" dirty="0" err="1"/>
              <a:t>Weißeno</a:t>
            </a:r>
            <a:r>
              <a:rPr lang="de-DE" dirty="0"/>
              <a:t>, G. (2006): Kernkonzepte der Politik und Ökonomie – Lernen als Veränderung mentaler Modelle. In: </a:t>
            </a:r>
            <a:r>
              <a:rPr lang="de-DE" dirty="0" err="1"/>
              <a:t>Weißeno</a:t>
            </a:r>
            <a:r>
              <a:rPr lang="de-DE" dirty="0"/>
              <a:t>, G. (Hrsg.): </a:t>
            </a:r>
            <a:r>
              <a:rPr lang="de-DE" i="1" dirty="0"/>
              <a:t>Politik und Wirtschaft unterrichten</a:t>
            </a:r>
            <a:r>
              <a:rPr lang="de-DE" dirty="0"/>
              <a:t>. Wiesbaden: VS Verlag für Sozialwissenschaften. 120-142.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9846081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Macintosh PowerPoint</Application>
  <PresentationFormat>Breitbild</PresentationFormat>
  <Paragraphs>58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Aharoni</vt:lpstr>
      <vt:lpstr>Arial</vt:lpstr>
      <vt:lpstr>Avenir Next LT Pro</vt:lpstr>
      <vt:lpstr>Calibri</vt:lpstr>
      <vt:lpstr>FadeVTI</vt:lpstr>
      <vt:lpstr>Schwellenkonzepte der sozioökonomischen Bildung</vt:lpstr>
      <vt:lpstr>Was sind Schwellenkonzepte?</vt:lpstr>
      <vt:lpstr>Eigenschaften von Schwellenkonzepten</vt:lpstr>
      <vt:lpstr>Schwellenkonzeptwechsel</vt:lpstr>
      <vt:lpstr>Schwellenkonzepte = Basiskonzepte ?</vt:lpstr>
      <vt:lpstr>Beispiel: Markt</vt:lpstr>
      <vt:lpstr>Schwellenkonzepte</vt:lpstr>
      <vt:lpstr>Quellen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Schwellenkonzepte der sozioökonomischen Bildung</dc:title>
  <dc:creator>Nina Resch</dc:creator>
  <cp:lastModifiedBy>Nina Resch</cp:lastModifiedBy>
  <cp:revision>22</cp:revision>
  <dcterms:created xsi:type="dcterms:W3CDTF">2023-03-02T15:25:29Z</dcterms:created>
  <dcterms:modified xsi:type="dcterms:W3CDTF">2023-03-15T22:29:28Z</dcterms:modified>
</cp:coreProperties>
</file>