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69" r:id="rId5"/>
    <p:sldId id="259" r:id="rId6"/>
    <p:sldId id="268" r:id="rId7"/>
    <p:sldId id="260" r:id="rId8"/>
    <p:sldId id="276" r:id="rId9"/>
    <p:sldId id="261"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56" d="100"/>
          <a:sy n="56" d="100"/>
        </p:scale>
        <p:origin x="108" y="1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3/8/2023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3/8/2023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3/8/2023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673B34-A84C-08CB-959F-A35A8522DF36}"/>
              </a:ext>
            </a:extLst>
          </p:cNvPr>
          <p:cNvSpPr>
            <a:spLocks noGrp="1"/>
          </p:cNvSpPr>
          <p:nvPr>
            <p:ph type="ctrTitle"/>
          </p:nvPr>
        </p:nvSpPr>
        <p:spPr/>
        <p:txBody>
          <a:bodyPr>
            <a:normAutofit fontScale="90000"/>
          </a:bodyPr>
          <a:lstStyle/>
          <a:p>
            <a:r>
              <a:rPr lang="de-AT" dirty="0"/>
              <a:t>E-</a:t>
            </a:r>
            <a:r>
              <a:rPr lang="de-AT" dirty="0" err="1"/>
              <a:t>Fuels</a:t>
            </a:r>
            <a:r>
              <a:rPr lang="de-AT" dirty="0"/>
              <a:t> im Kontext sozial-ökologischer Transformationen	</a:t>
            </a:r>
          </a:p>
        </p:txBody>
      </p:sp>
      <p:sp>
        <p:nvSpPr>
          <p:cNvPr id="3" name="Untertitel 2">
            <a:extLst>
              <a:ext uri="{FF2B5EF4-FFF2-40B4-BE49-F238E27FC236}">
                <a16:creationId xmlns:a16="http://schemas.microsoft.com/office/drawing/2014/main" id="{1D4F97DE-2780-AC9A-6D3F-991CA5B167A0}"/>
              </a:ext>
            </a:extLst>
          </p:cNvPr>
          <p:cNvSpPr>
            <a:spLocks noGrp="1"/>
          </p:cNvSpPr>
          <p:nvPr>
            <p:ph type="subTitle" idx="1"/>
          </p:nvPr>
        </p:nvSpPr>
        <p:spPr/>
        <p:txBody>
          <a:bodyPr/>
          <a:lstStyle/>
          <a:p>
            <a:r>
              <a:rPr lang="de-AT" dirty="0"/>
              <a:t>Niclas Schaupp</a:t>
            </a:r>
          </a:p>
        </p:txBody>
      </p:sp>
    </p:spTree>
    <p:extLst>
      <p:ext uri="{BB962C8B-B14F-4D97-AF65-F5344CB8AC3E}">
        <p14:creationId xmlns:p14="http://schemas.microsoft.com/office/powerpoint/2010/main" val="2101685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02F740A-3109-6175-D2AB-B6987516F986}"/>
              </a:ext>
            </a:extLst>
          </p:cNvPr>
          <p:cNvSpPr>
            <a:spLocks noGrp="1"/>
          </p:cNvSpPr>
          <p:nvPr>
            <p:ph type="ctrTitle"/>
          </p:nvPr>
        </p:nvSpPr>
        <p:spPr/>
        <p:txBody>
          <a:bodyPr>
            <a:normAutofit fontScale="90000"/>
          </a:bodyPr>
          <a:lstStyle/>
          <a:p>
            <a:r>
              <a:rPr lang="de-AT" dirty="0"/>
              <a:t>Vielen Dank für eure Aufmerksamkeit! </a:t>
            </a:r>
            <a:r>
              <a:rPr lang="de-AT" dirty="0">
                <a:sym typeface="Wingdings" panose="05000000000000000000" pitchFamily="2" charset="2"/>
              </a:rPr>
              <a:t></a:t>
            </a:r>
            <a:endParaRPr lang="de-AT" dirty="0"/>
          </a:p>
        </p:txBody>
      </p:sp>
      <p:sp>
        <p:nvSpPr>
          <p:cNvPr id="5" name="Untertitel 4">
            <a:extLst>
              <a:ext uri="{FF2B5EF4-FFF2-40B4-BE49-F238E27FC236}">
                <a16:creationId xmlns:a16="http://schemas.microsoft.com/office/drawing/2014/main" id="{D204BA97-7A61-6FB1-56DF-91EB201AA605}"/>
              </a:ext>
            </a:extLst>
          </p:cNvPr>
          <p:cNvSpPr>
            <a:spLocks noGrp="1"/>
          </p:cNvSpPr>
          <p:nvPr>
            <p:ph type="subTitle" idx="1"/>
          </p:nvPr>
        </p:nvSpPr>
        <p:spPr/>
        <p:txBody>
          <a:bodyPr/>
          <a:lstStyle/>
          <a:p>
            <a:r>
              <a:rPr lang="de-AT" dirty="0"/>
              <a:t>Was ist euere Meinung zu den e-</a:t>
            </a:r>
            <a:r>
              <a:rPr lang="de-AT" dirty="0" err="1"/>
              <a:t>fuels</a:t>
            </a:r>
            <a:r>
              <a:rPr lang="de-AT" dirty="0"/>
              <a:t>?</a:t>
            </a:r>
          </a:p>
        </p:txBody>
      </p:sp>
    </p:spTree>
    <p:extLst>
      <p:ext uri="{BB962C8B-B14F-4D97-AF65-F5344CB8AC3E}">
        <p14:creationId xmlns:p14="http://schemas.microsoft.com/office/powerpoint/2010/main" val="125360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753A6E-4909-7FF0-1A9A-64C2753BA5EB}"/>
              </a:ext>
            </a:extLst>
          </p:cNvPr>
          <p:cNvSpPr>
            <a:spLocks noGrp="1"/>
          </p:cNvSpPr>
          <p:nvPr>
            <p:ph type="title"/>
          </p:nvPr>
        </p:nvSpPr>
        <p:spPr/>
        <p:txBody>
          <a:bodyPr/>
          <a:lstStyle/>
          <a:p>
            <a:r>
              <a:rPr lang="de-AT" dirty="0"/>
              <a:t>Gliederung</a:t>
            </a:r>
          </a:p>
        </p:txBody>
      </p:sp>
      <p:sp>
        <p:nvSpPr>
          <p:cNvPr id="3" name="Inhaltsplatzhalter 2">
            <a:extLst>
              <a:ext uri="{FF2B5EF4-FFF2-40B4-BE49-F238E27FC236}">
                <a16:creationId xmlns:a16="http://schemas.microsoft.com/office/drawing/2014/main" id="{DB9FC3ED-CD89-AA28-D2D2-048ACDAF2C4E}"/>
              </a:ext>
            </a:extLst>
          </p:cNvPr>
          <p:cNvSpPr>
            <a:spLocks noGrp="1"/>
          </p:cNvSpPr>
          <p:nvPr>
            <p:ph idx="1"/>
          </p:nvPr>
        </p:nvSpPr>
        <p:spPr/>
        <p:txBody>
          <a:bodyPr>
            <a:normAutofit/>
          </a:bodyPr>
          <a:lstStyle/>
          <a:p>
            <a:r>
              <a:rPr lang="de-AT" dirty="0"/>
              <a:t>Hard Facts zur Nutzung vom privaten PKW	</a:t>
            </a:r>
          </a:p>
          <a:p>
            <a:r>
              <a:rPr lang="de-AT" dirty="0"/>
              <a:t>Was sind E-</a:t>
            </a:r>
            <a:r>
              <a:rPr lang="de-AT" dirty="0" err="1"/>
              <a:t>Fuels</a:t>
            </a:r>
            <a:r>
              <a:rPr lang="de-AT" dirty="0"/>
              <a:t>?			</a:t>
            </a:r>
          </a:p>
          <a:p>
            <a:r>
              <a:rPr lang="de-AT" dirty="0"/>
              <a:t>E-</a:t>
            </a:r>
            <a:r>
              <a:rPr lang="de-AT" dirty="0" err="1"/>
              <a:t>Fuels</a:t>
            </a:r>
            <a:r>
              <a:rPr lang="de-AT" dirty="0"/>
              <a:t> als ökonomische und ökologische Alternative?</a:t>
            </a:r>
          </a:p>
          <a:p>
            <a:r>
              <a:rPr lang="de-AT" dirty="0"/>
              <a:t>Vorteile von E-</a:t>
            </a:r>
            <a:r>
              <a:rPr lang="de-AT" dirty="0" err="1"/>
              <a:t>Fuels</a:t>
            </a:r>
            <a:r>
              <a:rPr lang="de-AT" dirty="0"/>
              <a:t> </a:t>
            </a:r>
          </a:p>
          <a:p>
            <a:r>
              <a:rPr lang="de-AT" dirty="0"/>
              <a:t>Nachteile von E-</a:t>
            </a:r>
            <a:r>
              <a:rPr lang="de-AT" dirty="0" err="1"/>
              <a:t>Fuels</a:t>
            </a:r>
            <a:endParaRPr lang="de-AT" dirty="0"/>
          </a:p>
          <a:p>
            <a:r>
              <a:rPr lang="de-AT" dirty="0"/>
              <a:t>Fazit</a:t>
            </a:r>
          </a:p>
          <a:p>
            <a:endParaRPr lang="de-AT" dirty="0"/>
          </a:p>
        </p:txBody>
      </p:sp>
    </p:spTree>
    <p:extLst>
      <p:ext uri="{BB962C8B-B14F-4D97-AF65-F5344CB8AC3E}">
        <p14:creationId xmlns:p14="http://schemas.microsoft.com/office/powerpoint/2010/main" val="190588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CAC70A-1D74-47A7-88C4-C9A8FCD71FB1}"/>
              </a:ext>
            </a:extLst>
          </p:cNvPr>
          <p:cNvSpPr>
            <a:spLocks noGrp="1"/>
          </p:cNvSpPr>
          <p:nvPr>
            <p:ph type="title"/>
          </p:nvPr>
        </p:nvSpPr>
        <p:spPr/>
        <p:txBody>
          <a:bodyPr/>
          <a:lstStyle/>
          <a:p>
            <a:r>
              <a:rPr lang="de-AT" dirty="0"/>
              <a:t>Hard Facts zur Nutzung vom privaten PKW </a:t>
            </a:r>
          </a:p>
        </p:txBody>
      </p:sp>
      <p:sp>
        <p:nvSpPr>
          <p:cNvPr id="3" name="Inhaltsplatzhalter 2">
            <a:extLst>
              <a:ext uri="{FF2B5EF4-FFF2-40B4-BE49-F238E27FC236}">
                <a16:creationId xmlns:a16="http://schemas.microsoft.com/office/drawing/2014/main" id="{CBE7CEDA-AAC7-1219-57C5-CB4A52F2AC08}"/>
              </a:ext>
            </a:extLst>
          </p:cNvPr>
          <p:cNvSpPr>
            <a:spLocks noGrp="1"/>
          </p:cNvSpPr>
          <p:nvPr>
            <p:ph idx="1"/>
          </p:nvPr>
        </p:nvSpPr>
        <p:spPr/>
        <p:txBody>
          <a:bodyPr/>
          <a:lstStyle/>
          <a:p>
            <a:r>
              <a:rPr lang="de-AT" b="1" dirty="0"/>
              <a:t>Die PKW Nutzdauer variiert zwischen sechs und zehn Jahren </a:t>
            </a:r>
          </a:p>
          <a:p>
            <a:pPr lvl="1"/>
            <a:r>
              <a:rPr lang="de-AT" dirty="0"/>
              <a:t>Bis 2019 wurden 44% aller Gebrauchtwagen im Segment unter 10 000 Euro gehandelt</a:t>
            </a:r>
          </a:p>
          <a:p>
            <a:pPr lvl="1"/>
            <a:r>
              <a:rPr lang="de-AT" dirty="0"/>
              <a:t>Seit 2022 beläuft sich der Ø-Preis von Gebrauchtwagen auf 18.800 Euro und der von Neuwagen auf 42.790 Euro</a:t>
            </a:r>
          </a:p>
          <a:p>
            <a:r>
              <a:rPr lang="de-AT" b="1" dirty="0"/>
              <a:t>Der Bestand von konventionelle PKW beträgt 93%, der von E-Fahrzeugen 7%</a:t>
            </a:r>
          </a:p>
          <a:p>
            <a:pPr lvl="1"/>
            <a:r>
              <a:rPr lang="de-AT" dirty="0"/>
              <a:t>54% der PKW-Halter sind reinen E-Fahrzeugen skeptisch gegenüber eingestellt</a:t>
            </a:r>
          </a:p>
          <a:p>
            <a:pPr lvl="1"/>
            <a:r>
              <a:rPr lang="de-AT" dirty="0"/>
              <a:t>Von den übrigen 46% kann sich ein Großteil einen Umstieg auf E-Fahrzeuge erst in mehr als fünf Jahren vorstellen</a:t>
            </a:r>
          </a:p>
          <a:p>
            <a:endParaRPr lang="de-AT" dirty="0"/>
          </a:p>
          <a:p>
            <a:pPr lvl="1"/>
            <a:endParaRPr lang="de-AT" dirty="0"/>
          </a:p>
        </p:txBody>
      </p:sp>
      <p:sp>
        <p:nvSpPr>
          <p:cNvPr id="4" name="Textfeld 3">
            <a:extLst>
              <a:ext uri="{FF2B5EF4-FFF2-40B4-BE49-F238E27FC236}">
                <a16:creationId xmlns:a16="http://schemas.microsoft.com/office/drawing/2014/main" id="{CD61BF44-E907-E095-1A88-7988AB429182}"/>
              </a:ext>
            </a:extLst>
          </p:cNvPr>
          <p:cNvSpPr txBox="1"/>
          <p:nvPr/>
        </p:nvSpPr>
        <p:spPr>
          <a:xfrm>
            <a:off x="1137146" y="5628323"/>
            <a:ext cx="9329465" cy="369332"/>
          </a:xfrm>
          <a:prstGeom prst="rect">
            <a:avLst/>
          </a:prstGeom>
          <a:noFill/>
        </p:spPr>
        <p:txBody>
          <a:bodyPr wrap="square" rtlCol="0">
            <a:spAutoFit/>
          </a:bodyPr>
          <a:lstStyle/>
          <a:p>
            <a:r>
              <a:rPr lang="de-AT" dirty="0"/>
              <a:t>Deutsche Automobile Treuhand GmbH (2023). DAT Report 2023 Kurzbericht, S. 8, 12f.</a:t>
            </a:r>
          </a:p>
        </p:txBody>
      </p:sp>
    </p:spTree>
    <p:extLst>
      <p:ext uri="{BB962C8B-B14F-4D97-AF65-F5344CB8AC3E}">
        <p14:creationId xmlns:p14="http://schemas.microsoft.com/office/powerpoint/2010/main" val="146636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F0E65-3C72-4B77-F270-5611438B1F1E}"/>
              </a:ext>
            </a:extLst>
          </p:cNvPr>
          <p:cNvSpPr>
            <a:spLocks noGrp="1"/>
          </p:cNvSpPr>
          <p:nvPr>
            <p:ph type="title"/>
          </p:nvPr>
        </p:nvSpPr>
        <p:spPr/>
        <p:txBody>
          <a:bodyPr/>
          <a:lstStyle/>
          <a:p>
            <a:r>
              <a:rPr lang="de-AT" dirty="0"/>
              <a:t>Was sind E-</a:t>
            </a:r>
            <a:r>
              <a:rPr lang="de-AT" dirty="0" err="1"/>
              <a:t>Fuels</a:t>
            </a:r>
            <a:r>
              <a:rPr lang="de-AT" dirty="0"/>
              <a:t>?</a:t>
            </a:r>
          </a:p>
        </p:txBody>
      </p:sp>
      <p:sp>
        <p:nvSpPr>
          <p:cNvPr id="3" name="Inhaltsplatzhalter 2">
            <a:extLst>
              <a:ext uri="{FF2B5EF4-FFF2-40B4-BE49-F238E27FC236}">
                <a16:creationId xmlns:a16="http://schemas.microsoft.com/office/drawing/2014/main" id="{9D10D8B7-856D-8F9E-3DE7-405861FB871E}"/>
              </a:ext>
            </a:extLst>
          </p:cNvPr>
          <p:cNvSpPr>
            <a:spLocks noGrp="1"/>
          </p:cNvSpPr>
          <p:nvPr>
            <p:ph idx="1"/>
          </p:nvPr>
        </p:nvSpPr>
        <p:spPr/>
        <p:txBody>
          <a:bodyPr>
            <a:normAutofit/>
          </a:bodyPr>
          <a:lstStyle/>
          <a:p>
            <a:r>
              <a:rPr lang="de-AT" b="1" dirty="0"/>
              <a:t>Synthetische Kraftstoffe hergestellt mithilfe von erneuerbaren Energien (elektrisch gewonnen), welche CO2-Neutral verfeuert werden können</a:t>
            </a:r>
          </a:p>
          <a:p>
            <a:pPr lvl="1"/>
            <a:r>
              <a:rPr lang="de-AT" dirty="0"/>
              <a:t>Wasserstoff –  Basis für synthetischen Ottokraftstoff (bis zu 80% Wirkungsgrad)</a:t>
            </a:r>
          </a:p>
          <a:p>
            <a:pPr lvl="1"/>
            <a:r>
              <a:rPr lang="de-AT" dirty="0"/>
              <a:t>Methan – Erdgasfahrzeuge als bekanntes Konzept</a:t>
            </a:r>
          </a:p>
          <a:p>
            <a:pPr lvl="1"/>
            <a:r>
              <a:rPr lang="de-AT" dirty="0"/>
              <a:t>Methanol – Basis für synthetischen Ottokraftstoff (bis zu 70% Wirkungsgrad)</a:t>
            </a:r>
          </a:p>
          <a:p>
            <a:pPr lvl="1"/>
            <a:r>
              <a:rPr lang="de-AT" dirty="0"/>
              <a:t>Di-Methylether – Basis für synthetischen Dieselkraftstoff (noch in der </a:t>
            </a:r>
            <a:r>
              <a:rPr lang="de-AT" dirty="0" err="1"/>
              <a:t>experimentelen</a:t>
            </a:r>
            <a:r>
              <a:rPr lang="de-AT" dirty="0"/>
              <a:t> Phasen)</a:t>
            </a:r>
          </a:p>
          <a:p>
            <a:pPr lvl="1"/>
            <a:r>
              <a:rPr lang="de-AT" dirty="0" err="1"/>
              <a:t>MtG</a:t>
            </a:r>
            <a:r>
              <a:rPr lang="de-AT" dirty="0"/>
              <a:t>/Methanol-</a:t>
            </a:r>
            <a:r>
              <a:rPr lang="de-AT" dirty="0" err="1"/>
              <a:t>to</a:t>
            </a:r>
            <a:r>
              <a:rPr lang="de-AT" dirty="0"/>
              <a:t>-</a:t>
            </a:r>
            <a:r>
              <a:rPr lang="de-AT" dirty="0" err="1"/>
              <a:t>Gasoline</a:t>
            </a:r>
            <a:r>
              <a:rPr lang="de-AT" dirty="0"/>
              <a:t> – Basis für synthetischen Ottokraftstoff (100% kompatibel mit der aktuellen Infrastruktur)</a:t>
            </a:r>
          </a:p>
          <a:p>
            <a:pPr lvl="1"/>
            <a:endParaRPr lang="de-AT" dirty="0"/>
          </a:p>
          <a:p>
            <a:pPr lvl="2"/>
            <a:endParaRPr lang="de-AT" dirty="0"/>
          </a:p>
        </p:txBody>
      </p:sp>
      <p:sp>
        <p:nvSpPr>
          <p:cNvPr id="4" name="Textfeld 3">
            <a:extLst>
              <a:ext uri="{FF2B5EF4-FFF2-40B4-BE49-F238E27FC236}">
                <a16:creationId xmlns:a16="http://schemas.microsoft.com/office/drawing/2014/main" id="{ACDB68D0-1CA1-A772-2ABE-CA887D14E772}"/>
              </a:ext>
            </a:extLst>
          </p:cNvPr>
          <p:cNvSpPr txBox="1"/>
          <p:nvPr/>
        </p:nvSpPr>
        <p:spPr>
          <a:xfrm>
            <a:off x="1451579" y="5466345"/>
            <a:ext cx="9288842" cy="295978"/>
          </a:xfrm>
          <a:prstGeom prst="rect">
            <a:avLst/>
          </a:prstGeom>
          <a:noFill/>
        </p:spPr>
        <p:txBody>
          <a:bodyPr wrap="square" rtlCol="0">
            <a:spAutoFit/>
          </a:bodyPr>
          <a:lstStyle/>
          <a:p>
            <a:pPr>
              <a:lnSpc>
                <a:spcPct val="107000"/>
              </a:lnSpc>
              <a:spcBef>
                <a:spcPts val="1200"/>
              </a:spcBef>
            </a:pPr>
            <a:r>
              <a:rPr lang="de-AT" sz="1300" dirty="0">
                <a:effectLst/>
                <a:latin typeface="Calibri" panose="020F0502020204030204" pitchFamily="34" charset="0"/>
                <a:ea typeface="Calibri" panose="020F0502020204030204" pitchFamily="34" charset="0"/>
                <a:cs typeface="Times New Roman" panose="02020603050405020304" pitchFamily="18" charset="0"/>
              </a:rPr>
              <a:t>Pischinger, Stefan; Seiffert, Ulrich (</a:t>
            </a:r>
            <a:r>
              <a:rPr lang="de-AT" sz="1300" dirty="0" err="1">
                <a:effectLst/>
                <a:latin typeface="Calibri" panose="020F0502020204030204" pitchFamily="34" charset="0"/>
                <a:ea typeface="Calibri" panose="020F0502020204030204" pitchFamily="34" charset="0"/>
                <a:cs typeface="Times New Roman" panose="02020603050405020304" pitchFamily="18" charset="0"/>
              </a:rPr>
              <a:t>Hg</a:t>
            </a:r>
            <a:r>
              <a:rPr lang="de-AT" sz="1300" dirty="0">
                <a:effectLst/>
                <a:latin typeface="Calibri" panose="020F0502020204030204" pitchFamily="34" charset="0"/>
                <a:ea typeface="Calibri" panose="020F0502020204030204" pitchFamily="34" charset="0"/>
                <a:cs typeface="Times New Roman" panose="02020603050405020304" pitchFamily="18" charset="0"/>
              </a:rPr>
              <a:t>.) (2021): Vieweg Handbuch Kraftfahrzeugtechnik. 9., erweiterte und ergänzte Auflage.</a:t>
            </a:r>
            <a:r>
              <a:rPr lang="de-DE" sz="1300" b="0" i="0" u="none" strike="noStrike" baseline="0" dirty="0">
                <a:latin typeface="Calibri" panose="020F0502020204030204" pitchFamily="34" charset="0"/>
              </a:rPr>
              <a:t> S. 834-837</a:t>
            </a:r>
            <a:endParaRPr lang="de-AT" sz="1300" dirty="0"/>
          </a:p>
        </p:txBody>
      </p:sp>
    </p:spTree>
    <p:extLst>
      <p:ext uri="{BB962C8B-B14F-4D97-AF65-F5344CB8AC3E}">
        <p14:creationId xmlns:p14="http://schemas.microsoft.com/office/powerpoint/2010/main" val="2035665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03BEB-7EB1-7EC2-63B1-AB9F87CDC856}"/>
              </a:ext>
            </a:extLst>
          </p:cNvPr>
          <p:cNvSpPr>
            <a:spLocks noGrp="1"/>
          </p:cNvSpPr>
          <p:nvPr>
            <p:ph type="title"/>
          </p:nvPr>
        </p:nvSpPr>
        <p:spPr/>
        <p:txBody>
          <a:bodyPr/>
          <a:lstStyle/>
          <a:p>
            <a:r>
              <a:rPr lang="de-AT" dirty="0"/>
              <a:t>E-</a:t>
            </a:r>
            <a:r>
              <a:rPr lang="de-AT" dirty="0" err="1"/>
              <a:t>Fuels</a:t>
            </a:r>
            <a:r>
              <a:rPr lang="de-AT" dirty="0"/>
              <a:t> als ökologische und Ökonomische Alternative?</a:t>
            </a:r>
          </a:p>
        </p:txBody>
      </p:sp>
      <p:sp>
        <p:nvSpPr>
          <p:cNvPr id="3" name="Inhaltsplatzhalter 2">
            <a:extLst>
              <a:ext uri="{FF2B5EF4-FFF2-40B4-BE49-F238E27FC236}">
                <a16:creationId xmlns:a16="http://schemas.microsoft.com/office/drawing/2014/main" id="{19A95F6D-9B78-F7E3-A28D-3D4FFC33CDA2}"/>
              </a:ext>
            </a:extLst>
          </p:cNvPr>
          <p:cNvSpPr>
            <a:spLocks noGrp="1"/>
          </p:cNvSpPr>
          <p:nvPr>
            <p:ph idx="1"/>
          </p:nvPr>
        </p:nvSpPr>
        <p:spPr/>
        <p:txBody>
          <a:bodyPr/>
          <a:lstStyle/>
          <a:p>
            <a:pPr lvl="1"/>
            <a:r>
              <a:rPr lang="de-AT" b="1" dirty="0"/>
              <a:t>Gesamtheitlicher Energiebedarf (DE)</a:t>
            </a:r>
          </a:p>
          <a:p>
            <a:pPr lvl="2"/>
            <a:r>
              <a:rPr lang="de-AT" dirty="0"/>
              <a:t>2 500 TWh – Straßenverkehr nimmt 1/5 ein </a:t>
            </a:r>
          </a:p>
          <a:p>
            <a:pPr lvl="1"/>
            <a:r>
              <a:rPr lang="de-AT" b="1" dirty="0"/>
              <a:t>Die potemkinsche Debatte um den Wirkungsgrad</a:t>
            </a:r>
          </a:p>
          <a:p>
            <a:pPr lvl="2"/>
            <a:r>
              <a:rPr lang="de-AT" dirty="0"/>
              <a:t>E-Autos ca. 70% - E-</a:t>
            </a:r>
            <a:r>
              <a:rPr lang="de-AT" dirty="0" err="1"/>
              <a:t>Fuels</a:t>
            </a:r>
            <a:r>
              <a:rPr lang="de-AT" dirty="0"/>
              <a:t> ca. 15%</a:t>
            </a:r>
          </a:p>
          <a:p>
            <a:pPr lvl="1"/>
            <a:r>
              <a:rPr lang="de-AT" b="1" dirty="0"/>
              <a:t>Ökonomische Einsparungen</a:t>
            </a:r>
          </a:p>
          <a:p>
            <a:pPr lvl="2"/>
            <a:r>
              <a:rPr lang="de-AT" dirty="0"/>
              <a:t>Bis zum Jahr 2050 rund 600 Mrd. Euro</a:t>
            </a:r>
          </a:p>
          <a:p>
            <a:pPr lvl="1"/>
            <a:r>
              <a:rPr lang="de-AT" b="1" dirty="0"/>
              <a:t>Energiespeicherfähigkeit</a:t>
            </a:r>
          </a:p>
          <a:p>
            <a:pPr lvl="2"/>
            <a:r>
              <a:rPr lang="de-AT" dirty="0"/>
              <a:t>Chemische Stoffe sind länger und leichter zu speichern</a:t>
            </a:r>
          </a:p>
          <a:p>
            <a:pPr lvl="2"/>
            <a:endParaRPr lang="de-AT" b="1" dirty="0"/>
          </a:p>
          <a:p>
            <a:pPr marL="914400" lvl="2" indent="0">
              <a:buNone/>
            </a:pPr>
            <a:endParaRPr lang="de-AT" b="1" dirty="0"/>
          </a:p>
          <a:p>
            <a:pPr marL="914400" lvl="2" indent="0">
              <a:buNone/>
            </a:pPr>
            <a:endParaRPr lang="de-AT" dirty="0"/>
          </a:p>
          <a:p>
            <a:pPr marL="457200" lvl="1" indent="0">
              <a:buNone/>
            </a:pPr>
            <a:endParaRPr lang="de-AT" dirty="0"/>
          </a:p>
        </p:txBody>
      </p:sp>
      <p:sp>
        <p:nvSpPr>
          <p:cNvPr id="4" name="Textfeld 3">
            <a:extLst>
              <a:ext uri="{FF2B5EF4-FFF2-40B4-BE49-F238E27FC236}">
                <a16:creationId xmlns:a16="http://schemas.microsoft.com/office/drawing/2014/main" id="{D5D9D6EA-6579-B599-33D6-84DC7F5DFF06}"/>
              </a:ext>
            </a:extLst>
          </p:cNvPr>
          <p:cNvSpPr txBox="1"/>
          <p:nvPr/>
        </p:nvSpPr>
        <p:spPr>
          <a:xfrm>
            <a:off x="1410956" y="5466345"/>
            <a:ext cx="9329465" cy="735842"/>
          </a:xfrm>
          <a:prstGeom prst="rect">
            <a:avLst/>
          </a:prstGeom>
          <a:noFill/>
        </p:spPr>
        <p:txBody>
          <a:bodyPr wrap="square" rtlCol="0">
            <a:spAutoFit/>
          </a:bodyPr>
          <a:lstStyle/>
          <a:p>
            <a:pPr>
              <a:lnSpc>
                <a:spcPct val="107000"/>
              </a:lnSpc>
              <a:spcBef>
                <a:spcPts val="1200"/>
              </a:spcBef>
            </a:pPr>
            <a:r>
              <a:rPr lang="de-AT" sz="1300" dirty="0">
                <a:effectLst/>
                <a:latin typeface="Calibri" panose="020F0502020204030204" pitchFamily="34" charset="0"/>
                <a:ea typeface="Calibri" panose="020F0502020204030204" pitchFamily="34" charset="0"/>
                <a:cs typeface="Times New Roman" panose="02020603050405020304" pitchFamily="18" charset="0"/>
              </a:rPr>
              <a:t>Bothe, David (2019): Indirekte Elektrifizierung mittels </a:t>
            </a:r>
            <a:r>
              <a:rPr lang="de-AT" sz="1300" dirty="0" err="1">
                <a:effectLst/>
                <a:latin typeface="Calibri" panose="020F0502020204030204" pitchFamily="34" charset="0"/>
                <a:ea typeface="Calibri" panose="020F0502020204030204" pitchFamily="34" charset="0"/>
                <a:cs typeface="Times New Roman" panose="02020603050405020304" pitchFamily="18" charset="0"/>
              </a:rPr>
              <a:t>eFuels</a:t>
            </a:r>
            <a:r>
              <a:rPr lang="de-AT" sz="1300" dirty="0">
                <a:effectLst/>
                <a:latin typeface="Calibri" panose="020F0502020204030204" pitchFamily="34" charset="0"/>
                <a:ea typeface="Calibri" panose="020F0502020204030204" pitchFamily="34" charset="0"/>
                <a:cs typeface="Times New Roman" panose="02020603050405020304" pitchFamily="18" charset="0"/>
              </a:rPr>
              <a:t>. In: Wolfgang Maus (</a:t>
            </a:r>
            <a:r>
              <a:rPr lang="de-AT" sz="1300" dirty="0" err="1">
                <a:effectLst/>
                <a:latin typeface="Calibri" panose="020F0502020204030204" pitchFamily="34" charset="0"/>
                <a:ea typeface="Calibri" panose="020F0502020204030204" pitchFamily="34" charset="0"/>
                <a:cs typeface="Times New Roman" panose="02020603050405020304" pitchFamily="18" charset="0"/>
              </a:rPr>
              <a:t>Hg</a:t>
            </a:r>
            <a:r>
              <a:rPr lang="de-AT" sz="1300" dirty="0">
                <a:effectLst/>
                <a:latin typeface="Calibri" panose="020F0502020204030204" pitchFamily="34" charset="0"/>
                <a:ea typeface="Calibri" panose="020F0502020204030204" pitchFamily="34" charset="0"/>
                <a:cs typeface="Times New Roman" panose="02020603050405020304" pitchFamily="18" charset="0"/>
              </a:rPr>
              <a:t>.): Zukünftige Kraftstoffe. Energiewende des Transports als ein weltweites Klimaziel. Berlin: Springer Vieweg (ATZ/MTZ-Fachbuch), S. 125–135.</a:t>
            </a:r>
          </a:p>
          <a:p>
            <a:endParaRPr lang="de-AT" sz="1400" dirty="0"/>
          </a:p>
        </p:txBody>
      </p:sp>
    </p:spTree>
    <p:extLst>
      <p:ext uri="{BB962C8B-B14F-4D97-AF65-F5344CB8AC3E}">
        <p14:creationId xmlns:p14="http://schemas.microsoft.com/office/powerpoint/2010/main" val="332156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5" name="Picture 34">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7" name="Straight Connector 36">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1" name="Rectangle 40">
            <a:extLst>
              <a:ext uri="{FF2B5EF4-FFF2-40B4-BE49-F238E27FC236}">
                <a16:creationId xmlns:a16="http://schemas.microsoft.com/office/drawing/2014/main" id="{2FA7AD0A-1871-4DF8-9235-F49D0513B9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36B04CFB-FAE5-47DD-9B3E-4E9BA7A89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el 1">
            <a:extLst>
              <a:ext uri="{FF2B5EF4-FFF2-40B4-BE49-F238E27FC236}">
                <a16:creationId xmlns:a16="http://schemas.microsoft.com/office/drawing/2014/main" id="{0236E261-B236-9D59-3166-478638DDF603}"/>
              </a:ext>
            </a:extLst>
          </p:cNvPr>
          <p:cNvSpPr>
            <a:spLocks noGrp="1"/>
          </p:cNvSpPr>
          <p:nvPr>
            <p:ph type="title"/>
          </p:nvPr>
        </p:nvSpPr>
        <p:spPr>
          <a:xfrm>
            <a:off x="652497" y="1474969"/>
            <a:ext cx="2830724" cy="1868760"/>
          </a:xfrm>
        </p:spPr>
        <p:txBody>
          <a:bodyPr vert="horz" lIns="91440" tIns="45720" rIns="91440" bIns="0" rtlCol="0" anchor="b">
            <a:normAutofit/>
          </a:bodyPr>
          <a:lstStyle/>
          <a:p>
            <a:r>
              <a:rPr lang="en-US" sz="1700" dirty="0" err="1"/>
              <a:t>Speichertechnologien</a:t>
            </a:r>
            <a:endParaRPr lang="en-US" sz="1700" dirty="0"/>
          </a:p>
        </p:txBody>
      </p:sp>
      <p:cxnSp>
        <p:nvCxnSpPr>
          <p:cNvPr id="45" name="Straight Connector 44">
            <a:extLst>
              <a:ext uri="{FF2B5EF4-FFF2-40B4-BE49-F238E27FC236}">
                <a16:creationId xmlns:a16="http://schemas.microsoft.com/office/drawing/2014/main" id="{EE68D41B-9286-479F-9AB7-678C8E348D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47" name="Group 46">
            <a:extLst>
              <a:ext uri="{FF2B5EF4-FFF2-40B4-BE49-F238E27FC236}">
                <a16:creationId xmlns:a16="http://schemas.microsoft.com/office/drawing/2014/main" id="{E8ACF89C-CFC3-4D68-B3C4-2BEFB7BBE5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3979389" y="482171"/>
            <a:chExt cx="7560115" cy="5149101"/>
          </a:xfrm>
        </p:grpSpPr>
        <p:sp>
          <p:nvSpPr>
            <p:cNvPr id="48" name="Rectangle 47">
              <a:extLst>
                <a:ext uri="{FF2B5EF4-FFF2-40B4-BE49-F238E27FC236}">
                  <a16:creationId xmlns:a16="http://schemas.microsoft.com/office/drawing/2014/main" id="{3B770B7D-3C5C-4682-8DF0-20783592F3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79389" y="482171"/>
              <a:ext cx="7560115"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A6893E11-7EC1-4EB6-A2A8-0B693F8FE5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92448" y="812507"/>
              <a:ext cx="692827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Rectangle 50">
            <a:extLst>
              <a:ext uri="{FF2B5EF4-FFF2-40B4-BE49-F238E27FC236}">
                <a16:creationId xmlns:a16="http://schemas.microsoft.com/office/drawing/2014/main" id="{622F7FD7-8884-4FD5-95AB-0B5C6033A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5487" y="977965"/>
            <a:ext cx="6615582"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nhaltsplatzhalter 7">
            <a:extLst>
              <a:ext uri="{FF2B5EF4-FFF2-40B4-BE49-F238E27FC236}">
                <a16:creationId xmlns:a16="http://schemas.microsoft.com/office/drawing/2014/main" id="{60C2A035-36BF-A0E1-6B78-CCA72A7A8D4A}"/>
              </a:ext>
            </a:extLst>
          </p:cNvPr>
          <p:cNvPicPr>
            <a:picLocks noGrp="1" noChangeAspect="1"/>
          </p:cNvPicPr>
          <p:nvPr>
            <p:ph idx="1"/>
          </p:nvPr>
        </p:nvPicPr>
        <p:blipFill>
          <a:blip r:embed="rId3"/>
          <a:stretch>
            <a:fillRect/>
          </a:stretch>
        </p:blipFill>
        <p:spPr>
          <a:xfrm>
            <a:off x="4618374" y="1290214"/>
            <a:ext cx="6282919" cy="3518434"/>
          </a:xfrm>
          <a:prstGeom prst="rect">
            <a:avLst/>
          </a:prstGeom>
        </p:spPr>
      </p:pic>
      <p:pic>
        <p:nvPicPr>
          <p:cNvPr id="53" name="Picture 52">
            <a:extLst>
              <a:ext uri="{FF2B5EF4-FFF2-40B4-BE49-F238E27FC236}">
                <a16:creationId xmlns:a16="http://schemas.microsoft.com/office/drawing/2014/main" id="{16EFE474-4FE0-4E8F-8F09-5ED2C9E76A8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5" name="Straight Connector 54">
            <a:extLst>
              <a:ext uri="{FF2B5EF4-FFF2-40B4-BE49-F238E27FC236}">
                <a16:creationId xmlns:a16="http://schemas.microsoft.com/office/drawing/2014/main" id="{CF8B8C81-54DC-4AF5-B682-3A2C70A6B5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 name="Textfeld 9">
            <a:extLst>
              <a:ext uri="{FF2B5EF4-FFF2-40B4-BE49-F238E27FC236}">
                <a16:creationId xmlns:a16="http://schemas.microsoft.com/office/drawing/2014/main" id="{410D996C-64BC-75BB-78E5-156547119214}"/>
              </a:ext>
            </a:extLst>
          </p:cNvPr>
          <p:cNvSpPr txBox="1"/>
          <p:nvPr/>
        </p:nvSpPr>
        <p:spPr>
          <a:xfrm>
            <a:off x="3979389" y="5631272"/>
            <a:ext cx="7560115" cy="369332"/>
          </a:xfrm>
          <a:prstGeom prst="rect">
            <a:avLst/>
          </a:prstGeom>
          <a:noFill/>
        </p:spPr>
        <p:txBody>
          <a:bodyPr wrap="square" rtlCol="0">
            <a:spAutoFit/>
          </a:bodyPr>
          <a:lstStyle/>
          <a:p>
            <a:r>
              <a:rPr lang="de-AT" sz="900" dirty="0"/>
              <a:t>Abb. 1: Speichertechnologien im Vergleich (Quelle: Frontier Economics et al. (2017); Primärquelle: Sterne et al. (2014) Energiespeicher – Bedarf, Technologien, Integration)</a:t>
            </a:r>
          </a:p>
        </p:txBody>
      </p:sp>
    </p:spTree>
    <p:extLst>
      <p:ext uri="{BB962C8B-B14F-4D97-AF65-F5344CB8AC3E}">
        <p14:creationId xmlns:p14="http://schemas.microsoft.com/office/powerpoint/2010/main" val="202569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10921F-5DB8-A045-57B7-2A6E810CBCC1}"/>
              </a:ext>
            </a:extLst>
          </p:cNvPr>
          <p:cNvSpPr>
            <a:spLocks noGrp="1"/>
          </p:cNvSpPr>
          <p:nvPr>
            <p:ph type="title"/>
          </p:nvPr>
        </p:nvSpPr>
        <p:spPr/>
        <p:txBody>
          <a:bodyPr/>
          <a:lstStyle/>
          <a:p>
            <a:r>
              <a:rPr lang="de-AT" dirty="0"/>
              <a:t>Vorteile von E-</a:t>
            </a:r>
            <a:r>
              <a:rPr lang="de-AT" dirty="0" err="1"/>
              <a:t>Fuels</a:t>
            </a:r>
            <a:endParaRPr lang="de-AT" dirty="0"/>
          </a:p>
        </p:txBody>
      </p:sp>
      <p:sp>
        <p:nvSpPr>
          <p:cNvPr id="3" name="Inhaltsplatzhalter 2">
            <a:extLst>
              <a:ext uri="{FF2B5EF4-FFF2-40B4-BE49-F238E27FC236}">
                <a16:creationId xmlns:a16="http://schemas.microsoft.com/office/drawing/2014/main" id="{AA929169-F2C3-881F-4F14-B4FDC68D2464}"/>
              </a:ext>
            </a:extLst>
          </p:cNvPr>
          <p:cNvSpPr>
            <a:spLocks noGrp="1"/>
          </p:cNvSpPr>
          <p:nvPr>
            <p:ph idx="1"/>
          </p:nvPr>
        </p:nvSpPr>
        <p:spPr/>
        <p:txBody>
          <a:bodyPr>
            <a:normAutofit/>
          </a:bodyPr>
          <a:lstStyle/>
          <a:p>
            <a:pPr marL="342900" lvl="0" indent="-342900" algn="just">
              <a:lnSpc>
                <a:spcPct val="150000"/>
              </a:lnSpc>
              <a:buFont typeface="Symbol" panose="05050102010706020507" pitchFamily="18" charset="2"/>
              <a:buChar char=""/>
            </a:pPr>
            <a:r>
              <a:rPr lang="de-AT" dirty="0">
                <a:latin typeface="+mj-lt"/>
              </a:rPr>
              <a:t>Ökonomisch effizienter als eine direkte Elektrifizierung</a:t>
            </a:r>
          </a:p>
          <a:p>
            <a:pPr marL="342900" lvl="0" indent="-342900" algn="just">
              <a:lnSpc>
                <a:spcPct val="150000"/>
              </a:lnSpc>
              <a:buFont typeface="Symbol" panose="05050102010706020507" pitchFamily="18" charset="2"/>
              <a:buChar char=""/>
            </a:pPr>
            <a:r>
              <a:rPr lang="de-AT" dirty="0">
                <a:latin typeface="+mj-lt"/>
              </a:rPr>
              <a:t>Breitere Akzeptanz in der Bevölkerung</a:t>
            </a:r>
          </a:p>
          <a:p>
            <a:pPr marL="342900" lvl="0" indent="-342900" algn="just">
              <a:lnSpc>
                <a:spcPct val="150000"/>
              </a:lnSpc>
              <a:buFont typeface="Symbol" panose="05050102010706020507" pitchFamily="18" charset="2"/>
              <a:buChar char=""/>
            </a:pPr>
            <a:r>
              <a:rPr lang="de-AT" dirty="0">
                <a:latin typeface="+mj-lt"/>
              </a:rPr>
              <a:t>Keine Notwendigkeit einer neuen Infrastruktur (Ladestruktur)</a:t>
            </a:r>
          </a:p>
          <a:p>
            <a:pPr marL="342900" lvl="0" indent="-342900" algn="just">
              <a:lnSpc>
                <a:spcPct val="150000"/>
              </a:lnSpc>
              <a:buFont typeface="Symbol" panose="05050102010706020507" pitchFamily="18" charset="2"/>
              <a:buChar char=""/>
            </a:pPr>
            <a:r>
              <a:rPr lang="de-AT" dirty="0">
                <a:latin typeface="+mj-lt"/>
              </a:rPr>
              <a:t>Alte KFZ-Bestände können klimaneutral betrieben werden</a:t>
            </a:r>
          </a:p>
          <a:p>
            <a:pPr marL="342900" lvl="0" indent="-342900" algn="just">
              <a:lnSpc>
                <a:spcPct val="150000"/>
              </a:lnSpc>
              <a:buFont typeface="Symbol" panose="05050102010706020507" pitchFamily="18" charset="2"/>
              <a:buChar char=""/>
            </a:pPr>
            <a:r>
              <a:rPr lang="de-AT" dirty="0">
                <a:latin typeface="+mj-lt"/>
              </a:rPr>
              <a:t>Bessere Speicherfähigkeit als elektrische Speicherträger</a:t>
            </a:r>
          </a:p>
        </p:txBody>
      </p:sp>
    </p:spTree>
    <p:extLst>
      <p:ext uri="{BB962C8B-B14F-4D97-AF65-F5344CB8AC3E}">
        <p14:creationId xmlns:p14="http://schemas.microsoft.com/office/powerpoint/2010/main" val="88948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10921F-5DB8-A045-57B7-2A6E810CBCC1}"/>
              </a:ext>
            </a:extLst>
          </p:cNvPr>
          <p:cNvSpPr>
            <a:spLocks noGrp="1"/>
          </p:cNvSpPr>
          <p:nvPr>
            <p:ph type="title"/>
          </p:nvPr>
        </p:nvSpPr>
        <p:spPr/>
        <p:txBody>
          <a:bodyPr/>
          <a:lstStyle/>
          <a:p>
            <a:r>
              <a:rPr lang="de-AT" dirty="0"/>
              <a:t>Nachteile von E-</a:t>
            </a:r>
            <a:r>
              <a:rPr lang="de-AT" dirty="0" err="1"/>
              <a:t>Fuels</a:t>
            </a:r>
            <a:endParaRPr lang="de-AT" dirty="0"/>
          </a:p>
        </p:txBody>
      </p:sp>
      <p:sp>
        <p:nvSpPr>
          <p:cNvPr id="3" name="Inhaltsplatzhalter 2">
            <a:extLst>
              <a:ext uri="{FF2B5EF4-FFF2-40B4-BE49-F238E27FC236}">
                <a16:creationId xmlns:a16="http://schemas.microsoft.com/office/drawing/2014/main" id="{AA929169-F2C3-881F-4F14-B4FDC68D2464}"/>
              </a:ext>
            </a:extLst>
          </p:cNvPr>
          <p:cNvSpPr>
            <a:spLocks noGrp="1"/>
          </p:cNvSpPr>
          <p:nvPr>
            <p:ph idx="1"/>
          </p:nvPr>
        </p:nvSpPr>
        <p:spPr/>
        <p:txBody>
          <a:bodyPr>
            <a:normAutofit/>
          </a:bodyPr>
          <a:lstStyle/>
          <a:p>
            <a:pPr marL="342900" lvl="0" indent="-342900" algn="just">
              <a:lnSpc>
                <a:spcPct val="150000"/>
              </a:lnSpc>
              <a:buFont typeface="Symbol" panose="05050102010706020507" pitchFamily="18" charset="2"/>
              <a:buChar char=""/>
            </a:pPr>
            <a:r>
              <a:rPr lang="de-AT" dirty="0">
                <a:latin typeface="+mj-lt"/>
              </a:rPr>
              <a:t>Geringerer Wirkungsgrad</a:t>
            </a:r>
          </a:p>
          <a:p>
            <a:pPr marL="342900" lvl="0" indent="-342900" algn="just">
              <a:lnSpc>
                <a:spcPct val="150000"/>
              </a:lnSpc>
              <a:buFont typeface="Symbol" panose="05050102010706020507" pitchFamily="18" charset="2"/>
              <a:buChar char=""/>
            </a:pPr>
            <a:r>
              <a:rPr lang="de-AT" dirty="0">
                <a:latin typeface="+mj-lt"/>
              </a:rPr>
              <a:t>Teilweise noch in der Forschung</a:t>
            </a:r>
          </a:p>
          <a:p>
            <a:pPr marL="342900" lvl="0" indent="-342900" algn="just">
              <a:lnSpc>
                <a:spcPct val="150000"/>
              </a:lnSpc>
              <a:buFont typeface="Symbol" panose="05050102010706020507" pitchFamily="18" charset="2"/>
              <a:buChar char=""/>
            </a:pPr>
            <a:r>
              <a:rPr lang="de-AT" dirty="0">
                <a:latin typeface="+mj-lt"/>
              </a:rPr>
              <a:t>Hohe Kosten für erste E-</a:t>
            </a:r>
            <a:r>
              <a:rPr lang="de-AT" dirty="0" err="1">
                <a:latin typeface="+mj-lt"/>
              </a:rPr>
              <a:t>Fuels</a:t>
            </a:r>
            <a:r>
              <a:rPr lang="de-AT" dirty="0">
                <a:latin typeface="+mj-lt"/>
              </a:rPr>
              <a:t> </a:t>
            </a:r>
          </a:p>
        </p:txBody>
      </p:sp>
    </p:spTree>
    <p:extLst>
      <p:ext uri="{BB962C8B-B14F-4D97-AF65-F5344CB8AC3E}">
        <p14:creationId xmlns:p14="http://schemas.microsoft.com/office/powerpoint/2010/main" val="424511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869921-E499-5D29-5383-7E85217EBC87}"/>
              </a:ext>
            </a:extLst>
          </p:cNvPr>
          <p:cNvSpPr>
            <a:spLocks noGrp="1"/>
          </p:cNvSpPr>
          <p:nvPr>
            <p:ph type="title"/>
          </p:nvPr>
        </p:nvSpPr>
        <p:spPr/>
        <p:txBody>
          <a:bodyPr/>
          <a:lstStyle/>
          <a:p>
            <a:r>
              <a:rPr lang="de-AT" dirty="0"/>
              <a:t>Fazit</a:t>
            </a:r>
          </a:p>
        </p:txBody>
      </p:sp>
      <p:sp>
        <p:nvSpPr>
          <p:cNvPr id="3" name="Inhaltsplatzhalter 2">
            <a:extLst>
              <a:ext uri="{FF2B5EF4-FFF2-40B4-BE49-F238E27FC236}">
                <a16:creationId xmlns:a16="http://schemas.microsoft.com/office/drawing/2014/main" id="{94006409-5131-4A99-D26C-A27B9D6CED4D}"/>
              </a:ext>
            </a:extLst>
          </p:cNvPr>
          <p:cNvSpPr>
            <a:spLocks noGrp="1"/>
          </p:cNvSpPr>
          <p:nvPr>
            <p:ph idx="1"/>
          </p:nvPr>
        </p:nvSpPr>
        <p:spPr/>
        <p:txBody>
          <a:bodyPr>
            <a:normAutofit/>
          </a:bodyPr>
          <a:lstStyle/>
          <a:p>
            <a:r>
              <a:rPr lang="de-AT" dirty="0"/>
              <a:t>Eine sehr interessante Technologie, welche intensiver beforscht werden sollte um die mannigfaltigen positiven Aspekte auch in der Praxis realisieren zu können. Jedoch sind diese Szenarien noch Zukunftsmusik und es Bedarf politischen Rückenwind. Wobei die EU-Legislative mit dem „</a:t>
            </a:r>
            <a:r>
              <a:rPr lang="de-AT" dirty="0" err="1"/>
              <a:t>Verbrennerverbot</a:t>
            </a:r>
            <a:r>
              <a:rPr lang="de-AT" dirty="0"/>
              <a:t>“ von 2035 die falschen Signale für die Forschung sendet, denn von diesem Verbot sind KFZ die nur mit E-</a:t>
            </a:r>
            <a:r>
              <a:rPr lang="de-AT" dirty="0" err="1"/>
              <a:t>Fuels</a:t>
            </a:r>
            <a:r>
              <a:rPr lang="de-AT" dirty="0"/>
              <a:t> betrieben werden können, nicht ausgenommen.</a:t>
            </a:r>
          </a:p>
        </p:txBody>
      </p:sp>
    </p:spTree>
    <p:extLst>
      <p:ext uri="{BB962C8B-B14F-4D97-AF65-F5344CB8AC3E}">
        <p14:creationId xmlns:p14="http://schemas.microsoft.com/office/powerpoint/2010/main" val="3596143992"/>
      </p:ext>
    </p:extLst>
  </p:cSld>
  <p:clrMapOvr>
    <a:masterClrMapping/>
  </p:clrMapOvr>
</p:sld>
</file>

<file path=ppt/theme/theme1.xml><?xml version="1.0" encoding="utf-8"?>
<a:theme xmlns:a="http://schemas.openxmlformats.org/drawingml/2006/main" name="Katalog">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TM10001114[[fn=Katalog]]</Template>
  <TotalTime>0</TotalTime>
  <Words>525</Words>
  <Application>Microsoft Office PowerPoint</Application>
  <PresentationFormat>Breitbild</PresentationFormat>
  <Paragraphs>53</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Gill Sans MT</vt:lpstr>
      <vt:lpstr>Symbol</vt:lpstr>
      <vt:lpstr>Katalog</vt:lpstr>
      <vt:lpstr>E-Fuels im Kontext sozial-ökologischer Transformationen </vt:lpstr>
      <vt:lpstr>Gliederung</vt:lpstr>
      <vt:lpstr>Hard Facts zur Nutzung vom privaten PKW </vt:lpstr>
      <vt:lpstr>Was sind E-Fuels?</vt:lpstr>
      <vt:lpstr>E-Fuels als ökologische und Ökonomische Alternative?</vt:lpstr>
      <vt:lpstr>Speichertechnologien</vt:lpstr>
      <vt:lpstr>Vorteile von E-Fuels</vt:lpstr>
      <vt:lpstr>Nachteile von E-Fuels</vt:lpstr>
      <vt:lpstr>Fazit</vt:lpstr>
      <vt:lpstr>Vielen Dank für eure Aufmerksamkeit!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Exposé zur Seminararbeit </dc:title>
  <dc:creator>Niclas Schaupp</dc:creator>
  <cp:lastModifiedBy>Niclas Schaupp</cp:lastModifiedBy>
  <cp:revision>18</cp:revision>
  <dcterms:created xsi:type="dcterms:W3CDTF">2022-11-04T10:34:19Z</dcterms:created>
  <dcterms:modified xsi:type="dcterms:W3CDTF">2023-03-08T13:08:32Z</dcterms:modified>
</cp:coreProperties>
</file>