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35" r:id="rId4"/>
    <p:sldId id="384" r:id="rId5"/>
    <p:sldId id="293" r:id="rId6"/>
    <p:sldId id="385" r:id="rId7"/>
    <p:sldId id="336" r:id="rId8"/>
    <p:sldId id="337" r:id="rId9"/>
    <p:sldId id="300" r:id="rId10"/>
    <p:sldId id="360" r:id="rId11"/>
    <p:sldId id="361" r:id="rId12"/>
    <p:sldId id="362" r:id="rId13"/>
    <p:sldId id="363" r:id="rId14"/>
    <p:sldId id="364" r:id="rId15"/>
    <p:sldId id="365" r:id="rId16"/>
    <p:sldId id="366" r:id="rId17"/>
    <p:sldId id="367" r:id="rId18"/>
    <p:sldId id="332" r:id="rId19"/>
    <p:sldId id="371" r:id="rId20"/>
    <p:sldId id="386" r:id="rId21"/>
    <p:sldId id="387" r:id="rId22"/>
    <p:sldId id="368" r:id="rId23"/>
    <p:sldId id="372" r:id="rId24"/>
    <p:sldId id="378" r:id="rId25"/>
    <p:sldId id="376" r:id="rId26"/>
    <p:sldId id="377" r:id="rId27"/>
    <p:sldId id="318" r:id="rId28"/>
    <p:sldId id="345" r:id="rId29"/>
    <p:sldId id="374" r:id="rId30"/>
    <p:sldId id="373" r:id="rId31"/>
    <p:sldId id="328" r:id="rId32"/>
    <p:sldId id="338" r:id="rId33"/>
    <p:sldId id="340" r:id="rId34"/>
    <p:sldId id="339" r:id="rId35"/>
    <p:sldId id="342" r:id="rId36"/>
    <p:sldId id="343" r:id="rId37"/>
    <p:sldId id="344" r:id="rId38"/>
    <p:sldId id="352" r:id="rId39"/>
    <p:sldId id="351" r:id="rId40"/>
    <p:sldId id="354" r:id="rId41"/>
    <p:sldId id="356" r:id="rId42"/>
    <p:sldId id="319" r:id="rId43"/>
    <p:sldId id="320" r:id="rId44"/>
    <p:sldId id="388" r:id="rId45"/>
    <p:sldId id="321" r:id="rId46"/>
    <p:sldId id="379" r:id="rId47"/>
    <p:sldId id="380" r:id="rId48"/>
    <p:sldId id="381" r:id="rId49"/>
    <p:sldId id="382" r:id="rId50"/>
    <p:sldId id="383" r:id="rId51"/>
    <p:sldId id="325" r:id="rId52"/>
    <p:sldId id="355" r:id="rId53"/>
  </p:sldIdLst>
  <p:sldSz cx="9144000" cy="6858000" type="screen4x3"/>
  <p:notesSz cx="7315200" cy="96012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21958-501D-4A6C-B4C9-869B05381571}" type="datetimeFigureOut">
              <a:rPr lang="de-AT" smtClean="0"/>
              <a:t>25.09.2015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3BA99-EC3D-48A4-9D74-E1F03C112BB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58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BA99-EC3D-48A4-9D74-E1F03C112BB8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6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BA99-EC3D-48A4-9D74-E1F03C112BB8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454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BA99-EC3D-48A4-9D74-E1F03C112BB8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8760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BA99-EC3D-48A4-9D74-E1F03C112BB8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78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3BA99-EC3D-48A4-9D74-E1F03C112BB8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052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8207375" cy="352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8207375" cy="352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74638"/>
            <a:ext cx="7067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dirty="0" smtClean="0"/>
              <a:t>Textmasterformate durch Klicken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</a:p>
        </p:txBody>
      </p:sp>
      <p:pic>
        <p:nvPicPr>
          <p:cNvPr id="1030" name="Picture 6" descr="imst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188913"/>
            <a:ext cx="1295400" cy="1295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68313" y="6237288"/>
            <a:ext cx="8207375" cy="3524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i="1"/>
            </a:lvl1pPr>
          </a:lstStyle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imsts.edumoodle.at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imst.edumoodle.a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st.ac.at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id-connect.uni-klu.ac.a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3600"/>
            <a:ext cx="7775575" cy="2232025"/>
          </a:xfrm>
        </p:spPr>
        <p:txBody>
          <a:bodyPr/>
          <a:lstStyle/>
          <a:p>
            <a:pPr eaLnBrk="1" hangingPunct="1"/>
            <a:r>
              <a:rPr lang="de-AT" sz="4000" i="1" dirty="0" smtClean="0"/>
              <a:t>IMST-Themenprogramm</a:t>
            </a:r>
            <a:r>
              <a:rPr lang="de-AT" sz="4000" dirty="0" smtClean="0"/>
              <a:t/>
            </a:r>
            <a:br>
              <a:rPr lang="de-AT" sz="4000" dirty="0" smtClean="0"/>
            </a:br>
            <a:r>
              <a:rPr lang="de-AT" sz="4000" dirty="0" smtClean="0"/>
              <a:t/>
            </a:r>
            <a:br>
              <a:rPr lang="de-AT" sz="4000" dirty="0" smtClean="0"/>
            </a:br>
            <a:r>
              <a:rPr lang="de-AT" sz="4000" dirty="0" smtClean="0"/>
              <a:t>Kompetenzorientiertes Lernen</a:t>
            </a:r>
            <a:br>
              <a:rPr lang="de-AT" sz="4000" dirty="0" smtClean="0"/>
            </a:br>
            <a:r>
              <a:rPr lang="de-AT" sz="4000" dirty="0" smtClean="0"/>
              <a:t>mit digitalen Medien</a:t>
            </a:r>
            <a:br>
              <a:rPr lang="de-AT" sz="4000" dirty="0" smtClean="0"/>
            </a:br>
            <a:endParaRPr lang="de-AT" sz="4000" dirty="0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84763"/>
            <a:ext cx="6400800" cy="649287"/>
          </a:xfrm>
        </p:spPr>
        <p:txBody>
          <a:bodyPr/>
          <a:lstStyle/>
          <a:p>
            <a:pPr eaLnBrk="1" hangingPunct="1"/>
            <a:r>
              <a:rPr lang="de-AT" dirty="0" smtClean="0"/>
              <a:t> Startup-Workshop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Fragen ?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…. bevor wir starten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Was macht ein IMST-Projekt aus?</a:t>
            </a:r>
          </a:p>
          <a:p>
            <a:r>
              <a:rPr lang="de-AT" dirty="0" smtClean="0"/>
              <a:t>Was mache ich in meinem IMST-Projekt?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736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IMST-Projekt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abänderbar – weiter entwickelbar</a:t>
            </a:r>
          </a:p>
          <a:p>
            <a:r>
              <a:rPr lang="de-AT" dirty="0" smtClean="0"/>
              <a:t>Reflexion - Wirksamkeit</a:t>
            </a:r>
          </a:p>
          <a:p>
            <a:r>
              <a:rPr lang="de-AT" dirty="0" smtClean="0"/>
              <a:t>Verschriftlichen – Dokumentieren</a:t>
            </a:r>
          </a:p>
          <a:p>
            <a:r>
              <a:rPr lang="de-AT" dirty="0" smtClean="0"/>
              <a:t>Beraten und betreuen</a:t>
            </a:r>
          </a:p>
          <a:p>
            <a:r>
              <a:rPr lang="de-AT" dirty="0" smtClean="0"/>
              <a:t>Einander austauschen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0761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i="1" dirty="0" smtClean="0"/>
              <a:t>IMST-Projekte: </a:t>
            </a:r>
            <a:r>
              <a:rPr lang="de-AT" dirty="0" smtClean="0"/>
              <a:t>Abänderbar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Fixe Idee?</a:t>
            </a:r>
          </a:p>
          <a:p>
            <a:endParaRPr lang="de-AT" dirty="0" smtClean="0"/>
          </a:p>
          <a:p>
            <a:r>
              <a:rPr lang="de-AT" dirty="0" smtClean="0"/>
              <a:t>Auf wenige Projektziele fokussieren</a:t>
            </a:r>
          </a:p>
          <a:p>
            <a:r>
              <a:rPr lang="de-AT" dirty="0" smtClean="0"/>
              <a:t>Aktivitäten weglassen / verschieben</a:t>
            </a:r>
          </a:p>
          <a:p>
            <a:r>
              <a:rPr lang="de-AT" dirty="0" smtClean="0"/>
              <a:t>Entwicklungen zulassen</a:t>
            </a:r>
          </a:p>
          <a:p>
            <a:endParaRPr lang="de-AT" dirty="0"/>
          </a:p>
          <a:p>
            <a:r>
              <a:rPr lang="de-AT" dirty="0" smtClean="0"/>
              <a:t>Eigene Haltung wahrnehmen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064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i="1" dirty="0" smtClean="0"/>
              <a:t>IMST-Projekt</a:t>
            </a:r>
            <a:r>
              <a:rPr lang="de-AT" dirty="0" smtClean="0"/>
              <a:t>: </a:t>
            </a:r>
            <a:br>
              <a:rPr lang="de-AT" dirty="0" smtClean="0"/>
            </a:br>
            <a:r>
              <a:rPr lang="de-AT" dirty="0" smtClean="0"/>
              <a:t>Reflexion - Wirksamkeit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AT" dirty="0" smtClean="0"/>
              <a:t>Wir investieren viel Kraft, Energie und Zeit.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de-AT" dirty="0" smtClean="0"/>
              <a:t>Was kommt an? </a:t>
            </a:r>
            <a:br>
              <a:rPr lang="de-AT" dirty="0" smtClean="0"/>
            </a:br>
            <a:r>
              <a:rPr lang="de-AT" dirty="0" smtClean="0"/>
              <a:t>Wie wirksam ist mein Tun?</a:t>
            </a:r>
          </a:p>
          <a:p>
            <a:r>
              <a:rPr lang="de-AT" dirty="0" smtClean="0"/>
              <a:t>Reflexion </a:t>
            </a:r>
          </a:p>
          <a:p>
            <a:r>
              <a:rPr lang="de-AT" dirty="0" smtClean="0"/>
              <a:t>Entschleunigung</a:t>
            </a:r>
          </a:p>
          <a:p>
            <a:r>
              <a:rPr lang="de-AT" dirty="0" smtClean="0"/>
              <a:t>Der kritische Blick – </a:t>
            </a:r>
            <a:r>
              <a:rPr lang="de-AT" i="1" dirty="0" smtClean="0"/>
              <a:t>Critical Friend</a:t>
            </a:r>
            <a:endParaRPr lang="de-AT" i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553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i="1" dirty="0" smtClean="0"/>
              <a:t>IMST-Projekt: </a:t>
            </a:r>
            <a:br>
              <a:rPr lang="de-AT" sz="3600" i="1" dirty="0" smtClean="0"/>
            </a:br>
            <a:r>
              <a:rPr lang="de-AT" sz="3200" b="1" dirty="0" smtClean="0"/>
              <a:t>Verschriftlichen - Dokumentieren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Aktivitäten festhalten</a:t>
            </a:r>
          </a:p>
          <a:p>
            <a:r>
              <a:rPr lang="de-AT" dirty="0" smtClean="0"/>
              <a:t>Beobachtungen wahrnehmen und niederschreiben</a:t>
            </a: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de-AT" i="1" dirty="0" smtClean="0"/>
              <a:t>Bewusstsein: Ein/-e professioneller Lehrer/-in hat Zeit zur Reflexion und Dokumentation.</a:t>
            </a:r>
          </a:p>
          <a:p>
            <a:r>
              <a:rPr lang="de-AT" dirty="0" smtClean="0"/>
              <a:t>Ergebnisse und Erkenntnisse formulieren</a:t>
            </a:r>
          </a:p>
          <a:p>
            <a:r>
              <a:rPr lang="de-AT" dirty="0" smtClean="0"/>
              <a:t>Publizieren?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179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i="1" dirty="0" smtClean="0"/>
              <a:t>IMST-Projekt: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Beraten und betreuen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Gudrun, Stefan, Emmerich, Alfons</a:t>
            </a:r>
          </a:p>
          <a:p>
            <a:r>
              <a:rPr lang="de-AT" dirty="0" smtClean="0"/>
              <a:t>Zuhören – Hinhören</a:t>
            </a:r>
          </a:p>
          <a:p>
            <a:r>
              <a:rPr lang="de-AT" dirty="0" smtClean="0"/>
              <a:t>Fragen stellen, Probleme ansprechen</a:t>
            </a:r>
          </a:p>
          <a:p>
            <a:r>
              <a:rPr lang="de-AT" dirty="0" smtClean="0"/>
              <a:t>Lösungen erarbeiten</a:t>
            </a:r>
          </a:p>
          <a:p>
            <a:r>
              <a:rPr lang="de-AT" dirty="0" smtClean="0"/>
              <a:t>Rahmenbedingungen festhalten</a:t>
            </a:r>
          </a:p>
          <a:p>
            <a:pPr marL="0" indent="0">
              <a:buNone/>
            </a:pPr>
            <a:r>
              <a:rPr lang="de-AT" sz="2400" dirty="0" smtClean="0"/>
              <a:t>Fachdidaktisch, organisatorisch, technisch, Unterstützung </a:t>
            </a:r>
            <a:r>
              <a:rPr lang="de-AT" sz="2400" dirty="0"/>
              <a:t>bei der </a:t>
            </a:r>
            <a:r>
              <a:rPr lang="de-AT" sz="2400" dirty="0" smtClean="0"/>
              <a:t>Direktion/Schulbehörde, in </a:t>
            </a:r>
            <a:r>
              <a:rPr lang="de-AT" sz="2400" dirty="0"/>
              <a:t>der </a:t>
            </a:r>
            <a:r>
              <a:rPr lang="de-AT" sz="2400" dirty="0" smtClean="0"/>
              <a:t>Öffentlichkeitsarbeit, ……</a:t>
            </a:r>
          </a:p>
          <a:p>
            <a:pPr marL="0" indent="0" algn="ctr">
              <a:buNone/>
            </a:pPr>
            <a:r>
              <a:rPr lang="de-AT" sz="2400" dirty="0" smtClean="0"/>
              <a:t>Was brauche ich? – beim Herbstworkshop</a:t>
            </a:r>
            <a:endParaRPr lang="de-AT" sz="2400" dirty="0"/>
          </a:p>
          <a:p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9761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IMST-Projekt:</a:t>
            </a:r>
            <a:br>
              <a:rPr lang="de-AT" dirty="0" smtClean="0"/>
            </a:br>
            <a:r>
              <a:rPr lang="de-AT" dirty="0" smtClean="0"/>
              <a:t>Einander austauschen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Hier ist eine Community von innovativen, intensiv arbeitenden, kritischen, erfahrenen Lehrerinnen und Lehrern.</a:t>
            </a:r>
          </a:p>
          <a:p>
            <a:r>
              <a:rPr lang="de-AT" dirty="0" smtClean="0"/>
              <a:t>Grenzüberschreitend</a:t>
            </a:r>
          </a:p>
          <a:p>
            <a:pPr lvl="1"/>
            <a:r>
              <a:rPr lang="de-AT" dirty="0" smtClean="0"/>
              <a:t>Bundesland, Österreich</a:t>
            </a:r>
          </a:p>
          <a:p>
            <a:pPr lvl="1"/>
            <a:r>
              <a:rPr lang="de-AT" dirty="0" smtClean="0"/>
              <a:t>eigene Schule </a:t>
            </a:r>
          </a:p>
          <a:p>
            <a:pPr lvl="1"/>
            <a:r>
              <a:rPr lang="de-AT" dirty="0" smtClean="0"/>
              <a:t>Schultyp</a:t>
            </a:r>
          </a:p>
          <a:p>
            <a:pPr lvl="1"/>
            <a:r>
              <a:rPr lang="de-AT" dirty="0" smtClean="0"/>
              <a:t>eigene Fächer</a:t>
            </a:r>
          </a:p>
          <a:p>
            <a:pPr lvl="1"/>
            <a:r>
              <a:rPr lang="de-AT" dirty="0" smtClean="0"/>
              <a:t>…..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5082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IMST-Projekt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85203"/>
              </p:ext>
            </p:extLst>
          </p:nvPr>
        </p:nvGraphicFramePr>
        <p:xfrm>
          <a:off x="468311" y="1556793"/>
          <a:ext cx="8207376" cy="4640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841"/>
                <a:gridCol w="2735535"/>
              </a:tblGrid>
              <a:tr h="380830"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Kennzeichen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Methode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2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 smtClean="0"/>
                        <a:t>Abänderbar, weiter entwickelbar</a:t>
                      </a:r>
                    </a:p>
                    <a:p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i="1" dirty="0" smtClean="0"/>
                        <a:t>Atmosphäre der Wertschätzung</a:t>
                      </a:r>
                      <a:endParaRPr lang="de-AT" sz="2400" i="1" dirty="0"/>
                    </a:p>
                  </a:txBody>
                  <a:tcPr/>
                </a:tc>
              </a:tr>
              <a:tr h="892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 smtClean="0"/>
                        <a:t>Reflexion – Wirksamkeit</a:t>
                      </a:r>
                    </a:p>
                    <a:p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i="1" dirty="0" smtClean="0"/>
                        <a:t>Evaluation</a:t>
                      </a:r>
                      <a:endParaRPr lang="de-AT" sz="2400" i="1" dirty="0"/>
                    </a:p>
                  </a:txBody>
                  <a:tcPr/>
                </a:tc>
              </a:tr>
              <a:tr h="79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 smtClean="0"/>
                        <a:t>Verschriftlichen – Dokumentieren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i="1" dirty="0" smtClean="0"/>
                        <a:t>Projektbericht</a:t>
                      </a:r>
                      <a:endParaRPr lang="de-AT" sz="2400" i="1" dirty="0"/>
                    </a:p>
                  </a:txBody>
                  <a:tcPr/>
                </a:tc>
              </a:tr>
              <a:tr h="79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 smtClean="0"/>
                        <a:t>Beraten und betreuen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i="1" dirty="0" smtClean="0"/>
                        <a:t>Dialog</a:t>
                      </a:r>
                      <a:endParaRPr lang="de-AT" sz="2400" i="1" dirty="0"/>
                    </a:p>
                  </a:txBody>
                  <a:tcPr/>
                </a:tc>
              </a:tr>
              <a:tr h="7900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2800" dirty="0" smtClean="0"/>
                        <a:t>Einander austauschen</a:t>
                      </a:r>
                      <a:endParaRPr lang="de-A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2400" i="1" dirty="0" smtClean="0"/>
                        <a:t>Präsenzworkshop</a:t>
                      </a:r>
                      <a:endParaRPr lang="de-AT" sz="24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53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Projektpräsentationen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b="1" dirty="0" smtClean="0"/>
              <a:t>Arbeitsauftrag 1</a:t>
            </a:r>
          </a:p>
          <a:p>
            <a:pPr>
              <a:buFontTx/>
              <a:buNone/>
            </a:pPr>
            <a:r>
              <a:rPr lang="de-DE" sz="2400" i="1" dirty="0" smtClean="0"/>
              <a:t>5-10 Min. Präsentation – mind. 10 Min. Diskussion</a:t>
            </a:r>
          </a:p>
          <a:p>
            <a:endParaRPr lang="de-DE" sz="1800" dirty="0" smtClean="0"/>
          </a:p>
          <a:p>
            <a:r>
              <a:rPr lang="de-DE" sz="2400" dirty="0" smtClean="0"/>
              <a:t>Welche Ziele verfolgt das Projekt?</a:t>
            </a:r>
          </a:p>
          <a:p>
            <a:r>
              <a:rPr lang="de-DE" sz="2400" dirty="0" smtClean="0"/>
              <a:t>Welche Maßnahmen / Aktivitäten werden gesetzt?</a:t>
            </a:r>
          </a:p>
          <a:p>
            <a:r>
              <a:rPr lang="de-DE" sz="2400" dirty="0" smtClean="0"/>
              <a:t>Wie wird am Jahresende der Erfolg des Projektes festgestellt? – Was muss jetzt schon erhoben werden?</a:t>
            </a:r>
          </a:p>
          <a:p>
            <a:endParaRPr lang="de-DE" sz="2400" dirty="0" smtClean="0"/>
          </a:p>
          <a:p>
            <a:pPr algn="ctr">
              <a:buNone/>
            </a:pPr>
            <a:r>
              <a:rPr lang="de-DE" sz="2400" i="1" dirty="0" smtClean="0"/>
              <a:t>Unterlagen bitte auf die Plattform hochladen.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Einladung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9" y="1988840"/>
            <a:ext cx="6911999" cy="2736329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Gemeinsames Abendessen</a:t>
            </a:r>
          </a:p>
          <a:p>
            <a:pPr marL="0" indent="0">
              <a:buNone/>
            </a:pPr>
            <a:r>
              <a:rPr lang="de-AT" dirty="0" smtClean="0"/>
              <a:t>in der „Uni-Pizzeria“</a:t>
            </a:r>
          </a:p>
          <a:p>
            <a:pPr marL="400050" lvl="1" indent="0">
              <a:buNone/>
            </a:pPr>
            <a:r>
              <a:rPr lang="de-AT" dirty="0" smtClean="0"/>
              <a:t>Universitätsstr. 33</a:t>
            </a:r>
          </a:p>
          <a:p>
            <a:pPr marL="400050" lvl="1" indent="0">
              <a:buNone/>
            </a:pPr>
            <a:r>
              <a:rPr lang="de-AT" dirty="0" smtClean="0"/>
              <a:t>Haupteingang – stadteinwärts 100 m</a:t>
            </a:r>
          </a:p>
          <a:p>
            <a:pPr marL="400050" lvl="1" indent="0">
              <a:buNone/>
            </a:pPr>
            <a:r>
              <a:rPr lang="de-AT" dirty="0" smtClean="0"/>
              <a:t>beim Uni-Wirt und einer Bank vorbei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1799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 smtClean="0"/>
              <a:t>Ziele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8281987" cy="41338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de-DE" sz="28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Kennenlernen ….</a:t>
            </a:r>
          </a:p>
          <a:p>
            <a:pPr marL="1800000" lvl="1" indent="-609600" eaLnBrk="1" hangingPunct="1">
              <a:lnSpc>
                <a:spcPct val="90000"/>
              </a:lnSpc>
            </a:pPr>
            <a:r>
              <a:rPr lang="de-DE" sz="2000" dirty="0" smtClean="0"/>
              <a:t>einander</a:t>
            </a:r>
          </a:p>
          <a:p>
            <a:pPr marL="1800000" lvl="1" indent="-609600" eaLnBrk="1" hangingPunct="1">
              <a:lnSpc>
                <a:spcPct val="90000"/>
              </a:lnSpc>
            </a:pPr>
            <a:r>
              <a:rPr lang="de-DE" sz="2000" dirty="0" smtClean="0"/>
              <a:t>IMST</a:t>
            </a:r>
          </a:p>
          <a:p>
            <a:pPr marL="1800000" lvl="1" indent="-609600" eaLnBrk="1" hangingPunct="1">
              <a:lnSpc>
                <a:spcPct val="90000"/>
              </a:lnSpc>
            </a:pPr>
            <a:r>
              <a:rPr lang="de-DE" sz="2000" strike="sngStrike" dirty="0" smtClean="0"/>
              <a:t>Klagenfurt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de-DE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de-DE" sz="2400" dirty="0" smtClean="0"/>
              <a:t>Das eigene Projekt vorstellen und weiterentwickeln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de-DE" sz="2000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de-DE" sz="2000" dirty="0" smtClean="0"/>
              <a:t>gemeinsam mit dem IMST-Betreuer bzw. der IMST-Betreuerin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de-DE" sz="2000" dirty="0" smtClean="0"/>
              <a:t>im wechselseitigen Austausch unter den IMST-Lehrer/-innen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endParaRPr lang="de-AT" sz="2400" dirty="0" smtClean="0"/>
          </a:p>
          <a:p>
            <a:pPr marL="609600" indent="-609600" eaLnBrk="1" hangingPunct="1">
              <a:lnSpc>
                <a:spcPct val="90000"/>
              </a:lnSpc>
            </a:pPr>
            <a:endParaRPr lang="de-AT" sz="24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Projektpräsentationen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66659"/>
              </p:ext>
            </p:extLst>
          </p:nvPr>
        </p:nvGraphicFramePr>
        <p:xfrm>
          <a:off x="1115616" y="1628800"/>
          <a:ext cx="712879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3200" b="1" dirty="0" smtClean="0">
                          <a:solidFill>
                            <a:schemeClr val="tx1"/>
                          </a:solidFill>
                        </a:rPr>
                        <a:t>Emmerich</a:t>
                      </a:r>
                    </a:p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>
                          <a:solidFill>
                            <a:schemeClr val="tx1"/>
                          </a:solidFill>
                        </a:rPr>
                        <a:t>Stefan</a:t>
                      </a:r>
                      <a:endParaRPr lang="de-AT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sz="1800" dirty="0" smtClean="0"/>
                        <a:t>1416: </a:t>
                      </a:r>
                      <a:r>
                        <a:rPr lang="de-AT" sz="1800" dirty="0" err="1" smtClean="0"/>
                        <a:t>Madritsch</a:t>
                      </a:r>
                      <a:r>
                        <a:rPr lang="de-AT" sz="1800" dirty="0" smtClean="0"/>
                        <a:t>, Perner</a:t>
                      </a:r>
                    </a:p>
                    <a:p>
                      <a:r>
                        <a:rPr lang="de-AT" sz="1800" dirty="0" smtClean="0"/>
                        <a:t>1601: Spindler; </a:t>
                      </a:r>
                      <a:r>
                        <a:rPr lang="de-AT" sz="1800" dirty="0" err="1" smtClean="0"/>
                        <a:t>Redhammer</a:t>
                      </a:r>
                      <a:endParaRPr lang="de-AT" sz="1800" dirty="0" smtClean="0"/>
                    </a:p>
                    <a:p>
                      <a:r>
                        <a:rPr lang="de-AT" sz="1800" dirty="0" smtClean="0"/>
                        <a:t>1709: Pircher, Siller, </a:t>
                      </a:r>
                      <a:r>
                        <a:rPr lang="de-AT" sz="1800" dirty="0" err="1" smtClean="0"/>
                        <a:t>Hilpold</a:t>
                      </a:r>
                      <a:endParaRPr lang="de-AT" sz="1800" dirty="0" smtClean="0"/>
                    </a:p>
                    <a:p>
                      <a:r>
                        <a:rPr lang="de-AT" sz="1800" dirty="0" smtClean="0"/>
                        <a:t>1795: Kadlec, Reichert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1766: Vierthaler, (Böckmann, </a:t>
                      </a:r>
                      <a:r>
                        <a:rPr lang="de-AT" dirty="0" err="1" smtClean="0"/>
                        <a:t>Traunfellner</a:t>
                      </a:r>
                      <a:r>
                        <a:rPr lang="de-AT" dirty="0" smtClean="0"/>
                        <a:t>)</a:t>
                      </a:r>
                    </a:p>
                    <a:p>
                      <a:r>
                        <a:rPr lang="de-AT" dirty="0" smtClean="0"/>
                        <a:t>1774:</a:t>
                      </a:r>
                      <a:r>
                        <a:rPr lang="de-AT" baseline="0" dirty="0" smtClean="0"/>
                        <a:t> </a:t>
                      </a:r>
                      <a:r>
                        <a:rPr lang="de-AT" baseline="0" dirty="0" err="1" smtClean="0"/>
                        <a:t>Bachlechner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1668: Rachbauer. Rachbauer</a:t>
                      </a:r>
                    </a:p>
                    <a:p>
                      <a:r>
                        <a:rPr lang="de-AT" baseline="0" dirty="0" smtClean="0"/>
                        <a:t>1695: Reichhart</a:t>
                      </a:r>
                    </a:p>
                    <a:p>
                      <a:r>
                        <a:rPr lang="de-AT" baseline="0" dirty="0" smtClean="0"/>
                        <a:t>1822: Stockhammer</a:t>
                      </a:r>
                    </a:p>
                    <a:p>
                      <a:r>
                        <a:rPr lang="de-AT" baseline="0" dirty="0" smtClean="0"/>
                        <a:t>(1696: Ruiter-Gangol, </a:t>
                      </a:r>
                      <a:r>
                        <a:rPr lang="de-AT" baseline="0" dirty="0" err="1" smtClean="0"/>
                        <a:t>Krutzler</a:t>
                      </a:r>
                      <a:r>
                        <a:rPr lang="de-AT" baseline="0" dirty="0" smtClean="0"/>
                        <a:t>)</a:t>
                      </a:r>
                    </a:p>
                    <a:p>
                      <a:r>
                        <a:rPr lang="de-AT" baseline="0" dirty="0" smtClean="0"/>
                        <a:t>1743: Schmid, </a:t>
                      </a:r>
                      <a:r>
                        <a:rPr lang="de-AT" baseline="0" dirty="0" err="1" smtClean="0"/>
                        <a:t>Peukert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1698: Tscherne, Leister-Taucher</a:t>
                      </a:r>
                    </a:p>
                    <a:p>
                      <a:r>
                        <a:rPr lang="de-AT" baseline="0" dirty="0" smtClean="0"/>
                        <a:t>1804: Porod, </a:t>
                      </a:r>
                      <a:r>
                        <a:rPr lang="de-AT" baseline="0" dirty="0" err="1" smtClean="0"/>
                        <a:t>Mikl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Projektpräsentationen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428811"/>
              </p:ext>
            </p:extLst>
          </p:nvPr>
        </p:nvGraphicFramePr>
        <p:xfrm>
          <a:off x="1115616" y="1628800"/>
          <a:ext cx="6096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3200" b="1" dirty="0" smtClean="0">
                          <a:solidFill>
                            <a:schemeClr val="tx1"/>
                          </a:solidFill>
                        </a:rPr>
                        <a:t>Gudrun</a:t>
                      </a:r>
                    </a:p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3200" dirty="0" smtClean="0">
                          <a:solidFill>
                            <a:schemeClr val="tx1"/>
                          </a:solidFill>
                        </a:rPr>
                        <a:t>Alfons</a:t>
                      </a:r>
                      <a:endParaRPr lang="de-AT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1687: Strobl</a:t>
                      </a:r>
                    </a:p>
                    <a:p>
                      <a:r>
                        <a:rPr lang="de-AT" dirty="0" smtClean="0"/>
                        <a:t>1692: Gruber</a:t>
                      </a:r>
                    </a:p>
                    <a:p>
                      <a:r>
                        <a:rPr lang="de-AT" dirty="0" smtClean="0"/>
                        <a:t>1716: Wozonig, </a:t>
                      </a:r>
                      <a:r>
                        <a:rPr lang="de-AT" dirty="0" err="1" smtClean="0"/>
                        <a:t>Schnedlitz</a:t>
                      </a:r>
                      <a:endParaRPr lang="de-AT" dirty="0" smtClean="0"/>
                    </a:p>
                    <a:p>
                      <a:r>
                        <a:rPr lang="de-AT" dirty="0" smtClean="0"/>
                        <a:t>1706: Brein</a:t>
                      </a:r>
                    </a:p>
                    <a:p>
                      <a:r>
                        <a:rPr lang="de-AT" dirty="0" smtClean="0"/>
                        <a:t>1866: Weiss, </a:t>
                      </a:r>
                      <a:r>
                        <a:rPr lang="de-AT" dirty="0" err="1" smtClean="0"/>
                        <a:t>Gronemann</a:t>
                      </a:r>
                      <a:endParaRPr lang="de-AT" dirty="0" smtClean="0"/>
                    </a:p>
                    <a:p>
                      <a:r>
                        <a:rPr lang="de-AT" dirty="0" smtClean="0"/>
                        <a:t>1728: Riepl, </a:t>
                      </a:r>
                      <a:r>
                        <a:rPr lang="de-AT" dirty="0" err="1" smtClean="0"/>
                        <a:t>Saumwald</a:t>
                      </a:r>
                      <a:endParaRPr lang="de-AT" dirty="0" smtClean="0"/>
                    </a:p>
                    <a:p>
                      <a:r>
                        <a:rPr lang="de-AT" dirty="0" smtClean="0"/>
                        <a:t>(1775: Zauner)</a:t>
                      </a:r>
                    </a:p>
                    <a:p>
                      <a:r>
                        <a:rPr lang="de-AT" dirty="0" smtClean="0"/>
                        <a:t>1857: Bischof, Tsang</a:t>
                      </a:r>
                    </a:p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1637: Böhm</a:t>
                      </a:r>
                    </a:p>
                    <a:p>
                      <a:r>
                        <a:rPr lang="de-AT" dirty="0" smtClean="0"/>
                        <a:t>(1739:</a:t>
                      </a:r>
                      <a:r>
                        <a:rPr lang="de-AT" baseline="0" dirty="0" smtClean="0"/>
                        <a:t> Suppan)</a:t>
                      </a:r>
                    </a:p>
                    <a:p>
                      <a:r>
                        <a:rPr lang="de-AT" baseline="0" dirty="0" smtClean="0"/>
                        <a:t>1638: Huditz</a:t>
                      </a:r>
                    </a:p>
                    <a:p>
                      <a:r>
                        <a:rPr lang="de-AT" baseline="0" dirty="0" smtClean="0"/>
                        <a:t>(1830: </a:t>
                      </a:r>
                      <a:r>
                        <a:rPr lang="de-AT" baseline="0" dirty="0" err="1" smtClean="0"/>
                        <a:t>Mairginter</a:t>
                      </a:r>
                      <a:r>
                        <a:rPr lang="de-AT" baseline="0" dirty="0" smtClean="0"/>
                        <a:t>)</a:t>
                      </a:r>
                    </a:p>
                    <a:p>
                      <a:r>
                        <a:rPr lang="de-AT" baseline="0" dirty="0" smtClean="0"/>
                        <a:t>(1831: Pitterl)</a:t>
                      </a:r>
                    </a:p>
                    <a:p>
                      <a:r>
                        <a:rPr lang="de-AT" baseline="0" dirty="0" smtClean="0"/>
                        <a:t>1702: Machala, </a:t>
                      </a:r>
                      <a:r>
                        <a:rPr lang="de-AT" baseline="0" dirty="0" err="1" smtClean="0"/>
                        <a:t>Kucin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1708: Lindner</a:t>
                      </a:r>
                    </a:p>
                    <a:p>
                      <a:r>
                        <a:rPr lang="de-AT" baseline="0" dirty="0" smtClean="0"/>
                        <a:t>1746: </a:t>
                      </a:r>
                      <a:r>
                        <a:rPr lang="de-AT" baseline="0" dirty="0" err="1" smtClean="0"/>
                        <a:t>Rendchen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1807: </a:t>
                      </a:r>
                      <a:r>
                        <a:rPr lang="de-AT" baseline="0" dirty="0" err="1" smtClean="0"/>
                        <a:t>Bumiller</a:t>
                      </a:r>
                      <a:r>
                        <a:rPr lang="de-AT" baseline="0" dirty="0" smtClean="0"/>
                        <a:t>, </a:t>
                      </a:r>
                      <a:r>
                        <a:rPr lang="de-AT" baseline="0" dirty="0" err="1" smtClean="0"/>
                        <a:t>Pacher</a:t>
                      </a:r>
                      <a:endParaRPr lang="de-AT" baseline="0" dirty="0" smtClean="0"/>
                    </a:p>
                    <a:p>
                      <a:r>
                        <a:rPr lang="de-AT" baseline="0" dirty="0" smtClean="0"/>
                        <a:t>1763: Wimmer, Ferber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29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Projektpräsentationen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de-AT" dirty="0" smtClean="0"/>
              <a:t>Räume</a:t>
            </a:r>
          </a:p>
          <a:p>
            <a:pPr lvl="1"/>
            <a:r>
              <a:rPr lang="de-AT" dirty="0" smtClean="0"/>
              <a:t>L.2.2.01: 	Gruppe Alfons</a:t>
            </a:r>
          </a:p>
          <a:p>
            <a:pPr lvl="1"/>
            <a:r>
              <a:rPr lang="de-AT" dirty="0" smtClean="0"/>
              <a:t>Z.0.01: 	Gruppe Emmerich</a:t>
            </a:r>
          </a:p>
          <a:p>
            <a:pPr lvl="1"/>
            <a:r>
              <a:rPr lang="de-AT" dirty="0" smtClean="0"/>
              <a:t>E.2.42: 	Gruppe Gudrun</a:t>
            </a:r>
          </a:p>
          <a:p>
            <a:pPr lvl="1"/>
            <a:r>
              <a:rPr lang="de-AT" dirty="0" smtClean="0"/>
              <a:t>E.2.69:	Gruppe Stefan</a:t>
            </a:r>
          </a:p>
          <a:p>
            <a:pPr lvl="1"/>
            <a:endParaRPr lang="de-AT" sz="1000" dirty="0"/>
          </a:p>
          <a:p>
            <a:r>
              <a:rPr lang="de-AT" dirty="0" smtClean="0"/>
              <a:t>Treffpunkt: </a:t>
            </a:r>
          </a:p>
          <a:p>
            <a:pPr lvl="1"/>
            <a:r>
              <a:rPr lang="de-AT" dirty="0" smtClean="0"/>
              <a:t>Heute, Donnerstag xx:30 Uhr – Uni-Pizzeria</a:t>
            </a:r>
          </a:p>
          <a:p>
            <a:pPr lvl="1"/>
            <a:r>
              <a:rPr lang="de-AT" dirty="0" smtClean="0"/>
              <a:t>Morgen, Freitag 09:00 Uhr – </a:t>
            </a:r>
            <a:r>
              <a:rPr lang="de-AT" b="1" dirty="0" smtClean="0"/>
              <a:t>vor Hörsaal B!!</a:t>
            </a:r>
            <a:endParaRPr lang="de-AT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6183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Programm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Freitag, 26.9.2014</a:t>
            </a:r>
          </a:p>
          <a:p>
            <a:pPr>
              <a:buNone/>
            </a:pPr>
            <a:endParaRPr lang="de-AT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68607"/>
              </p:ext>
            </p:extLst>
          </p:nvPr>
        </p:nvGraphicFramePr>
        <p:xfrm>
          <a:off x="1043608" y="2276872"/>
          <a:ext cx="7272807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32448"/>
                <a:gridCol w="1224135"/>
              </a:tblGrid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09:00 – 09:30 Uhr</a:t>
                      </a:r>
                      <a:br>
                        <a:rPr lang="de-AT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09:30 – 10:00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b="0" i="0" baseline="0" dirty="0" smtClean="0">
                          <a:solidFill>
                            <a:schemeClr val="tx1"/>
                          </a:solidFill>
                        </a:rPr>
                        <a:t>Einführung in die </a:t>
                      </a:r>
                      <a:r>
                        <a:rPr lang="de-AT" b="0" i="0" baseline="0" dirty="0" err="1" smtClean="0">
                          <a:solidFill>
                            <a:schemeClr val="tx1"/>
                          </a:solidFill>
                        </a:rPr>
                        <a:t>Moodle</a:t>
                      </a:r>
                      <a:r>
                        <a:rPr lang="de-AT" b="0" i="0" baseline="0" dirty="0" smtClean="0">
                          <a:solidFill>
                            <a:schemeClr val="tx1"/>
                          </a:solidFill>
                        </a:rPr>
                        <a:t>-Plattform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b="0" i="0" baseline="0" dirty="0" smtClean="0">
                          <a:solidFill>
                            <a:schemeClr val="tx1"/>
                          </a:solidFill>
                        </a:rPr>
                        <a:t>Informatikprojekte des Kärntner Netzwerkes</a:t>
                      </a:r>
                    </a:p>
                    <a:p>
                      <a:endParaRPr lang="de-AT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E.2.42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E.2.96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10:00 – 10:45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Katrin Oberhöller</a:t>
                      </a: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Fragen zu </a:t>
                      </a:r>
                      <a:r>
                        <a:rPr lang="de-AT" i="1" baseline="0" dirty="0" smtClean="0">
                          <a:solidFill>
                            <a:schemeClr val="tx1"/>
                          </a:solidFill>
                        </a:rPr>
                        <a:t>Gender </a:t>
                      </a:r>
                      <a:r>
                        <a:rPr lang="de-AT" i="1" baseline="0" dirty="0" err="1" smtClean="0">
                          <a:solidFill>
                            <a:schemeClr val="tx1"/>
                          </a:solidFill>
                        </a:rPr>
                        <a:t>Diversity</a:t>
                      </a:r>
                      <a:endParaRPr lang="de-AT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10:45 – 11:00 Uhr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i="0" baseline="0" dirty="0" smtClean="0">
                          <a:solidFill>
                            <a:schemeClr val="tx1"/>
                          </a:solidFill>
                        </a:rPr>
                        <a:t>Thomas </a:t>
                      </a:r>
                      <a:r>
                        <a:rPr lang="de-AT" i="0" baseline="0" dirty="0" err="1" smtClean="0">
                          <a:solidFill>
                            <a:schemeClr val="tx1"/>
                          </a:solidFill>
                        </a:rPr>
                        <a:t>Narosy</a:t>
                      </a:r>
                      <a:endParaRPr lang="de-AT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i="0" baseline="0" dirty="0" smtClean="0">
                          <a:solidFill>
                            <a:schemeClr val="tx1"/>
                          </a:solidFill>
                        </a:rPr>
                        <a:t>Aus dem Fokus bildungspolitischer Entwicklungen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11:00 – 11:15 Uhr</a:t>
                      </a:r>
                      <a:endParaRPr lang="de-AT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i="1" baseline="0" dirty="0" smtClean="0">
                          <a:solidFill>
                            <a:schemeClr val="tx1"/>
                          </a:solidFill>
                        </a:rPr>
                        <a:t>Kaffeepause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11:15 – 13:00 Uhr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Abschlussplenum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de-AT" dirty="0" err="1" smtClean="0">
                          <a:solidFill>
                            <a:schemeClr val="tx1"/>
                          </a:solidFill>
                        </a:rPr>
                        <a:t>Für‘s</a:t>
                      </a: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 laufende Arbeitsjahr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5761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Unterschriftenliste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de-AT" dirty="0" smtClean="0"/>
              <a:t>Anwesenheit in der letzten Spalte bestätigen</a:t>
            </a:r>
          </a:p>
          <a:p>
            <a:r>
              <a:rPr lang="de-AT" dirty="0" smtClean="0"/>
              <a:t>Bei jeder Person muss die Projektnummer angegeben sein.</a:t>
            </a:r>
            <a:br>
              <a:rPr lang="de-AT" dirty="0" smtClean="0"/>
            </a:br>
            <a:r>
              <a:rPr lang="de-AT" b="1" dirty="0" smtClean="0"/>
              <a:t>Neue IMST-Lehrer/-innen bitte eintragen.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29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Gender_Diversity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i="1" dirty="0" smtClean="0"/>
              <a:t>Katrin Oberhöller</a:t>
            </a:r>
          </a:p>
          <a:p>
            <a:r>
              <a:rPr lang="de-AT" dirty="0" smtClean="0"/>
              <a:t>Überlegungen zu </a:t>
            </a:r>
            <a:r>
              <a:rPr lang="de-AT" i="1" dirty="0" err="1" smtClean="0"/>
              <a:t>Gender_Diversity</a:t>
            </a:r>
            <a:endParaRPr lang="de-AT" i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6275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Der weitere Zeitplan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… - </a:t>
            </a:r>
            <a:r>
              <a:rPr lang="de-AT" dirty="0" smtClean="0"/>
              <a:t>11:40</a:t>
            </a:r>
            <a:r>
              <a:rPr lang="de-AT" dirty="0" smtClean="0"/>
              <a:t>		Kaffeepause</a:t>
            </a:r>
          </a:p>
          <a:p>
            <a:endParaRPr lang="de-AT" dirty="0"/>
          </a:p>
          <a:p>
            <a:r>
              <a:rPr lang="de-AT" dirty="0" smtClean="0"/>
              <a:t>11:40 </a:t>
            </a:r>
            <a:r>
              <a:rPr lang="de-AT" dirty="0" smtClean="0"/>
              <a:t>– 13:00	Abschlussplenum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2285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Abschlussplenum - Übersicht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sz="2800" dirty="0" smtClean="0"/>
              <a:t>Organisatorische Fragen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zum Budget / Abrechnung, 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zu den Dienstaufträgen / Freistellungen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zur Kommunikation (IMST-Web-Seite, </a:t>
            </a:r>
            <a:r>
              <a:rPr lang="de-DE" sz="2000" dirty="0" err="1" smtClean="0"/>
              <a:t>Moodle</a:t>
            </a:r>
            <a:r>
              <a:rPr lang="de-DE" sz="2000" dirty="0" smtClean="0"/>
              <a:t>-Plattform, …)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de-DE" sz="9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e-DE" sz="2800" dirty="0" smtClean="0"/>
              <a:t>Hinweise zur Weiterentwicklung</a:t>
            </a:r>
            <a:r>
              <a:rPr lang="de-DE" sz="2400" dirty="0" smtClean="0"/>
              <a:t> der Projekte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im </a:t>
            </a:r>
            <a:r>
              <a:rPr lang="de-DE" sz="2000" dirty="0"/>
              <a:t>weiteren </a:t>
            </a:r>
            <a:r>
              <a:rPr lang="de-DE" sz="2000" dirty="0" smtClean="0"/>
              <a:t>Projektjahr - Terminkalender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Anmeldung zu Workshops, Details zum Herbstworkshop folgen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Verbreiten durch E-Lectures, auf Konferenzen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Zwischenbericht im Feb. 2016 + Rückmeldung zum Frühjahrsworkshop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r>
              <a:rPr lang="de-DE" sz="2000" dirty="0" smtClean="0"/>
              <a:t>Arbeitsaufträge, Abgaben auf der </a:t>
            </a:r>
            <a:r>
              <a:rPr lang="de-DE" sz="2000" dirty="0" err="1" smtClean="0"/>
              <a:t>Moodle</a:t>
            </a:r>
            <a:r>
              <a:rPr lang="de-DE" sz="2000" dirty="0" smtClean="0"/>
              <a:t>-Plattform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None/>
            </a:pPr>
            <a:endParaRPr lang="de-DE" sz="24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Moodle</a:t>
            </a:r>
            <a:r>
              <a:rPr lang="de-AT" dirty="0" smtClean="0"/>
              <a:t>-Plattform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de-AT" b="1" dirty="0" smtClean="0"/>
              <a:t>Moodle-Plattform an der Uni-Klagenfurt</a:t>
            </a:r>
            <a:br>
              <a:rPr lang="de-AT" b="1" dirty="0" smtClean="0"/>
            </a:br>
            <a:r>
              <a:rPr lang="de-AT" i="1" dirty="0" smtClean="0">
                <a:hlinkClick r:id="rId2"/>
              </a:rPr>
              <a:t>http://imst.edumoodle.at</a:t>
            </a:r>
            <a:r>
              <a:rPr lang="de-AT" i="1" dirty="0" smtClean="0"/>
              <a:t> </a:t>
            </a:r>
            <a:endParaRPr lang="de-AT" sz="4000" i="1" dirty="0" smtClean="0"/>
          </a:p>
          <a:p>
            <a:pPr marL="0" indent="0">
              <a:buNone/>
            </a:pPr>
            <a:r>
              <a:rPr lang="de-AT" sz="2400" dirty="0" smtClean="0"/>
              <a:t>Jede/-r </a:t>
            </a:r>
            <a:r>
              <a:rPr lang="de-AT" sz="1800" dirty="0" smtClean="0"/>
              <a:t>(der in der IMST-DB dem Projekt zugeordnet ist)</a:t>
            </a:r>
            <a:r>
              <a:rPr lang="de-AT" sz="2400" dirty="0" smtClean="0"/>
              <a:t> hat einen eigenen Account.</a:t>
            </a:r>
          </a:p>
          <a:p>
            <a:pPr marL="449263" lvl="2" indent="0">
              <a:buNone/>
            </a:pPr>
            <a:r>
              <a:rPr lang="de-AT" i="1" dirty="0" smtClean="0"/>
              <a:t>Benutzer: </a:t>
            </a:r>
            <a:r>
              <a:rPr lang="de-AT" i="1" dirty="0" err="1" smtClean="0"/>
              <a:t>imst_FamiliennameVorname</a:t>
            </a:r>
            <a:r>
              <a:rPr lang="de-AT" i="1" dirty="0" smtClean="0"/>
              <a:t/>
            </a:r>
            <a:br>
              <a:rPr lang="de-AT" i="1" dirty="0" smtClean="0"/>
            </a:br>
            <a:r>
              <a:rPr lang="de-AT" i="1" dirty="0" smtClean="0"/>
              <a:t>PW: willkommen </a:t>
            </a:r>
            <a:endParaRPr lang="de-AT" i="1" dirty="0"/>
          </a:p>
          <a:p>
            <a:pPr marL="49213" lvl="1" indent="0">
              <a:buNone/>
            </a:pPr>
            <a:r>
              <a:rPr lang="de-AT" sz="2800" b="1" dirty="0" smtClean="0"/>
              <a:t>Jetzt anmelden.</a:t>
            </a:r>
          </a:p>
          <a:p>
            <a:r>
              <a:rPr lang="de-AT" sz="2400" dirty="0" smtClean="0"/>
              <a:t>Probleme melden</a:t>
            </a:r>
          </a:p>
          <a:p>
            <a:pPr lvl="1"/>
            <a:r>
              <a:rPr lang="de-AT" sz="2000" dirty="0" smtClean="0"/>
              <a:t>Passwort zuschicken lassen (E-Mail bekannt)</a:t>
            </a:r>
          </a:p>
          <a:p>
            <a:pPr lvl="1"/>
            <a:r>
              <a:rPr lang="de-AT" sz="2000" dirty="0" smtClean="0"/>
              <a:t>Benutzername zuschicken lassen (E-Mail bekannt)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Moodle</a:t>
            </a:r>
            <a:r>
              <a:rPr lang="de-AT" dirty="0" smtClean="0"/>
              <a:t>-Plattform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Moodle-Plattform an der Uni-Klagenfurt</a:t>
            </a:r>
            <a:br>
              <a:rPr lang="de-AT" b="1" dirty="0" smtClean="0"/>
            </a:br>
            <a:r>
              <a:rPr lang="de-AT" i="1" dirty="0" smtClean="0">
                <a:hlinkClick r:id="rId2"/>
              </a:rPr>
              <a:t>http://imst.edumoodle.at</a:t>
            </a:r>
            <a:r>
              <a:rPr lang="de-AT" i="1" dirty="0" smtClean="0"/>
              <a:t> </a:t>
            </a:r>
            <a:endParaRPr lang="de-AT" sz="4000" i="1" dirty="0" smtClean="0"/>
          </a:p>
          <a:p>
            <a:r>
              <a:rPr lang="de-AT" sz="2000" dirty="0" smtClean="0"/>
              <a:t>Öffentliche Plattform, Bundesrechenzentrum, </a:t>
            </a:r>
            <a:r>
              <a:rPr lang="de-AT" sz="2000" dirty="0" err="1" smtClean="0"/>
              <a:t>EduGroup</a:t>
            </a:r>
            <a:endParaRPr lang="de-AT" sz="2000" dirty="0" smtClean="0"/>
          </a:p>
          <a:p>
            <a:r>
              <a:rPr lang="de-AT" sz="2000" dirty="0" smtClean="0"/>
              <a:t>Informationen, Wünsche zu den Workshops</a:t>
            </a:r>
          </a:p>
          <a:p>
            <a:r>
              <a:rPr lang="de-AT" sz="2000" dirty="0" smtClean="0"/>
              <a:t>Dokumentation der Projektarbeit</a:t>
            </a:r>
          </a:p>
          <a:p>
            <a:r>
              <a:rPr lang="de-AT" sz="2000" dirty="0" smtClean="0"/>
              <a:t>Austausch zwischen Betreuer und Projektnehmer</a:t>
            </a:r>
          </a:p>
          <a:p>
            <a:r>
              <a:rPr lang="de-AT" sz="2000" dirty="0" smtClean="0"/>
              <a:t>Im persönlichen Profil: </a:t>
            </a:r>
            <a:r>
              <a:rPr lang="de-AT" sz="2000" i="1" dirty="0" smtClean="0"/>
              <a:t>Eine Mail pro Tag.</a:t>
            </a:r>
          </a:p>
          <a:p>
            <a:r>
              <a:rPr lang="de-AT" sz="2000" dirty="0" smtClean="0"/>
              <a:t>Jedes Projekt hat ein eigenes Forum.</a:t>
            </a:r>
          </a:p>
          <a:p>
            <a:r>
              <a:rPr lang="de-AT" sz="2000" dirty="0" smtClean="0"/>
              <a:t>Jetzt einmal pro Projekt:</a:t>
            </a:r>
          </a:p>
          <a:p>
            <a:pPr lvl="1"/>
            <a:r>
              <a:rPr lang="de-AT" sz="1800" dirty="0" smtClean="0"/>
              <a:t>Thema/Zweig </a:t>
            </a:r>
            <a:r>
              <a:rPr lang="de-AT" sz="1800" i="1" dirty="0" smtClean="0"/>
              <a:t>Projektdaten</a:t>
            </a:r>
            <a:r>
              <a:rPr lang="de-AT" sz="1800" dirty="0" smtClean="0"/>
              <a:t> anlegen.</a:t>
            </a:r>
          </a:p>
          <a:p>
            <a:pPr lvl="1"/>
            <a:r>
              <a:rPr lang="de-AT" sz="1800" dirty="0" smtClean="0"/>
              <a:t>(Altes) Datenblatt und Planungsblatt hochladen.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507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Einander kennen lernen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3647" y="1628775"/>
            <a:ext cx="7294265" cy="4525963"/>
          </a:xfrm>
        </p:spPr>
        <p:txBody>
          <a:bodyPr/>
          <a:lstStyle/>
          <a:p>
            <a:r>
              <a:rPr lang="de-AT" dirty="0" smtClean="0"/>
              <a:t>Wie heiße ich?</a:t>
            </a:r>
          </a:p>
          <a:p>
            <a:r>
              <a:rPr lang="de-AT" dirty="0" smtClean="0"/>
              <a:t>Woher komme ich?</a:t>
            </a:r>
          </a:p>
          <a:p>
            <a:endParaRPr lang="de-AT" dirty="0" smtClean="0"/>
          </a:p>
          <a:p>
            <a:r>
              <a:rPr lang="de-AT" dirty="0" smtClean="0"/>
              <a:t>Was erwarte ich mir vom Startup?</a:t>
            </a:r>
          </a:p>
          <a:p>
            <a:r>
              <a:rPr lang="de-AT" dirty="0" smtClean="0"/>
              <a:t>Was befürchte ich?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IMST-Web-Seite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de-AT" dirty="0" smtClean="0">
                <a:hlinkClick r:id="rId2"/>
              </a:rPr>
              <a:t>http://www.imst.ac.at</a:t>
            </a:r>
            <a:endParaRPr lang="de-AT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de-AT" dirty="0" smtClean="0"/>
              <a:t>Jede/Jeder hat einen eigenen Account.</a:t>
            </a:r>
            <a:br>
              <a:rPr lang="de-AT" dirty="0" smtClean="0"/>
            </a:br>
            <a:r>
              <a:rPr lang="de-AT" b="1" dirty="0" smtClean="0">
                <a:sym typeface="Wingdings" panose="05000000000000000000" pitchFamily="2" charset="2"/>
              </a:rPr>
              <a:t> Heute nachmelden.</a:t>
            </a:r>
          </a:p>
          <a:p>
            <a:pPr marL="0" indent="0">
              <a:buNone/>
            </a:pPr>
            <a:r>
              <a:rPr lang="de-AT" dirty="0" smtClean="0">
                <a:sym typeface="Wingdings" panose="05000000000000000000" pitchFamily="2" charset="2"/>
              </a:rPr>
              <a:t>Meine Projekte &gt;</a:t>
            </a:r>
          </a:p>
          <a:p>
            <a:r>
              <a:rPr lang="de-AT" sz="2400" dirty="0" smtClean="0">
                <a:sym typeface="Wingdings" panose="05000000000000000000" pitchFamily="2" charset="2"/>
              </a:rPr>
              <a:t>Projektantrag, Gutachten des Experten, Stellungnahme des Kuratoriums, Aktuelles Budget</a:t>
            </a:r>
          </a:p>
          <a:p>
            <a:r>
              <a:rPr lang="de-AT" sz="2400" dirty="0" smtClean="0">
                <a:sym typeface="Wingdings" panose="05000000000000000000" pitchFamily="2" charset="2"/>
              </a:rPr>
              <a:t>Anmeldung zu den Workshops</a:t>
            </a:r>
          </a:p>
          <a:p>
            <a:pPr marL="0" indent="0">
              <a:buNone/>
            </a:pPr>
            <a:endParaRPr lang="de-AT" b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1276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IMST-Projektjahr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/>
              <a:t>Projektantrag schreiben und einreichen.</a:t>
            </a:r>
          </a:p>
          <a:p>
            <a:r>
              <a:rPr lang="de-DE" sz="2800" dirty="0" smtClean="0"/>
              <a:t>Begutachtung und Genehmigung durch IMST-Kuratorium</a:t>
            </a:r>
          </a:p>
          <a:p>
            <a:r>
              <a:rPr lang="de-DE" sz="2800" dirty="0" smtClean="0"/>
              <a:t>Projektvereinbarung unterschreiben, Direktion unterschreibt, Überweisungsblatt drucken und alles zurückschicken.</a:t>
            </a:r>
            <a:br>
              <a:rPr lang="de-DE" sz="2800" dirty="0" smtClean="0"/>
            </a:br>
            <a:r>
              <a:rPr lang="de-DE" sz="2800" b="1" i="1" dirty="0" smtClean="0"/>
              <a:t>viele erledigt – offen: 1857:Bischof, 1706:Brein, 1416:Madritsch, 1709:Pircher</a:t>
            </a:r>
            <a:endParaRPr lang="de-DE" sz="2800" b="1" i="1" dirty="0"/>
          </a:p>
          <a:p>
            <a:r>
              <a:rPr lang="de-DE" sz="2800" dirty="0" smtClean="0"/>
              <a:t>Anweisung der 1. Rate (EUR 1.000). 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IMST-Projektjahr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Startup-Workshop</a:t>
            </a:r>
          </a:p>
          <a:p>
            <a:r>
              <a:rPr lang="de-AT" dirty="0" smtClean="0"/>
              <a:t>Die Projektidee vorstellen</a:t>
            </a:r>
          </a:p>
          <a:p>
            <a:r>
              <a:rPr lang="de-AT" dirty="0" smtClean="0"/>
              <a:t>In der Community der IMST-Lehrer/-innen diskutieren</a:t>
            </a:r>
          </a:p>
          <a:p>
            <a:r>
              <a:rPr lang="de-AT" dirty="0" smtClean="0"/>
              <a:t>Das Projekt justieren: </a:t>
            </a:r>
          </a:p>
          <a:p>
            <a:pPr lvl="1"/>
            <a:r>
              <a:rPr lang="de-AT" dirty="0" smtClean="0"/>
              <a:t>Wenige konkrete Ziele auswählen</a:t>
            </a:r>
          </a:p>
          <a:p>
            <a:pPr lvl="1"/>
            <a:r>
              <a:rPr lang="de-AT" dirty="0" smtClean="0"/>
              <a:t>Über die Evaluierung nachdenken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IMST-Projektjahr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Betreuung und Beratung</a:t>
            </a:r>
          </a:p>
          <a:p>
            <a:r>
              <a:rPr lang="de-AT" sz="2800" dirty="0" smtClean="0"/>
              <a:t>Fachdidaktisch</a:t>
            </a:r>
            <a:br>
              <a:rPr lang="de-AT" sz="2800" dirty="0" smtClean="0"/>
            </a:br>
            <a:r>
              <a:rPr lang="de-AT" sz="2400" i="1" dirty="0" smtClean="0"/>
              <a:t>Wie entsteht guter nachhaltiger Unterricht? </a:t>
            </a:r>
            <a:br>
              <a:rPr lang="de-AT" sz="2400" i="1" dirty="0" smtClean="0"/>
            </a:br>
            <a:r>
              <a:rPr lang="de-AT" sz="2400" i="1" dirty="0" smtClean="0"/>
              <a:t>Was ändert sich durch das Projekt?</a:t>
            </a:r>
            <a:endParaRPr lang="de-AT" sz="2800" i="1" dirty="0" smtClean="0"/>
          </a:p>
          <a:p>
            <a:r>
              <a:rPr lang="de-AT" sz="2800" dirty="0" smtClean="0"/>
              <a:t>Organisatorisch, technisch</a:t>
            </a:r>
          </a:p>
          <a:p>
            <a:r>
              <a:rPr lang="de-AT" sz="2800" dirty="0" smtClean="0"/>
              <a:t>Unterstützung bei der Direktion, Schulbehörde</a:t>
            </a:r>
          </a:p>
          <a:p>
            <a:r>
              <a:rPr lang="de-AT" sz="2800" dirty="0" smtClean="0"/>
              <a:t>Bei der Öffentlichkeitsarbeit</a:t>
            </a:r>
          </a:p>
          <a:p>
            <a:pPr marL="800100" lvl="2" indent="0">
              <a:buNone/>
            </a:pPr>
            <a:endParaRPr lang="de-AT" i="1" dirty="0" smtClean="0"/>
          </a:p>
          <a:p>
            <a:pPr marL="800100" lvl="2" indent="0">
              <a:buNone/>
            </a:pPr>
            <a:r>
              <a:rPr lang="de-AT" i="1" dirty="0" smtClean="0"/>
              <a:t>Kommunikation über die </a:t>
            </a:r>
            <a:r>
              <a:rPr lang="de-AT" i="1" dirty="0" err="1" smtClean="0"/>
              <a:t>Moodle</a:t>
            </a:r>
            <a:r>
              <a:rPr lang="de-AT" i="1" dirty="0" smtClean="0"/>
              <a:t>-Plattform, im Forum neues Thema - Antworten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IMST-Projektjahr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Herbstworkshop</a:t>
            </a:r>
          </a:p>
          <a:p>
            <a:r>
              <a:rPr lang="de-AT" dirty="0" smtClean="0"/>
              <a:t>Das Projekt weiterentwickeln</a:t>
            </a:r>
          </a:p>
          <a:p>
            <a:r>
              <a:rPr lang="de-AT" dirty="0" smtClean="0"/>
              <a:t>Beratung durch den/die IMST-Betreuer/-in Sich in der IMST-Community bestärken und austauchen</a:t>
            </a:r>
          </a:p>
          <a:p>
            <a:r>
              <a:rPr lang="de-AT" dirty="0" smtClean="0"/>
              <a:t>Fortbilden</a:t>
            </a:r>
          </a:p>
          <a:p>
            <a:pPr marL="0" indent="0" algn="ctr">
              <a:buNone/>
            </a:pPr>
            <a:r>
              <a:rPr lang="de-AT" i="1" dirty="0" smtClean="0"/>
              <a:t>Details später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IMST-Projektjahr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Verschriftlichen</a:t>
            </a:r>
          </a:p>
          <a:p>
            <a:pPr>
              <a:buNone/>
            </a:pPr>
            <a:r>
              <a:rPr lang="de-AT" i="1" dirty="0" smtClean="0"/>
              <a:t>Dokumentieren, reflektieren und weiter entwickeln, publizieren</a:t>
            </a:r>
          </a:p>
          <a:p>
            <a:pPr>
              <a:buNone/>
            </a:pPr>
            <a:endParaRPr lang="de-AT" dirty="0" smtClean="0"/>
          </a:p>
          <a:p>
            <a:r>
              <a:rPr lang="de-AT" dirty="0" smtClean="0"/>
              <a:t>Zwischenbericht bis 1. März 2016</a:t>
            </a:r>
          </a:p>
          <a:p>
            <a:r>
              <a:rPr lang="de-AT" dirty="0" smtClean="0"/>
              <a:t>Projektbericht bis 10. Juli 2016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IMST-Projektjahr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Frühjahrsworkshop „Schreibwerkstatt“</a:t>
            </a:r>
          </a:p>
          <a:p>
            <a:r>
              <a:rPr lang="de-AT" dirty="0" smtClean="0"/>
              <a:t>In Klausuratmosphäre</a:t>
            </a:r>
          </a:p>
          <a:p>
            <a:r>
              <a:rPr lang="de-AT" dirty="0" smtClean="0"/>
              <a:t>Schreiben, lesen, reflektieren, austauschen</a:t>
            </a:r>
          </a:p>
          <a:p>
            <a:r>
              <a:rPr lang="de-AT" dirty="0" smtClean="0"/>
              <a:t>Am Projekt arbeiten, im Projektteam austauschen</a:t>
            </a:r>
          </a:p>
          <a:p>
            <a:r>
              <a:rPr lang="de-AT" dirty="0" smtClean="0"/>
              <a:t>Als Dienstauftrag der Schule</a:t>
            </a:r>
            <a:br>
              <a:rPr lang="de-AT" dirty="0" smtClean="0"/>
            </a:br>
            <a:r>
              <a:rPr lang="de-AT" dirty="0" smtClean="0"/>
              <a:t>- keine Lehrerfortbildung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Projektbericht</a:t>
            </a:r>
          </a:p>
          <a:p>
            <a:r>
              <a:rPr lang="de-AT" sz="2800" dirty="0" smtClean="0"/>
              <a:t>Textbausteine werden laufend entwickelt.</a:t>
            </a:r>
          </a:p>
          <a:p>
            <a:r>
              <a:rPr lang="de-AT" sz="2800" dirty="0" smtClean="0"/>
              <a:t>Fixe Bestandteile:</a:t>
            </a:r>
          </a:p>
          <a:p>
            <a:pPr algn="ctr">
              <a:buNone/>
            </a:pPr>
            <a:r>
              <a:rPr lang="de-AT" sz="2800" i="1" dirty="0" smtClean="0"/>
              <a:t>Module von Tätigkeiten, Fachdidaktik, </a:t>
            </a:r>
            <a:r>
              <a:rPr lang="de-AT" sz="2800" i="1" dirty="0" err="1" smtClean="0"/>
              <a:t>Gender_Diversity</a:t>
            </a:r>
            <a:r>
              <a:rPr lang="de-AT" sz="2800" i="1" dirty="0" smtClean="0"/>
              <a:t>, Evaluation, Empfehlungen, Outcome, Verbreitung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Projektbericht</a:t>
            </a:r>
          </a:p>
          <a:p>
            <a:r>
              <a:rPr lang="de-AT" i="1" dirty="0" smtClean="0"/>
              <a:t>10.7.2016: </a:t>
            </a:r>
            <a:r>
              <a:rPr lang="de-AT" dirty="0" smtClean="0"/>
              <a:t>Abgabe</a:t>
            </a:r>
          </a:p>
          <a:p>
            <a:r>
              <a:rPr lang="de-AT" i="1" dirty="0" smtClean="0"/>
              <a:t>30.7.2016: </a:t>
            </a:r>
            <a:r>
              <a:rPr lang="de-AT" dirty="0" smtClean="0"/>
              <a:t>Rückmeldung</a:t>
            </a:r>
          </a:p>
          <a:p>
            <a:r>
              <a:rPr lang="de-AT" i="1" dirty="0" smtClean="0"/>
              <a:t>31.8.2016: </a:t>
            </a:r>
            <a:r>
              <a:rPr lang="de-AT" dirty="0" smtClean="0"/>
              <a:t>Einarbeiten der Rückmeldung</a:t>
            </a:r>
          </a:p>
          <a:p>
            <a:r>
              <a:rPr lang="de-AT" i="1" dirty="0" smtClean="0"/>
              <a:t>bis zur IMST-Tagung: </a:t>
            </a:r>
            <a:br>
              <a:rPr lang="de-AT" i="1" dirty="0" smtClean="0"/>
            </a:br>
            <a:r>
              <a:rPr lang="de-AT" dirty="0" smtClean="0"/>
              <a:t>Abschluss – Hochladen ins IMST-Wiki</a:t>
            </a:r>
          </a:p>
          <a:p>
            <a:r>
              <a:rPr lang="de-AT" i="1" dirty="0" smtClean="0"/>
              <a:t>anschließend: </a:t>
            </a:r>
            <a:r>
              <a:rPr lang="de-AT" dirty="0" smtClean="0"/>
              <a:t>Auszahlung der zweiten Rate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Projektjahr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IMST-Tagung 2016</a:t>
            </a:r>
          </a:p>
          <a:p>
            <a:pPr marL="0" indent="0">
              <a:buNone/>
            </a:pPr>
            <a:r>
              <a:rPr lang="de-AT" sz="2400" i="1" dirty="0" smtClean="0"/>
              <a:t>27.-30. September 2016, </a:t>
            </a:r>
            <a:r>
              <a:rPr lang="de-AT" sz="2400" i="1" dirty="0"/>
              <a:t>PH Kärnten (voraussichtlich )</a:t>
            </a:r>
            <a:endParaRPr lang="de-AT" sz="2400" i="1" dirty="0" smtClean="0"/>
          </a:p>
          <a:p>
            <a:pPr marL="0" indent="0">
              <a:buNone/>
            </a:pPr>
            <a:endParaRPr lang="de-AT" sz="2400" dirty="0" smtClean="0"/>
          </a:p>
          <a:p>
            <a:r>
              <a:rPr lang="de-AT" dirty="0" smtClean="0"/>
              <a:t>Projekt beim IMST-Award einreichen</a:t>
            </a:r>
            <a:br>
              <a:rPr lang="de-AT" dirty="0" smtClean="0"/>
            </a:br>
            <a:r>
              <a:rPr lang="de-AT" i="1" dirty="0" smtClean="0"/>
              <a:t>Juli 2016</a:t>
            </a:r>
          </a:p>
          <a:p>
            <a:r>
              <a:rPr lang="de-AT" dirty="0" smtClean="0"/>
              <a:t>Am </a:t>
            </a:r>
            <a:r>
              <a:rPr lang="de-AT" dirty="0" err="1" smtClean="0"/>
              <a:t>Startuptag</a:t>
            </a:r>
            <a:r>
              <a:rPr lang="de-AT" dirty="0" smtClean="0"/>
              <a:t> vorstellen</a:t>
            </a:r>
          </a:p>
          <a:p>
            <a:r>
              <a:rPr lang="de-AT" dirty="0" smtClean="0"/>
              <a:t>Als Folgeprojekt weiterarbeiten</a:t>
            </a:r>
            <a:br>
              <a:rPr lang="de-AT" dirty="0" smtClean="0"/>
            </a:br>
            <a:r>
              <a:rPr lang="de-AT" i="1" dirty="0" smtClean="0"/>
              <a:t>März / April 2016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IMST-</a:t>
            </a:r>
            <a:r>
              <a:rPr lang="de-AT" dirty="0" err="1" smtClean="0"/>
              <a:t>KidZ</a:t>
            </a:r>
            <a:r>
              <a:rPr lang="de-AT" dirty="0" smtClean="0"/>
              <a:t>-Kooperation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i="1" dirty="0" smtClean="0"/>
              <a:t>Thomas </a:t>
            </a:r>
            <a:r>
              <a:rPr lang="de-AT" i="1" dirty="0" err="1" smtClean="0"/>
              <a:t>Narosy</a:t>
            </a:r>
            <a:r>
              <a:rPr lang="de-AT" i="1" dirty="0" smtClean="0"/>
              <a:t> (Wien)</a:t>
            </a:r>
          </a:p>
          <a:p>
            <a:pPr marL="0" indent="0">
              <a:buNone/>
            </a:pPr>
            <a:endParaRPr lang="de-AT" i="1" dirty="0" smtClean="0"/>
          </a:p>
          <a:p>
            <a:r>
              <a:rPr lang="de-AT" dirty="0" smtClean="0"/>
              <a:t>Welche Idee steht hinter der </a:t>
            </a:r>
            <a:r>
              <a:rPr lang="de-AT" dirty="0" err="1" smtClean="0"/>
              <a:t>KidZ</a:t>
            </a:r>
            <a:r>
              <a:rPr lang="de-AT" dirty="0" smtClean="0"/>
              <a:t>-Initiative?</a:t>
            </a:r>
          </a:p>
          <a:p>
            <a:r>
              <a:rPr lang="de-AT" dirty="0" smtClean="0"/>
              <a:t>Wer kommt von einer </a:t>
            </a:r>
            <a:r>
              <a:rPr lang="de-AT" dirty="0" err="1" smtClean="0"/>
              <a:t>KidZ</a:t>
            </a:r>
            <a:r>
              <a:rPr lang="de-AT" dirty="0" smtClean="0"/>
              <a:t>-Schule?</a:t>
            </a:r>
          </a:p>
          <a:p>
            <a:r>
              <a:rPr lang="de-AT" dirty="0" smtClean="0"/>
              <a:t>Warum kooperieren IMST und </a:t>
            </a:r>
            <a:r>
              <a:rPr lang="de-AT" dirty="0" err="1" smtClean="0"/>
              <a:t>KidZ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5064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 - Forschung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b="1" dirty="0" smtClean="0"/>
              <a:t>Forschung im IMST-Umfeld</a:t>
            </a:r>
          </a:p>
          <a:p>
            <a:endParaRPr lang="de-AT" dirty="0" smtClean="0"/>
          </a:p>
          <a:p>
            <a:r>
              <a:rPr lang="de-AT" dirty="0" smtClean="0"/>
              <a:t>Forschung und Evaluation der Projekte im Rahmen von IMST</a:t>
            </a:r>
          </a:p>
          <a:p>
            <a:r>
              <a:rPr lang="de-AT" dirty="0" smtClean="0"/>
              <a:t>Forschung im Themenprogramm durch Emmrich Boxhofer</a:t>
            </a:r>
          </a:p>
          <a:p>
            <a:r>
              <a:rPr lang="de-AT" dirty="0" err="1" smtClean="0"/>
              <a:t>tw</a:t>
            </a:r>
            <a:r>
              <a:rPr lang="de-AT" dirty="0" smtClean="0"/>
              <a:t>. Forschung innerhalb der Projekte gemeinsam mit Unis und PHs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IMST-Daten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400" i="1" dirty="0" smtClean="0"/>
              <a:t>Korrekt auf Projektübersicht ?</a:t>
            </a:r>
          </a:p>
          <a:p>
            <a:r>
              <a:rPr lang="de-AT" sz="2400" dirty="0" smtClean="0"/>
              <a:t>Auf der IMST-Web-Seite: Schuldaten, E-Mail-Adressen etc. aktuell halten.</a:t>
            </a:r>
          </a:p>
          <a:p>
            <a:r>
              <a:rPr lang="de-AT" sz="2400" dirty="0" smtClean="0"/>
              <a:t>Auf der Moodle-Plattform aktuell halten, Aussendungen.</a:t>
            </a:r>
          </a:p>
          <a:p>
            <a:pPr marL="0" indent="0">
              <a:buNone/>
            </a:pPr>
            <a:endParaRPr lang="de-AT" sz="1800" i="1" dirty="0"/>
          </a:p>
          <a:p>
            <a:pPr marL="0" indent="0">
              <a:buNone/>
            </a:pPr>
            <a:r>
              <a:rPr lang="de-AT" sz="2800" i="1" dirty="0" smtClean="0"/>
              <a:t>Frage: Wer soll Rundmail erhalten?</a:t>
            </a:r>
          </a:p>
          <a:p>
            <a:pPr lvl="2" indent="-342900"/>
            <a:r>
              <a:rPr lang="de-AT" sz="2000" i="1" dirty="0" smtClean="0"/>
              <a:t>Projektnehmer/Koordinator des </a:t>
            </a:r>
            <a:r>
              <a:rPr lang="de-AT" sz="2000" i="1" dirty="0"/>
              <a:t>IMST-Projektes</a:t>
            </a:r>
            <a:br>
              <a:rPr lang="de-AT" sz="2000" i="1" dirty="0"/>
            </a:br>
            <a:r>
              <a:rPr lang="de-AT" sz="2000" i="1" dirty="0" smtClean="0"/>
              <a:t>Projektnehmerin/Koordinatorin </a:t>
            </a:r>
            <a:r>
              <a:rPr lang="de-AT" sz="2000" i="1" dirty="0"/>
              <a:t>des IMST-Projektes</a:t>
            </a:r>
          </a:p>
          <a:p>
            <a:pPr lvl="2" indent="-342900"/>
            <a:endParaRPr lang="de-AT" sz="2000" i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Herbstworkshop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buFontTx/>
              <a:buNone/>
            </a:pPr>
            <a:endParaRPr lang="de-DE" sz="1200" dirty="0" smtClean="0"/>
          </a:p>
          <a:p>
            <a:pPr marL="609600" indent="-609600" eaLnBrk="1" hangingPunct="1">
              <a:buFontTx/>
              <a:buNone/>
            </a:pPr>
            <a:r>
              <a:rPr lang="de-DE" dirty="0" smtClean="0"/>
              <a:t>„zur Projektentwicklung“ </a:t>
            </a:r>
            <a:endParaRPr lang="de-DE" sz="3600" dirty="0" smtClean="0"/>
          </a:p>
          <a:p>
            <a:pPr marL="990600" lvl="1" indent="-533400" eaLnBrk="1" hangingPunct="1">
              <a:buFontTx/>
              <a:buNone/>
            </a:pPr>
            <a:r>
              <a:rPr lang="de-DE" dirty="0" smtClean="0"/>
              <a:t>vom Mo. 23. bis Mi. </a:t>
            </a:r>
            <a:r>
              <a:rPr lang="de-DE" dirty="0" smtClean="0"/>
              <a:t>25. </a:t>
            </a:r>
            <a:r>
              <a:rPr lang="de-DE" dirty="0" smtClean="0"/>
              <a:t>Nov. 2015</a:t>
            </a:r>
          </a:p>
          <a:p>
            <a:pPr marL="990600" lvl="1" indent="-533400" eaLnBrk="1" hangingPunct="1">
              <a:buFontTx/>
              <a:buNone/>
            </a:pPr>
            <a:r>
              <a:rPr lang="de-DE" dirty="0" smtClean="0"/>
              <a:t>in Linz</a:t>
            </a:r>
          </a:p>
          <a:p>
            <a:pPr marL="990600" lvl="1" indent="-533400" eaLnBrk="1" hangingPunct="1">
              <a:buFontTx/>
              <a:buChar char="•"/>
            </a:pPr>
            <a:r>
              <a:rPr lang="de-DE" sz="2400" dirty="0" smtClean="0"/>
              <a:t>An der PH-Linz (voraussichtlich)</a:t>
            </a:r>
          </a:p>
          <a:p>
            <a:pPr marL="990600" lvl="1" indent="-533400" eaLnBrk="1" hangingPunct="1">
              <a:buFontTx/>
              <a:buChar char="•"/>
            </a:pPr>
            <a:r>
              <a:rPr lang="de-DE" sz="2400" dirty="0" smtClean="0"/>
              <a:t>Anmeldung über die IMST-Web-Seite</a:t>
            </a:r>
            <a:br>
              <a:rPr lang="de-DE" sz="2400" dirty="0" smtClean="0"/>
            </a:br>
            <a:r>
              <a:rPr lang="de-DE" sz="2400" dirty="0" smtClean="0"/>
              <a:t>bis Mo. 26</a:t>
            </a:r>
            <a:r>
              <a:rPr lang="de-AT" sz="2400" dirty="0" smtClean="0">
                <a:solidFill>
                  <a:schemeClr val="tx1"/>
                </a:solidFill>
                <a:latin typeface="+mn-lt"/>
              </a:rPr>
              <a:t>. Okt. 2015</a:t>
            </a:r>
            <a:endParaRPr lang="de-DE" sz="2400" dirty="0" smtClean="0"/>
          </a:p>
          <a:p>
            <a:pPr marL="990600" lvl="1" indent="-533400" eaLnBrk="1" hangingPunct="1">
              <a:buFontTx/>
              <a:buChar char="•"/>
            </a:pPr>
            <a:r>
              <a:rPr lang="de-DE" sz="2400" dirty="0" smtClean="0"/>
              <a:t>Dienstaufträge auf der Plattform</a:t>
            </a:r>
          </a:p>
          <a:p>
            <a:pPr marL="990600" lvl="1" indent="-533400" eaLnBrk="1" hangingPunct="1">
              <a:buFontTx/>
              <a:buChar char="•"/>
            </a:pPr>
            <a:r>
              <a:rPr lang="de-DE" sz="2400" dirty="0" smtClean="0"/>
              <a:t>Rückmeldung über die Plattform</a:t>
            </a:r>
          </a:p>
          <a:p>
            <a:pPr marL="990600" lvl="1" indent="-533400" eaLnBrk="1" hangingPunct="1">
              <a:buFontTx/>
              <a:buChar char="•"/>
            </a:pPr>
            <a:r>
              <a:rPr lang="de-DE" sz="2400" dirty="0" smtClean="0"/>
              <a:t>Individuelle Hotelbuchung</a:t>
            </a:r>
          </a:p>
          <a:p>
            <a:pPr marL="990600" lvl="1" indent="-533400" eaLnBrk="1" hangingPunct="1">
              <a:buFontTx/>
              <a:buChar char="•"/>
            </a:pPr>
            <a:endParaRPr lang="de-DE" dirty="0" smtClean="0"/>
          </a:p>
          <a:p>
            <a:pPr marL="990600" lvl="1" indent="-533400" eaLnBrk="1" hangingPunct="1">
              <a:buFontTx/>
              <a:buNone/>
            </a:pPr>
            <a:endParaRPr lang="de-DE" sz="1200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Herbstworkshop</a:t>
            </a:r>
          </a:p>
        </p:txBody>
      </p:sp>
      <p:graphicFrame>
        <p:nvGraphicFramePr>
          <p:cNvPr id="3896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674980"/>
              </p:ext>
            </p:extLst>
          </p:nvPr>
        </p:nvGraphicFramePr>
        <p:xfrm>
          <a:off x="539750" y="1628775"/>
          <a:ext cx="8424863" cy="3853498"/>
        </p:xfrm>
        <a:graphic>
          <a:graphicData uri="http://schemas.openxmlformats.org/drawingml/2006/table">
            <a:tbl>
              <a:tblPr/>
              <a:tblGrid>
                <a:gridCol w="3095625"/>
                <a:gridCol w="5329238"/>
              </a:tblGrid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Mo. 23. Nov. 2015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10:00 – 18:00 Uhr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Individuelle Arbeitsphasen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Präsentation und Austausch in Gruppenphasen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Beratung zu </a:t>
                      </a:r>
                      <a:r>
                        <a:rPr kumimoji="0" lang="de-DE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Gender/</a:t>
                      </a:r>
                      <a:r>
                        <a:rPr kumimoji="0" lang="de-DE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Diversity</a:t>
                      </a:r>
                      <a:endParaRPr kumimoji="0" lang="de-D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Weitere Fortbildung</a:t>
                      </a:r>
                      <a:endParaRPr kumimoji="0" lang="de-D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18:00 – 20:00 Uhr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Öffentlicher Teil, gemeinsam mit dem Medien-Didaktik-Club der PH-Linz</a:t>
                      </a:r>
                      <a:endParaRPr kumimoji="0" lang="de-D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Di. 24. Nov. 2015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09:00 – 12:00 Uhr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Individuelle Arbeitsphasen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Beratung durch Projektbetreuer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Ausblick auf die nächsten Projektmonate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Herbstworkshop</a:t>
            </a:r>
          </a:p>
        </p:txBody>
      </p:sp>
      <p:graphicFrame>
        <p:nvGraphicFramePr>
          <p:cNvPr id="3896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717524"/>
              </p:ext>
            </p:extLst>
          </p:nvPr>
        </p:nvGraphicFramePr>
        <p:xfrm>
          <a:off x="539750" y="1628775"/>
          <a:ext cx="8424863" cy="3938076"/>
        </p:xfrm>
        <a:graphic>
          <a:graphicData uri="http://schemas.openxmlformats.org/drawingml/2006/table">
            <a:tbl>
              <a:tblPr/>
              <a:tblGrid>
                <a:gridCol w="3095625"/>
                <a:gridCol w="5329238"/>
              </a:tblGrid>
              <a:tr h="64809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optionales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de-DE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Angebot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Di. 24. Nov. 2015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14:30 – 18:00 Uhr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Emmerich Boxhofer: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Einführung in die Evaluierung / empirische Forschung</a:t>
                      </a:r>
                      <a:endParaRPr kumimoji="0" lang="de-D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 </a:t>
                      </a: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libidum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Ein Abend in Linz</a:t>
                      </a:r>
                      <a:endParaRPr kumimoji="0" lang="de-DE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Mi. 25. Nov. 2015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09:00 – 12:00 Uhr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Individuelle Arbeitsphase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Beratung durch Alfons Koller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78718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000" dirty="0" smtClean="0"/>
              <a:t>Herbstworkshop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539750" y="1484313"/>
            <a:ext cx="80645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Tx/>
              <a:buChar char="•"/>
            </a:pPr>
            <a:r>
              <a:rPr lang="de-DE" sz="2400" dirty="0" smtClean="0"/>
              <a:t>!!! </a:t>
            </a:r>
            <a:r>
              <a:rPr lang="de-DE" sz="2400" dirty="0"/>
              <a:t>KLAUSUR </a:t>
            </a:r>
            <a:r>
              <a:rPr lang="de-DE" sz="2400" dirty="0" smtClean="0"/>
              <a:t>!!!</a:t>
            </a:r>
            <a:br>
              <a:rPr lang="de-DE" sz="2400" dirty="0" smtClean="0"/>
            </a:br>
            <a:r>
              <a:rPr lang="de-DE" sz="2400" dirty="0" smtClean="0"/>
              <a:t>Abweichungen bitte auf der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-Plattform bekanntgeben</a:t>
            </a:r>
            <a:endParaRPr lang="de-DE" sz="2400" dirty="0"/>
          </a:p>
          <a:p>
            <a:pPr marL="271463" indent="-271463">
              <a:spcBef>
                <a:spcPct val="50000"/>
              </a:spcBef>
            </a:pPr>
            <a:endParaRPr lang="de-DE" sz="2400" dirty="0"/>
          </a:p>
          <a:p>
            <a:pPr marL="271463" indent="-271463">
              <a:spcBef>
                <a:spcPct val="50000"/>
              </a:spcBef>
              <a:buFontTx/>
              <a:buChar char="•"/>
            </a:pPr>
            <a:r>
              <a:rPr lang="de-DE" sz="2400" dirty="0" smtClean="0"/>
              <a:t>Welche Fortbildungswünsche gibt es?</a:t>
            </a:r>
          </a:p>
          <a:p>
            <a:pPr marL="271463" indent="-271463">
              <a:spcBef>
                <a:spcPct val="50000"/>
              </a:spcBef>
              <a:buFontTx/>
              <a:buChar char="•"/>
            </a:pPr>
            <a:r>
              <a:rPr lang="de-DE" sz="2400" dirty="0" err="1" smtClean="0"/>
              <a:t>Gender_Diversity</a:t>
            </a:r>
            <a:r>
              <a:rPr lang="de-DE" sz="2400" dirty="0" smtClean="0"/>
              <a:t>: Individuelle Beratung – Anmeldung auf der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-Plattform im Vorhinein</a:t>
            </a:r>
          </a:p>
          <a:p>
            <a:pPr marL="271463" indent="-271463">
              <a:spcBef>
                <a:spcPct val="50000"/>
              </a:spcBef>
              <a:buFontTx/>
              <a:buChar char="•"/>
            </a:pPr>
            <a:r>
              <a:rPr lang="de-DE" sz="2400" dirty="0" smtClean="0"/>
              <a:t>Rückmeldungen zu Di. NM und Mi. VM</a:t>
            </a:r>
            <a:endParaRPr lang="de-DE" sz="24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Terminkalender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e-AT" sz="2800" dirty="0" smtClean="0"/>
              <a:t>Tagung „E-Learning-Didaktik“ - </a:t>
            </a:r>
            <a:r>
              <a:rPr lang="de-AT" sz="2000" i="1" dirty="0" smtClean="0"/>
              <a:t>Stefan</a:t>
            </a:r>
          </a:p>
          <a:p>
            <a:pPr>
              <a:lnSpc>
                <a:spcPct val="150000"/>
              </a:lnSpc>
            </a:pPr>
            <a:r>
              <a:rPr lang="de-AT" sz="2800" dirty="0"/>
              <a:t>IMST-Tag Wien </a:t>
            </a:r>
            <a:r>
              <a:rPr lang="de-AT" sz="2000" i="1" dirty="0"/>
              <a:t>– </a:t>
            </a:r>
            <a:r>
              <a:rPr lang="de-AT" sz="2000" i="1" dirty="0" smtClean="0"/>
              <a:t>Stefan</a:t>
            </a:r>
            <a:endParaRPr lang="de-AT" sz="2000" i="1" dirty="0"/>
          </a:p>
          <a:p>
            <a:pPr>
              <a:lnSpc>
                <a:spcPct val="150000"/>
              </a:lnSpc>
            </a:pPr>
            <a:r>
              <a:rPr lang="de-AT" sz="2800" dirty="0" err="1" smtClean="0"/>
              <a:t>KidZ</a:t>
            </a:r>
            <a:r>
              <a:rPr lang="de-AT" sz="2800" dirty="0" smtClean="0"/>
              <a:t>-Symposium / </a:t>
            </a:r>
            <a:r>
              <a:rPr lang="de-AT" sz="2800" dirty="0" err="1" smtClean="0"/>
              <a:t>EduDays</a:t>
            </a:r>
            <a:r>
              <a:rPr lang="de-AT" sz="2800" dirty="0" smtClean="0"/>
              <a:t> – </a:t>
            </a:r>
            <a:r>
              <a:rPr lang="de-AT" sz="2000" i="1" dirty="0" smtClean="0"/>
              <a:t>NN</a:t>
            </a:r>
            <a:endParaRPr lang="de-AT" sz="2800" i="1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de-AT" sz="1600" dirty="0" smtClean="0"/>
              <a:t>Die </a:t>
            </a:r>
            <a:r>
              <a:rPr lang="de-AT" sz="1600" dirty="0" err="1" smtClean="0"/>
              <a:t>KidZ</a:t>
            </a:r>
            <a:r>
              <a:rPr lang="de-AT" sz="1600" dirty="0" smtClean="0"/>
              <a:t>-Community erwartet die Teilnahme von </a:t>
            </a:r>
            <a:r>
              <a:rPr lang="de-AT" sz="1600" dirty="0" err="1" smtClean="0"/>
              <a:t>KidZ</a:t>
            </a:r>
            <a:r>
              <a:rPr lang="de-AT" sz="1600" dirty="0" smtClean="0"/>
              <a:t>-Schulen mit IMST-Projekten. </a:t>
            </a:r>
          </a:p>
          <a:p>
            <a:pPr>
              <a:lnSpc>
                <a:spcPct val="150000"/>
              </a:lnSpc>
            </a:pPr>
            <a:r>
              <a:rPr lang="de-AT" sz="2800" dirty="0" smtClean="0"/>
              <a:t>IMST-Tagung 2016</a:t>
            </a:r>
            <a:r>
              <a:rPr lang="de-AT" sz="2000" dirty="0" smtClean="0"/>
              <a:t> </a:t>
            </a:r>
            <a:r>
              <a:rPr lang="de-AT" sz="2000" i="1" dirty="0" smtClean="0"/>
              <a:t>- Alle</a:t>
            </a:r>
            <a:endParaRPr lang="de-AT" sz="2800" i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4566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„E-</a:t>
            </a:r>
            <a:r>
              <a:rPr lang="de-AT" dirty="0" err="1" smtClean="0"/>
              <a:t>Lecture</a:t>
            </a:r>
            <a:r>
              <a:rPr lang="de-AT" dirty="0" smtClean="0"/>
              <a:t>“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Initiative der Virtuellen PH / Burgenland</a:t>
            </a:r>
          </a:p>
          <a:p>
            <a:pPr marL="0" indent="0">
              <a:buNone/>
            </a:pPr>
            <a:r>
              <a:rPr lang="de-AT" dirty="0" smtClean="0"/>
              <a:t>Ziel: </a:t>
            </a:r>
            <a:r>
              <a:rPr lang="de-AT" sz="2800" dirty="0" smtClean="0"/>
              <a:t>Verbreitung guter Praxis</a:t>
            </a:r>
            <a:endParaRPr lang="de-AT" dirty="0" smtClean="0"/>
          </a:p>
          <a:p>
            <a:pPr marL="0" indent="0">
              <a:buNone/>
            </a:pPr>
            <a:r>
              <a:rPr lang="de-AT" dirty="0" smtClean="0"/>
              <a:t>Form: </a:t>
            </a:r>
            <a:r>
              <a:rPr lang="de-AT" sz="2800" dirty="0" smtClean="0"/>
              <a:t>Video-Clip aus dem Unterricht, </a:t>
            </a:r>
            <a:br>
              <a:rPr lang="de-AT" sz="2800" dirty="0" smtClean="0"/>
            </a:br>
            <a:r>
              <a:rPr lang="de-AT" sz="2800" dirty="0" smtClean="0"/>
              <a:t>Interview mit Projektnehmer/-mitarbeiter</a:t>
            </a:r>
            <a:br>
              <a:rPr lang="de-AT" sz="2800" dirty="0" smtClean="0"/>
            </a:br>
            <a:r>
              <a:rPr lang="de-AT" sz="2800" dirty="0" smtClean="0"/>
              <a:t>Moderation und Kommentar durch Projektbegleiter</a:t>
            </a:r>
            <a:endParaRPr lang="de-AT" sz="28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2932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Budget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sz="2800" dirty="0" smtClean="0"/>
              <a:t>Budgetanträge wurden geändert. Bitte kontrollieren.</a:t>
            </a:r>
          </a:p>
          <a:p>
            <a:r>
              <a:rPr lang="de-AT" sz="2800" dirty="0" smtClean="0"/>
              <a:t>2 Raten: </a:t>
            </a:r>
          </a:p>
          <a:p>
            <a:pPr lvl="1"/>
            <a:r>
              <a:rPr lang="de-AT" sz="2000" dirty="0" smtClean="0"/>
              <a:t>EUR 1000, wenn Projektvereinbarung und das Anweisungsblatt eingetroffen ist.</a:t>
            </a:r>
          </a:p>
          <a:p>
            <a:pPr lvl="1"/>
            <a:r>
              <a:rPr lang="de-AT" sz="2000" dirty="0" smtClean="0"/>
              <a:t>EUR 500, wenn Bericht von uns abgeschlossen ist, die Abrechnung (keine Rechnungen!) und die Honorarnote in Klagenfurt liegt.</a:t>
            </a:r>
          </a:p>
          <a:p>
            <a:r>
              <a:rPr lang="de-AT" sz="2400" dirty="0" smtClean="0"/>
              <a:t>Verschiedene Budgetansätze. Änderungen sind möglich, bitte auf der </a:t>
            </a:r>
            <a:r>
              <a:rPr lang="de-AT" sz="2400" dirty="0" err="1" smtClean="0"/>
              <a:t>Moodle</a:t>
            </a:r>
            <a:r>
              <a:rPr lang="de-AT" sz="2400" dirty="0" smtClean="0"/>
              <a:t>-Plattform eintragen. Alfons bestätigt.</a:t>
            </a:r>
            <a:endParaRPr lang="de-AT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21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Budget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628775"/>
            <a:ext cx="8352159" cy="4525963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Wofür kann ich Geld ausgeben?</a:t>
            </a:r>
          </a:p>
          <a:p>
            <a:r>
              <a:rPr lang="de-AT" sz="2400" dirty="0" smtClean="0"/>
              <a:t>Anerkennungsbeitrag von EUR 500 für den Schreiber / die Schreiberin des Projektberichts</a:t>
            </a:r>
            <a:br>
              <a:rPr lang="de-AT" sz="2400" dirty="0" smtClean="0"/>
            </a:br>
            <a:r>
              <a:rPr lang="de-AT" sz="2400" i="1" dirty="0" smtClean="0"/>
              <a:t>- Aus der Sicht unseres TP nicht verhandelbar!</a:t>
            </a:r>
          </a:p>
          <a:p>
            <a:r>
              <a:rPr lang="de-AT" sz="2400" dirty="0" smtClean="0"/>
              <a:t>EUR 1000 für legale Ausgaben (Richtlinie auf der Plattform, Kontrolle im Nachhinein)</a:t>
            </a:r>
          </a:p>
          <a:p>
            <a:pPr lvl="1"/>
            <a:r>
              <a:rPr lang="de-AT" sz="2000" dirty="0" smtClean="0"/>
              <a:t>Teilnahme an Workshops (Schulbudget?)</a:t>
            </a:r>
          </a:p>
          <a:p>
            <a:pPr lvl="1"/>
            <a:r>
              <a:rPr lang="de-AT" sz="2000" dirty="0" smtClean="0"/>
              <a:t>Ankauf von Materialien, Hardware, Software, …</a:t>
            </a:r>
          </a:p>
          <a:p>
            <a:pPr lvl="1"/>
            <a:r>
              <a:rPr lang="de-AT" sz="2000" dirty="0" smtClean="0"/>
              <a:t>Anfertigung von Flyern, Postern, ….</a:t>
            </a:r>
          </a:p>
          <a:p>
            <a:pPr lvl="1"/>
            <a:r>
              <a:rPr lang="de-AT" sz="2000" dirty="0" smtClean="0"/>
              <a:t>Zukauf externer Beratung</a:t>
            </a:r>
            <a:br>
              <a:rPr lang="de-AT" sz="2000" dirty="0" smtClean="0"/>
            </a:br>
            <a:r>
              <a:rPr lang="de-AT" sz="2000" dirty="0" smtClean="0"/>
              <a:t>(nicht aus der Familie, von anderen Lehrern, aus der eigenen Firma)</a:t>
            </a:r>
          </a:p>
          <a:p>
            <a:endParaRPr lang="de-AT" sz="240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076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Organisatorisches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18487" cy="4525963"/>
          </a:xfrm>
        </p:spPr>
        <p:txBody>
          <a:bodyPr/>
          <a:lstStyle/>
          <a:p>
            <a:pPr eaLnBrk="1" hangingPunct="1"/>
            <a:endParaRPr lang="de-DE" i="1" dirty="0" smtClean="0"/>
          </a:p>
          <a:p>
            <a:pPr marL="0" indent="0" eaLnBrk="1" hangingPunct="1">
              <a:buNone/>
            </a:pPr>
            <a:r>
              <a:rPr lang="de-DE" dirty="0" smtClean="0"/>
              <a:t>Bitte auf der Teilnehmerliste </a:t>
            </a:r>
            <a:r>
              <a:rPr lang="de-DE" b="1" dirty="0" smtClean="0"/>
              <a:t>unterschreiben</a:t>
            </a:r>
            <a:r>
              <a:rPr lang="de-DE" dirty="0" smtClean="0"/>
              <a:t>.</a:t>
            </a:r>
          </a:p>
          <a:p>
            <a:pPr eaLnBrk="1" hangingPunct="1"/>
            <a:r>
              <a:rPr lang="de-DE" sz="2400" dirty="0" smtClean="0"/>
              <a:t>Unterschrift für den heutigen Nachmittag</a:t>
            </a:r>
          </a:p>
          <a:p>
            <a:pPr marL="0" indent="0" eaLnBrk="1" hangingPunct="1">
              <a:spcBef>
                <a:spcPts val="1800"/>
              </a:spcBef>
              <a:buNone/>
            </a:pPr>
            <a:r>
              <a:rPr lang="de-DE" dirty="0" smtClean="0"/>
              <a:t>Wer fehlt,</a:t>
            </a:r>
            <a:r>
              <a:rPr lang="de-DE" sz="1600" i="1" dirty="0" smtClean="0"/>
              <a:t>   - auch für Lehrer/-innen, die heute nicht da sind</a:t>
            </a:r>
            <a:endParaRPr lang="de-DE" dirty="0" smtClean="0"/>
          </a:p>
          <a:p>
            <a:pPr eaLnBrk="1" hangingPunct="1"/>
            <a:r>
              <a:rPr lang="de-DE" sz="2400" dirty="0" smtClean="0"/>
              <a:t>bitte auch unterschreiben &amp; Namen &amp; E-Mail &amp; ID</a:t>
            </a:r>
          </a:p>
          <a:p>
            <a:pPr eaLnBrk="1" hangingPunct="1"/>
            <a:r>
              <a:rPr lang="de-DE" sz="2400" dirty="0" smtClean="0"/>
              <a:t>IMST-Account auf der Web-Seite beantragen</a:t>
            </a:r>
          </a:p>
          <a:p>
            <a:pPr eaLnBrk="1" hangingPunct="1"/>
            <a:r>
              <a:rPr lang="de-DE" sz="2400" dirty="0" smtClean="0"/>
              <a:t>&gt;&gt; Projekt zuordnen, </a:t>
            </a:r>
            <a:r>
              <a:rPr lang="de-DE" sz="2400" dirty="0" err="1" smtClean="0"/>
              <a:t>Moodle</a:t>
            </a:r>
            <a:r>
              <a:rPr lang="de-DE" sz="2400" dirty="0" smtClean="0"/>
              <a:t>-Account vorbereiten</a:t>
            </a:r>
          </a:p>
          <a:p>
            <a:pPr marL="0" indent="0" eaLnBrk="1" hangingPunct="1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Freistellungen, Dienstaufträge, …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2" y="1628775"/>
            <a:ext cx="8675687" cy="4525963"/>
          </a:xfrm>
        </p:spPr>
        <p:txBody>
          <a:bodyPr/>
          <a:lstStyle/>
          <a:p>
            <a:pPr marL="0" indent="0">
              <a:buNone/>
            </a:pPr>
            <a:r>
              <a:rPr lang="de-AT" dirty="0" smtClean="0"/>
              <a:t>IMST-Projekt </a:t>
            </a:r>
            <a:br>
              <a:rPr lang="de-AT" dirty="0" smtClean="0"/>
            </a:br>
            <a:r>
              <a:rPr lang="de-AT" dirty="0" smtClean="0"/>
              <a:t>… Unterrichts- und Schulentwicklung</a:t>
            </a:r>
          </a:p>
          <a:p>
            <a:pPr marL="0" indent="0">
              <a:buNone/>
            </a:pPr>
            <a:r>
              <a:rPr lang="de-AT" dirty="0" smtClean="0"/>
              <a:t>… keine Fortbildung</a:t>
            </a:r>
          </a:p>
          <a:p>
            <a:pPr marL="0" indent="0">
              <a:buNone/>
            </a:pPr>
            <a:r>
              <a:rPr lang="de-AT" dirty="0" smtClean="0"/>
              <a:t>… Dienstzeit im engeren Sinne (Dienstauftrag)</a:t>
            </a:r>
          </a:p>
          <a:p>
            <a:pPr marL="0" indent="0">
              <a:buNone/>
            </a:pPr>
            <a:r>
              <a:rPr lang="de-AT" dirty="0" smtClean="0"/>
              <a:t>… mit Zustimmung der Direktion und der übergeordneten Dienstbehörde</a:t>
            </a:r>
          </a:p>
          <a:p>
            <a:pPr marL="400050" lvl="1" indent="0">
              <a:spcBef>
                <a:spcPts val="1800"/>
              </a:spcBef>
              <a:buNone/>
            </a:pPr>
            <a:r>
              <a:rPr lang="de-AT" sz="2400" i="1" dirty="0" smtClean="0"/>
              <a:t>Wer hatte Probleme? </a:t>
            </a:r>
            <a:endParaRPr lang="de-AT" sz="2400" i="1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617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IMST-Aufgaben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Neue auf der IMST-Web-Seite anmelden.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Jeder auf der </a:t>
            </a:r>
            <a:r>
              <a:rPr lang="de-DE" sz="2800" dirty="0" err="1" smtClean="0"/>
              <a:t>Moodle</a:t>
            </a:r>
            <a:r>
              <a:rPr lang="de-DE" sz="2800" dirty="0" smtClean="0"/>
              <a:t>-Plattform anmelden</a:t>
            </a:r>
            <a:r>
              <a:rPr lang="de-DE" sz="2800" i="1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i="1" dirty="0" smtClean="0"/>
              <a:t>Eigenes Forum abonnieren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i="1" dirty="0" smtClean="0"/>
              <a:t>Einstellung: Eine Mail pro Tag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i="1" dirty="0" smtClean="0"/>
              <a:t>Struktur erstellen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i="1" dirty="0" smtClean="0"/>
              <a:t>Datenblatt und Planungsblatt hochladen</a:t>
            </a:r>
          </a:p>
          <a:p>
            <a:pPr eaLnBrk="1" hangingPunct="1">
              <a:lnSpc>
                <a:spcPct val="90000"/>
              </a:lnSpc>
            </a:pPr>
            <a:endParaRPr lang="de-DE" i="1" dirty="0" smtClean="0"/>
          </a:p>
          <a:p>
            <a:pPr eaLnBrk="1" hangingPunct="1">
              <a:lnSpc>
                <a:spcPct val="90000"/>
              </a:lnSpc>
            </a:pPr>
            <a:r>
              <a:rPr lang="de-DE" sz="2800" dirty="0"/>
              <a:t>Anmeldung für das Herbstworkshop auf der </a:t>
            </a:r>
            <a:r>
              <a:rPr lang="de-DE" sz="2800" dirty="0" smtClean="0"/>
              <a:t>IMST-Web-Seite – </a:t>
            </a:r>
            <a:r>
              <a:rPr lang="de-DE" sz="2800" i="1" dirty="0" smtClean="0"/>
              <a:t>jetzt bis Mo. 26.10.2015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Teilnahmebestätigungen unterschreiben - jetzt</a:t>
            </a:r>
            <a:endParaRPr lang="de-DE" sz="2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Abschluss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Evaluation durch „Blitzlicht“</a:t>
            </a:r>
          </a:p>
          <a:p>
            <a:pPr lvl="1"/>
            <a:r>
              <a:rPr lang="de-AT" dirty="0" smtClean="0"/>
              <a:t> Am Startup-Workshop hat mich/mir  …..</a:t>
            </a:r>
            <a:br>
              <a:rPr lang="de-AT" dirty="0" smtClean="0"/>
            </a:br>
            <a:r>
              <a:rPr lang="de-AT" dirty="0" smtClean="0"/>
              <a:t>…. gefreut/geholfen/gefehlt ….</a:t>
            </a:r>
          </a:p>
          <a:p>
            <a:pPr lvl="1"/>
            <a:endParaRPr lang="de-AT" dirty="0" smtClean="0"/>
          </a:p>
          <a:p>
            <a:r>
              <a:rPr lang="de-AT" dirty="0" smtClean="0"/>
              <a:t>Dank!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Organisatorisches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18487" cy="4525963"/>
          </a:xfrm>
        </p:spPr>
        <p:txBody>
          <a:bodyPr/>
          <a:lstStyle/>
          <a:p>
            <a:pPr eaLnBrk="1" hangingPunct="1"/>
            <a:endParaRPr lang="de-DE" i="1" dirty="0" smtClean="0"/>
          </a:p>
          <a:p>
            <a:pPr eaLnBrk="1" hangingPunct="1">
              <a:spcAft>
                <a:spcPts val="0"/>
              </a:spcAft>
            </a:pPr>
            <a:r>
              <a:rPr lang="de-AT" b="1" dirty="0" smtClean="0"/>
              <a:t>W-</a:t>
            </a:r>
            <a:r>
              <a:rPr lang="de-AT" b="1" dirty="0" err="1" smtClean="0"/>
              <a:t>Lan</a:t>
            </a:r>
            <a:endParaRPr lang="de-AT" b="1" dirty="0"/>
          </a:p>
          <a:p>
            <a:pPr marL="1314450" lvl="3" indent="0" eaLnBrk="1" hangingPunct="1">
              <a:buNone/>
            </a:pPr>
            <a:r>
              <a:rPr lang="de-AT" sz="2400" dirty="0"/>
              <a:t>Netz: „</a:t>
            </a:r>
            <a:r>
              <a:rPr lang="de-AT" sz="2400" dirty="0" err="1"/>
              <a:t>zid-connect</a:t>
            </a:r>
            <a:r>
              <a:rPr lang="de-AT" sz="2400" dirty="0"/>
              <a:t>“</a:t>
            </a:r>
          </a:p>
          <a:p>
            <a:pPr marL="1314450" lvl="3" indent="0" eaLnBrk="1" hangingPunct="1">
              <a:buNone/>
            </a:pPr>
            <a:r>
              <a:rPr lang="de-AT" sz="2400" dirty="0"/>
              <a:t>Im Web-Browser: </a:t>
            </a:r>
            <a:r>
              <a:rPr lang="de-AT" sz="2400" i="1" dirty="0" smtClean="0">
                <a:hlinkClick r:id="rId3"/>
              </a:rPr>
              <a:t>https</a:t>
            </a:r>
            <a:r>
              <a:rPr lang="de-AT" sz="2400" i="1" dirty="0">
                <a:hlinkClick r:id="rId3"/>
              </a:rPr>
              <a:t>://</a:t>
            </a:r>
            <a:r>
              <a:rPr lang="de-AT" sz="2400" i="1" dirty="0" smtClean="0">
                <a:hlinkClick r:id="rId3"/>
              </a:rPr>
              <a:t>zid-connect.aau.at</a:t>
            </a:r>
            <a:endParaRPr lang="de-AT" sz="2400" i="1" dirty="0"/>
          </a:p>
          <a:p>
            <a:pPr marL="1314450" lvl="3" indent="0" eaLnBrk="1" hangingPunct="1">
              <a:buNone/>
            </a:pPr>
            <a:r>
              <a:rPr lang="de-AT" sz="2400" dirty="0"/>
              <a:t>BN: </a:t>
            </a:r>
            <a:r>
              <a:rPr lang="de-AT" sz="2400" i="1" dirty="0"/>
              <a:t>w-</a:t>
            </a:r>
            <a:r>
              <a:rPr lang="de-AT" sz="2400" i="1" dirty="0" err="1"/>
              <a:t>imst</a:t>
            </a:r>
            <a:r>
              <a:rPr lang="de-AT" sz="2400" dirty="0"/>
              <a:t/>
            </a:r>
            <a:br>
              <a:rPr lang="de-AT" sz="2400" dirty="0"/>
            </a:br>
            <a:r>
              <a:rPr lang="de-AT" sz="2400" dirty="0"/>
              <a:t>PW: </a:t>
            </a:r>
            <a:r>
              <a:rPr lang="de-AT" sz="2400" i="1" dirty="0" smtClean="0"/>
              <a:t>imst2015</a:t>
            </a:r>
            <a:endParaRPr lang="de-AT" sz="2400" i="1" dirty="0"/>
          </a:p>
          <a:p>
            <a:pPr marL="0" indent="0" eaLnBrk="1" hangingPunct="1"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eaLnBrk="1" hangingPunct="1"/>
            <a:endParaRPr lang="de-DE" dirty="0" smtClean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90582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Programm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Donnerstag, 24.9.2015</a:t>
            </a:r>
          </a:p>
          <a:p>
            <a:pPr>
              <a:buNone/>
            </a:pPr>
            <a:endParaRPr lang="de-AT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37546"/>
              </p:ext>
            </p:extLst>
          </p:nvPr>
        </p:nvGraphicFramePr>
        <p:xfrm>
          <a:off x="1043608" y="2276872"/>
          <a:ext cx="7632080" cy="318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863"/>
                <a:gridCol w="5147217"/>
              </a:tblGrid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09:00 – 11:30</a:t>
                      </a: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 Uhr </a:t>
                      </a:r>
                      <a:endParaRPr lang="de-A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11:30 – 12:00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Präsentation</a:t>
                      </a: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 von IMST-Projekten</a:t>
                      </a:r>
                      <a:endParaRPr lang="de-AT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 ins neue Projektjahr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13:30 – 14:30 Uhr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b="1" dirty="0" smtClean="0">
                          <a:solidFill>
                            <a:schemeClr val="tx1"/>
                          </a:solidFill>
                        </a:rPr>
                        <a:t>Start in die Arbeit im Themenprogramm</a:t>
                      </a:r>
                      <a:endParaRPr lang="de-AT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Basisinformationen zu IMST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14:30 – 18:30 Uhr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de-AT" b="1" i="0" dirty="0" smtClean="0">
                          <a:solidFill>
                            <a:schemeClr val="tx1"/>
                          </a:solidFill>
                        </a:rPr>
                        <a:t>Vorstellen und Diskussion der </a:t>
                      </a:r>
                      <a:r>
                        <a:rPr lang="de-AT" b="1" i="0" baseline="0" dirty="0" smtClean="0">
                          <a:solidFill>
                            <a:schemeClr val="tx1"/>
                          </a:solidFill>
                        </a:rPr>
                        <a:t>IMST-Projekte in Teilgruppen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b="0" i="0" baseline="0" dirty="0" smtClean="0">
                          <a:solidFill>
                            <a:schemeClr val="tx1"/>
                          </a:solidFill>
                        </a:rPr>
                        <a:t>Justierung der Ziele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de-AT" b="0" i="0" baseline="0" dirty="0" smtClean="0">
                          <a:solidFill>
                            <a:schemeClr val="tx1"/>
                          </a:solidFill>
                        </a:rPr>
                        <a:t>Klärung von Projektfragen</a:t>
                      </a:r>
                      <a:endParaRPr lang="de-AT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ab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 19:30 Uhr ?</a:t>
                      </a:r>
                      <a:endParaRPr lang="de-A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Gemeinsamer</a:t>
                      </a: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 informeller Abend in der „Uni-Pizzeria“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Programm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AT" dirty="0" smtClean="0"/>
              <a:t>Freitag, 25.9.2015</a:t>
            </a:r>
          </a:p>
          <a:p>
            <a:pPr>
              <a:buNone/>
            </a:pPr>
            <a:endParaRPr lang="de-AT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3925"/>
              </p:ext>
            </p:extLst>
          </p:nvPr>
        </p:nvGraphicFramePr>
        <p:xfrm>
          <a:off x="1043608" y="2276872"/>
          <a:ext cx="727280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4032448"/>
                <a:gridCol w="1224135"/>
              </a:tblGrid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09:00 – 09:15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Gemeinsamer</a:t>
                      </a:r>
                      <a:r>
                        <a:rPr lang="de-AT" b="0" baseline="0" dirty="0" smtClean="0">
                          <a:solidFill>
                            <a:schemeClr val="tx1"/>
                          </a:solidFill>
                        </a:rPr>
                        <a:t> Start</a:t>
                      </a:r>
                      <a:endParaRPr lang="de-AT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e-AT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09:15 – 10:00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Katrin Oberhöller</a:t>
                      </a:r>
                    </a:p>
                    <a:p>
                      <a:pPr marL="269875" marR="0" indent="-2698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de-AT" baseline="0" dirty="0" smtClean="0">
                          <a:solidFill>
                            <a:schemeClr val="tx1"/>
                          </a:solidFill>
                        </a:rPr>
                        <a:t>Fragen zu </a:t>
                      </a:r>
                      <a:r>
                        <a:rPr lang="de-AT" i="1" baseline="0" dirty="0" err="1" smtClean="0">
                          <a:solidFill>
                            <a:schemeClr val="tx1"/>
                          </a:solidFill>
                        </a:rPr>
                        <a:t>Gender_Diversity</a:t>
                      </a:r>
                      <a:endParaRPr lang="de-AT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10:10 – 10:30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i="0" baseline="0" dirty="0" smtClean="0">
                          <a:solidFill>
                            <a:schemeClr val="tx1"/>
                          </a:solidFill>
                        </a:rPr>
                        <a:t>Informatik-Projekte des Kärntner </a:t>
                      </a:r>
                      <a:r>
                        <a:rPr lang="de-AT" i="0" baseline="0" dirty="0" err="1" smtClean="0">
                          <a:solidFill>
                            <a:schemeClr val="tx1"/>
                          </a:solidFill>
                        </a:rPr>
                        <a:t>Fachdidaktikzentrums</a:t>
                      </a:r>
                      <a:r>
                        <a:rPr lang="de-AT" i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E.2.42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10:00 – 10:30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Einführung in die Arbeit auf der </a:t>
                      </a:r>
                      <a:r>
                        <a:rPr lang="de-AT" dirty="0" err="1" smtClean="0">
                          <a:solidFill>
                            <a:schemeClr val="tx1"/>
                          </a:solidFill>
                        </a:rPr>
                        <a:t>Moodle</a:t>
                      </a: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-Plattform </a:t>
                      </a:r>
                      <a:r>
                        <a:rPr lang="de-AT" i="1" dirty="0" smtClean="0">
                          <a:solidFill>
                            <a:schemeClr val="tx1"/>
                          </a:solidFill>
                        </a:rPr>
                        <a:t>imst.edumoodle.at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de-AT" i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b="0" dirty="0" smtClean="0">
                          <a:solidFill>
                            <a:schemeClr val="tx1"/>
                          </a:solidFill>
                        </a:rPr>
                        <a:t>10:30 – 11:00 Uhr</a:t>
                      </a:r>
                      <a:endParaRPr lang="de-AT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de-AT" i="1" baseline="0" dirty="0" smtClean="0">
                          <a:solidFill>
                            <a:schemeClr val="tx1"/>
                          </a:solidFill>
                        </a:rPr>
                        <a:t>Kaffeepause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11:00 – 13:00 Uhr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Abschlussplenum</a:t>
                      </a:r>
                    </a:p>
                    <a:p>
                      <a:pPr marL="269875" indent="-269875">
                        <a:buFont typeface="Arial" pitchFamily="34" charset="0"/>
                        <a:buChar char="•"/>
                      </a:pPr>
                      <a:r>
                        <a:rPr lang="de-AT" dirty="0" err="1" smtClean="0">
                          <a:solidFill>
                            <a:schemeClr val="tx1"/>
                          </a:solidFill>
                        </a:rPr>
                        <a:t>Für‘s</a:t>
                      </a: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 laufende Arbeitsjahr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b="0" i="1" dirty="0" smtClean="0">
                          <a:solidFill>
                            <a:schemeClr val="tx1"/>
                          </a:solidFill>
                        </a:rPr>
                        <a:t>L.2.2.01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Finanzielles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836" y="1844824"/>
            <a:ext cx="8229600" cy="3600425"/>
          </a:xfrm>
        </p:spPr>
        <p:txBody>
          <a:bodyPr/>
          <a:lstStyle/>
          <a:p>
            <a:pPr eaLnBrk="1" hangingPunct="1"/>
            <a:r>
              <a:rPr lang="de-AT" sz="2800" dirty="0" smtClean="0"/>
              <a:t>Alles bitte selbst bezahlen. Über das Projekt abrechnen.</a:t>
            </a:r>
          </a:p>
          <a:p>
            <a:pPr eaLnBrk="1" hangingPunct="1"/>
            <a:r>
              <a:rPr lang="de-AT" sz="2800" dirty="0" smtClean="0"/>
              <a:t>Alle Rechnungen aufheben, auf Verlangen nachweisen.</a:t>
            </a:r>
          </a:p>
          <a:p>
            <a:pPr eaLnBrk="1" hangingPunct="1"/>
            <a:r>
              <a:rPr lang="de-AT" sz="2800" dirty="0" smtClean="0"/>
              <a:t>In Tabelle eintragen, am Projektende auf der Plattform abgeben.</a:t>
            </a:r>
          </a:p>
          <a:p>
            <a:pPr eaLnBrk="1" hangingPunct="1"/>
            <a:r>
              <a:rPr lang="de-AT" sz="2800" i="1" dirty="0" smtClean="0"/>
              <a:t>Weiteres im Abschlussplenum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TP „Digitale Medien“– Startup-Workshop 24./25. Sept. 2015 – Klagenfurt</a:t>
            </a:r>
            <a:endParaRPr lang="de-A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2258</Words>
  <Application>Microsoft Office PowerPoint</Application>
  <PresentationFormat>Bildschirmpräsentation (4:3)</PresentationFormat>
  <Paragraphs>493</Paragraphs>
  <Slides>52</Slides>
  <Notes>5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52</vt:i4>
      </vt:variant>
    </vt:vector>
  </HeadingPairs>
  <TitlesOfParts>
    <vt:vector size="56" baseType="lpstr">
      <vt:lpstr>Arial</vt:lpstr>
      <vt:lpstr>Calibri</vt:lpstr>
      <vt:lpstr>Wingdings</vt:lpstr>
      <vt:lpstr>Standarddesign</vt:lpstr>
      <vt:lpstr>IMST-Themenprogramm  Kompetenzorientiertes Lernen mit digitalen Medien </vt:lpstr>
      <vt:lpstr>Ziele</vt:lpstr>
      <vt:lpstr>Einander kennen lernen</vt:lpstr>
      <vt:lpstr>Die IMST-KidZ-Kooperation</vt:lpstr>
      <vt:lpstr>Organisatorisches</vt:lpstr>
      <vt:lpstr>Organisatorisches</vt:lpstr>
      <vt:lpstr>Programm</vt:lpstr>
      <vt:lpstr>Programm</vt:lpstr>
      <vt:lpstr>Finanzielles</vt:lpstr>
      <vt:lpstr>Fragen ?</vt:lpstr>
      <vt:lpstr>IMST-Projekt</vt:lpstr>
      <vt:lpstr>IMST-Projekte: Abänderbar</vt:lpstr>
      <vt:lpstr>IMST-Projekt:  Reflexion - Wirksamkeit</vt:lpstr>
      <vt:lpstr>IMST-Projekt:  Verschriftlichen - Dokumentieren</vt:lpstr>
      <vt:lpstr>IMST-Projekt: Beraten und betreuen</vt:lpstr>
      <vt:lpstr>IMST-Projekt: Einander austauschen</vt:lpstr>
      <vt:lpstr>IMST-Projekt</vt:lpstr>
      <vt:lpstr>Projektpräsentationen</vt:lpstr>
      <vt:lpstr>Einladung</vt:lpstr>
      <vt:lpstr>Projektpräsentationen</vt:lpstr>
      <vt:lpstr>Projektpräsentationen</vt:lpstr>
      <vt:lpstr>Projektpräsentationen</vt:lpstr>
      <vt:lpstr>Programm</vt:lpstr>
      <vt:lpstr>Unterschriftenliste</vt:lpstr>
      <vt:lpstr>Gender_Diversity</vt:lpstr>
      <vt:lpstr>Der weitere Zeitplan</vt:lpstr>
      <vt:lpstr>Abschlussplenum - Übersicht</vt:lpstr>
      <vt:lpstr>Moodle-Plattform</vt:lpstr>
      <vt:lpstr>Moodle-Plattform</vt:lpstr>
      <vt:lpstr>IMST-Web-Seite</vt:lpstr>
      <vt:lpstr>Das IMST-Projektjahr</vt:lpstr>
      <vt:lpstr>Das IMST-Projektjahr</vt:lpstr>
      <vt:lpstr>Das IMST-Projektjahr</vt:lpstr>
      <vt:lpstr>Das IMST-Projektjahr</vt:lpstr>
      <vt:lpstr>Das IMST-Projektjahr</vt:lpstr>
      <vt:lpstr>Das IMST-Projektjahr</vt:lpstr>
      <vt:lpstr>Das Projektjahr</vt:lpstr>
      <vt:lpstr>Das Projektjahr</vt:lpstr>
      <vt:lpstr>Das Projektjahr</vt:lpstr>
      <vt:lpstr>IMST - Forschung</vt:lpstr>
      <vt:lpstr>IMST-Daten</vt:lpstr>
      <vt:lpstr>Herbstworkshop</vt:lpstr>
      <vt:lpstr>Herbstworkshop</vt:lpstr>
      <vt:lpstr>Herbstworkshop</vt:lpstr>
      <vt:lpstr>Herbstworkshop</vt:lpstr>
      <vt:lpstr>Terminkalender</vt:lpstr>
      <vt:lpstr>„E-Lecture“</vt:lpstr>
      <vt:lpstr>Budget</vt:lpstr>
      <vt:lpstr>Budget</vt:lpstr>
      <vt:lpstr>Freistellungen, Dienstaufträge, …</vt:lpstr>
      <vt:lpstr>IMST-Aufgaben</vt:lpstr>
      <vt:lpstr>Abschluss</vt:lpstr>
    </vt:vector>
  </TitlesOfParts>
  <Company>Uni Innsbruck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S1: E-Learning &amp; E-Teaching  Startup-Event</dc:title>
  <dc:creator>Kongressteilnehmer BfOE</dc:creator>
  <cp:lastModifiedBy>Alfons Koller</cp:lastModifiedBy>
  <cp:revision>157</cp:revision>
  <dcterms:created xsi:type="dcterms:W3CDTF">2007-09-25T12:33:17Z</dcterms:created>
  <dcterms:modified xsi:type="dcterms:W3CDTF">2015-09-25T10:42:28Z</dcterms:modified>
</cp:coreProperties>
</file>