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0" r:id="rId2"/>
    <p:sldId id="264" r:id="rId3"/>
    <p:sldId id="265" r:id="rId4"/>
    <p:sldId id="266" r:id="rId5"/>
    <p:sldId id="272" r:id="rId6"/>
    <p:sldId id="267" r:id="rId7"/>
    <p:sldId id="268" r:id="rId8"/>
    <p:sldId id="269" r:id="rId9"/>
    <p:sldId id="271" r:id="rId10"/>
    <p:sldId id="257" r:id="rId11"/>
    <p:sldId id="258" r:id="rId12"/>
    <p:sldId id="259" r:id="rId13"/>
    <p:sldId id="260" r:id="rId14"/>
    <p:sldId id="261" r:id="rId15"/>
    <p:sldId id="262" r:id="rId16"/>
    <p:sldId id="263"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8120" autoAdjust="0"/>
  </p:normalViewPr>
  <p:slideViewPr>
    <p:cSldViewPr snapToGrid="0">
      <p:cViewPr varScale="1">
        <p:scale>
          <a:sx n="86" d="100"/>
          <a:sy n="86" d="100"/>
        </p:scale>
        <p:origin x="159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12F501-5D28-452E-93BB-11E67BC9722F}"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de-AT"/>
        </a:p>
      </dgm:t>
    </dgm:pt>
    <dgm:pt modelId="{931B3EEB-083D-409D-B5BC-F83789BFF751}">
      <dgm:prSet phldrT="[Text]" custT="1"/>
      <dgm:spPr/>
      <dgm:t>
        <a:bodyPr/>
        <a:lstStyle/>
        <a:p>
          <a:r>
            <a:rPr lang="de-DE" sz="1600" dirty="0"/>
            <a:t>Inter-disziplinäre Forschung</a:t>
          </a:r>
          <a:endParaRPr lang="de-AT" sz="1600" dirty="0"/>
        </a:p>
      </dgm:t>
    </dgm:pt>
    <dgm:pt modelId="{B5A96F44-CBF9-45F0-8C8F-7133FC40DAB5}" type="parTrans" cxnId="{50308C3D-2054-49C9-8C3B-26602377AEA5}">
      <dgm:prSet/>
      <dgm:spPr/>
      <dgm:t>
        <a:bodyPr/>
        <a:lstStyle/>
        <a:p>
          <a:endParaRPr lang="de-AT" sz="1600"/>
        </a:p>
      </dgm:t>
    </dgm:pt>
    <dgm:pt modelId="{80C77B3F-2661-4F5B-A9E4-077F7A457F79}" type="sibTrans" cxnId="{50308C3D-2054-49C9-8C3B-26602377AEA5}">
      <dgm:prSet/>
      <dgm:spPr/>
      <dgm:t>
        <a:bodyPr/>
        <a:lstStyle/>
        <a:p>
          <a:endParaRPr lang="de-AT" sz="1600"/>
        </a:p>
      </dgm:t>
    </dgm:pt>
    <dgm:pt modelId="{0E032ECC-67F4-4343-88CD-7E051808139F}">
      <dgm:prSet phldrT="[Text]" custT="1"/>
      <dgm:spPr/>
      <dgm:t>
        <a:bodyPr/>
        <a:lstStyle/>
        <a:p>
          <a:r>
            <a:rPr lang="de-DE" sz="1600" dirty="0"/>
            <a:t>Nachhaltige Entwicklung</a:t>
          </a:r>
          <a:endParaRPr lang="de-AT" sz="1600" dirty="0"/>
        </a:p>
      </dgm:t>
    </dgm:pt>
    <dgm:pt modelId="{7785A800-6C99-4822-B2B2-C95E9CE7C5AA}" type="parTrans" cxnId="{7354FE96-3E9F-4E44-9680-A54EA7D2F380}">
      <dgm:prSet/>
      <dgm:spPr/>
      <dgm:t>
        <a:bodyPr/>
        <a:lstStyle/>
        <a:p>
          <a:endParaRPr lang="de-AT" sz="1600"/>
        </a:p>
      </dgm:t>
    </dgm:pt>
    <dgm:pt modelId="{A3FA0B00-50AA-4435-A89A-11DFA8C5FE33}" type="sibTrans" cxnId="{7354FE96-3E9F-4E44-9680-A54EA7D2F380}">
      <dgm:prSet/>
      <dgm:spPr/>
      <dgm:t>
        <a:bodyPr/>
        <a:lstStyle/>
        <a:p>
          <a:endParaRPr lang="de-AT" sz="1600"/>
        </a:p>
      </dgm:t>
    </dgm:pt>
    <dgm:pt modelId="{62D25907-68E4-40DF-A972-C2B7BE54DB60}">
      <dgm:prSet phldrT="[Text]" custT="1"/>
      <dgm:spPr/>
      <dgm:t>
        <a:bodyPr/>
        <a:lstStyle/>
        <a:p>
          <a:r>
            <a:rPr lang="de-DE" sz="1600" dirty="0"/>
            <a:t>Soziale </a:t>
          </a:r>
          <a:r>
            <a:rPr lang="de-DE" sz="1600" dirty="0" err="1"/>
            <a:t>Gerechtig-keit</a:t>
          </a:r>
          <a:endParaRPr lang="de-AT" sz="1600" dirty="0"/>
        </a:p>
      </dgm:t>
    </dgm:pt>
    <dgm:pt modelId="{E61857C5-985D-40D0-9E0D-50CD7D4C47B5}" type="parTrans" cxnId="{0E89FCA5-0143-459A-B6A9-3994CF12A933}">
      <dgm:prSet/>
      <dgm:spPr/>
      <dgm:t>
        <a:bodyPr/>
        <a:lstStyle/>
        <a:p>
          <a:endParaRPr lang="de-AT" sz="1600"/>
        </a:p>
      </dgm:t>
    </dgm:pt>
    <dgm:pt modelId="{804144B9-47DE-425B-AC7F-C7CAB6B93DDF}" type="sibTrans" cxnId="{0E89FCA5-0143-459A-B6A9-3994CF12A933}">
      <dgm:prSet/>
      <dgm:spPr/>
      <dgm:t>
        <a:bodyPr/>
        <a:lstStyle/>
        <a:p>
          <a:endParaRPr lang="de-AT" sz="1600"/>
        </a:p>
      </dgm:t>
    </dgm:pt>
    <dgm:pt modelId="{226ED108-0C39-4C4D-A8A7-15627BBC6956}">
      <dgm:prSet phldrT="[Text]" custT="1"/>
      <dgm:spPr/>
      <dgm:t>
        <a:bodyPr/>
        <a:lstStyle/>
        <a:p>
          <a:r>
            <a:rPr lang="de-DE" sz="1600" dirty="0"/>
            <a:t>Technolog-</a:t>
          </a:r>
          <a:r>
            <a:rPr lang="de-DE" sz="1600" dirty="0" err="1"/>
            <a:t>ischer</a:t>
          </a:r>
          <a:r>
            <a:rPr lang="de-DE" sz="1600" dirty="0"/>
            <a:t> Wandel </a:t>
          </a:r>
          <a:endParaRPr lang="de-AT" sz="1600" dirty="0"/>
        </a:p>
      </dgm:t>
    </dgm:pt>
    <dgm:pt modelId="{3E381A5F-6B9B-40AC-AC5C-CEE45F66B473}" type="parTrans" cxnId="{556B7778-70A1-456C-BA15-87EF00A4D746}">
      <dgm:prSet/>
      <dgm:spPr/>
      <dgm:t>
        <a:bodyPr/>
        <a:lstStyle/>
        <a:p>
          <a:endParaRPr lang="de-AT" sz="1600"/>
        </a:p>
      </dgm:t>
    </dgm:pt>
    <dgm:pt modelId="{E38283E8-DFC0-4204-BF6E-8166DF09F9DB}" type="sibTrans" cxnId="{556B7778-70A1-456C-BA15-87EF00A4D746}">
      <dgm:prSet/>
      <dgm:spPr/>
      <dgm:t>
        <a:bodyPr/>
        <a:lstStyle/>
        <a:p>
          <a:endParaRPr lang="de-AT" sz="1600"/>
        </a:p>
      </dgm:t>
    </dgm:pt>
    <dgm:pt modelId="{45E6FA79-AF76-49B0-B4BD-27E27033254F}">
      <dgm:prSet custT="1"/>
      <dgm:spPr/>
      <dgm:t>
        <a:bodyPr/>
        <a:lstStyle/>
        <a:p>
          <a:r>
            <a:rPr lang="de-DE" sz="1600" dirty="0"/>
            <a:t>Lokale und regionale Entwicklung</a:t>
          </a:r>
        </a:p>
      </dgm:t>
    </dgm:pt>
    <dgm:pt modelId="{45738DA4-951D-4E45-AB8C-5EBA9956042A}" type="parTrans" cxnId="{5F6A9882-63D6-4763-9CA5-F23CC3606CBE}">
      <dgm:prSet/>
      <dgm:spPr/>
      <dgm:t>
        <a:bodyPr/>
        <a:lstStyle/>
        <a:p>
          <a:endParaRPr lang="de-AT" sz="1600"/>
        </a:p>
      </dgm:t>
    </dgm:pt>
    <dgm:pt modelId="{4507395E-B6C8-422A-8F0B-364722130FCC}" type="sibTrans" cxnId="{5F6A9882-63D6-4763-9CA5-F23CC3606CBE}">
      <dgm:prSet/>
      <dgm:spPr/>
      <dgm:t>
        <a:bodyPr/>
        <a:lstStyle/>
        <a:p>
          <a:endParaRPr lang="en-US" sz="1600"/>
        </a:p>
      </dgm:t>
    </dgm:pt>
    <dgm:pt modelId="{F64D5C52-DACA-494E-9A4A-13C72AD30198}">
      <dgm:prSet custT="1"/>
      <dgm:spPr/>
      <dgm:t>
        <a:bodyPr/>
        <a:lstStyle/>
        <a:p>
          <a:r>
            <a:rPr lang="de-DE" sz="1600" dirty="0"/>
            <a:t>Soziale Innovation</a:t>
          </a:r>
        </a:p>
      </dgm:t>
    </dgm:pt>
    <dgm:pt modelId="{7834CFC6-2C0B-474D-B8A8-2888900558DD}" type="parTrans" cxnId="{9748F637-EAAE-4C81-AA5B-F31714AB5D72}">
      <dgm:prSet/>
      <dgm:spPr/>
      <dgm:t>
        <a:bodyPr/>
        <a:lstStyle/>
        <a:p>
          <a:endParaRPr lang="de-AT" sz="1600"/>
        </a:p>
      </dgm:t>
    </dgm:pt>
    <dgm:pt modelId="{20CBE3B5-E140-40DC-B5BA-60B880F6994C}" type="sibTrans" cxnId="{9748F637-EAAE-4C81-AA5B-F31714AB5D72}">
      <dgm:prSet/>
      <dgm:spPr/>
      <dgm:t>
        <a:bodyPr/>
        <a:lstStyle/>
        <a:p>
          <a:endParaRPr lang="en-US" sz="1600"/>
        </a:p>
      </dgm:t>
    </dgm:pt>
    <dgm:pt modelId="{B405A287-ACCD-41ED-BEAB-3D66658E5E1A}">
      <dgm:prSet custT="1"/>
      <dgm:spPr/>
      <dgm:t>
        <a:bodyPr/>
        <a:lstStyle/>
        <a:p>
          <a:r>
            <a:rPr lang="de-DE" sz="1600" dirty="0"/>
            <a:t>Politik-gestaltung</a:t>
          </a:r>
          <a:endParaRPr lang="de-AT" sz="1600" dirty="0"/>
        </a:p>
      </dgm:t>
    </dgm:pt>
    <dgm:pt modelId="{7CDCDF7F-232B-4AC0-8B5E-37EB9C4F4EB2}" type="parTrans" cxnId="{96148F47-3629-4877-8B4E-C7A0589827D8}">
      <dgm:prSet/>
      <dgm:spPr/>
      <dgm:t>
        <a:bodyPr/>
        <a:lstStyle/>
        <a:p>
          <a:endParaRPr lang="de-AT" sz="1600"/>
        </a:p>
      </dgm:t>
    </dgm:pt>
    <dgm:pt modelId="{19934F8A-9F0F-46F4-AA3C-77CE97BB9679}" type="sibTrans" cxnId="{96148F47-3629-4877-8B4E-C7A0589827D8}">
      <dgm:prSet/>
      <dgm:spPr/>
      <dgm:t>
        <a:bodyPr/>
        <a:lstStyle/>
        <a:p>
          <a:endParaRPr lang="en-US" sz="1600"/>
        </a:p>
      </dgm:t>
    </dgm:pt>
    <dgm:pt modelId="{071062CC-2A2A-4D66-B840-8964AABF8EA9}" type="pres">
      <dgm:prSet presAssocID="{0E12F501-5D28-452E-93BB-11E67BC9722F}" presName="Name0" presStyleCnt="0">
        <dgm:presLayoutVars>
          <dgm:dir/>
          <dgm:resizeHandles val="exact"/>
        </dgm:presLayoutVars>
      </dgm:prSet>
      <dgm:spPr/>
    </dgm:pt>
    <dgm:pt modelId="{0B911639-03F5-4A2C-8124-89770B2BA33D}" type="pres">
      <dgm:prSet presAssocID="{931B3EEB-083D-409D-B5BC-F83789BFF751}" presName="Name5" presStyleLbl="vennNode1" presStyleIdx="0" presStyleCnt="7">
        <dgm:presLayoutVars>
          <dgm:bulletEnabled val="1"/>
        </dgm:presLayoutVars>
      </dgm:prSet>
      <dgm:spPr/>
    </dgm:pt>
    <dgm:pt modelId="{86EAF06B-5BF2-4630-AB0E-C88BEA906ABD}" type="pres">
      <dgm:prSet presAssocID="{80C77B3F-2661-4F5B-A9E4-077F7A457F79}" presName="space" presStyleCnt="0"/>
      <dgm:spPr/>
    </dgm:pt>
    <dgm:pt modelId="{A32F6B91-49E7-46D0-9815-E5A8DD6FDCE9}" type="pres">
      <dgm:prSet presAssocID="{0E032ECC-67F4-4343-88CD-7E051808139F}" presName="Name5" presStyleLbl="vennNode1" presStyleIdx="1" presStyleCnt="7">
        <dgm:presLayoutVars>
          <dgm:bulletEnabled val="1"/>
        </dgm:presLayoutVars>
      </dgm:prSet>
      <dgm:spPr/>
    </dgm:pt>
    <dgm:pt modelId="{91EE3BB6-E00A-4F14-888C-C831B138F510}" type="pres">
      <dgm:prSet presAssocID="{A3FA0B00-50AA-4435-A89A-11DFA8C5FE33}" presName="space" presStyleCnt="0"/>
      <dgm:spPr/>
    </dgm:pt>
    <dgm:pt modelId="{46E4DEA1-31DC-45B7-B1FF-9ADF9AF88074}" type="pres">
      <dgm:prSet presAssocID="{62D25907-68E4-40DF-A972-C2B7BE54DB60}" presName="Name5" presStyleLbl="vennNode1" presStyleIdx="2" presStyleCnt="7">
        <dgm:presLayoutVars>
          <dgm:bulletEnabled val="1"/>
        </dgm:presLayoutVars>
      </dgm:prSet>
      <dgm:spPr/>
    </dgm:pt>
    <dgm:pt modelId="{E78FD5F8-BCEC-435A-807D-2D1FE1141FB9}" type="pres">
      <dgm:prSet presAssocID="{804144B9-47DE-425B-AC7F-C7CAB6B93DDF}" presName="space" presStyleCnt="0"/>
      <dgm:spPr/>
    </dgm:pt>
    <dgm:pt modelId="{60796951-9C36-4605-8273-D2EDCE519D20}" type="pres">
      <dgm:prSet presAssocID="{226ED108-0C39-4C4D-A8A7-15627BBC6956}" presName="Name5" presStyleLbl="vennNode1" presStyleIdx="3" presStyleCnt="7">
        <dgm:presLayoutVars>
          <dgm:bulletEnabled val="1"/>
        </dgm:presLayoutVars>
      </dgm:prSet>
      <dgm:spPr/>
    </dgm:pt>
    <dgm:pt modelId="{BD56E33A-5D19-410F-AA6A-D04BF599FA8E}" type="pres">
      <dgm:prSet presAssocID="{E38283E8-DFC0-4204-BF6E-8166DF09F9DB}" presName="space" presStyleCnt="0"/>
      <dgm:spPr/>
    </dgm:pt>
    <dgm:pt modelId="{95368CAA-4BF5-4A6F-BC38-B2327B5DAD59}" type="pres">
      <dgm:prSet presAssocID="{45E6FA79-AF76-49B0-B4BD-27E27033254F}" presName="Name5" presStyleLbl="vennNode1" presStyleIdx="4" presStyleCnt="7">
        <dgm:presLayoutVars>
          <dgm:bulletEnabled val="1"/>
        </dgm:presLayoutVars>
      </dgm:prSet>
      <dgm:spPr/>
    </dgm:pt>
    <dgm:pt modelId="{F7259175-5A8F-4B72-BC8C-851A02A56767}" type="pres">
      <dgm:prSet presAssocID="{4507395E-B6C8-422A-8F0B-364722130FCC}" presName="space" presStyleCnt="0"/>
      <dgm:spPr/>
    </dgm:pt>
    <dgm:pt modelId="{D94252CA-C554-4BD2-8EAE-F23AAF0D7300}" type="pres">
      <dgm:prSet presAssocID="{F64D5C52-DACA-494E-9A4A-13C72AD30198}" presName="Name5" presStyleLbl="vennNode1" presStyleIdx="5" presStyleCnt="7">
        <dgm:presLayoutVars>
          <dgm:bulletEnabled val="1"/>
        </dgm:presLayoutVars>
      </dgm:prSet>
      <dgm:spPr/>
    </dgm:pt>
    <dgm:pt modelId="{5FCF37C5-8FC7-4A3E-856A-1175D76D20AF}" type="pres">
      <dgm:prSet presAssocID="{20CBE3B5-E140-40DC-B5BA-60B880F6994C}" presName="space" presStyleCnt="0"/>
      <dgm:spPr/>
    </dgm:pt>
    <dgm:pt modelId="{F2CE3EEA-2E8F-4886-ADD7-50C0DC8DDD34}" type="pres">
      <dgm:prSet presAssocID="{B405A287-ACCD-41ED-BEAB-3D66658E5E1A}" presName="Name5" presStyleLbl="vennNode1" presStyleIdx="6" presStyleCnt="7">
        <dgm:presLayoutVars>
          <dgm:bulletEnabled val="1"/>
        </dgm:presLayoutVars>
      </dgm:prSet>
      <dgm:spPr/>
    </dgm:pt>
  </dgm:ptLst>
  <dgm:cxnLst>
    <dgm:cxn modelId="{F631EC06-DB41-4ECE-860A-96718DBA3BB5}" type="presOf" srcId="{62D25907-68E4-40DF-A972-C2B7BE54DB60}" destId="{46E4DEA1-31DC-45B7-B1FF-9ADF9AF88074}" srcOrd="0" destOrd="0" presId="urn:microsoft.com/office/officeart/2005/8/layout/venn3"/>
    <dgm:cxn modelId="{13376A07-11DF-4B62-B494-A918E5CF080F}" type="presOf" srcId="{0E032ECC-67F4-4343-88CD-7E051808139F}" destId="{A32F6B91-49E7-46D0-9815-E5A8DD6FDCE9}" srcOrd="0" destOrd="0" presId="urn:microsoft.com/office/officeart/2005/8/layout/venn3"/>
    <dgm:cxn modelId="{34236B1D-AE1F-420D-B5AB-FF4EABCA665C}" type="presOf" srcId="{F64D5C52-DACA-494E-9A4A-13C72AD30198}" destId="{D94252CA-C554-4BD2-8EAE-F23AAF0D7300}" srcOrd="0" destOrd="0" presId="urn:microsoft.com/office/officeart/2005/8/layout/venn3"/>
    <dgm:cxn modelId="{D7FA6020-861A-413C-9B83-573F1A5A2843}" type="presOf" srcId="{931B3EEB-083D-409D-B5BC-F83789BFF751}" destId="{0B911639-03F5-4A2C-8124-89770B2BA33D}" srcOrd="0" destOrd="0" presId="urn:microsoft.com/office/officeart/2005/8/layout/venn3"/>
    <dgm:cxn modelId="{85A7CB2B-ECDF-4F3F-B00F-A81F9671655F}" type="presOf" srcId="{45E6FA79-AF76-49B0-B4BD-27E27033254F}" destId="{95368CAA-4BF5-4A6F-BC38-B2327B5DAD59}" srcOrd="0" destOrd="0" presId="urn:microsoft.com/office/officeart/2005/8/layout/venn3"/>
    <dgm:cxn modelId="{9748F637-EAAE-4C81-AA5B-F31714AB5D72}" srcId="{0E12F501-5D28-452E-93BB-11E67BC9722F}" destId="{F64D5C52-DACA-494E-9A4A-13C72AD30198}" srcOrd="5" destOrd="0" parTransId="{7834CFC6-2C0B-474D-B8A8-2888900558DD}" sibTransId="{20CBE3B5-E140-40DC-B5BA-60B880F6994C}"/>
    <dgm:cxn modelId="{50308C3D-2054-49C9-8C3B-26602377AEA5}" srcId="{0E12F501-5D28-452E-93BB-11E67BC9722F}" destId="{931B3EEB-083D-409D-B5BC-F83789BFF751}" srcOrd="0" destOrd="0" parTransId="{B5A96F44-CBF9-45F0-8C8F-7133FC40DAB5}" sibTransId="{80C77B3F-2661-4F5B-A9E4-077F7A457F79}"/>
    <dgm:cxn modelId="{96148F47-3629-4877-8B4E-C7A0589827D8}" srcId="{0E12F501-5D28-452E-93BB-11E67BC9722F}" destId="{B405A287-ACCD-41ED-BEAB-3D66658E5E1A}" srcOrd="6" destOrd="0" parTransId="{7CDCDF7F-232B-4AC0-8B5E-37EB9C4F4EB2}" sibTransId="{19934F8A-9F0F-46F4-AA3C-77CE97BB9679}"/>
    <dgm:cxn modelId="{4662106C-C5FD-4D7F-B19B-78AB3809ACFB}" type="presOf" srcId="{226ED108-0C39-4C4D-A8A7-15627BBC6956}" destId="{60796951-9C36-4605-8273-D2EDCE519D20}" srcOrd="0" destOrd="0" presId="urn:microsoft.com/office/officeart/2005/8/layout/venn3"/>
    <dgm:cxn modelId="{556B7778-70A1-456C-BA15-87EF00A4D746}" srcId="{0E12F501-5D28-452E-93BB-11E67BC9722F}" destId="{226ED108-0C39-4C4D-A8A7-15627BBC6956}" srcOrd="3" destOrd="0" parTransId="{3E381A5F-6B9B-40AC-AC5C-CEE45F66B473}" sibTransId="{E38283E8-DFC0-4204-BF6E-8166DF09F9DB}"/>
    <dgm:cxn modelId="{5F6A9882-63D6-4763-9CA5-F23CC3606CBE}" srcId="{0E12F501-5D28-452E-93BB-11E67BC9722F}" destId="{45E6FA79-AF76-49B0-B4BD-27E27033254F}" srcOrd="4" destOrd="0" parTransId="{45738DA4-951D-4E45-AB8C-5EBA9956042A}" sibTransId="{4507395E-B6C8-422A-8F0B-364722130FCC}"/>
    <dgm:cxn modelId="{1E31F887-7B0A-4934-A87F-F1093CBACBCA}" type="presOf" srcId="{0E12F501-5D28-452E-93BB-11E67BC9722F}" destId="{071062CC-2A2A-4D66-B840-8964AABF8EA9}" srcOrd="0" destOrd="0" presId="urn:microsoft.com/office/officeart/2005/8/layout/venn3"/>
    <dgm:cxn modelId="{EF625D89-43E3-400A-969B-FE66C9B61C2F}" type="presOf" srcId="{B405A287-ACCD-41ED-BEAB-3D66658E5E1A}" destId="{F2CE3EEA-2E8F-4886-ADD7-50C0DC8DDD34}" srcOrd="0" destOrd="0" presId="urn:microsoft.com/office/officeart/2005/8/layout/venn3"/>
    <dgm:cxn modelId="{7354FE96-3E9F-4E44-9680-A54EA7D2F380}" srcId="{0E12F501-5D28-452E-93BB-11E67BC9722F}" destId="{0E032ECC-67F4-4343-88CD-7E051808139F}" srcOrd="1" destOrd="0" parTransId="{7785A800-6C99-4822-B2B2-C95E9CE7C5AA}" sibTransId="{A3FA0B00-50AA-4435-A89A-11DFA8C5FE33}"/>
    <dgm:cxn modelId="{0E89FCA5-0143-459A-B6A9-3994CF12A933}" srcId="{0E12F501-5D28-452E-93BB-11E67BC9722F}" destId="{62D25907-68E4-40DF-A972-C2B7BE54DB60}" srcOrd="2" destOrd="0" parTransId="{E61857C5-985D-40D0-9E0D-50CD7D4C47B5}" sibTransId="{804144B9-47DE-425B-AC7F-C7CAB6B93DDF}"/>
    <dgm:cxn modelId="{935FA783-EB1A-49A1-A219-0BF9F7CB78D1}" type="presParOf" srcId="{071062CC-2A2A-4D66-B840-8964AABF8EA9}" destId="{0B911639-03F5-4A2C-8124-89770B2BA33D}" srcOrd="0" destOrd="0" presId="urn:microsoft.com/office/officeart/2005/8/layout/venn3"/>
    <dgm:cxn modelId="{365CDF76-1BBF-4D4F-AB1A-A81459A5A3D5}" type="presParOf" srcId="{071062CC-2A2A-4D66-B840-8964AABF8EA9}" destId="{86EAF06B-5BF2-4630-AB0E-C88BEA906ABD}" srcOrd="1" destOrd="0" presId="urn:microsoft.com/office/officeart/2005/8/layout/venn3"/>
    <dgm:cxn modelId="{02A2021D-BEFC-44BF-958C-8E1800F3EAFF}" type="presParOf" srcId="{071062CC-2A2A-4D66-B840-8964AABF8EA9}" destId="{A32F6B91-49E7-46D0-9815-E5A8DD6FDCE9}" srcOrd="2" destOrd="0" presId="urn:microsoft.com/office/officeart/2005/8/layout/venn3"/>
    <dgm:cxn modelId="{5365ACA1-17C7-4954-AE7A-639B807134D5}" type="presParOf" srcId="{071062CC-2A2A-4D66-B840-8964AABF8EA9}" destId="{91EE3BB6-E00A-4F14-888C-C831B138F510}" srcOrd="3" destOrd="0" presId="urn:microsoft.com/office/officeart/2005/8/layout/venn3"/>
    <dgm:cxn modelId="{68D5A4FB-79DA-4A7E-A09A-9B64694D5BB1}" type="presParOf" srcId="{071062CC-2A2A-4D66-B840-8964AABF8EA9}" destId="{46E4DEA1-31DC-45B7-B1FF-9ADF9AF88074}" srcOrd="4" destOrd="0" presId="urn:microsoft.com/office/officeart/2005/8/layout/venn3"/>
    <dgm:cxn modelId="{667981FE-D4DA-4E1A-8485-36A67B950F9C}" type="presParOf" srcId="{071062CC-2A2A-4D66-B840-8964AABF8EA9}" destId="{E78FD5F8-BCEC-435A-807D-2D1FE1141FB9}" srcOrd="5" destOrd="0" presId="urn:microsoft.com/office/officeart/2005/8/layout/venn3"/>
    <dgm:cxn modelId="{5EA11790-A1AA-4652-867C-3648A8484D44}" type="presParOf" srcId="{071062CC-2A2A-4D66-B840-8964AABF8EA9}" destId="{60796951-9C36-4605-8273-D2EDCE519D20}" srcOrd="6" destOrd="0" presId="urn:microsoft.com/office/officeart/2005/8/layout/venn3"/>
    <dgm:cxn modelId="{9ADC685E-AA3E-43EB-91F9-2B04633E9CAE}" type="presParOf" srcId="{071062CC-2A2A-4D66-B840-8964AABF8EA9}" destId="{BD56E33A-5D19-410F-AA6A-D04BF599FA8E}" srcOrd="7" destOrd="0" presId="urn:microsoft.com/office/officeart/2005/8/layout/venn3"/>
    <dgm:cxn modelId="{A38D8276-C50A-4F9A-AF38-A3EACAB66D18}" type="presParOf" srcId="{071062CC-2A2A-4D66-B840-8964AABF8EA9}" destId="{95368CAA-4BF5-4A6F-BC38-B2327B5DAD59}" srcOrd="8" destOrd="0" presId="urn:microsoft.com/office/officeart/2005/8/layout/venn3"/>
    <dgm:cxn modelId="{7F2B4CCE-5F96-4AE3-92C5-D95AA71E6A62}" type="presParOf" srcId="{071062CC-2A2A-4D66-B840-8964AABF8EA9}" destId="{F7259175-5A8F-4B72-BC8C-851A02A56767}" srcOrd="9" destOrd="0" presId="urn:microsoft.com/office/officeart/2005/8/layout/venn3"/>
    <dgm:cxn modelId="{BC71F891-3938-4236-9236-6BF6B7E1BCD1}" type="presParOf" srcId="{071062CC-2A2A-4D66-B840-8964AABF8EA9}" destId="{D94252CA-C554-4BD2-8EAE-F23AAF0D7300}" srcOrd="10" destOrd="0" presId="urn:microsoft.com/office/officeart/2005/8/layout/venn3"/>
    <dgm:cxn modelId="{2C7F8798-F56D-4334-8BEC-70407AB4CD62}" type="presParOf" srcId="{071062CC-2A2A-4D66-B840-8964AABF8EA9}" destId="{5FCF37C5-8FC7-4A3E-856A-1175D76D20AF}" srcOrd="11" destOrd="0" presId="urn:microsoft.com/office/officeart/2005/8/layout/venn3"/>
    <dgm:cxn modelId="{A532CBE2-C499-4386-8D0D-2076FE0ECC34}" type="presParOf" srcId="{071062CC-2A2A-4D66-B840-8964AABF8EA9}" destId="{F2CE3EEA-2E8F-4886-ADD7-50C0DC8DDD34}" srcOrd="1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11639-03F5-4A2C-8124-89770B2BA33D}">
      <dsp:nvSpPr>
        <dsp:cNvPr id="0" name=""/>
        <dsp:cNvSpPr/>
      </dsp:nvSpPr>
      <dsp:spPr>
        <a:xfrm>
          <a:off x="1540" y="1270020"/>
          <a:ext cx="1812503" cy="181250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9748" tIns="20320" rIns="99748" bIns="20320" numCol="1" spcCol="1270" anchor="ctr" anchorCtr="0">
          <a:noAutofit/>
        </a:bodyPr>
        <a:lstStyle/>
        <a:p>
          <a:pPr marL="0" lvl="0" indent="0" algn="ctr" defTabSz="711200">
            <a:lnSpc>
              <a:spcPct val="90000"/>
            </a:lnSpc>
            <a:spcBef>
              <a:spcPct val="0"/>
            </a:spcBef>
            <a:spcAft>
              <a:spcPct val="35000"/>
            </a:spcAft>
            <a:buNone/>
          </a:pPr>
          <a:r>
            <a:rPr lang="de-DE" sz="1600" kern="1200" dirty="0"/>
            <a:t>Inter-disziplinäre Forschung</a:t>
          </a:r>
          <a:endParaRPr lang="de-AT" sz="1600" kern="1200" dirty="0"/>
        </a:p>
      </dsp:txBody>
      <dsp:txXfrm>
        <a:off x="266975" y="1535455"/>
        <a:ext cx="1281633" cy="1281633"/>
      </dsp:txXfrm>
    </dsp:sp>
    <dsp:sp modelId="{A32F6B91-49E7-46D0-9815-E5A8DD6FDCE9}">
      <dsp:nvSpPr>
        <dsp:cNvPr id="0" name=""/>
        <dsp:cNvSpPr/>
      </dsp:nvSpPr>
      <dsp:spPr>
        <a:xfrm>
          <a:off x="1451543" y="1270020"/>
          <a:ext cx="1812503" cy="181250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9748" tIns="20320" rIns="99748" bIns="20320" numCol="1" spcCol="1270" anchor="ctr" anchorCtr="0">
          <a:noAutofit/>
        </a:bodyPr>
        <a:lstStyle/>
        <a:p>
          <a:pPr marL="0" lvl="0" indent="0" algn="ctr" defTabSz="711200">
            <a:lnSpc>
              <a:spcPct val="90000"/>
            </a:lnSpc>
            <a:spcBef>
              <a:spcPct val="0"/>
            </a:spcBef>
            <a:spcAft>
              <a:spcPct val="35000"/>
            </a:spcAft>
            <a:buNone/>
          </a:pPr>
          <a:r>
            <a:rPr lang="de-DE" sz="1600" kern="1200" dirty="0"/>
            <a:t>Nachhaltige Entwicklung</a:t>
          </a:r>
          <a:endParaRPr lang="de-AT" sz="1600" kern="1200" dirty="0"/>
        </a:p>
      </dsp:txBody>
      <dsp:txXfrm>
        <a:off x="1716978" y="1535455"/>
        <a:ext cx="1281633" cy="1281633"/>
      </dsp:txXfrm>
    </dsp:sp>
    <dsp:sp modelId="{46E4DEA1-31DC-45B7-B1FF-9ADF9AF88074}">
      <dsp:nvSpPr>
        <dsp:cNvPr id="0" name=""/>
        <dsp:cNvSpPr/>
      </dsp:nvSpPr>
      <dsp:spPr>
        <a:xfrm>
          <a:off x="2901545" y="1270020"/>
          <a:ext cx="1812503" cy="1812503"/>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9748" tIns="20320" rIns="99748" bIns="20320" numCol="1" spcCol="1270" anchor="ctr" anchorCtr="0">
          <a:noAutofit/>
        </a:bodyPr>
        <a:lstStyle/>
        <a:p>
          <a:pPr marL="0" lvl="0" indent="0" algn="ctr" defTabSz="711200">
            <a:lnSpc>
              <a:spcPct val="90000"/>
            </a:lnSpc>
            <a:spcBef>
              <a:spcPct val="0"/>
            </a:spcBef>
            <a:spcAft>
              <a:spcPct val="35000"/>
            </a:spcAft>
            <a:buNone/>
          </a:pPr>
          <a:r>
            <a:rPr lang="de-DE" sz="1600" kern="1200" dirty="0"/>
            <a:t>Soziale </a:t>
          </a:r>
          <a:r>
            <a:rPr lang="de-DE" sz="1600" kern="1200" dirty="0" err="1"/>
            <a:t>Gerechtig-keit</a:t>
          </a:r>
          <a:endParaRPr lang="de-AT" sz="1600" kern="1200" dirty="0"/>
        </a:p>
      </dsp:txBody>
      <dsp:txXfrm>
        <a:off x="3166980" y="1535455"/>
        <a:ext cx="1281633" cy="1281633"/>
      </dsp:txXfrm>
    </dsp:sp>
    <dsp:sp modelId="{60796951-9C36-4605-8273-D2EDCE519D20}">
      <dsp:nvSpPr>
        <dsp:cNvPr id="0" name=""/>
        <dsp:cNvSpPr/>
      </dsp:nvSpPr>
      <dsp:spPr>
        <a:xfrm>
          <a:off x="4351548" y="1270020"/>
          <a:ext cx="1812503" cy="1812503"/>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9748" tIns="20320" rIns="99748" bIns="20320" numCol="1" spcCol="1270" anchor="ctr" anchorCtr="0">
          <a:noAutofit/>
        </a:bodyPr>
        <a:lstStyle/>
        <a:p>
          <a:pPr marL="0" lvl="0" indent="0" algn="ctr" defTabSz="711200">
            <a:lnSpc>
              <a:spcPct val="90000"/>
            </a:lnSpc>
            <a:spcBef>
              <a:spcPct val="0"/>
            </a:spcBef>
            <a:spcAft>
              <a:spcPct val="35000"/>
            </a:spcAft>
            <a:buNone/>
          </a:pPr>
          <a:r>
            <a:rPr lang="de-DE" sz="1600" kern="1200" dirty="0"/>
            <a:t>Technolog-</a:t>
          </a:r>
          <a:r>
            <a:rPr lang="de-DE" sz="1600" kern="1200" dirty="0" err="1"/>
            <a:t>ischer</a:t>
          </a:r>
          <a:r>
            <a:rPr lang="de-DE" sz="1600" kern="1200" dirty="0"/>
            <a:t> Wandel </a:t>
          </a:r>
          <a:endParaRPr lang="de-AT" sz="1600" kern="1200" dirty="0"/>
        </a:p>
      </dsp:txBody>
      <dsp:txXfrm>
        <a:off x="4616983" y="1535455"/>
        <a:ext cx="1281633" cy="1281633"/>
      </dsp:txXfrm>
    </dsp:sp>
    <dsp:sp modelId="{95368CAA-4BF5-4A6F-BC38-B2327B5DAD59}">
      <dsp:nvSpPr>
        <dsp:cNvPr id="0" name=""/>
        <dsp:cNvSpPr/>
      </dsp:nvSpPr>
      <dsp:spPr>
        <a:xfrm>
          <a:off x="5801550" y="1270020"/>
          <a:ext cx="1812503" cy="1812503"/>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9748" tIns="20320" rIns="99748" bIns="20320" numCol="1" spcCol="1270" anchor="ctr" anchorCtr="0">
          <a:noAutofit/>
        </a:bodyPr>
        <a:lstStyle/>
        <a:p>
          <a:pPr marL="0" lvl="0" indent="0" algn="ctr" defTabSz="711200">
            <a:lnSpc>
              <a:spcPct val="90000"/>
            </a:lnSpc>
            <a:spcBef>
              <a:spcPct val="0"/>
            </a:spcBef>
            <a:spcAft>
              <a:spcPct val="35000"/>
            </a:spcAft>
            <a:buNone/>
          </a:pPr>
          <a:r>
            <a:rPr lang="de-DE" sz="1600" kern="1200" dirty="0"/>
            <a:t>Lokale und regionale Entwicklung</a:t>
          </a:r>
        </a:p>
      </dsp:txBody>
      <dsp:txXfrm>
        <a:off x="6066985" y="1535455"/>
        <a:ext cx="1281633" cy="1281633"/>
      </dsp:txXfrm>
    </dsp:sp>
    <dsp:sp modelId="{D94252CA-C554-4BD2-8EAE-F23AAF0D7300}">
      <dsp:nvSpPr>
        <dsp:cNvPr id="0" name=""/>
        <dsp:cNvSpPr/>
      </dsp:nvSpPr>
      <dsp:spPr>
        <a:xfrm>
          <a:off x="7251553" y="1270020"/>
          <a:ext cx="1812503" cy="181250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9748" tIns="20320" rIns="99748" bIns="20320" numCol="1" spcCol="1270" anchor="ctr" anchorCtr="0">
          <a:noAutofit/>
        </a:bodyPr>
        <a:lstStyle/>
        <a:p>
          <a:pPr marL="0" lvl="0" indent="0" algn="ctr" defTabSz="711200">
            <a:lnSpc>
              <a:spcPct val="90000"/>
            </a:lnSpc>
            <a:spcBef>
              <a:spcPct val="0"/>
            </a:spcBef>
            <a:spcAft>
              <a:spcPct val="35000"/>
            </a:spcAft>
            <a:buNone/>
          </a:pPr>
          <a:r>
            <a:rPr lang="de-DE" sz="1600" kern="1200" dirty="0"/>
            <a:t>Soziale Innovation</a:t>
          </a:r>
        </a:p>
      </dsp:txBody>
      <dsp:txXfrm>
        <a:off x="7516988" y="1535455"/>
        <a:ext cx="1281633" cy="1281633"/>
      </dsp:txXfrm>
    </dsp:sp>
    <dsp:sp modelId="{F2CE3EEA-2E8F-4886-ADD7-50C0DC8DDD34}">
      <dsp:nvSpPr>
        <dsp:cNvPr id="0" name=""/>
        <dsp:cNvSpPr/>
      </dsp:nvSpPr>
      <dsp:spPr>
        <a:xfrm>
          <a:off x="8701556" y="1270020"/>
          <a:ext cx="1812503" cy="181250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9748" tIns="20320" rIns="99748" bIns="20320" numCol="1" spcCol="1270" anchor="ctr" anchorCtr="0">
          <a:noAutofit/>
        </a:bodyPr>
        <a:lstStyle/>
        <a:p>
          <a:pPr marL="0" lvl="0" indent="0" algn="ctr" defTabSz="711200">
            <a:lnSpc>
              <a:spcPct val="90000"/>
            </a:lnSpc>
            <a:spcBef>
              <a:spcPct val="0"/>
            </a:spcBef>
            <a:spcAft>
              <a:spcPct val="35000"/>
            </a:spcAft>
            <a:buNone/>
          </a:pPr>
          <a:r>
            <a:rPr lang="de-DE" sz="1600" kern="1200" dirty="0"/>
            <a:t>Politik-gestaltung</a:t>
          </a:r>
          <a:endParaRPr lang="de-AT" sz="1600" kern="1200" dirty="0"/>
        </a:p>
      </dsp:txBody>
      <dsp:txXfrm>
        <a:off x="8966991" y="1535455"/>
        <a:ext cx="1281633" cy="128163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08513-D3FF-48F4-B5F0-BB40E6695C86}" type="datetimeFigureOut">
              <a:rPr lang="de-AT" smtClean="0"/>
              <a:t>20.04.23</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9BFEC-4C29-4EC1-A8C2-51C5A71C7B5B}" type="slidenum">
              <a:rPr lang="de-AT" smtClean="0"/>
              <a:t>‹Nr.›</a:t>
            </a:fld>
            <a:endParaRPr lang="de-AT"/>
          </a:p>
        </p:txBody>
      </p:sp>
    </p:spTree>
    <p:extLst>
      <p:ext uri="{BB962C8B-B14F-4D97-AF65-F5344CB8AC3E}">
        <p14:creationId xmlns:p14="http://schemas.microsoft.com/office/powerpoint/2010/main" val="386394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i="0" dirty="0">
                <a:solidFill>
                  <a:srgbClr val="374151"/>
                </a:solidFill>
                <a:effectLst/>
                <a:latin typeface="Söhne"/>
              </a:rPr>
              <a:t>Die Sozioökonomie befasst sich mit der Wechselwirkung zwischen sozialen und ökonomischen Phänomenen und betrachtet die Wirtschaft als Teil eines sozialen Systems. Angesichts der zunehmenden Globalisierung und Komplexität der heutigen Weltwirtschaft sowie der wachsenden Bedeutung sozialer und ökologischer Nachhaltigkeit hat die Sozioökonomie in den letzten Jahren an Bedeutung gewonnen.</a:t>
            </a:r>
          </a:p>
          <a:p>
            <a:endParaRPr lang="de-AT" dirty="0"/>
          </a:p>
        </p:txBody>
      </p:sp>
      <p:sp>
        <p:nvSpPr>
          <p:cNvPr id="4" name="Foliennummernplatzhalter 3"/>
          <p:cNvSpPr>
            <a:spLocks noGrp="1"/>
          </p:cNvSpPr>
          <p:nvPr>
            <p:ph type="sldNum" sz="quarter" idx="5"/>
          </p:nvPr>
        </p:nvSpPr>
        <p:spPr/>
        <p:txBody>
          <a:bodyPr/>
          <a:lstStyle/>
          <a:p>
            <a:fld id="{F749BFEC-4C29-4EC1-A8C2-51C5A71C7B5B}" type="slidenum">
              <a:rPr lang="de-AT" smtClean="0"/>
              <a:t>2</a:t>
            </a:fld>
            <a:endParaRPr lang="de-AT"/>
          </a:p>
        </p:txBody>
      </p:sp>
    </p:spTree>
    <p:extLst>
      <p:ext uri="{BB962C8B-B14F-4D97-AF65-F5344CB8AC3E}">
        <p14:creationId xmlns:p14="http://schemas.microsoft.com/office/powerpoint/2010/main" val="3306231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i="0" dirty="0">
              <a:solidFill>
                <a:srgbClr val="374151"/>
              </a:solidFill>
              <a:effectLst/>
              <a:latin typeface="Söhne"/>
            </a:endParaRPr>
          </a:p>
          <a:p>
            <a:pPr algn="l"/>
            <a:r>
              <a:rPr lang="de-DE" b="0" i="0" dirty="0" err="1">
                <a:solidFill>
                  <a:srgbClr val="374151"/>
                </a:solidFill>
                <a:effectLst/>
                <a:latin typeface="Söhne"/>
              </a:rPr>
              <a:t>Bsp</a:t>
            </a:r>
            <a:r>
              <a:rPr lang="de-DE" b="0" i="0" dirty="0">
                <a:solidFill>
                  <a:srgbClr val="374151"/>
                </a:solidFill>
                <a:effectLst/>
                <a:latin typeface="Söhne"/>
              </a:rPr>
              <a:t>: Interdisziplinarität der Sozioökonomie</a:t>
            </a:r>
            <a:br>
              <a:rPr lang="de-DE" b="0" i="0" dirty="0">
                <a:solidFill>
                  <a:srgbClr val="374151"/>
                </a:solidFill>
                <a:effectLst/>
                <a:latin typeface="Söhne"/>
              </a:rPr>
            </a:br>
            <a:r>
              <a:rPr lang="de-DE" b="0" i="0" dirty="0">
                <a:solidFill>
                  <a:srgbClr val="374151"/>
                </a:solidFill>
                <a:effectLst/>
                <a:latin typeface="Söhne"/>
              </a:rPr>
              <a:t>-    ist die Analyse der Auswirkungen von Bildung auf den Arbeitsmarkt und die Wirtschaft insgesamt. </a:t>
            </a:r>
          </a:p>
          <a:p>
            <a:pPr marL="171450" indent="-171450" algn="l">
              <a:buFontTx/>
              <a:buChar char="-"/>
            </a:pPr>
            <a:r>
              <a:rPr lang="de-DE" b="0" i="0" dirty="0">
                <a:solidFill>
                  <a:srgbClr val="374151"/>
                </a:solidFill>
                <a:effectLst/>
                <a:latin typeface="Söhne"/>
              </a:rPr>
              <a:t>Konzepte und Theorien aus der Bildungsforschung, der Arbeitsmarktökonomie und der Soziologie miteinander verknüpft. </a:t>
            </a:r>
          </a:p>
          <a:p>
            <a:pPr marL="171450" indent="-171450" algn="l">
              <a:buFontTx/>
              <a:buChar char="-"/>
            </a:pPr>
            <a:r>
              <a:rPr lang="de-DE" b="0" i="0" dirty="0">
                <a:solidFill>
                  <a:srgbClr val="374151"/>
                </a:solidFill>
                <a:effectLst/>
                <a:latin typeface="Söhne"/>
              </a:rPr>
              <a:t>können zum Beispiel Fragen untersucht werden wie: Wie wirkt sich die Bildung auf die Beschäftigungschancen und die Löhne aus? </a:t>
            </a:r>
          </a:p>
          <a:p>
            <a:pPr marL="171450" indent="-171450" algn="l">
              <a:buFontTx/>
              <a:buChar char="-"/>
            </a:pPr>
            <a:r>
              <a:rPr lang="de-DE" b="0" i="0" dirty="0">
                <a:solidFill>
                  <a:srgbClr val="374151"/>
                </a:solidFill>
                <a:effectLst/>
                <a:latin typeface="Söhne"/>
              </a:rPr>
              <a:t>Welche Faktoren beeinflussen die Entscheidungen von Unternehmen, in Bildung zu investieren? </a:t>
            </a:r>
          </a:p>
          <a:p>
            <a:pPr marL="171450" indent="-171450" algn="l">
              <a:buFontTx/>
              <a:buChar char="-"/>
            </a:pPr>
            <a:r>
              <a:rPr lang="de-DE" b="0" i="0" dirty="0">
                <a:solidFill>
                  <a:srgbClr val="374151"/>
                </a:solidFill>
                <a:effectLst/>
                <a:latin typeface="Söhne"/>
              </a:rPr>
              <a:t>Wie hängt die Qualität des Bildungssystems mit der Entwicklung der Wirtschaft zusammen?</a:t>
            </a:r>
            <a:br>
              <a:rPr lang="de-DE" b="0" i="0" dirty="0">
                <a:solidFill>
                  <a:srgbClr val="374151"/>
                </a:solidFill>
                <a:effectLst/>
                <a:latin typeface="Söhne"/>
              </a:rPr>
            </a:br>
            <a:endParaRPr lang="de-DE" b="0" i="0" dirty="0">
              <a:solidFill>
                <a:srgbClr val="374151"/>
              </a:solidFill>
              <a:effectLst/>
              <a:latin typeface="Söhne"/>
            </a:endParaRPr>
          </a:p>
          <a:p>
            <a:pPr algn="l"/>
            <a:r>
              <a:rPr lang="de-DE" b="0" i="0" dirty="0">
                <a:solidFill>
                  <a:srgbClr val="374151"/>
                </a:solidFill>
                <a:effectLst/>
                <a:latin typeface="Söhne"/>
              </a:rPr>
              <a:t>Solche Analysen erfordern eine Zusammenarbeit von Experten aus verschiedenen Fachbereichen, um eine umfassende Perspektive auf die Zusammenhänge zwischen Bildung und Wirtschaft zu gewinnen.</a:t>
            </a:r>
          </a:p>
          <a:p>
            <a:endParaRPr lang="de-AT" dirty="0"/>
          </a:p>
          <a:p>
            <a:pPr algn="l"/>
            <a:r>
              <a:rPr lang="de-DE" b="0" i="0" dirty="0" err="1">
                <a:solidFill>
                  <a:srgbClr val="374151"/>
                </a:solidFill>
                <a:effectLst/>
                <a:latin typeface="Söhne"/>
              </a:rPr>
              <a:t>Bsp</a:t>
            </a:r>
            <a:r>
              <a:rPr lang="de-DE" b="0" i="0" dirty="0">
                <a:solidFill>
                  <a:srgbClr val="374151"/>
                </a:solidFill>
                <a:effectLst/>
                <a:latin typeface="Söhne"/>
              </a:rPr>
              <a:t> Nachhaltigkeit in der Sozioökonomie </a:t>
            </a:r>
          </a:p>
          <a:p>
            <a:pPr marL="171450" indent="-171450" algn="l">
              <a:buFont typeface="Arial" panose="020B0604020202020204" pitchFamily="34" charset="0"/>
              <a:buChar char="•"/>
            </a:pPr>
            <a:r>
              <a:rPr lang="de-DE" b="0" i="0" dirty="0">
                <a:solidFill>
                  <a:srgbClr val="374151"/>
                </a:solidFill>
                <a:effectLst/>
                <a:latin typeface="Söhne"/>
              </a:rPr>
              <a:t>Förderung von erneuerbaren Energien.</a:t>
            </a:r>
          </a:p>
          <a:p>
            <a:pPr marL="171450" indent="-171450" algn="l">
              <a:buFont typeface="Arial" panose="020B0604020202020204" pitchFamily="34" charset="0"/>
              <a:buChar char="•"/>
            </a:pPr>
            <a:r>
              <a:rPr lang="de-DE" b="0" i="0" dirty="0">
                <a:solidFill>
                  <a:srgbClr val="374151"/>
                </a:solidFill>
                <a:effectLst/>
                <a:latin typeface="Söhne"/>
              </a:rPr>
              <a:t>Ausbau erneuerbarer Energien wie Solar-, Wind- oder Wasserkraft kann dazu beitragen, den Ausstoß von Treibhausgasen zu reduzieren und damit den Klimawandel einzudämmen.</a:t>
            </a:r>
          </a:p>
          <a:p>
            <a:pPr marL="171450" indent="-171450" algn="l">
              <a:buFont typeface="Arial" panose="020B0604020202020204" pitchFamily="34" charset="0"/>
              <a:buChar char="•"/>
            </a:pPr>
            <a:r>
              <a:rPr lang="de-DE" b="0" i="0" dirty="0">
                <a:solidFill>
                  <a:srgbClr val="374151"/>
                </a:solidFill>
                <a:effectLst/>
                <a:latin typeface="Söhne"/>
              </a:rPr>
              <a:t>Gleichzeitig können dadurch auch neue Arbeitsplätze in der grünen Wirtschaft geschaffen werden.</a:t>
            </a:r>
          </a:p>
          <a:p>
            <a:pPr algn="l"/>
            <a:endParaRPr lang="de-DE" b="0" i="0" dirty="0">
              <a:solidFill>
                <a:srgbClr val="374151"/>
              </a:solidFill>
              <a:effectLst/>
              <a:latin typeface="Söhne"/>
            </a:endParaRPr>
          </a:p>
          <a:p>
            <a:pPr algn="l"/>
            <a:r>
              <a:rPr lang="de-DE" b="0" i="0" dirty="0">
                <a:solidFill>
                  <a:srgbClr val="374151"/>
                </a:solidFill>
                <a:effectLst/>
                <a:latin typeface="Söhne"/>
              </a:rPr>
              <a:t>Ein weiteres Beispiel ist die Umstellung auf nachhaltige Landwirtschaft, die ökologische Landwirtschaftsverfahren und den Verzicht auf synthetische Pestizide und Düngemittel umfasst. </a:t>
            </a:r>
          </a:p>
          <a:p>
            <a:pPr marL="171450" indent="-171450" algn="l">
              <a:buFont typeface="Wingdings" panose="05000000000000000000" pitchFamily="2" charset="2"/>
              <a:buChar char="à"/>
            </a:pPr>
            <a:r>
              <a:rPr lang="de-DE" b="0" i="0" dirty="0">
                <a:solidFill>
                  <a:srgbClr val="374151"/>
                </a:solidFill>
                <a:effectLst/>
                <a:latin typeface="Söhne"/>
              </a:rPr>
              <a:t>Dies kann dazu beitragen, die Biodiversität zu erhalten und die Belastung von Böden, Wasser und Luft zu reduzieren. </a:t>
            </a:r>
          </a:p>
          <a:p>
            <a:pPr marL="171450" indent="-171450" algn="l">
              <a:buFont typeface="Wingdings" panose="05000000000000000000" pitchFamily="2" charset="2"/>
              <a:buChar char="à"/>
            </a:pPr>
            <a:r>
              <a:rPr lang="de-DE" b="0" i="0" dirty="0">
                <a:solidFill>
                  <a:srgbClr val="374151"/>
                </a:solidFill>
                <a:effectLst/>
                <a:latin typeface="Söhne"/>
              </a:rPr>
              <a:t>Darüber hinaus können nachhaltige Landwirtschaftspraktiken auch dazu beitragen, den Klimawandel durch die Bindung von Kohlenstoff im Boden zu bekämpfen.</a:t>
            </a:r>
          </a:p>
          <a:p>
            <a:pPr algn="l"/>
            <a:endParaRPr lang="de-DE" b="0" i="0" dirty="0">
              <a:solidFill>
                <a:srgbClr val="374151"/>
              </a:solidFill>
              <a:effectLst/>
              <a:latin typeface="Söhne"/>
            </a:endParaRPr>
          </a:p>
          <a:p>
            <a:pPr algn="l"/>
            <a:r>
              <a:rPr lang="de-DE" b="0" i="0" dirty="0">
                <a:solidFill>
                  <a:srgbClr val="374151"/>
                </a:solidFill>
                <a:effectLst/>
                <a:latin typeface="Söhne"/>
              </a:rPr>
              <a:t>- In beiden Fällen geht es darum, ökologische, soziale und wirtschaftliche Nachhaltigkeit miteinander in Einklang zu bringen und langfristig zu sichern.</a:t>
            </a:r>
          </a:p>
          <a:p>
            <a:endParaRPr lang="de-AT" dirty="0"/>
          </a:p>
        </p:txBody>
      </p:sp>
      <p:sp>
        <p:nvSpPr>
          <p:cNvPr id="4" name="Foliennummernplatzhalter 3"/>
          <p:cNvSpPr>
            <a:spLocks noGrp="1"/>
          </p:cNvSpPr>
          <p:nvPr>
            <p:ph type="sldNum" sz="quarter" idx="5"/>
          </p:nvPr>
        </p:nvSpPr>
        <p:spPr/>
        <p:txBody>
          <a:bodyPr/>
          <a:lstStyle/>
          <a:p>
            <a:fld id="{F749BFEC-4C29-4EC1-A8C2-51C5A71C7B5B}" type="slidenum">
              <a:rPr lang="de-AT" smtClean="0"/>
              <a:t>3</a:t>
            </a:fld>
            <a:endParaRPr lang="de-AT"/>
          </a:p>
        </p:txBody>
      </p:sp>
    </p:spTree>
    <p:extLst>
      <p:ext uri="{BB962C8B-B14F-4D97-AF65-F5344CB8AC3E}">
        <p14:creationId xmlns:p14="http://schemas.microsoft.com/office/powerpoint/2010/main" val="386990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AT" dirty="0"/>
              <a:t>Förderung von fairen Löhnen und Arbeitsbedingungen (Lohngefälle zwischen Berufen, Geschlechtern)</a:t>
            </a:r>
          </a:p>
          <a:p>
            <a:pPr marL="171450" indent="-171450">
              <a:buFontTx/>
              <a:buChar char="-"/>
            </a:pPr>
            <a:r>
              <a:rPr lang="de-AT" dirty="0"/>
              <a:t>Maßnahmen: Mindestlohn, Tarifverträge, Arbeitszeitregulierungen, Arbeitsplatzsicherheit</a:t>
            </a:r>
          </a:p>
          <a:p>
            <a:pPr marL="171450" indent="-171450">
              <a:buFontTx/>
              <a:buChar char="-"/>
            </a:pPr>
            <a:r>
              <a:rPr lang="de-AT" dirty="0"/>
              <a:t>Wichtig: Diskriminierung am Arbeitsplatz </a:t>
            </a:r>
            <a:r>
              <a:rPr lang="de-AT" dirty="0">
                <a:sym typeface="Wingdings" panose="05000000000000000000" pitchFamily="2" charset="2"/>
              </a:rPr>
              <a:t> gleiche Chancen zu bieten </a:t>
            </a:r>
          </a:p>
          <a:p>
            <a:pPr marL="171450" indent="-171450">
              <a:buFontTx/>
              <a:buChar char="-"/>
            </a:pPr>
            <a:endParaRPr lang="de-AT" dirty="0">
              <a:sym typeface="Wingdings" panose="05000000000000000000" pitchFamily="2" charset="2"/>
            </a:endParaRPr>
          </a:p>
          <a:p>
            <a:pPr marL="171450" indent="-171450">
              <a:buFontTx/>
              <a:buChar char="-"/>
            </a:pPr>
            <a:r>
              <a:rPr lang="de-AT" dirty="0">
                <a:sym typeface="Wingdings" panose="05000000000000000000" pitchFamily="2" charset="2"/>
              </a:rPr>
              <a:t>Förderung von Bildung &amp; Qualifizierung für benachteiligte Bevölkerungsgruppen</a:t>
            </a:r>
            <a:endParaRPr lang="de-AT" dirty="0"/>
          </a:p>
        </p:txBody>
      </p:sp>
      <p:sp>
        <p:nvSpPr>
          <p:cNvPr id="4" name="Foliennummernplatzhalter 3"/>
          <p:cNvSpPr>
            <a:spLocks noGrp="1"/>
          </p:cNvSpPr>
          <p:nvPr>
            <p:ph type="sldNum" sz="quarter" idx="5"/>
          </p:nvPr>
        </p:nvSpPr>
        <p:spPr/>
        <p:txBody>
          <a:bodyPr/>
          <a:lstStyle/>
          <a:p>
            <a:fld id="{F749BFEC-4C29-4EC1-A8C2-51C5A71C7B5B}" type="slidenum">
              <a:rPr lang="de-AT" smtClean="0"/>
              <a:t>4</a:t>
            </a:fld>
            <a:endParaRPr lang="de-AT"/>
          </a:p>
        </p:txBody>
      </p:sp>
    </p:spTree>
    <p:extLst>
      <p:ext uri="{BB962C8B-B14F-4D97-AF65-F5344CB8AC3E}">
        <p14:creationId xmlns:p14="http://schemas.microsoft.com/office/powerpoint/2010/main" val="3547602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F749BFEC-4C29-4EC1-A8C2-51C5A71C7B5B}" type="slidenum">
              <a:rPr lang="de-AT" smtClean="0"/>
              <a:t>5</a:t>
            </a:fld>
            <a:endParaRPr lang="de-AT"/>
          </a:p>
        </p:txBody>
      </p:sp>
    </p:spTree>
    <p:extLst>
      <p:ext uri="{BB962C8B-B14F-4D97-AF65-F5344CB8AC3E}">
        <p14:creationId xmlns:p14="http://schemas.microsoft.com/office/powerpoint/2010/main" val="3480333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8E495C-35C3-2F15-A996-E0FE2E5BEA0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D168B5C-B769-A4DB-BB07-449FFC6608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8430696-E3AD-73AC-767F-E839A709B89F}"/>
              </a:ext>
            </a:extLst>
          </p:cNvPr>
          <p:cNvSpPr>
            <a:spLocks noGrp="1"/>
          </p:cNvSpPr>
          <p:nvPr>
            <p:ph type="dt" sz="half" idx="10"/>
          </p:nvPr>
        </p:nvSpPr>
        <p:spPr/>
        <p:txBody>
          <a:bodyPr/>
          <a:lstStyle/>
          <a:p>
            <a:fld id="{D8B99922-C277-1940-8FFC-6B17843CB8BB}" type="datetimeFigureOut">
              <a:rPr lang="de-DE" smtClean="0"/>
              <a:t>20.04.23</a:t>
            </a:fld>
            <a:endParaRPr lang="de-DE"/>
          </a:p>
        </p:txBody>
      </p:sp>
      <p:sp>
        <p:nvSpPr>
          <p:cNvPr id="5" name="Fußzeilenplatzhalter 4">
            <a:extLst>
              <a:ext uri="{FF2B5EF4-FFF2-40B4-BE49-F238E27FC236}">
                <a16:creationId xmlns:a16="http://schemas.microsoft.com/office/drawing/2014/main" id="{69701B38-6129-0CF4-3600-33FFFBE0F73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E3A6306-BE37-A16A-B6CA-1390297333A1}"/>
              </a:ext>
            </a:extLst>
          </p:cNvPr>
          <p:cNvSpPr>
            <a:spLocks noGrp="1"/>
          </p:cNvSpPr>
          <p:nvPr>
            <p:ph type="sldNum" sz="quarter" idx="12"/>
          </p:nvPr>
        </p:nvSpPr>
        <p:spPr/>
        <p:txBody>
          <a:bodyPr/>
          <a:lstStyle/>
          <a:p>
            <a:fld id="{D0CA3391-85D3-C247-A7BC-F21E51D62E15}" type="slidenum">
              <a:rPr lang="de-DE" smtClean="0"/>
              <a:t>‹Nr.›</a:t>
            </a:fld>
            <a:endParaRPr lang="de-DE"/>
          </a:p>
        </p:txBody>
      </p:sp>
    </p:spTree>
    <p:extLst>
      <p:ext uri="{BB962C8B-B14F-4D97-AF65-F5344CB8AC3E}">
        <p14:creationId xmlns:p14="http://schemas.microsoft.com/office/powerpoint/2010/main" val="445380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25D5C-B682-F173-312E-F36319B081C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BB53B2EF-384B-CEBA-DEC4-39CF3197583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1D7721E-AC85-1183-ED37-DFAFCC9F2081}"/>
              </a:ext>
            </a:extLst>
          </p:cNvPr>
          <p:cNvSpPr>
            <a:spLocks noGrp="1"/>
          </p:cNvSpPr>
          <p:nvPr>
            <p:ph type="dt" sz="half" idx="10"/>
          </p:nvPr>
        </p:nvSpPr>
        <p:spPr/>
        <p:txBody>
          <a:bodyPr/>
          <a:lstStyle/>
          <a:p>
            <a:fld id="{D8B99922-C277-1940-8FFC-6B17843CB8BB}" type="datetimeFigureOut">
              <a:rPr lang="de-DE" smtClean="0"/>
              <a:t>20.04.23</a:t>
            </a:fld>
            <a:endParaRPr lang="de-DE"/>
          </a:p>
        </p:txBody>
      </p:sp>
      <p:sp>
        <p:nvSpPr>
          <p:cNvPr id="5" name="Fußzeilenplatzhalter 4">
            <a:extLst>
              <a:ext uri="{FF2B5EF4-FFF2-40B4-BE49-F238E27FC236}">
                <a16:creationId xmlns:a16="http://schemas.microsoft.com/office/drawing/2014/main" id="{77DC6A9F-5A28-765A-1596-672CDD8F8C9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5D6F37A-F16C-D0AB-C096-0769C5A6F66A}"/>
              </a:ext>
            </a:extLst>
          </p:cNvPr>
          <p:cNvSpPr>
            <a:spLocks noGrp="1"/>
          </p:cNvSpPr>
          <p:nvPr>
            <p:ph type="sldNum" sz="quarter" idx="12"/>
          </p:nvPr>
        </p:nvSpPr>
        <p:spPr/>
        <p:txBody>
          <a:bodyPr/>
          <a:lstStyle/>
          <a:p>
            <a:fld id="{D0CA3391-85D3-C247-A7BC-F21E51D62E15}" type="slidenum">
              <a:rPr lang="de-DE" smtClean="0"/>
              <a:t>‹Nr.›</a:t>
            </a:fld>
            <a:endParaRPr lang="de-DE"/>
          </a:p>
        </p:txBody>
      </p:sp>
    </p:spTree>
    <p:extLst>
      <p:ext uri="{BB962C8B-B14F-4D97-AF65-F5344CB8AC3E}">
        <p14:creationId xmlns:p14="http://schemas.microsoft.com/office/powerpoint/2010/main" val="223581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27A1677-DAF5-25FE-8EEC-D4B166CB24C3}"/>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F6A7876-3DFE-5981-27B2-5F01481B081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C14A6BA-37A5-3194-C9C3-707FA8241212}"/>
              </a:ext>
            </a:extLst>
          </p:cNvPr>
          <p:cNvSpPr>
            <a:spLocks noGrp="1"/>
          </p:cNvSpPr>
          <p:nvPr>
            <p:ph type="dt" sz="half" idx="10"/>
          </p:nvPr>
        </p:nvSpPr>
        <p:spPr/>
        <p:txBody>
          <a:bodyPr/>
          <a:lstStyle/>
          <a:p>
            <a:fld id="{D8B99922-C277-1940-8FFC-6B17843CB8BB}" type="datetimeFigureOut">
              <a:rPr lang="de-DE" smtClean="0"/>
              <a:t>20.04.23</a:t>
            </a:fld>
            <a:endParaRPr lang="de-DE"/>
          </a:p>
        </p:txBody>
      </p:sp>
      <p:sp>
        <p:nvSpPr>
          <p:cNvPr id="5" name="Fußzeilenplatzhalter 4">
            <a:extLst>
              <a:ext uri="{FF2B5EF4-FFF2-40B4-BE49-F238E27FC236}">
                <a16:creationId xmlns:a16="http://schemas.microsoft.com/office/drawing/2014/main" id="{297D2AEA-9537-D620-25A3-93300B830DD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F3A4AC6-A8AA-9FAF-BD3E-2EB5562D22E3}"/>
              </a:ext>
            </a:extLst>
          </p:cNvPr>
          <p:cNvSpPr>
            <a:spLocks noGrp="1"/>
          </p:cNvSpPr>
          <p:nvPr>
            <p:ph type="sldNum" sz="quarter" idx="12"/>
          </p:nvPr>
        </p:nvSpPr>
        <p:spPr/>
        <p:txBody>
          <a:bodyPr/>
          <a:lstStyle/>
          <a:p>
            <a:fld id="{D0CA3391-85D3-C247-A7BC-F21E51D62E15}" type="slidenum">
              <a:rPr lang="de-DE" smtClean="0"/>
              <a:t>‹Nr.›</a:t>
            </a:fld>
            <a:endParaRPr lang="de-DE"/>
          </a:p>
        </p:txBody>
      </p:sp>
    </p:spTree>
    <p:extLst>
      <p:ext uri="{BB962C8B-B14F-4D97-AF65-F5344CB8AC3E}">
        <p14:creationId xmlns:p14="http://schemas.microsoft.com/office/powerpoint/2010/main" val="129329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635D41-42B6-9DA2-DFBC-6F88F063483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0E04EFE-28F2-9BED-75B2-C37E1148D1F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2083E5C-1359-CDD2-58EB-C49AD28AF246}"/>
              </a:ext>
            </a:extLst>
          </p:cNvPr>
          <p:cNvSpPr>
            <a:spLocks noGrp="1"/>
          </p:cNvSpPr>
          <p:nvPr>
            <p:ph type="dt" sz="half" idx="10"/>
          </p:nvPr>
        </p:nvSpPr>
        <p:spPr/>
        <p:txBody>
          <a:bodyPr/>
          <a:lstStyle/>
          <a:p>
            <a:fld id="{D8B99922-C277-1940-8FFC-6B17843CB8BB}" type="datetimeFigureOut">
              <a:rPr lang="de-DE" smtClean="0"/>
              <a:t>20.04.23</a:t>
            </a:fld>
            <a:endParaRPr lang="de-DE"/>
          </a:p>
        </p:txBody>
      </p:sp>
      <p:sp>
        <p:nvSpPr>
          <p:cNvPr id="5" name="Fußzeilenplatzhalter 4">
            <a:extLst>
              <a:ext uri="{FF2B5EF4-FFF2-40B4-BE49-F238E27FC236}">
                <a16:creationId xmlns:a16="http://schemas.microsoft.com/office/drawing/2014/main" id="{F21A04F6-4F82-2972-062F-D29991981B6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28AB84D-2FD5-486E-7CCC-C11C059F4707}"/>
              </a:ext>
            </a:extLst>
          </p:cNvPr>
          <p:cNvSpPr>
            <a:spLocks noGrp="1"/>
          </p:cNvSpPr>
          <p:nvPr>
            <p:ph type="sldNum" sz="quarter" idx="12"/>
          </p:nvPr>
        </p:nvSpPr>
        <p:spPr/>
        <p:txBody>
          <a:bodyPr/>
          <a:lstStyle/>
          <a:p>
            <a:fld id="{D0CA3391-85D3-C247-A7BC-F21E51D62E15}" type="slidenum">
              <a:rPr lang="de-DE" smtClean="0"/>
              <a:t>‹Nr.›</a:t>
            </a:fld>
            <a:endParaRPr lang="de-DE"/>
          </a:p>
        </p:txBody>
      </p:sp>
    </p:spTree>
    <p:extLst>
      <p:ext uri="{BB962C8B-B14F-4D97-AF65-F5344CB8AC3E}">
        <p14:creationId xmlns:p14="http://schemas.microsoft.com/office/powerpoint/2010/main" val="450260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F925D-0F70-BC53-66A9-5513E6AA910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3098562-FD60-DB16-6A70-3466BE28F8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7DC2867-B59A-E8B8-5466-2D9FF7AF8AAC}"/>
              </a:ext>
            </a:extLst>
          </p:cNvPr>
          <p:cNvSpPr>
            <a:spLocks noGrp="1"/>
          </p:cNvSpPr>
          <p:nvPr>
            <p:ph type="dt" sz="half" idx="10"/>
          </p:nvPr>
        </p:nvSpPr>
        <p:spPr/>
        <p:txBody>
          <a:bodyPr/>
          <a:lstStyle/>
          <a:p>
            <a:fld id="{D8B99922-C277-1940-8FFC-6B17843CB8BB}" type="datetimeFigureOut">
              <a:rPr lang="de-DE" smtClean="0"/>
              <a:t>20.04.23</a:t>
            </a:fld>
            <a:endParaRPr lang="de-DE"/>
          </a:p>
        </p:txBody>
      </p:sp>
      <p:sp>
        <p:nvSpPr>
          <p:cNvPr id="5" name="Fußzeilenplatzhalter 4">
            <a:extLst>
              <a:ext uri="{FF2B5EF4-FFF2-40B4-BE49-F238E27FC236}">
                <a16:creationId xmlns:a16="http://schemas.microsoft.com/office/drawing/2014/main" id="{54657094-9A31-CB58-06FF-5F4B5F348ED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97F5D80-5111-AEA7-D190-29A3B2783407}"/>
              </a:ext>
            </a:extLst>
          </p:cNvPr>
          <p:cNvSpPr>
            <a:spLocks noGrp="1"/>
          </p:cNvSpPr>
          <p:nvPr>
            <p:ph type="sldNum" sz="quarter" idx="12"/>
          </p:nvPr>
        </p:nvSpPr>
        <p:spPr/>
        <p:txBody>
          <a:bodyPr/>
          <a:lstStyle/>
          <a:p>
            <a:fld id="{D0CA3391-85D3-C247-A7BC-F21E51D62E15}" type="slidenum">
              <a:rPr lang="de-DE" smtClean="0"/>
              <a:t>‹Nr.›</a:t>
            </a:fld>
            <a:endParaRPr lang="de-DE"/>
          </a:p>
        </p:txBody>
      </p:sp>
    </p:spTree>
    <p:extLst>
      <p:ext uri="{BB962C8B-B14F-4D97-AF65-F5344CB8AC3E}">
        <p14:creationId xmlns:p14="http://schemas.microsoft.com/office/powerpoint/2010/main" val="379565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45112B-1C55-89C3-CC41-C9DB5BEDBB1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6075B36-B404-C9E3-AD3D-5D0BF033F37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D4E95CD-1F58-B438-FD32-159F9C48AD2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B579B7C-9A59-2A1E-23E1-CBBA54E71DF9}"/>
              </a:ext>
            </a:extLst>
          </p:cNvPr>
          <p:cNvSpPr>
            <a:spLocks noGrp="1"/>
          </p:cNvSpPr>
          <p:nvPr>
            <p:ph type="dt" sz="half" idx="10"/>
          </p:nvPr>
        </p:nvSpPr>
        <p:spPr/>
        <p:txBody>
          <a:bodyPr/>
          <a:lstStyle/>
          <a:p>
            <a:fld id="{D8B99922-C277-1940-8FFC-6B17843CB8BB}" type="datetimeFigureOut">
              <a:rPr lang="de-DE" smtClean="0"/>
              <a:t>20.04.23</a:t>
            </a:fld>
            <a:endParaRPr lang="de-DE"/>
          </a:p>
        </p:txBody>
      </p:sp>
      <p:sp>
        <p:nvSpPr>
          <p:cNvPr id="6" name="Fußzeilenplatzhalter 5">
            <a:extLst>
              <a:ext uri="{FF2B5EF4-FFF2-40B4-BE49-F238E27FC236}">
                <a16:creationId xmlns:a16="http://schemas.microsoft.com/office/drawing/2014/main" id="{1400E87A-1411-CDE4-8781-4344D9CCF8B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63FC37D-8978-F74C-78DC-71DB23AF1FD7}"/>
              </a:ext>
            </a:extLst>
          </p:cNvPr>
          <p:cNvSpPr>
            <a:spLocks noGrp="1"/>
          </p:cNvSpPr>
          <p:nvPr>
            <p:ph type="sldNum" sz="quarter" idx="12"/>
          </p:nvPr>
        </p:nvSpPr>
        <p:spPr/>
        <p:txBody>
          <a:bodyPr/>
          <a:lstStyle/>
          <a:p>
            <a:fld id="{D0CA3391-85D3-C247-A7BC-F21E51D62E15}" type="slidenum">
              <a:rPr lang="de-DE" smtClean="0"/>
              <a:t>‹Nr.›</a:t>
            </a:fld>
            <a:endParaRPr lang="de-DE"/>
          </a:p>
        </p:txBody>
      </p:sp>
    </p:spTree>
    <p:extLst>
      <p:ext uri="{BB962C8B-B14F-4D97-AF65-F5344CB8AC3E}">
        <p14:creationId xmlns:p14="http://schemas.microsoft.com/office/powerpoint/2010/main" val="337859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8A6F3F-A7FC-565E-50BF-D6FDB534683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A500E10-9B1E-AAE4-B812-B2CBE70BC4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1218692-AEA2-B01B-074D-A9805478082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34B8FA5-115C-4CE5-0BCD-4DEC82EB27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56E243D-22CE-E697-0389-D22B96376A0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576B91C-D539-A103-744C-C081038CAB8D}"/>
              </a:ext>
            </a:extLst>
          </p:cNvPr>
          <p:cNvSpPr>
            <a:spLocks noGrp="1"/>
          </p:cNvSpPr>
          <p:nvPr>
            <p:ph type="dt" sz="half" idx="10"/>
          </p:nvPr>
        </p:nvSpPr>
        <p:spPr/>
        <p:txBody>
          <a:bodyPr/>
          <a:lstStyle/>
          <a:p>
            <a:fld id="{D8B99922-C277-1940-8FFC-6B17843CB8BB}" type="datetimeFigureOut">
              <a:rPr lang="de-DE" smtClean="0"/>
              <a:t>20.04.23</a:t>
            </a:fld>
            <a:endParaRPr lang="de-DE"/>
          </a:p>
        </p:txBody>
      </p:sp>
      <p:sp>
        <p:nvSpPr>
          <p:cNvPr id="8" name="Fußzeilenplatzhalter 7">
            <a:extLst>
              <a:ext uri="{FF2B5EF4-FFF2-40B4-BE49-F238E27FC236}">
                <a16:creationId xmlns:a16="http://schemas.microsoft.com/office/drawing/2014/main" id="{7DFCAE0E-43B5-2862-8F9A-008D0608B05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74EACF8-363D-5EA6-7CE3-9E82960B96EA}"/>
              </a:ext>
            </a:extLst>
          </p:cNvPr>
          <p:cNvSpPr>
            <a:spLocks noGrp="1"/>
          </p:cNvSpPr>
          <p:nvPr>
            <p:ph type="sldNum" sz="quarter" idx="12"/>
          </p:nvPr>
        </p:nvSpPr>
        <p:spPr/>
        <p:txBody>
          <a:bodyPr/>
          <a:lstStyle/>
          <a:p>
            <a:fld id="{D0CA3391-85D3-C247-A7BC-F21E51D62E15}" type="slidenum">
              <a:rPr lang="de-DE" smtClean="0"/>
              <a:t>‹Nr.›</a:t>
            </a:fld>
            <a:endParaRPr lang="de-DE"/>
          </a:p>
        </p:txBody>
      </p:sp>
    </p:spTree>
    <p:extLst>
      <p:ext uri="{BB962C8B-B14F-4D97-AF65-F5344CB8AC3E}">
        <p14:creationId xmlns:p14="http://schemas.microsoft.com/office/powerpoint/2010/main" val="363902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17BA-1EBB-54FC-B254-A7D609775E8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28F48E9-FD7F-070E-A12D-D42CB17A68D9}"/>
              </a:ext>
            </a:extLst>
          </p:cNvPr>
          <p:cNvSpPr>
            <a:spLocks noGrp="1"/>
          </p:cNvSpPr>
          <p:nvPr>
            <p:ph type="dt" sz="half" idx="10"/>
          </p:nvPr>
        </p:nvSpPr>
        <p:spPr/>
        <p:txBody>
          <a:bodyPr/>
          <a:lstStyle/>
          <a:p>
            <a:fld id="{D8B99922-C277-1940-8FFC-6B17843CB8BB}" type="datetimeFigureOut">
              <a:rPr lang="de-DE" smtClean="0"/>
              <a:t>20.04.23</a:t>
            </a:fld>
            <a:endParaRPr lang="de-DE"/>
          </a:p>
        </p:txBody>
      </p:sp>
      <p:sp>
        <p:nvSpPr>
          <p:cNvPr id="4" name="Fußzeilenplatzhalter 3">
            <a:extLst>
              <a:ext uri="{FF2B5EF4-FFF2-40B4-BE49-F238E27FC236}">
                <a16:creationId xmlns:a16="http://schemas.microsoft.com/office/drawing/2014/main" id="{2CCD1CB3-45D4-05D4-6E87-CEF83644C06C}"/>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CDCC308-774B-86F0-10D4-0CB69E6BE180}"/>
              </a:ext>
            </a:extLst>
          </p:cNvPr>
          <p:cNvSpPr>
            <a:spLocks noGrp="1"/>
          </p:cNvSpPr>
          <p:nvPr>
            <p:ph type="sldNum" sz="quarter" idx="12"/>
          </p:nvPr>
        </p:nvSpPr>
        <p:spPr/>
        <p:txBody>
          <a:bodyPr/>
          <a:lstStyle/>
          <a:p>
            <a:fld id="{D0CA3391-85D3-C247-A7BC-F21E51D62E15}" type="slidenum">
              <a:rPr lang="de-DE" smtClean="0"/>
              <a:t>‹Nr.›</a:t>
            </a:fld>
            <a:endParaRPr lang="de-DE"/>
          </a:p>
        </p:txBody>
      </p:sp>
    </p:spTree>
    <p:extLst>
      <p:ext uri="{BB962C8B-B14F-4D97-AF65-F5344CB8AC3E}">
        <p14:creationId xmlns:p14="http://schemas.microsoft.com/office/powerpoint/2010/main" val="1069644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56B8A72-8976-537B-F54A-EB5187A04907}"/>
              </a:ext>
            </a:extLst>
          </p:cNvPr>
          <p:cNvSpPr>
            <a:spLocks noGrp="1"/>
          </p:cNvSpPr>
          <p:nvPr>
            <p:ph type="dt" sz="half" idx="10"/>
          </p:nvPr>
        </p:nvSpPr>
        <p:spPr/>
        <p:txBody>
          <a:bodyPr/>
          <a:lstStyle/>
          <a:p>
            <a:fld id="{D8B99922-C277-1940-8FFC-6B17843CB8BB}" type="datetimeFigureOut">
              <a:rPr lang="de-DE" smtClean="0"/>
              <a:t>20.04.23</a:t>
            </a:fld>
            <a:endParaRPr lang="de-DE"/>
          </a:p>
        </p:txBody>
      </p:sp>
      <p:sp>
        <p:nvSpPr>
          <p:cNvPr id="3" name="Fußzeilenplatzhalter 2">
            <a:extLst>
              <a:ext uri="{FF2B5EF4-FFF2-40B4-BE49-F238E27FC236}">
                <a16:creationId xmlns:a16="http://schemas.microsoft.com/office/drawing/2014/main" id="{CA375292-098F-CE90-9AC5-C23A83BD533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8D6A64E-AC4B-DED2-DC6E-52F6F0C939D9}"/>
              </a:ext>
            </a:extLst>
          </p:cNvPr>
          <p:cNvSpPr>
            <a:spLocks noGrp="1"/>
          </p:cNvSpPr>
          <p:nvPr>
            <p:ph type="sldNum" sz="quarter" idx="12"/>
          </p:nvPr>
        </p:nvSpPr>
        <p:spPr/>
        <p:txBody>
          <a:bodyPr/>
          <a:lstStyle/>
          <a:p>
            <a:fld id="{D0CA3391-85D3-C247-A7BC-F21E51D62E15}" type="slidenum">
              <a:rPr lang="de-DE" smtClean="0"/>
              <a:t>‹Nr.›</a:t>
            </a:fld>
            <a:endParaRPr lang="de-DE"/>
          </a:p>
        </p:txBody>
      </p:sp>
    </p:spTree>
    <p:extLst>
      <p:ext uri="{BB962C8B-B14F-4D97-AF65-F5344CB8AC3E}">
        <p14:creationId xmlns:p14="http://schemas.microsoft.com/office/powerpoint/2010/main" val="2211031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070BD2-F056-2E36-6253-F11C00D12D6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15FD0F1-77B2-3152-C5FD-2679F04999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3DFF493-8F64-5083-2998-953AA45161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6C3F235-DA7D-0B35-46C4-D4628B50AF5D}"/>
              </a:ext>
            </a:extLst>
          </p:cNvPr>
          <p:cNvSpPr>
            <a:spLocks noGrp="1"/>
          </p:cNvSpPr>
          <p:nvPr>
            <p:ph type="dt" sz="half" idx="10"/>
          </p:nvPr>
        </p:nvSpPr>
        <p:spPr/>
        <p:txBody>
          <a:bodyPr/>
          <a:lstStyle/>
          <a:p>
            <a:fld id="{D8B99922-C277-1940-8FFC-6B17843CB8BB}" type="datetimeFigureOut">
              <a:rPr lang="de-DE" smtClean="0"/>
              <a:t>20.04.23</a:t>
            </a:fld>
            <a:endParaRPr lang="de-DE"/>
          </a:p>
        </p:txBody>
      </p:sp>
      <p:sp>
        <p:nvSpPr>
          <p:cNvPr id="6" name="Fußzeilenplatzhalter 5">
            <a:extLst>
              <a:ext uri="{FF2B5EF4-FFF2-40B4-BE49-F238E27FC236}">
                <a16:creationId xmlns:a16="http://schemas.microsoft.com/office/drawing/2014/main" id="{04B26B76-F430-7ECD-399B-CD104CD62B8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E46B098-50EC-1DE2-C24D-EF5707C7CE73}"/>
              </a:ext>
            </a:extLst>
          </p:cNvPr>
          <p:cNvSpPr>
            <a:spLocks noGrp="1"/>
          </p:cNvSpPr>
          <p:nvPr>
            <p:ph type="sldNum" sz="quarter" idx="12"/>
          </p:nvPr>
        </p:nvSpPr>
        <p:spPr/>
        <p:txBody>
          <a:bodyPr/>
          <a:lstStyle/>
          <a:p>
            <a:fld id="{D0CA3391-85D3-C247-A7BC-F21E51D62E15}" type="slidenum">
              <a:rPr lang="de-DE" smtClean="0"/>
              <a:t>‹Nr.›</a:t>
            </a:fld>
            <a:endParaRPr lang="de-DE"/>
          </a:p>
        </p:txBody>
      </p:sp>
    </p:spTree>
    <p:extLst>
      <p:ext uri="{BB962C8B-B14F-4D97-AF65-F5344CB8AC3E}">
        <p14:creationId xmlns:p14="http://schemas.microsoft.com/office/powerpoint/2010/main" val="2985135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CD4EB1-B3CB-3710-F772-B61F14500BD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02120D5-DA7B-0A46-0E7C-98F7045DB0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181248BE-A34C-B3B8-D27B-A9083DA75F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45E3E42-BA28-0067-B59A-BC2C56ED1CB2}"/>
              </a:ext>
            </a:extLst>
          </p:cNvPr>
          <p:cNvSpPr>
            <a:spLocks noGrp="1"/>
          </p:cNvSpPr>
          <p:nvPr>
            <p:ph type="dt" sz="half" idx="10"/>
          </p:nvPr>
        </p:nvSpPr>
        <p:spPr/>
        <p:txBody>
          <a:bodyPr/>
          <a:lstStyle/>
          <a:p>
            <a:fld id="{D8B99922-C277-1940-8FFC-6B17843CB8BB}" type="datetimeFigureOut">
              <a:rPr lang="de-DE" smtClean="0"/>
              <a:t>20.04.23</a:t>
            </a:fld>
            <a:endParaRPr lang="de-DE"/>
          </a:p>
        </p:txBody>
      </p:sp>
      <p:sp>
        <p:nvSpPr>
          <p:cNvPr id="6" name="Fußzeilenplatzhalter 5">
            <a:extLst>
              <a:ext uri="{FF2B5EF4-FFF2-40B4-BE49-F238E27FC236}">
                <a16:creationId xmlns:a16="http://schemas.microsoft.com/office/drawing/2014/main" id="{0F80E8D8-403A-1908-735E-6D46D97981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6346A98-B59D-F185-DC40-D3E900C784D2}"/>
              </a:ext>
            </a:extLst>
          </p:cNvPr>
          <p:cNvSpPr>
            <a:spLocks noGrp="1"/>
          </p:cNvSpPr>
          <p:nvPr>
            <p:ph type="sldNum" sz="quarter" idx="12"/>
          </p:nvPr>
        </p:nvSpPr>
        <p:spPr/>
        <p:txBody>
          <a:bodyPr/>
          <a:lstStyle/>
          <a:p>
            <a:fld id="{D0CA3391-85D3-C247-A7BC-F21E51D62E15}" type="slidenum">
              <a:rPr lang="de-DE" smtClean="0"/>
              <a:t>‹Nr.›</a:t>
            </a:fld>
            <a:endParaRPr lang="de-DE"/>
          </a:p>
        </p:txBody>
      </p:sp>
    </p:spTree>
    <p:extLst>
      <p:ext uri="{BB962C8B-B14F-4D97-AF65-F5344CB8AC3E}">
        <p14:creationId xmlns:p14="http://schemas.microsoft.com/office/powerpoint/2010/main" val="3566041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591AF61-EFA8-D4CA-AA35-FB9E2255B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21076FF-4BF4-0B79-63AF-D8843D1C83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7A77E69-0E8F-C39B-B9D0-387FB63B8A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99922-C277-1940-8FFC-6B17843CB8BB}" type="datetimeFigureOut">
              <a:rPr lang="de-DE" smtClean="0"/>
              <a:t>20.04.23</a:t>
            </a:fld>
            <a:endParaRPr lang="de-DE"/>
          </a:p>
        </p:txBody>
      </p:sp>
      <p:sp>
        <p:nvSpPr>
          <p:cNvPr id="5" name="Fußzeilenplatzhalter 4">
            <a:extLst>
              <a:ext uri="{FF2B5EF4-FFF2-40B4-BE49-F238E27FC236}">
                <a16:creationId xmlns:a16="http://schemas.microsoft.com/office/drawing/2014/main" id="{03FE98E6-F5D1-C26C-D8E4-81C47A2E3B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99199EEF-7865-3299-5FCD-02D400EF8D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A3391-85D3-C247-A7BC-F21E51D62E15}" type="slidenum">
              <a:rPr lang="de-DE" smtClean="0"/>
              <a:t>‹Nr.›</a:t>
            </a:fld>
            <a:endParaRPr lang="de-DE"/>
          </a:p>
        </p:txBody>
      </p:sp>
    </p:spTree>
    <p:extLst>
      <p:ext uri="{BB962C8B-B14F-4D97-AF65-F5344CB8AC3E}">
        <p14:creationId xmlns:p14="http://schemas.microsoft.com/office/powerpoint/2010/main" val="1368193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464EC53C-35C4-4E84-AFE2-A7D081852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9" name="Picture 48" descr="Ein Bild, das Diagramm enthält.&#10;&#10;Automatisch generierte Beschreibung">
            <a:extLst>
              <a:ext uri="{FF2B5EF4-FFF2-40B4-BE49-F238E27FC236}">
                <a16:creationId xmlns:a16="http://schemas.microsoft.com/office/drawing/2014/main" id="{FB091EF6-6573-883B-A29C-2118E74BBB6C}"/>
              </a:ext>
            </a:extLst>
          </p:cNvPr>
          <p:cNvPicPr>
            <a:picLocks noChangeAspect="1"/>
          </p:cNvPicPr>
          <p:nvPr/>
        </p:nvPicPr>
        <p:blipFill rotWithShape="1">
          <a:blip r:embed="rId2">
            <a:duotone>
              <a:schemeClr val="accent1">
                <a:shade val="45000"/>
                <a:satMod val="135000"/>
              </a:schemeClr>
              <a:prstClr val="white"/>
            </a:duotone>
            <a:alphaModFix amt="35000"/>
          </a:blip>
          <a:srcRect t="29687"/>
          <a:stretch/>
        </p:blipFill>
        <p:spPr>
          <a:xfrm>
            <a:off x="1" y="1"/>
            <a:ext cx="12191999" cy="6858000"/>
          </a:xfrm>
          <a:prstGeom prst="rect">
            <a:avLst/>
          </a:prstGeom>
        </p:spPr>
      </p:pic>
      <p:sp>
        <p:nvSpPr>
          <p:cNvPr id="2" name="Titel 1">
            <a:extLst>
              <a:ext uri="{FF2B5EF4-FFF2-40B4-BE49-F238E27FC236}">
                <a16:creationId xmlns:a16="http://schemas.microsoft.com/office/drawing/2014/main" id="{5CABFF4B-6565-B25B-C7E9-2351F21945FA}"/>
              </a:ext>
            </a:extLst>
          </p:cNvPr>
          <p:cNvSpPr>
            <a:spLocks noGrp="1"/>
          </p:cNvSpPr>
          <p:nvPr>
            <p:ph type="ctrTitle"/>
          </p:nvPr>
        </p:nvSpPr>
        <p:spPr>
          <a:xfrm>
            <a:off x="1256275" y="2271449"/>
            <a:ext cx="9679449" cy="2847058"/>
          </a:xfrm>
        </p:spPr>
        <p:txBody>
          <a:bodyPr anchor="b">
            <a:normAutofit/>
          </a:bodyPr>
          <a:lstStyle/>
          <a:p>
            <a:pPr algn="l"/>
            <a:r>
              <a:rPr lang="de-DE" sz="8000">
                <a:solidFill>
                  <a:srgbClr val="FFFFFF"/>
                </a:solidFill>
              </a:rPr>
              <a:t>Perspektiven der Sozioökonomie</a:t>
            </a:r>
            <a:endParaRPr lang="de-AT" sz="8000">
              <a:solidFill>
                <a:srgbClr val="FFFFFF"/>
              </a:solidFill>
            </a:endParaRPr>
          </a:p>
        </p:txBody>
      </p:sp>
      <p:sp>
        <p:nvSpPr>
          <p:cNvPr id="3" name="Untertitel 2">
            <a:extLst>
              <a:ext uri="{FF2B5EF4-FFF2-40B4-BE49-F238E27FC236}">
                <a16:creationId xmlns:a16="http://schemas.microsoft.com/office/drawing/2014/main" id="{23984AE6-AADF-1930-C4C5-99181F94F8D8}"/>
              </a:ext>
            </a:extLst>
          </p:cNvPr>
          <p:cNvSpPr>
            <a:spLocks noGrp="1"/>
          </p:cNvSpPr>
          <p:nvPr>
            <p:ph type="subTitle" idx="1"/>
          </p:nvPr>
        </p:nvSpPr>
        <p:spPr>
          <a:xfrm>
            <a:off x="1256275" y="5098254"/>
            <a:ext cx="9679449" cy="750259"/>
          </a:xfrm>
        </p:spPr>
        <p:txBody>
          <a:bodyPr anchor="ctr">
            <a:normAutofit/>
          </a:bodyPr>
          <a:lstStyle/>
          <a:p>
            <a:pPr algn="l"/>
            <a:r>
              <a:rPr lang="de-DE" sz="2000">
                <a:solidFill>
                  <a:srgbClr val="FFFFFF"/>
                </a:solidFill>
              </a:rPr>
              <a:t>Hochrieser | Trauner </a:t>
            </a:r>
            <a:endParaRPr lang="de-AT" sz="2000">
              <a:solidFill>
                <a:srgbClr val="FFFFFF"/>
              </a:solidFill>
            </a:endParaRPr>
          </a:p>
        </p:txBody>
      </p:sp>
      <p:cxnSp>
        <p:nvCxnSpPr>
          <p:cNvPr id="64" name="Straight Connector 6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6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470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792593F-7429-4C26-9205-C73F129B8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4FEC82-D430-4945-8AA9-240D0EF9DD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95999" cy="68579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398CD120-7C59-53AF-CBE3-42FADEFC1392}"/>
              </a:ext>
            </a:extLst>
          </p:cNvPr>
          <p:cNvSpPr>
            <a:spLocks noGrp="1"/>
          </p:cNvSpPr>
          <p:nvPr>
            <p:ph sz="half" idx="1"/>
          </p:nvPr>
        </p:nvSpPr>
        <p:spPr>
          <a:xfrm>
            <a:off x="935915" y="2388521"/>
            <a:ext cx="4216997" cy="3603487"/>
          </a:xfrm>
        </p:spPr>
        <p:txBody>
          <a:bodyPr vert="horz" lIns="91440" tIns="45720" rIns="91440" bIns="45720" rtlCol="0" anchor="t">
            <a:normAutofit/>
          </a:bodyPr>
          <a:lstStyle/>
          <a:p>
            <a:pPr marL="0" indent="0" algn="ctr">
              <a:buNone/>
            </a:pPr>
            <a:r>
              <a:rPr lang="en-US" sz="2000" i="1" dirty="0">
                <a:solidFill>
                  <a:srgbClr val="595959"/>
                </a:solidFill>
              </a:rPr>
              <a:t>„</a:t>
            </a:r>
            <a:r>
              <a:rPr lang="en-US" sz="2000" i="1" dirty="0" err="1">
                <a:solidFill>
                  <a:srgbClr val="595959"/>
                </a:solidFill>
                <a:effectLst/>
              </a:rPr>
              <a:t>Neben</a:t>
            </a:r>
            <a:r>
              <a:rPr lang="en-US" sz="2000" i="1" dirty="0">
                <a:solidFill>
                  <a:srgbClr val="595959"/>
                </a:solidFill>
                <a:effectLst/>
              </a:rPr>
              <a:t> den </a:t>
            </a:r>
            <a:r>
              <a:rPr lang="en-US" sz="2000" i="1" dirty="0" err="1">
                <a:solidFill>
                  <a:srgbClr val="595959"/>
                </a:solidFill>
                <a:effectLst/>
              </a:rPr>
              <a:t>bisherigen</a:t>
            </a:r>
            <a:r>
              <a:rPr lang="en-US" sz="2000" i="1" dirty="0">
                <a:solidFill>
                  <a:srgbClr val="595959"/>
                </a:solidFill>
                <a:effectLst/>
              </a:rPr>
              <a:t> </a:t>
            </a:r>
            <a:r>
              <a:rPr lang="en-US" sz="2000" i="1" dirty="0" err="1">
                <a:solidFill>
                  <a:srgbClr val="595959"/>
                </a:solidFill>
                <a:effectLst/>
              </a:rPr>
              <a:t>komparativen</a:t>
            </a:r>
            <a:r>
              <a:rPr lang="en-US" sz="2000" i="1" dirty="0">
                <a:solidFill>
                  <a:srgbClr val="595959"/>
                </a:solidFill>
                <a:effectLst/>
              </a:rPr>
              <a:t> </a:t>
            </a:r>
            <a:r>
              <a:rPr lang="en-US" sz="2000" i="1" dirty="0" err="1">
                <a:solidFill>
                  <a:srgbClr val="595959"/>
                </a:solidFill>
                <a:effectLst/>
              </a:rPr>
              <a:t>Methoden</a:t>
            </a:r>
            <a:r>
              <a:rPr lang="en-US" sz="2000" i="1" dirty="0">
                <a:solidFill>
                  <a:srgbClr val="595959"/>
                </a:solidFill>
                <a:effectLst/>
              </a:rPr>
              <a:t> </a:t>
            </a:r>
            <a:r>
              <a:rPr lang="en-US" sz="2000" i="1" dirty="0" err="1">
                <a:solidFill>
                  <a:srgbClr val="595959"/>
                </a:solidFill>
                <a:effectLst/>
              </a:rPr>
              <a:t>tritt</a:t>
            </a:r>
            <a:r>
              <a:rPr lang="en-US" sz="2000" i="1" dirty="0">
                <a:solidFill>
                  <a:srgbClr val="595959"/>
                </a:solidFill>
                <a:effectLst/>
              </a:rPr>
              <a:t> </a:t>
            </a:r>
            <a:r>
              <a:rPr lang="en-US" sz="2000" i="1" dirty="0" err="1">
                <a:solidFill>
                  <a:srgbClr val="595959"/>
                </a:solidFill>
                <a:effectLst/>
              </a:rPr>
              <a:t>somit</a:t>
            </a:r>
            <a:r>
              <a:rPr lang="en-US" sz="2000" i="1" dirty="0">
                <a:solidFill>
                  <a:srgbClr val="595959"/>
                </a:solidFill>
                <a:effectLst/>
              </a:rPr>
              <a:t> </a:t>
            </a:r>
            <a:r>
              <a:rPr lang="en-US" sz="2000" i="1" dirty="0" err="1">
                <a:solidFill>
                  <a:srgbClr val="595959"/>
                </a:solidFill>
                <a:effectLst/>
              </a:rPr>
              <a:t>im</a:t>
            </a:r>
            <a:r>
              <a:rPr lang="en-US" sz="2000" i="1" dirty="0">
                <a:solidFill>
                  <a:srgbClr val="595959"/>
                </a:solidFill>
                <a:effectLst/>
              </a:rPr>
              <a:t> </a:t>
            </a:r>
            <a:r>
              <a:rPr lang="en-US" sz="2000" i="1" dirty="0" err="1">
                <a:solidFill>
                  <a:srgbClr val="595959"/>
                </a:solidFill>
                <a:effectLst/>
              </a:rPr>
              <a:t>Rahmen</a:t>
            </a:r>
            <a:r>
              <a:rPr lang="en-US" sz="2000" i="1" dirty="0">
                <a:solidFill>
                  <a:srgbClr val="595959"/>
                </a:solidFill>
                <a:effectLst/>
              </a:rPr>
              <a:t> </a:t>
            </a:r>
            <a:r>
              <a:rPr lang="en-US" sz="2000" i="1" dirty="0" err="1">
                <a:solidFill>
                  <a:srgbClr val="595959"/>
                </a:solidFill>
                <a:effectLst/>
              </a:rPr>
              <a:t>einer</a:t>
            </a:r>
            <a:r>
              <a:rPr lang="en-US" sz="2000" i="1" dirty="0">
                <a:solidFill>
                  <a:srgbClr val="595959"/>
                </a:solidFill>
                <a:effectLst/>
              </a:rPr>
              <a:t> </a:t>
            </a:r>
            <a:r>
              <a:rPr lang="en-US" sz="2000" i="1" dirty="0" err="1">
                <a:solidFill>
                  <a:srgbClr val="595959"/>
                </a:solidFill>
                <a:effectLst/>
              </a:rPr>
              <a:t>Sozioökonomie</a:t>
            </a:r>
            <a:r>
              <a:rPr lang="en-US" sz="2000" i="1" dirty="0">
                <a:solidFill>
                  <a:srgbClr val="595959"/>
                </a:solidFill>
                <a:effectLst/>
              </a:rPr>
              <a:t> II </a:t>
            </a:r>
            <a:r>
              <a:rPr lang="en-US" sz="2000" i="1" dirty="0" err="1">
                <a:solidFill>
                  <a:srgbClr val="595959"/>
                </a:solidFill>
                <a:effectLst/>
              </a:rPr>
              <a:t>ein</a:t>
            </a:r>
            <a:r>
              <a:rPr lang="en-US" sz="2000" i="1" dirty="0">
                <a:solidFill>
                  <a:srgbClr val="595959"/>
                </a:solidFill>
                <a:effectLst/>
              </a:rPr>
              <a:t> </a:t>
            </a:r>
            <a:r>
              <a:rPr lang="en-US" sz="2000" i="1" dirty="0" err="1">
                <a:solidFill>
                  <a:srgbClr val="595959"/>
                </a:solidFill>
                <a:effectLst/>
              </a:rPr>
              <a:t>komplexer</a:t>
            </a:r>
            <a:r>
              <a:rPr lang="en-US" sz="2000" i="1" dirty="0">
                <a:solidFill>
                  <a:srgbClr val="595959"/>
                </a:solidFill>
                <a:effectLst/>
              </a:rPr>
              <a:t> </a:t>
            </a:r>
            <a:r>
              <a:rPr lang="en-US" sz="2000" i="1" dirty="0" err="1">
                <a:solidFill>
                  <a:srgbClr val="595959"/>
                </a:solidFill>
                <a:effectLst/>
              </a:rPr>
              <a:t>evolutionärer</a:t>
            </a:r>
            <a:r>
              <a:rPr lang="en-US" sz="2000" i="1" dirty="0">
                <a:solidFill>
                  <a:srgbClr val="595959"/>
                </a:solidFill>
                <a:effectLst/>
              </a:rPr>
              <a:t> Pool an </a:t>
            </a:r>
            <a:r>
              <a:rPr lang="en-US" sz="2000" i="1" dirty="0" err="1">
                <a:solidFill>
                  <a:srgbClr val="595959"/>
                </a:solidFill>
                <a:effectLst/>
              </a:rPr>
              <a:t>Methoden</a:t>
            </a:r>
            <a:r>
              <a:rPr lang="en-US" sz="2000" i="1" dirty="0">
                <a:solidFill>
                  <a:srgbClr val="595959"/>
                </a:solidFill>
                <a:effectLst/>
              </a:rPr>
              <a:t>, </a:t>
            </a:r>
            <a:r>
              <a:rPr lang="en-US" sz="2000" i="1" dirty="0" err="1">
                <a:solidFill>
                  <a:srgbClr val="595959"/>
                </a:solidFill>
                <a:effectLst/>
              </a:rPr>
              <a:t>Modellen</a:t>
            </a:r>
            <a:r>
              <a:rPr lang="en-US" sz="2000" i="1" dirty="0">
                <a:solidFill>
                  <a:srgbClr val="595959"/>
                </a:solidFill>
                <a:effectLst/>
              </a:rPr>
              <a:t> und </a:t>
            </a:r>
            <a:r>
              <a:rPr lang="en-US" sz="2000" i="1" dirty="0" err="1">
                <a:solidFill>
                  <a:srgbClr val="595959"/>
                </a:solidFill>
                <a:effectLst/>
              </a:rPr>
              <a:t>Mechanismen</a:t>
            </a:r>
            <a:r>
              <a:rPr lang="en-US" sz="2000" i="1" dirty="0">
                <a:solidFill>
                  <a:srgbClr val="595959"/>
                </a:solidFill>
                <a:effectLst/>
              </a:rPr>
              <a:t>, der </a:t>
            </a:r>
            <a:r>
              <a:rPr lang="en-US" sz="2000" i="1" dirty="0" err="1">
                <a:solidFill>
                  <a:srgbClr val="595959"/>
                </a:solidFill>
                <a:effectLst/>
              </a:rPr>
              <a:t>eine</a:t>
            </a:r>
            <a:r>
              <a:rPr lang="en-US" sz="2000" i="1" dirty="0">
                <a:solidFill>
                  <a:srgbClr val="595959"/>
                </a:solidFill>
                <a:effectLst/>
              </a:rPr>
              <a:t> </a:t>
            </a:r>
            <a:r>
              <a:rPr lang="en-US" sz="2000" i="1" dirty="0" err="1">
                <a:solidFill>
                  <a:srgbClr val="595959"/>
                </a:solidFill>
                <a:effectLst/>
              </a:rPr>
              <a:t>Sozioökonomie</a:t>
            </a:r>
            <a:r>
              <a:rPr lang="en-US" sz="2000" i="1" dirty="0">
                <a:solidFill>
                  <a:srgbClr val="595959"/>
                </a:solidFill>
                <a:effectLst/>
              </a:rPr>
              <a:t> </a:t>
            </a:r>
            <a:r>
              <a:rPr lang="en-US" sz="2000" i="1" dirty="0" err="1">
                <a:solidFill>
                  <a:srgbClr val="595959"/>
                </a:solidFill>
                <a:effectLst/>
              </a:rPr>
              <a:t>auch</a:t>
            </a:r>
            <a:r>
              <a:rPr lang="en-US" sz="2000" i="1" dirty="0">
                <a:solidFill>
                  <a:srgbClr val="595959"/>
                </a:solidFill>
                <a:effectLst/>
              </a:rPr>
              <a:t> stark </a:t>
            </a:r>
            <a:r>
              <a:rPr lang="en-US" sz="2000" i="1" dirty="0" err="1">
                <a:solidFill>
                  <a:srgbClr val="595959"/>
                </a:solidFill>
                <a:effectLst/>
              </a:rPr>
              <a:t>mit</a:t>
            </a:r>
            <a:r>
              <a:rPr lang="en-US" sz="2000" i="1" dirty="0">
                <a:solidFill>
                  <a:srgbClr val="595959"/>
                </a:solidFill>
                <a:effectLst/>
              </a:rPr>
              <a:t> </a:t>
            </a:r>
            <a:r>
              <a:rPr lang="en-US" sz="2000" i="1" dirty="0" err="1">
                <a:solidFill>
                  <a:srgbClr val="595959"/>
                </a:solidFill>
                <a:effectLst/>
              </a:rPr>
              <a:t>neuartigen</a:t>
            </a:r>
            <a:r>
              <a:rPr lang="en-US" sz="2000" i="1" dirty="0">
                <a:solidFill>
                  <a:srgbClr val="595959"/>
                </a:solidFill>
                <a:effectLst/>
              </a:rPr>
              <a:t> </a:t>
            </a:r>
            <a:r>
              <a:rPr lang="en-US" sz="2000" i="1" dirty="0" err="1">
                <a:solidFill>
                  <a:srgbClr val="595959"/>
                </a:solidFill>
                <a:effectLst/>
              </a:rPr>
              <a:t>analytischen</a:t>
            </a:r>
            <a:r>
              <a:rPr lang="en-US" sz="2000" i="1" dirty="0">
                <a:solidFill>
                  <a:srgbClr val="595959"/>
                </a:solidFill>
                <a:effectLst/>
              </a:rPr>
              <a:t> und </a:t>
            </a:r>
            <a:r>
              <a:rPr lang="en-US" sz="2000" i="1" dirty="0" err="1">
                <a:solidFill>
                  <a:srgbClr val="595959"/>
                </a:solidFill>
                <a:effectLst/>
              </a:rPr>
              <a:t>formalen</a:t>
            </a:r>
            <a:r>
              <a:rPr lang="en-US" sz="2000" i="1" dirty="0">
                <a:solidFill>
                  <a:srgbClr val="595959"/>
                </a:solidFill>
                <a:effectLst/>
              </a:rPr>
              <a:t> </a:t>
            </a:r>
            <a:r>
              <a:rPr lang="en-US" sz="2000" i="1" dirty="0" err="1">
                <a:solidFill>
                  <a:srgbClr val="595959"/>
                </a:solidFill>
                <a:effectLst/>
              </a:rPr>
              <a:t>Verfahren</a:t>
            </a:r>
            <a:r>
              <a:rPr lang="en-US" sz="2000" i="1" dirty="0">
                <a:solidFill>
                  <a:srgbClr val="595959"/>
                </a:solidFill>
                <a:effectLst/>
              </a:rPr>
              <a:t> </a:t>
            </a:r>
            <a:r>
              <a:rPr lang="en-US" sz="2000" i="1" dirty="0" err="1">
                <a:solidFill>
                  <a:srgbClr val="595959"/>
                </a:solidFill>
                <a:effectLst/>
              </a:rPr>
              <a:t>anreichert</a:t>
            </a:r>
            <a:r>
              <a:rPr lang="en-US" sz="2000" i="1" dirty="0">
                <a:solidFill>
                  <a:srgbClr val="595959"/>
                </a:solidFill>
                <a:effectLst/>
              </a:rPr>
              <a:t>.“</a:t>
            </a:r>
          </a:p>
          <a:p>
            <a:pPr marL="0" indent="0" algn="ctr">
              <a:buNone/>
            </a:pPr>
            <a:r>
              <a:rPr lang="en-US" sz="2000" i="1" dirty="0" err="1">
                <a:solidFill>
                  <a:srgbClr val="595959"/>
                </a:solidFill>
              </a:rPr>
              <a:t>Hedtke</a:t>
            </a:r>
            <a:r>
              <a:rPr lang="en-US" sz="2000" i="1" dirty="0">
                <a:solidFill>
                  <a:srgbClr val="595959"/>
                </a:solidFill>
              </a:rPr>
              <a:t> 2015</a:t>
            </a:r>
            <a:endParaRPr lang="en-US" sz="2000" i="1" dirty="0">
              <a:solidFill>
                <a:srgbClr val="595959"/>
              </a:solidFill>
              <a:effectLst/>
            </a:endParaRPr>
          </a:p>
          <a:p>
            <a:pPr algn="ctr"/>
            <a:endParaRPr lang="en-US" sz="2000" dirty="0">
              <a:solidFill>
                <a:srgbClr val="595959"/>
              </a:solidFill>
            </a:endParaRPr>
          </a:p>
        </p:txBody>
      </p:sp>
      <p:pic>
        <p:nvPicPr>
          <p:cNvPr id="5" name="Inhaltsplatzhalter 4">
            <a:extLst>
              <a:ext uri="{FF2B5EF4-FFF2-40B4-BE49-F238E27FC236}">
                <a16:creationId xmlns:a16="http://schemas.microsoft.com/office/drawing/2014/main" id="{C0EA29AF-A8A1-0091-386D-78AB71588206}"/>
              </a:ext>
            </a:extLst>
          </p:cNvPr>
          <p:cNvPicPr>
            <a:picLocks noGrp="1" noChangeAspect="1"/>
          </p:cNvPicPr>
          <p:nvPr>
            <p:ph sz="half" idx="2"/>
          </p:nvPr>
        </p:nvPicPr>
        <p:blipFill>
          <a:blip r:embed="rId2"/>
          <a:stretch>
            <a:fillRect/>
          </a:stretch>
        </p:blipFill>
        <p:spPr>
          <a:xfrm>
            <a:off x="6342815" y="942798"/>
            <a:ext cx="5671264" cy="4778039"/>
          </a:xfrm>
          <a:prstGeom prst="rect">
            <a:avLst/>
          </a:prstGeom>
        </p:spPr>
      </p:pic>
      <p:sp>
        <p:nvSpPr>
          <p:cNvPr id="7" name="Titel 6">
            <a:extLst>
              <a:ext uri="{FF2B5EF4-FFF2-40B4-BE49-F238E27FC236}">
                <a16:creationId xmlns:a16="http://schemas.microsoft.com/office/drawing/2014/main" id="{D1C6E3CC-67DA-95AC-6C98-4A1551412D54}"/>
              </a:ext>
            </a:extLst>
          </p:cNvPr>
          <p:cNvSpPr>
            <a:spLocks noGrp="1"/>
          </p:cNvSpPr>
          <p:nvPr>
            <p:ph type="title"/>
          </p:nvPr>
        </p:nvSpPr>
        <p:spPr/>
        <p:txBody>
          <a:bodyPr/>
          <a:lstStyle/>
          <a:p>
            <a:endParaRPr lang="de-AT"/>
          </a:p>
        </p:txBody>
      </p:sp>
    </p:spTree>
    <p:extLst>
      <p:ext uri="{BB962C8B-B14F-4D97-AF65-F5344CB8AC3E}">
        <p14:creationId xmlns:p14="http://schemas.microsoft.com/office/powerpoint/2010/main" val="3464606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A5B9BAC-EF15-A71B-C60D-CF8E6EF05244}"/>
              </a:ext>
            </a:extLst>
          </p:cNvPr>
          <p:cNvSpPr>
            <a:spLocks noGrp="1"/>
          </p:cNvSpPr>
          <p:nvPr>
            <p:ph type="title"/>
          </p:nvPr>
        </p:nvSpPr>
        <p:spPr>
          <a:xfrm>
            <a:off x="838200" y="963507"/>
            <a:ext cx="3494362" cy="4930986"/>
          </a:xfrm>
        </p:spPr>
        <p:txBody>
          <a:bodyPr>
            <a:normAutofit/>
          </a:bodyPr>
          <a:lstStyle/>
          <a:p>
            <a:pPr algn="r"/>
            <a:r>
              <a:rPr lang="de-DE" sz="4100">
                <a:solidFill>
                  <a:schemeClr val="accent1"/>
                </a:solidFill>
              </a:rPr>
              <a:t>Neue Themenfelder der Sozioökonomie II</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5C3C24F0-BA93-CF70-69D6-35BF655BD3D4}"/>
              </a:ext>
            </a:extLst>
          </p:cNvPr>
          <p:cNvSpPr>
            <a:spLocks noGrp="1"/>
          </p:cNvSpPr>
          <p:nvPr>
            <p:ph sz="half" idx="1"/>
          </p:nvPr>
        </p:nvSpPr>
        <p:spPr>
          <a:xfrm>
            <a:off x="4976030" y="963507"/>
            <a:ext cx="6250940" cy="2304627"/>
          </a:xfrm>
        </p:spPr>
        <p:txBody>
          <a:bodyPr anchor="b">
            <a:normAutofit/>
          </a:bodyPr>
          <a:lstStyle/>
          <a:p>
            <a:r>
              <a:rPr lang="de-DE" sz="1600" b="1" dirty="0">
                <a:effectLst/>
                <a:latin typeface="MinionPro"/>
              </a:rPr>
              <a:t>Globalisierung und </a:t>
            </a:r>
            <a:r>
              <a:rPr lang="de-DE" sz="1600" b="1" dirty="0" err="1">
                <a:effectLst/>
                <a:latin typeface="MinionPro"/>
              </a:rPr>
              <a:t>sozioökonomische</a:t>
            </a:r>
            <a:r>
              <a:rPr lang="de-DE" sz="1600" b="1" dirty="0">
                <a:effectLst/>
                <a:latin typeface="MinionPro"/>
              </a:rPr>
              <a:t> Entwicklung als </a:t>
            </a:r>
            <a:r>
              <a:rPr lang="de-DE" sz="1600" b="1" dirty="0" err="1">
                <a:effectLst/>
                <a:latin typeface="MinionPro"/>
              </a:rPr>
              <a:t>Vielebenenproblem</a:t>
            </a:r>
            <a:r>
              <a:rPr lang="de-DE" sz="1600" b="1" dirty="0">
                <a:effectLst/>
                <a:latin typeface="MinionPro"/>
              </a:rPr>
              <a:t> </a:t>
            </a:r>
            <a:endParaRPr lang="de-DE" sz="1600" b="1" dirty="0">
              <a:effectLst/>
            </a:endParaRPr>
          </a:p>
          <a:p>
            <a:r>
              <a:rPr lang="de-DE" sz="1600" b="1" dirty="0">
                <a:effectLst/>
                <a:latin typeface="MinionPro"/>
              </a:rPr>
              <a:t>Regulierung, Deregulierung und gesellschaftliche Selbstorganisation als </a:t>
            </a:r>
            <a:r>
              <a:rPr lang="de-DE" sz="1600" b="1" dirty="0" err="1">
                <a:effectLst/>
                <a:latin typeface="MinionPro"/>
              </a:rPr>
              <a:t>Vielebenenproblem</a:t>
            </a:r>
            <a:r>
              <a:rPr lang="de-DE" sz="1600" b="1" dirty="0">
                <a:effectLst/>
                <a:latin typeface="MinionPro"/>
              </a:rPr>
              <a:t> (globale </a:t>
            </a:r>
            <a:r>
              <a:rPr lang="de-DE" sz="1600" b="1" dirty="0" err="1">
                <a:effectLst/>
                <a:latin typeface="MinionPro"/>
              </a:rPr>
              <a:t>Finanzmärkte</a:t>
            </a:r>
            <a:r>
              <a:rPr lang="de-DE" sz="1600" b="1" dirty="0">
                <a:effectLst/>
                <a:latin typeface="MinionPro"/>
              </a:rPr>
              <a:t>; </a:t>
            </a:r>
            <a:r>
              <a:rPr lang="de-DE" sz="1600" b="1" dirty="0" err="1">
                <a:effectLst/>
                <a:latin typeface="MinionPro"/>
              </a:rPr>
              <a:t>Governance</a:t>
            </a:r>
            <a:r>
              <a:rPr lang="de-DE" sz="1600" b="1" dirty="0">
                <a:effectLst/>
                <a:latin typeface="MinionPro"/>
              </a:rPr>
              <a:t>, supra-nationale Organisationen etc.) </a:t>
            </a:r>
            <a:endParaRPr lang="de-DE" sz="1600" b="1" dirty="0">
              <a:effectLst/>
            </a:endParaRPr>
          </a:p>
          <a:p>
            <a:r>
              <a:rPr lang="de-DE" sz="1600" b="1" dirty="0">
                <a:effectLst/>
                <a:latin typeface="MinionPro"/>
              </a:rPr>
              <a:t>die </a:t>
            </a:r>
            <a:r>
              <a:rPr lang="de-DE" sz="1600" b="1" dirty="0" err="1">
                <a:effectLst/>
                <a:latin typeface="MinionPro"/>
              </a:rPr>
              <a:t>Variabilität</a:t>
            </a:r>
            <a:r>
              <a:rPr lang="de-DE" sz="1600" b="1" dirty="0">
                <a:effectLst/>
                <a:latin typeface="MinionPro"/>
              </a:rPr>
              <a:t> von </a:t>
            </a:r>
            <a:r>
              <a:rPr lang="de-DE" sz="1600" b="1" dirty="0" err="1">
                <a:effectLst/>
                <a:latin typeface="MinionPro"/>
              </a:rPr>
              <a:t>sozioökonomischen</a:t>
            </a:r>
            <a:r>
              <a:rPr lang="de-DE" sz="1600" b="1" dirty="0">
                <a:effectLst/>
                <a:latin typeface="MinionPro"/>
              </a:rPr>
              <a:t> Konfigurationen (Organisationen, Institutionen, </a:t>
            </a:r>
            <a:r>
              <a:rPr lang="de-DE" sz="1600" b="1" dirty="0" err="1">
                <a:effectLst/>
                <a:latin typeface="MinionPro"/>
              </a:rPr>
              <a:t>Märkte</a:t>
            </a:r>
            <a:r>
              <a:rPr lang="de-DE" sz="1600" b="1" dirty="0">
                <a:effectLst/>
                <a:latin typeface="MinionPro"/>
              </a:rPr>
              <a:t>, politische Systeme) und ihre System-, Netzwerk- und Populationsdynamiken </a:t>
            </a:r>
            <a:endParaRPr lang="de-DE" sz="1600" b="1" dirty="0">
              <a:effectLst/>
            </a:endParaRPr>
          </a:p>
          <a:p>
            <a:endParaRPr lang="de-DE" sz="1600" dirty="0"/>
          </a:p>
        </p:txBody>
      </p:sp>
      <p:sp>
        <p:nvSpPr>
          <p:cNvPr id="4" name="Inhaltsplatzhalter 3">
            <a:extLst>
              <a:ext uri="{FF2B5EF4-FFF2-40B4-BE49-F238E27FC236}">
                <a16:creationId xmlns:a16="http://schemas.microsoft.com/office/drawing/2014/main" id="{053EC9F7-A15D-4C9B-50C3-E363ABA57B29}"/>
              </a:ext>
            </a:extLst>
          </p:cNvPr>
          <p:cNvSpPr>
            <a:spLocks noGrp="1"/>
          </p:cNvSpPr>
          <p:nvPr>
            <p:ph sz="half" idx="2"/>
          </p:nvPr>
        </p:nvSpPr>
        <p:spPr>
          <a:xfrm>
            <a:off x="4976030" y="3589866"/>
            <a:ext cx="6250940" cy="2304628"/>
          </a:xfrm>
        </p:spPr>
        <p:txBody>
          <a:bodyPr>
            <a:normAutofit/>
          </a:bodyPr>
          <a:lstStyle/>
          <a:p>
            <a:r>
              <a:rPr lang="de-DE" sz="1400" dirty="0">
                <a:effectLst/>
                <a:latin typeface="MinionPro"/>
              </a:rPr>
              <a:t>die Koevolution von gesellschaftlichen Systemen (Bildungs- und </a:t>
            </a:r>
            <a:r>
              <a:rPr lang="de-DE" sz="1400" dirty="0" err="1">
                <a:effectLst/>
                <a:latin typeface="MinionPro"/>
              </a:rPr>
              <a:t>Beschäf</a:t>
            </a:r>
            <a:r>
              <a:rPr lang="de-DE" sz="1400" dirty="0">
                <a:effectLst/>
                <a:latin typeface="MinionPro"/>
              </a:rPr>
              <a:t>- </a:t>
            </a:r>
            <a:r>
              <a:rPr lang="de-DE" sz="1400" dirty="0" err="1">
                <a:effectLst/>
                <a:latin typeface="MinionPro"/>
              </a:rPr>
              <a:t>tigungssystem</a:t>
            </a:r>
            <a:r>
              <a:rPr lang="de-DE" sz="1400" dirty="0">
                <a:effectLst/>
                <a:latin typeface="MinionPro"/>
              </a:rPr>
              <a:t>, die gekoppelten Dynamiken von </a:t>
            </a:r>
            <a:r>
              <a:rPr lang="de-DE" sz="1400" dirty="0" err="1">
                <a:effectLst/>
                <a:latin typeface="MinionPro"/>
              </a:rPr>
              <a:t>Arbeitsmärkten</a:t>
            </a:r>
            <a:r>
              <a:rPr lang="de-DE" sz="1400" dirty="0">
                <a:effectLst/>
                <a:latin typeface="MinionPro"/>
              </a:rPr>
              <a:t>, Berufen, Organisationen und industriellen Beziehungen etc.) </a:t>
            </a:r>
            <a:endParaRPr lang="de-DE" sz="1400" dirty="0">
              <a:effectLst/>
            </a:endParaRPr>
          </a:p>
          <a:p>
            <a:r>
              <a:rPr lang="de-DE" sz="1400" dirty="0">
                <a:effectLst/>
                <a:latin typeface="MinionPro"/>
              </a:rPr>
              <a:t>die Koevolution von Wissen, Technologie und Innovation, die Koevolution regionaler, nationaler, supra-nationaler und globaler Innovationssysteme etc. </a:t>
            </a:r>
            <a:endParaRPr lang="de-DE" sz="1400" dirty="0">
              <a:effectLst/>
            </a:endParaRPr>
          </a:p>
          <a:p>
            <a:r>
              <a:rPr lang="de-DE" sz="1400" dirty="0" err="1">
                <a:effectLst/>
                <a:latin typeface="MinionPro"/>
              </a:rPr>
              <a:t>evolutionäre</a:t>
            </a:r>
            <a:r>
              <a:rPr lang="de-DE" sz="1400" dirty="0">
                <a:effectLst/>
                <a:latin typeface="MinionPro"/>
              </a:rPr>
              <a:t> Prozesse wie die Verteilungsdynamiken in unterschiedlichen so- </a:t>
            </a:r>
            <a:r>
              <a:rPr lang="de-DE" sz="1400" dirty="0" err="1">
                <a:effectLst/>
                <a:latin typeface="MinionPro"/>
              </a:rPr>
              <a:t>zioökonomischen</a:t>
            </a:r>
            <a:r>
              <a:rPr lang="de-DE" sz="1400" dirty="0">
                <a:effectLst/>
                <a:latin typeface="MinionPro"/>
              </a:rPr>
              <a:t> Gebieten (Einkommen, </a:t>
            </a:r>
            <a:r>
              <a:rPr lang="de-DE" sz="1400" dirty="0" err="1">
                <a:effectLst/>
                <a:latin typeface="MinionPro"/>
              </a:rPr>
              <a:t>Vermögen</a:t>
            </a:r>
            <a:r>
              <a:rPr lang="de-DE" sz="1400" dirty="0">
                <a:effectLst/>
                <a:latin typeface="MinionPro"/>
              </a:rPr>
              <a:t>, Innovationen, Migration und Besiedelung etc.) und ihre generativen Mechanismen </a:t>
            </a:r>
            <a:endParaRPr lang="de-DE" sz="1400" dirty="0">
              <a:effectLst/>
            </a:endParaRPr>
          </a:p>
          <a:p>
            <a:endParaRPr lang="de-DE" sz="1400" dirty="0"/>
          </a:p>
        </p:txBody>
      </p:sp>
    </p:spTree>
    <p:extLst>
      <p:ext uri="{BB962C8B-B14F-4D97-AF65-F5344CB8AC3E}">
        <p14:creationId xmlns:p14="http://schemas.microsoft.com/office/powerpoint/2010/main" val="3347456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3E243D9-5663-3EDF-72DC-35FBB7342B9B}"/>
              </a:ext>
            </a:extLst>
          </p:cNvPr>
          <p:cNvSpPr>
            <a:spLocks noGrp="1"/>
          </p:cNvSpPr>
          <p:nvPr>
            <p:ph type="title"/>
          </p:nvPr>
        </p:nvSpPr>
        <p:spPr>
          <a:xfrm>
            <a:off x="871442" y="685800"/>
            <a:ext cx="4353116" cy="1474666"/>
          </a:xfrm>
        </p:spPr>
        <p:txBody>
          <a:bodyPr vert="horz" lIns="91440" tIns="45720" rIns="91440" bIns="45720" rtlCol="0" anchor="b">
            <a:normAutofit/>
          </a:bodyPr>
          <a:lstStyle/>
          <a:p>
            <a:pPr algn="ctr"/>
            <a:r>
              <a:rPr lang="en-US" sz="3200" kern="1200">
                <a:solidFill>
                  <a:srgbClr val="595959"/>
                </a:solidFill>
                <a:latin typeface="+mj-lt"/>
                <a:ea typeface="+mj-ea"/>
                <a:cs typeface="+mj-cs"/>
              </a:rPr>
              <a:t>Szenario 3 – Szenario der Integration</a:t>
            </a:r>
          </a:p>
        </p:txBody>
      </p:sp>
      <p:sp>
        <p:nvSpPr>
          <p:cNvPr id="3" name="Inhaltsplatzhalter 2">
            <a:extLst>
              <a:ext uri="{FF2B5EF4-FFF2-40B4-BE49-F238E27FC236}">
                <a16:creationId xmlns:a16="http://schemas.microsoft.com/office/drawing/2014/main" id="{0B4D652E-FCEF-C2E9-C990-C4CCE20A295C}"/>
              </a:ext>
            </a:extLst>
          </p:cNvPr>
          <p:cNvSpPr>
            <a:spLocks noGrp="1"/>
          </p:cNvSpPr>
          <p:nvPr>
            <p:ph sz="half" idx="1"/>
          </p:nvPr>
        </p:nvSpPr>
        <p:spPr>
          <a:xfrm>
            <a:off x="871442" y="2447337"/>
            <a:ext cx="4353116" cy="3770434"/>
          </a:xfrm>
        </p:spPr>
        <p:txBody>
          <a:bodyPr vert="horz" lIns="91440" tIns="45720" rIns="91440" bIns="45720" rtlCol="0" anchor="t">
            <a:normAutofit/>
          </a:bodyPr>
          <a:lstStyle/>
          <a:p>
            <a:r>
              <a:rPr lang="en-US" sz="2000" dirty="0" err="1">
                <a:solidFill>
                  <a:srgbClr val="595959"/>
                </a:solidFill>
                <a:effectLst/>
              </a:rPr>
              <a:t>bislang</a:t>
            </a:r>
            <a:r>
              <a:rPr lang="en-US" sz="2000" dirty="0">
                <a:solidFill>
                  <a:srgbClr val="595959"/>
                </a:solidFill>
                <a:effectLst/>
              </a:rPr>
              <a:t> </a:t>
            </a:r>
            <a:r>
              <a:rPr lang="en-US" sz="2000" dirty="0" err="1">
                <a:solidFill>
                  <a:srgbClr val="595959"/>
                </a:solidFill>
                <a:effectLst/>
              </a:rPr>
              <a:t>kaum</a:t>
            </a:r>
            <a:r>
              <a:rPr lang="en-US" sz="2000" dirty="0">
                <a:solidFill>
                  <a:srgbClr val="595959"/>
                </a:solidFill>
                <a:effectLst/>
              </a:rPr>
              <a:t> </a:t>
            </a:r>
            <a:r>
              <a:rPr lang="en-US" sz="2000" dirty="0" err="1">
                <a:solidFill>
                  <a:srgbClr val="595959"/>
                </a:solidFill>
                <a:effectLst/>
              </a:rPr>
              <a:t>erkenntlich</a:t>
            </a:r>
            <a:r>
              <a:rPr lang="en-US" sz="2000" dirty="0">
                <a:solidFill>
                  <a:srgbClr val="595959"/>
                </a:solidFill>
                <a:effectLst/>
              </a:rPr>
              <a:t> </a:t>
            </a:r>
            <a:r>
              <a:rPr lang="en-US" sz="2000" dirty="0" err="1">
                <a:solidFill>
                  <a:srgbClr val="595959"/>
                </a:solidFill>
                <a:effectLst/>
              </a:rPr>
              <a:t>realisiert</a:t>
            </a:r>
            <a:endParaRPr lang="en-US" sz="2000" dirty="0">
              <a:solidFill>
                <a:srgbClr val="595959"/>
              </a:solidFill>
              <a:effectLst/>
            </a:endParaRPr>
          </a:p>
          <a:p>
            <a:r>
              <a:rPr lang="en-US" sz="2000" dirty="0" err="1">
                <a:solidFill>
                  <a:srgbClr val="595959"/>
                </a:solidFill>
                <a:effectLst/>
              </a:rPr>
              <a:t>kognitiver</a:t>
            </a:r>
            <a:r>
              <a:rPr lang="en-US" sz="2000" dirty="0">
                <a:solidFill>
                  <a:srgbClr val="595959"/>
                </a:solidFill>
                <a:effectLst/>
              </a:rPr>
              <a:t> Drift von </a:t>
            </a:r>
            <a:r>
              <a:rPr lang="en-US" sz="2000" dirty="0" err="1">
                <a:solidFill>
                  <a:srgbClr val="595959"/>
                </a:solidFill>
                <a:effectLst/>
              </a:rPr>
              <a:t>Sozioökonomie</a:t>
            </a:r>
            <a:r>
              <a:rPr lang="en-US" sz="2000" dirty="0">
                <a:solidFill>
                  <a:srgbClr val="595959"/>
                </a:solidFill>
                <a:effectLst/>
              </a:rPr>
              <a:t> II </a:t>
            </a:r>
            <a:r>
              <a:rPr lang="en-US" sz="2000" dirty="0" err="1">
                <a:solidFill>
                  <a:srgbClr val="595959"/>
                </a:solidFill>
                <a:effectLst/>
              </a:rPr>
              <a:t>zu</a:t>
            </a:r>
            <a:r>
              <a:rPr lang="en-US" sz="2000" dirty="0">
                <a:solidFill>
                  <a:srgbClr val="595959"/>
                </a:solidFill>
                <a:effectLst/>
              </a:rPr>
              <a:t> </a:t>
            </a:r>
            <a:r>
              <a:rPr lang="en-US" sz="2000" dirty="0" err="1">
                <a:solidFill>
                  <a:srgbClr val="595959"/>
                </a:solidFill>
                <a:effectLst/>
              </a:rPr>
              <a:t>Sozioökonomie</a:t>
            </a:r>
            <a:r>
              <a:rPr lang="en-US" sz="2000" dirty="0">
                <a:solidFill>
                  <a:srgbClr val="595959"/>
                </a:solidFill>
                <a:effectLst/>
              </a:rPr>
              <a:t> III</a:t>
            </a:r>
          </a:p>
          <a:p>
            <a:r>
              <a:rPr lang="en-US" sz="2000" dirty="0">
                <a:solidFill>
                  <a:srgbClr val="595959"/>
                </a:solidFill>
              </a:rPr>
              <a:t>Teil </a:t>
            </a:r>
            <a:r>
              <a:rPr lang="en-US" sz="2000" dirty="0" err="1">
                <a:solidFill>
                  <a:srgbClr val="595959"/>
                </a:solidFill>
              </a:rPr>
              <a:t>eines</a:t>
            </a:r>
            <a:r>
              <a:rPr lang="en-US" sz="2000" dirty="0">
                <a:solidFill>
                  <a:srgbClr val="595959"/>
                </a:solidFill>
              </a:rPr>
              <a:t> </a:t>
            </a:r>
            <a:r>
              <a:rPr lang="en-US" sz="2000" dirty="0" err="1">
                <a:solidFill>
                  <a:srgbClr val="595959"/>
                </a:solidFill>
              </a:rPr>
              <a:t>breiten</a:t>
            </a:r>
            <a:r>
              <a:rPr lang="en-US" sz="2000" dirty="0">
                <a:solidFill>
                  <a:srgbClr val="595959"/>
                </a:solidFill>
              </a:rPr>
              <a:t> </a:t>
            </a:r>
            <a:r>
              <a:rPr lang="en-US" sz="2000" dirty="0" err="1">
                <a:solidFill>
                  <a:srgbClr val="595959"/>
                </a:solidFill>
              </a:rPr>
              <a:t>Bildungsansatzes</a:t>
            </a:r>
            <a:r>
              <a:rPr lang="en-US" sz="2000" dirty="0">
                <a:solidFill>
                  <a:srgbClr val="595959"/>
                </a:solidFill>
              </a:rPr>
              <a:t> </a:t>
            </a:r>
          </a:p>
          <a:p>
            <a:r>
              <a:rPr lang="en-US" sz="2000" b="0" i="0" dirty="0" err="1">
                <a:solidFill>
                  <a:srgbClr val="595959"/>
                </a:solidFill>
                <a:effectLst/>
              </a:rPr>
              <a:t>Verbindung</a:t>
            </a:r>
            <a:r>
              <a:rPr lang="en-US" sz="2000" b="0" i="0" dirty="0">
                <a:solidFill>
                  <a:srgbClr val="595959"/>
                </a:solidFill>
                <a:effectLst/>
              </a:rPr>
              <a:t> von </a:t>
            </a:r>
            <a:r>
              <a:rPr lang="en-US" sz="2000" b="0" i="0" dirty="0" err="1">
                <a:solidFill>
                  <a:srgbClr val="595959"/>
                </a:solidFill>
                <a:effectLst/>
              </a:rPr>
              <a:t>wirtschaftlichen</a:t>
            </a:r>
            <a:r>
              <a:rPr lang="en-US" sz="2000" b="0" i="0" dirty="0">
                <a:solidFill>
                  <a:srgbClr val="595959"/>
                </a:solidFill>
                <a:effectLst/>
              </a:rPr>
              <a:t>, </a:t>
            </a:r>
            <a:r>
              <a:rPr lang="en-US" sz="2000" b="0" i="0" dirty="0" err="1">
                <a:solidFill>
                  <a:srgbClr val="595959"/>
                </a:solidFill>
                <a:effectLst/>
              </a:rPr>
              <a:t>politischen</a:t>
            </a:r>
            <a:r>
              <a:rPr lang="en-US" sz="2000" b="0" i="0" dirty="0">
                <a:solidFill>
                  <a:srgbClr val="595959"/>
                </a:solidFill>
                <a:effectLst/>
              </a:rPr>
              <a:t>, </a:t>
            </a:r>
            <a:r>
              <a:rPr lang="en-US" sz="2000" b="0" i="0" dirty="0" err="1">
                <a:solidFill>
                  <a:srgbClr val="595959"/>
                </a:solidFill>
                <a:effectLst/>
              </a:rPr>
              <a:t>kulturellen</a:t>
            </a:r>
            <a:r>
              <a:rPr lang="en-US" sz="2000" b="0" i="0" dirty="0">
                <a:solidFill>
                  <a:srgbClr val="595959"/>
                </a:solidFill>
                <a:effectLst/>
              </a:rPr>
              <a:t> und </a:t>
            </a:r>
            <a:r>
              <a:rPr lang="en-US" sz="2000" b="0" i="0" dirty="0" err="1">
                <a:solidFill>
                  <a:srgbClr val="595959"/>
                </a:solidFill>
                <a:effectLst/>
              </a:rPr>
              <a:t>ökologischen</a:t>
            </a:r>
            <a:r>
              <a:rPr lang="en-US" sz="2000" b="0" i="0" dirty="0">
                <a:solidFill>
                  <a:srgbClr val="595959"/>
                </a:solidFill>
                <a:effectLst/>
              </a:rPr>
              <a:t> </a:t>
            </a:r>
            <a:r>
              <a:rPr lang="en-US" sz="2000" b="0" i="0" dirty="0" err="1">
                <a:solidFill>
                  <a:srgbClr val="595959"/>
                </a:solidFill>
                <a:effectLst/>
              </a:rPr>
              <a:t>Faktoren</a:t>
            </a:r>
            <a:endParaRPr lang="en-US" sz="2000" b="0" i="0" dirty="0">
              <a:solidFill>
                <a:srgbClr val="595959"/>
              </a:solidFill>
              <a:effectLst/>
            </a:endParaRPr>
          </a:p>
          <a:p>
            <a:r>
              <a:rPr lang="en-US" sz="2000" dirty="0" err="1">
                <a:solidFill>
                  <a:srgbClr val="595959"/>
                </a:solidFill>
                <a:effectLst/>
              </a:rPr>
              <a:t>Verständnis</a:t>
            </a:r>
            <a:r>
              <a:rPr lang="en-US" sz="2000" dirty="0">
                <a:solidFill>
                  <a:srgbClr val="595959"/>
                </a:solidFill>
                <a:effectLst/>
              </a:rPr>
              <a:t> für die </a:t>
            </a:r>
            <a:r>
              <a:rPr lang="en-US" sz="2000" dirty="0" err="1">
                <a:solidFill>
                  <a:srgbClr val="595959"/>
                </a:solidFill>
                <a:effectLst/>
              </a:rPr>
              <a:t>komplexen</a:t>
            </a:r>
            <a:r>
              <a:rPr lang="en-US" sz="2000" dirty="0">
                <a:solidFill>
                  <a:srgbClr val="595959"/>
                </a:solidFill>
                <a:effectLst/>
              </a:rPr>
              <a:t> </a:t>
            </a:r>
            <a:r>
              <a:rPr lang="en-US" sz="2000" dirty="0" err="1">
                <a:solidFill>
                  <a:srgbClr val="595959"/>
                </a:solidFill>
                <a:effectLst/>
              </a:rPr>
              <a:t>Zusammenhänge</a:t>
            </a:r>
            <a:r>
              <a:rPr lang="en-US" sz="2000" dirty="0">
                <a:solidFill>
                  <a:srgbClr val="595959"/>
                </a:solidFill>
                <a:effectLst/>
              </a:rPr>
              <a:t> und </a:t>
            </a:r>
            <a:r>
              <a:rPr lang="en-US" sz="2000" dirty="0" err="1">
                <a:solidFill>
                  <a:srgbClr val="595959"/>
                </a:solidFill>
                <a:effectLst/>
              </a:rPr>
              <a:t>Auswirkungen</a:t>
            </a:r>
            <a:r>
              <a:rPr lang="en-US" sz="2000" dirty="0">
                <a:solidFill>
                  <a:srgbClr val="595959"/>
                </a:solidFill>
                <a:effectLst/>
              </a:rPr>
              <a:t> von </a:t>
            </a:r>
            <a:r>
              <a:rPr lang="en-US" sz="2000" dirty="0" err="1">
                <a:solidFill>
                  <a:srgbClr val="595959"/>
                </a:solidFill>
                <a:effectLst/>
              </a:rPr>
              <a:t>wirtschaftlichen</a:t>
            </a:r>
            <a:r>
              <a:rPr lang="en-US" sz="2000" dirty="0">
                <a:solidFill>
                  <a:srgbClr val="595959"/>
                </a:solidFill>
                <a:effectLst/>
              </a:rPr>
              <a:t> </a:t>
            </a:r>
            <a:r>
              <a:rPr lang="en-US" sz="2000" dirty="0" err="1">
                <a:solidFill>
                  <a:srgbClr val="595959"/>
                </a:solidFill>
                <a:effectLst/>
              </a:rPr>
              <a:t>Entscheidungen</a:t>
            </a:r>
            <a:r>
              <a:rPr lang="en-US" sz="2000" dirty="0">
                <a:solidFill>
                  <a:srgbClr val="595959"/>
                </a:solidFill>
                <a:effectLst/>
              </a:rPr>
              <a:t> auf </a:t>
            </a:r>
            <a:r>
              <a:rPr lang="en-US" sz="2000" dirty="0" err="1">
                <a:solidFill>
                  <a:srgbClr val="595959"/>
                </a:solidFill>
                <a:effectLst/>
              </a:rPr>
              <a:t>soziale</a:t>
            </a:r>
            <a:r>
              <a:rPr lang="en-US" sz="2000" dirty="0">
                <a:solidFill>
                  <a:srgbClr val="595959"/>
                </a:solidFill>
                <a:effectLst/>
              </a:rPr>
              <a:t> und </a:t>
            </a:r>
            <a:r>
              <a:rPr lang="en-US" sz="2000" dirty="0" err="1">
                <a:solidFill>
                  <a:srgbClr val="595959"/>
                </a:solidFill>
                <a:effectLst/>
              </a:rPr>
              <a:t>ökologische</a:t>
            </a:r>
            <a:r>
              <a:rPr lang="en-US" sz="2000" dirty="0">
                <a:solidFill>
                  <a:srgbClr val="595959"/>
                </a:solidFill>
                <a:effectLst/>
              </a:rPr>
              <a:t> </a:t>
            </a:r>
            <a:r>
              <a:rPr lang="en-US" sz="2000" dirty="0" err="1">
                <a:solidFill>
                  <a:srgbClr val="595959"/>
                </a:solidFill>
                <a:effectLst/>
              </a:rPr>
              <a:t>Systeme</a:t>
            </a:r>
            <a:endParaRPr lang="en-US" sz="2000" dirty="0">
              <a:solidFill>
                <a:srgbClr val="595959"/>
              </a:solidFill>
              <a:effectLst/>
            </a:endParaRPr>
          </a:p>
          <a:p>
            <a:endParaRPr lang="en-US" sz="2000" dirty="0">
              <a:solidFill>
                <a:srgbClr val="595959"/>
              </a:solidFill>
            </a:endParaRPr>
          </a:p>
          <a:p>
            <a:endParaRPr lang="en-US" sz="2000" dirty="0">
              <a:solidFill>
                <a:srgbClr val="595959"/>
              </a:solidFill>
            </a:endParaRPr>
          </a:p>
        </p:txBody>
      </p:sp>
      <p:pic>
        <p:nvPicPr>
          <p:cNvPr id="5" name="Inhaltsplatzhalter 4">
            <a:extLst>
              <a:ext uri="{FF2B5EF4-FFF2-40B4-BE49-F238E27FC236}">
                <a16:creationId xmlns:a16="http://schemas.microsoft.com/office/drawing/2014/main" id="{1143AF5B-4677-101C-B924-D8E3F0613C31}"/>
              </a:ext>
            </a:extLst>
          </p:cNvPr>
          <p:cNvPicPr>
            <a:picLocks noGrp="1" noChangeAspect="1"/>
          </p:cNvPicPr>
          <p:nvPr>
            <p:ph sz="half" idx="2"/>
          </p:nvPr>
        </p:nvPicPr>
        <p:blipFill>
          <a:blip r:embed="rId2"/>
          <a:stretch>
            <a:fillRect/>
          </a:stretch>
        </p:blipFill>
        <p:spPr>
          <a:xfrm>
            <a:off x="6781801" y="1273017"/>
            <a:ext cx="4797056" cy="4357535"/>
          </a:xfrm>
          <a:prstGeom prst="rect">
            <a:avLst/>
          </a:prstGeom>
        </p:spPr>
      </p:pic>
    </p:spTree>
    <p:extLst>
      <p:ext uri="{BB962C8B-B14F-4D97-AF65-F5344CB8AC3E}">
        <p14:creationId xmlns:p14="http://schemas.microsoft.com/office/powerpoint/2010/main" val="401647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7000C33-BAC4-77D0-B62F-8C036E0C9E6D}"/>
              </a:ext>
            </a:extLst>
          </p:cNvPr>
          <p:cNvSpPr>
            <a:spLocks noGrp="1"/>
          </p:cNvSpPr>
          <p:nvPr>
            <p:ph type="title"/>
          </p:nvPr>
        </p:nvSpPr>
        <p:spPr>
          <a:xfrm>
            <a:off x="871442" y="685800"/>
            <a:ext cx="4353116" cy="1474666"/>
          </a:xfrm>
        </p:spPr>
        <p:txBody>
          <a:bodyPr vert="horz" lIns="91440" tIns="45720" rIns="91440" bIns="45720" rtlCol="0" anchor="b">
            <a:normAutofit/>
          </a:bodyPr>
          <a:lstStyle/>
          <a:p>
            <a:pPr algn="ctr"/>
            <a:endParaRPr lang="en-US" sz="3200" kern="1200">
              <a:solidFill>
                <a:srgbClr val="595959"/>
              </a:solidFill>
              <a:latin typeface="+mj-lt"/>
              <a:ea typeface="+mj-ea"/>
              <a:cs typeface="+mj-cs"/>
            </a:endParaRPr>
          </a:p>
        </p:txBody>
      </p:sp>
      <p:sp>
        <p:nvSpPr>
          <p:cNvPr id="3" name="Inhaltsplatzhalter 2">
            <a:extLst>
              <a:ext uri="{FF2B5EF4-FFF2-40B4-BE49-F238E27FC236}">
                <a16:creationId xmlns:a16="http://schemas.microsoft.com/office/drawing/2014/main" id="{64C36F1D-1411-4203-42A7-F76239734F01}"/>
              </a:ext>
            </a:extLst>
          </p:cNvPr>
          <p:cNvSpPr>
            <a:spLocks noGrp="1"/>
          </p:cNvSpPr>
          <p:nvPr>
            <p:ph sz="half" idx="1"/>
          </p:nvPr>
        </p:nvSpPr>
        <p:spPr>
          <a:xfrm>
            <a:off x="871442" y="2447337"/>
            <a:ext cx="4353116" cy="3770434"/>
          </a:xfrm>
        </p:spPr>
        <p:txBody>
          <a:bodyPr vert="horz" lIns="91440" tIns="45720" rIns="91440" bIns="45720" rtlCol="0" anchor="t">
            <a:normAutofit/>
          </a:bodyPr>
          <a:lstStyle/>
          <a:p>
            <a:pPr marL="0" indent="0" algn="ctr">
              <a:buNone/>
            </a:pPr>
            <a:r>
              <a:rPr lang="en-US" sz="2000" i="1" dirty="0">
                <a:solidFill>
                  <a:srgbClr val="595959"/>
                </a:solidFill>
                <a:effectLst/>
              </a:rPr>
              <a:t>„Von den </a:t>
            </a:r>
            <a:r>
              <a:rPr lang="en-US" sz="2000" i="1" dirty="0" err="1">
                <a:solidFill>
                  <a:srgbClr val="595959"/>
                </a:solidFill>
                <a:effectLst/>
              </a:rPr>
              <a:t>Themenbereichen</a:t>
            </a:r>
            <a:r>
              <a:rPr lang="en-US" sz="2000" i="1" dirty="0">
                <a:solidFill>
                  <a:srgbClr val="595959"/>
                </a:solidFill>
                <a:effectLst/>
              </a:rPr>
              <a:t> </a:t>
            </a:r>
            <a:r>
              <a:rPr lang="en-US" sz="2000" i="1" dirty="0" err="1">
                <a:solidFill>
                  <a:srgbClr val="595959"/>
                </a:solidFill>
                <a:effectLst/>
              </a:rPr>
              <a:t>verwandelt</a:t>
            </a:r>
            <a:r>
              <a:rPr lang="en-US" sz="2000" i="1" dirty="0">
                <a:solidFill>
                  <a:srgbClr val="595959"/>
                </a:solidFill>
                <a:effectLst/>
              </a:rPr>
              <a:t> </a:t>
            </a:r>
            <a:r>
              <a:rPr lang="en-US" sz="2000" i="1" dirty="0" err="1">
                <a:solidFill>
                  <a:srgbClr val="595959"/>
                </a:solidFill>
                <a:effectLst/>
              </a:rPr>
              <a:t>sich</a:t>
            </a:r>
            <a:r>
              <a:rPr lang="en-US" sz="2000" i="1" dirty="0">
                <a:solidFill>
                  <a:srgbClr val="595959"/>
                </a:solidFill>
                <a:effectLst/>
              </a:rPr>
              <a:t> die </a:t>
            </a:r>
            <a:r>
              <a:rPr lang="en-US" sz="2000" i="1" dirty="0" err="1">
                <a:solidFill>
                  <a:srgbClr val="595959"/>
                </a:solidFill>
                <a:effectLst/>
              </a:rPr>
              <a:t>Sozioökonomie</a:t>
            </a:r>
            <a:r>
              <a:rPr lang="en-US" sz="2000" i="1" dirty="0">
                <a:solidFill>
                  <a:srgbClr val="595959"/>
                </a:solidFill>
                <a:effectLst/>
              </a:rPr>
              <a:t> III in </a:t>
            </a:r>
            <a:r>
              <a:rPr lang="en-US" sz="2000" i="1" dirty="0" err="1">
                <a:solidFill>
                  <a:srgbClr val="595959"/>
                </a:solidFill>
                <a:effectLst/>
              </a:rPr>
              <a:t>ein</a:t>
            </a:r>
            <a:r>
              <a:rPr lang="en-US" sz="2000" i="1" dirty="0">
                <a:solidFill>
                  <a:srgbClr val="595959"/>
                </a:solidFill>
                <a:effectLst/>
              </a:rPr>
              <a:t> Potpourri an </a:t>
            </a:r>
            <a:r>
              <a:rPr lang="en-US" sz="2000" i="1" dirty="0" err="1">
                <a:solidFill>
                  <a:srgbClr val="595959"/>
                </a:solidFill>
                <a:effectLst/>
              </a:rPr>
              <a:t>transdisziplinären</a:t>
            </a:r>
            <a:r>
              <a:rPr lang="en-US" sz="2000" i="1" dirty="0">
                <a:solidFill>
                  <a:srgbClr val="595959"/>
                </a:solidFill>
                <a:effectLst/>
              </a:rPr>
              <a:t> </a:t>
            </a:r>
            <a:r>
              <a:rPr lang="en-US" sz="2000" i="1" dirty="0" err="1">
                <a:solidFill>
                  <a:srgbClr val="595959"/>
                </a:solidFill>
                <a:effectLst/>
              </a:rPr>
              <a:t>Problemstellungen</a:t>
            </a:r>
            <a:r>
              <a:rPr lang="en-US" sz="2000" i="1" dirty="0">
                <a:solidFill>
                  <a:srgbClr val="595959"/>
                </a:solidFill>
                <a:effectLst/>
              </a:rPr>
              <a:t>, in </a:t>
            </a:r>
            <a:r>
              <a:rPr lang="en-US" sz="2000" i="1" dirty="0" err="1">
                <a:solidFill>
                  <a:srgbClr val="595959"/>
                </a:solidFill>
                <a:effectLst/>
              </a:rPr>
              <a:t>deren</a:t>
            </a:r>
            <a:r>
              <a:rPr lang="en-US" sz="2000" i="1" dirty="0">
                <a:solidFill>
                  <a:srgbClr val="595959"/>
                </a:solidFill>
                <a:effectLst/>
              </a:rPr>
              <a:t> </a:t>
            </a:r>
            <a:r>
              <a:rPr lang="en-US" sz="2000" i="1" dirty="0" err="1">
                <a:solidFill>
                  <a:srgbClr val="595959"/>
                </a:solidFill>
                <a:effectLst/>
              </a:rPr>
              <a:t>Zentrum</a:t>
            </a:r>
            <a:r>
              <a:rPr lang="en-US" sz="2000" i="1" dirty="0">
                <a:solidFill>
                  <a:srgbClr val="595959"/>
                </a:solidFill>
                <a:effectLst/>
              </a:rPr>
              <a:t> das </a:t>
            </a:r>
            <a:r>
              <a:rPr lang="en-US" sz="2000" i="1" dirty="0" err="1">
                <a:solidFill>
                  <a:srgbClr val="595959"/>
                </a:solidFill>
                <a:effectLst/>
              </a:rPr>
              <a:t>Wirtschaften</a:t>
            </a:r>
            <a:r>
              <a:rPr lang="en-US" sz="2000" i="1" dirty="0">
                <a:solidFill>
                  <a:srgbClr val="595959"/>
                </a:solidFill>
                <a:effectLst/>
              </a:rPr>
              <a:t> der </a:t>
            </a:r>
            <a:r>
              <a:rPr lang="en-US" sz="2000" i="1" dirty="0" err="1">
                <a:solidFill>
                  <a:srgbClr val="595959"/>
                </a:solidFill>
                <a:effectLst/>
              </a:rPr>
              <a:t>Gesellschaften</a:t>
            </a:r>
            <a:r>
              <a:rPr lang="en-US" sz="2000" i="1" dirty="0">
                <a:solidFill>
                  <a:srgbClr val="595959"/>
                </a:solidFill>
                <a:effectLst/>
              </a:rPr>
              <a:t> der </a:t>
            </a:r>
            <a:r>
              <a:rPr lang="en-US" sz="2000" i="1" dirty="0" err="1">
                <a:solidFill>
                  <a:srgbClr val="595959"/>
                </a:solidFill>
                <a:effectLst/>
              </a:rPr>
              <a:t>Moderne</a:t>
            </a:r>
            <a:r>
              <a:rPr lang="en-US" sz="2000" i="1" dirty="0">
                <a:solidFill>
                  <a:srgbClr val="595959"/>
                </a:solidFill>
                <a:effectLst/>
              </a:rPr>
              <a:t> und </a:t>
            </a:r>
            <a:r>
              <a:rPr lang="en-US" sz="2000" i="1" dirty="0" err="1">
                <a:solidFill>
                  <a:srgbClr val="595959"/>
                </a:solidFill>
                <a:effectLst/>
              </a:rPr>
              <a:t>ihre</a:t>
            </a:r>
            <a:r>
              <a:rPr lang="en-US" sz="2000" i="1" dirty="0">
                <a:solidFill>
                  <a:srgbClr val="595959"/>
                </a:solidFill>
                <a:effectLst/>
              </a:rPr>
              <a:t> </a:t>
            </a:r>
            <a:r>
              <a:rPr lang="en-US" sz="2000" i="1" dirty="0" err="1">
                <a:solidFill>
                  <a:srgbClr val="595959"/>
                </a:solidFill>
                <a:effectLst/>
              </a:rPr>
              <a:t>evolutionären</a:t>
            </a:r>
            <a:r>
              <a:rPr lang="en-US" sz="2000" i="1" dirty="0">
                <a:solidFill>
                  <a:srgbClr val="595959"/>
                </a:solidFill>
                <a:effectLst/>
              </a:rPr>
              <a:t> </a:t>
            </a:r>
            <a:r>
              <a:rPr lang="en-US" sz="2000" i="1" dirty="0" err="1">
                <a:solidFill>
                  <a:srgbClr val="595959"/>
                </a:solidFill>
                <a:effectLst/>
              </a:rPr>
              <a:t>wie</a:t>
            </a:r>
            <a:r>
              <a:rPr lang="en-US" sz="2000" i="1" dirty="0">
                <a:solidFill>
                  <a:srgbClr val="595959"/>
                </a:solidFill>
                <a:effectLst/>
              </a:rPr>
              <a:t> </a:t>
            </a:r>
            <a:r>
              <a:rPr lang="en-US" sz="2000" i="1" dirty="0" err="1">
                <a:solidFill>
                  <a:srgbClr val="595959"/>
                </a:solidFill>
                <a:effectLst/>
              </a:rPr>
              <a:t>koevolutionären</a:t>
            </a:r>
            <a:r>
              <a:rPr lang="en-US" sz="2000" i="1" dirty="0">
                <a:solidFill>
                  <a:srgbClr val="595959"/>
                </a:solidFill>
                <a:effectLst/>
              </a:rPr>
              <a:t> </a:t>
            </a:r>
            <a:r>
              <a:rPr lang="en-US" sz="2000" i="1" dirty="0" err="1">
                <a:solidFill>
                  <a:srgbClr val="595959"/>
                </a:solidFill>
                <a:effectLst/>
              </a:rPr>
              <a:t>Dynamiken</a:t>
            </a:r>
            <a:r>
              <a:rPr lang="en-US" sz="2000" i="1" dirty="0">
                <a:solidFill>
                  <a:srgbClr val="595959"/>
                </a:solidFill>
                <a:effectLst/>
              </a:rPr>
              <a:t> </a:t>
            </a:r>
            <a:r>
              <a:rPr lang="en-US" sz="2000" i="1" dirty="0" err="1">
                <a:solidFill>
                  <a:srgbClr val="595959"/>
                </a:solidFill>
                <a:effectLst/>
              </a:rPr>
              <a:t>stehen</a:t>
            </a:r>
            <a:r>
              <a:rPr lang="en-US" sz="2000" i="1" dirty="0">
                <a:solidFill>
                  <a:srgbClr val="595959"/>
                </a:solidFill>
                <a:effectLst/>
              </a:rPr>
              <a:t>.“</a:t>
            </a:r>
          </a:p>
          <a:p>
            <a:pPr marL="0" indent="0" algn="ctr">
              <a:buNone/>
            </a:pPr>
            <a:r>
              <a:rPr lang="en-US" sz="2000" i="1" dirty="0" err="1">
                <a:solidFill>
                  <a:srgbClr val="595959"/>
                </a:solidFill>
              </a:rPr>
              <a:t>Hedtke</a:t>
            </a:r>
            <a:r>
              <a:rPr lang="en-US" sz="2000" i="1" dirty="0">
                <a:solidFill>
                  <a:srgbClr val="595959"/>
                </a:solidFill>
              </a:rPr>
              <a:t> 2015</a:t>
            </a:r>
            <a:endParaRPr lang="en-US" sz="2000" i="1" dirty="0">
              <a:solidFill>
                <a:srgbClr val="595959"/>
              </a:solidFill>
              <a:effectLst/>
            </a:endParaRPr>
          </a:p>
          <a:p>
            <a:pPr marL="0"/>
            <a:endParaRPr lang="en-US" sz="2000" i="1" dirty="0">
              <a:solidFill>
                <a:srgbClr val="595959"/>
              </a:solidFill>
            </a:endParaRPr>
          </a:p>
          <a:p>
            <a:endParaRPr lang="en-US" sz="2000" dirty="0">
              <a:solidFill>
                <a:srgbClr val="595959"/>
              </a:solidFill>
            </a:endParaRPr>
          </a:p>
        </p:txBody>
      </p:sp>
      <p:pic>
        <p:nvPicPr>
          <p:cNvPr id="5" name="Inhaltsplatzhalter 4">
            <a:extLst>
              <a:ext uri="{FF2B5EF4-FFF2-40B4-BE49-F238E27FC236}">
                <a16:creationId xmlns:a16="http://schemas.microsoft.com/office/drawing/2014/main" id="{01237B6B-0848-9DA0-3939-A38345F35BCE}"/>
              </a:ext>
            </a:extLst>
          </p:cNvPr>
          <p:cNvPicPr>
            <a:picLocks noGrp="1" noChangeAspect="1"/>
          </p:cNvPicPr>
          <p:nvPr>
            <p:ph sz="half" idx="2"/>
          </p:nvPr>
        </p:nvPicPr>
        <p:blipFill>
          <a:blip r:embed="rId2"/>
          <a:stretch>
            <a:fillRect/>
          </a:stretch>
        </p:blipFill>
        <p:spPr>
          <a:xfrm>
            <a:off x="6781801" y="1449014"/>
            <a:ext cx="4797056" cy="4005541"/>
          </a:xfrm>
          <a:prstGeom prst="rect">
            <a:avLst/>
          </a:prstGeom>
        </p:spPr>
      </p:pic>
    </p:spTree>
    <p:extLst>
      <p:ext uri="{BB962C8B-B14F-4D97-AF65-F5344CB8AC3E}">
        <p14:creationId xmlns:p14="http://schemas.microsoft.com/office/powerpoint/2010/main" val="1327875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544E814-E467-E08F-0D0B-5A9719B05FC6}"/>
              </a:ext>
            </a:extLst>
          </p:cNvPr>
          <p:cNvSpPr>
            <a:spLocks noGrp="1"/>
          </p:cNvSpPr>
          <p:nvPr>
            <p:ph type="title"/>
          </p:nvPr>
        </p:nvSpPr>
        <p:spPr>
          <a:xfrm>
            <a:off x="838200" y="963507"/>
            <a:ext cx="3494362" cy="4930986"/>
          </a:xfrm>
        </p:spPr>
        <p:txBody>
          <a:bodyPr>
            <a:normAutofit/>
          </a:bodyPr>
          <a:lstStyle/>
          <a:p>
            <a:pPr algn="r"/>
            <a:r>
              <a:rPr lang="de-DE" sz="4100">
                <a:solidFill>
                  <a:schemeClr val="accent1"/>
                </a:solidFill>
              </a:rPr>
              <a:t>Neue Themenfelder der Sozioökonomie III</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96016C4F-E556-7FA8-2E14-EB20C21D99EB}"/>
              </a:ext>
            </a:extLst>
          </p:cNvPr>
          <p:cNvSpPr>
            <a:spLocks noGrp="1"/>
          </p:cNvSpPr>
          <p:nvPr>
            <p:ph sz="half" idx="1"/>
          </p:nvPr>
        </p:nvSpPr>
        <p:spPr>
          <a:xfrm>
            <a:off x="4976030" y="963507"/>
            <a:ext cx="6250940" cy="2304627"/>
          </a:xfrm>
        </p:spPr>
        <p:txBody>
          <a:bodyPr anchor="b">
            <a:normAutofit/>
          </a:bodyPr>
          <a:lstStyle/>
          <a:p>
            <a:r>
              <a:rPr lang="de-DE" sz="2000" b="0" i="0" dirty="0">
                <a:effectLst/>
                <a:latin typeface="Söhne"/>
              </a:rPr>
              <a:t>soziale und kulturelle Barrieren überwinden</a:t>
            </a:r>
          </a:p>
          <a:p>
            <a:r>
              <a:rPr lang="de-DE" sz="2000" dirty="0">
                <a:latin typeface="Söhne"/>
              </a:rPr>
              <a:t>Integrative Herangehensweise</a:t>
            </a:r>
            <a:endParaRPr lang="de-DE" sz="2000" dirty="0"/>
          </a:p>
        </p:txBody>
      </p:sp>
      <p:sp>
        <p:nvSpPr>
          <p:cNvPr id="4" name="Inhaltsplatzhalter 3">
            <a:extLst>
              <a:ext uri="{FF2B5EF4-FFF2-40B4-BE49-F238E27FC236}">
                <a16:creationId xmlns:a16="http://schemas.microsoft.com/office/drawing/2014/main" id="{444A429D-6A57-7647-3C2A-782439AFFB60}"/>
              </a:ext>
            </a:extLst>
          </p:cNvPr>
          <p:cNvSpPr>
            <a:spLocks noGrp="1"/>
          </p:cNvSpPr>
          <p:nvPr>
            <p:ph sz="half" idx="2"/>
          </p:nvPr>
        </p:nvSpPr>
        <p:spPr>
          <a:xfrm>
            <a:off x="4976030" y="3589866"/>
            <a:ext cx="6250940" cy="2304628"/>
          </a:xfrm>
        </p:spPr>
        <p:txBody>
          <a:bodyPr>
            <a:normAutofit/>
          </a:bodyPr>
          <a:lstStyle/>
          <a:p>
            <a:r>
              <a:rPr lang="de-DE" sz="2000" b="0" i="0" dirty="0">
                <a:effectLst/>
                <a:latin typeface="Söhne"/>
              </a:rPr>
              <a:t>nachhaltige Entwicklung zu fördern</a:t>
            </a:r>
          </a:p>
          <a:p>
            <a:r>
              <a:rPr lang="de-DE" sz="2000" b="0" i="0" dirty="0">
                <a:effectLst/>
                <a:latin typeface="Söhne"/>
              </a:rPr>
              <a:t>Digitalisierung und Automatisierung</a:t>
            </a:r>
            <a:endParaRPr lang="de-DE" sz="2000" dirty="0"/>
          </a:p>
        </p:txBody>
      </p:sp>
    </p:spTree>
    <p:extLst>
      <p:ext uri="{BB962C8B-B14F-4D97-AF65-F5344CB8AC3E}">
        <p14:creationId xmlns:p14="http://schemas.microsoft.com/office/powerpoint/2010/main" val="2307046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CFCDAF-46CE-4056-866C-5EE9122FD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a:extLst>
              <a:ext uri="{FF2B5EF4-FFF2-40B4-BE49-F238E27FC236}">
                <a16:creationId xmlns:a16="http://schemas.microsoft.com/office/drawing/2014/main" id="{9F587EB1-1674-4B8B-88AD-2A81FFFB5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descr="Weiße Glühbirnen mit einer gelben, die hervorsteht">
            <a:extLst>
              <a:ext uri="{FF2B5EF4-FFF2-40B4-BE49-F238E27FC236}">
                <a16:creationId xmlns:a16="http://schemas.microsoft.com/office/drawing/2014/main" id="{B5EACE44-89B3-A2DB-F5B6-E0F051A2AC7C}"/>
              </a:ext>
            </a:extLst>
          </p:cNvPr>
          <p:cNvPicPr>
            <a:picLocks noChangeAspect="1"/>
          </p:cNvPicPr>
          <p:nvPr/>
        </p:nvPicPr>
        <p:blipFill rotWithShape="1">
          <a:blip r:embed="rId2">
            <a:duotone>
              <a:schemeClr val="accent1">
                <a:shade val="45000"/>
                <a:satMod val="135000"/>
              </a:schemeClr>
              <a:prstClr val="white"/>
            </a:duotone>
            <a:alphaModFix amt="35000"/>
          </a:blip>
          <a:srcRect b="15730"/>
          <a:stretch/>
        </p:blipFill>
        <p:spPr>
          <a:xfrm>
            <a:off x="20" y="10"/>
            <a:ext cx="12191981" cy="6857989"/>
          </a:xfrm>
          <a:prstGeom prst="rect">
            <a:avLst/>
          </a:prstGeom>
        </p:spPr>
      </p:pic>
      <p:sp>
        <p:nvSpPr>
          <p:cNvPr id="5" name="Titel 4">
            <a:extLst>
              <a:ext uri="{FF2B5EF4-FFF2-40B4-BE49-F238E27FC236}">
                <a16:creationId xmlns:a16="http://schemas.microsoft.com/office/drawing/2014/main" id="{8FAB7A55-5862-C851-8689-82DB9CCD3052}"/>
              </a:ext>
            </a:extLst>
          </p:cNvPr>
          <p:cNvSpPr>
            <a:spLocks noGrp="1"/>
          </p:cNvSpPr>
          <p:nvPr>
            <p:ph type="title"/>
          </p:nvPr>
        </p:nvSpPr>
        <p:spPr>
          <a:xfrm>
            <a:off x="838199" y="381934"/>
            <a:ext cx="5257801" cy="5181523"/>
          </a:xfrm>
        </p:spPr>
        <p:txBody>
          <a:bodyPr anchor="b">
            <a:normAutofit/>
          </a:bodyPr>
          <a:lstStyle/>
          <a:p>
            <a:r>
              <a:rPr lang="de-DE" sz="8000">
                <a:solidFill>
                  <a:srgbClr val="FFFFFF"/>
                </a:solidFill>
              </a:rPr>
              <a:t>Fazit</a:t>
            </a:r>
          </a:p>
        </p:txBody>
      </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Inhaltsplatzhalter 5">
            <a:extLst>
              <a:ext uri="{FF2B5EF4-FFF2-40B4-BE49-F238E27FC236}">
                <a16:creationId xmlns:a16="http://schemas.microsoft.com/office/drawing/2014/main" id="{9EB4B389-8260-317A-3623-FACF2611DC2E}"/>
              </a:ext>
            </a:extLst>
          </p:cNvPr>
          <p:cNvSpPr>
            <a:spLocks noGrp="1"/>
          </p:cNvSpPr>
          <p:nvPr>
            <p:ph idx="1"/>
          </p:nvPr>
        </p:nvSpPr>
        <p:spPr>
          <a:xfrm>
            <a:off x="7229042" y="698643"/>
            <a:ext cx="4124758" cy="5301467"/>
          </a:xfrm>
        </p:spPr>
        <p:txBody>
          <a:bodyPr anchor="b">
            <a:normAutofit/>
          </a:bodyPr>
          <a:lstStyle/>
          <a:p>
            <a:pPr marL="0" indent="0">
              <a:buNone/>
            </a:pPr>
            <a:r>
              <a:rPr lang="de-DE" sz="2000" b="0" i="0" dirty="0">
                <a:solidFill>
                  <a:srgbClr val="FFFFFF"/>
                </a:solidFill>
                <a:effectLst/>
                <a:latin typeface="Söhne"/>
              </a:rPr>
              <a:t>Die Zukunft der sozioökonomischen Bildung liegt demnach darin, einen ganzheitlichen Ansatz zu verfolgen, der ökonomische, soziale, kulturelle und ökologische Aspekte integriert, um soziale Gerechtigkeit, Nachhaltigkeit und eine globalisierte Welt zu berücksichtigen.</a:t>
            </a:r>
            <a:endParaRPr lang="de-DE" sz="2000" dirty="0">
              <a:solidFill>
                <a:srgbClr val="FFFFFF"/>
              </a:solidFill>
            </a:endParaRPr>
          </a:p>
        </p:txBody>
      </p:sp>
    </p:spTree>
    <p:extLst>
      <p:ext uri="{BB962C8B-B14F-4D97-AF65-F5344CB8AC3E}">
        <p14:creationId xmlns:p14="http://schemas.microsoft.com/office/powerpoint/2010/main" val="469817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in Bild, das Text, Im Haus, Regal enthält.&#10;&#10;Automatisch generierte Beschreibung">
            <a:extLst>
              <a:ext uri="{FF2B5EF4-FFF2-40B4-BE49-F238E27FC236}">
                <a16:creationId xmlns:a16="http://schemas.microsoft.com/office/drawing/2014/main" id="{8E52C3BE-46DE-7000-03FA-F3C9C9177EE4}"/>
              </a:ext>
            </a:extLst>
          </p:cNvPr>
          <p:cNvPicPr>
            <a:picLocks noChangeAspect="1"/>
          </p:cNvPicPr>
          <p:nvPr/>
        </p:nvPicPr>
        <p:blipFill rotWithShape="1">
          <a:blip r:embed="rId2"/>
          <a:srcRect l="8067" r="12622"/>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F5010E6-AF3C-797D-E637-F27826556220}"/>
              </a:ext>
            </a:extLst>
          </p:cNvPr>
          <p:cNvSpPr>
            <a:spLocks noGrp="1"/>
          </p:cNvSpPr>
          <p:nvPr>
            <p:ph type="title"/>
          </p:nvPr>
        </p:nvSpPr>
        <p:spPr>
          <a:xfrm>
            <a:off x="838200" y="365125"/>
            <a:ext cx="3822189" cy="1899912"/>
          </a:xfrm>
        </p:spPr>
        <p:txBody>
          <a:bodyPr>
            <a:normAutofit/>
          </a:bodyPr>
          <a:lstStyle/>
          <a:p>
            <a:r>
              <a:rPr lang="de-DE" sz="4000"/>
              <a:t>Literatur</a:t>
            </a:r>
          </a:p>
        </p:txBody>
      </p:sp>
      <p:sp>
        <p:nvSpPr>
          <p:cNvPr id="3" name="Inhaltsplatzhalter 2">
            <a:extLst>
              <a:ext uri="{FF2B5EF4-FFF2-40B4-BE49-F238E27FC236}">
                <a16:creationId xmlns:a16="http://schemas.microsoft.com/office/drawing/2014/main" id="{1186AC7D-C21C-6CE3-7771-4CCD62BC93A3}"/>
              </a:ext>
            </a:extLst>
          </p:cNvPr>
          <p:cNvSpPr>
            <a:spLocks noGrp="1"/>
          </p:cNvSpPr>
          <p:nvPr>
            <p:ph idx="1"/>
          </p:nvPr>
        </p:nvSpPr>
        <p:spPr>
          <a:xfrm>
            <a:off x="838200" y="2434201"/>
            <a:ext cx="3822189" cy="3742762"/>
          </a:xfrm>
        </p:spPr>
        <p:txBody>
          <a:bodyPr>
            <a:normAutofit/>
          </a:bodyPr>
          <a:lstStyle/>
          <a:p>
            <a:r>
              <a:rPr lang="de-DE" sz="2000" b="0" i="0" dirty="0" err="1">
                <a:effectLst/>
                <a:latin typeface="-apple-system"/>
              </a:rPr>
              <a:t>Hedtke</a:t>
            </a:r>
            <a:r>
              <a:rPr lang="de-DE" sz="2000" b="0" i="0" dirty="0">
                <a:effectLst/>
                <a:latin typeface="-apple-system"/>
              </a:rPr>
              <a:t>, Reinhold (</a:t>
            </a:r>
            <a:r>
              <a:rPr lang="de-DE" sz="2000" b="0" i="0" dirty="0" err="1">
                <a:effectLst/>
                <a:latin typeface="-apple-system"/>
              </a:rPr>
              <a:t>Hg</a:t>
            </a:r>
            <a:r>
              <a:rPr lang="de-DE" sz="2000" b="0" i="0" dirty="0">
                <a:effectLst/>
                <a:latin typeface="-apple-system"/>
              </a:rPr>
              <a:t>.). (2015). </a:t>
            </a:r>
            <a:r>
              <a:rPr lang="de-DE" sz="2000" b="0" i="1" dirty="0">
                <a:effectLst/>
                <a:latin typeface="-apple-system"/>
              </a:rPr>
              <a:t>Was ist und wozu Sozioökonomie?</a:t>
            </a:r>
          </a:p>
          <a:p>
            <a:r>
              <a:rPr lang="de-DE" sz="2000" dirty="0"/>
              <a:t>https://www.gw-unterricht.at/images/pdf/gwu_140_18_38_hedtke.pdf</a:t>
            </a:r>
            <a:endParaRPr lang="de-DE" sz="2000" i="1" dirty="0">
              <a:latin typeface="-apple-system"/>
            </a:endParaRPr>
          </a:p>
          <a:p>
            <a:r>
              <a:rPr lang="de-DE" sz="2000" dirty="0"/>
              <a:t>https://www.pedocs.de/volltexte/2020/20377/pdf/HiBiFo_2015_3_Hedtke_Soziooekonomische_Bildung.pdf</a:t>
            </a:r>
            <a:endParaRPr lang="de-DE" sz="2000" i="1" dirty="0">
              <a:latin typeface="-apple-system"/>
            </a:endParaRPr>
          </a:p>
          <a:p>
            <a:endParaRPr lang="de-DE" sz="2000" dirty="0"/>
          </a:p>
        </p:txBody>
      </p:sp>
    </p:spTree>
    <p:extLst>
      <p:ext uri="{BB962C8B-B14F-4D97-AF65-F5344CB8AC3E}">
        <p14:creationId xmlns:p14="http://schemas.microsoft.com/office/powerpoint/2010/main" val="1156043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FB231-1936-3036-7D24-4D9EEBE5C443}"/>
              </a:ext>
            </a:extLst>
          </p:cNvPr>
          <p:cNvSpPr>
            <a:spLocks noGrp="1"/>
          </p:cNvSpPr>
          <p:nvPr>
            <p:ph type="title"/>
          </p:nvPr>
        </p:nvSpPr>
        <p:spPr>
          <a:xfrm>
            <a:off x="838200" y="557188"/>
            <a:ext cx="10515600" cy="1133499"/>
          </a:xfrm>
        </p:spPr>
        <p:txBody>
          <a:bodyPr>
            <a:normAutofit fontScale="90000"/>
          </a:bodyPr>
          <a:lstStyle/>
          <a:p>
            <a:pPr algn="ctr"/>
            <a:r>
              <a:rPr lang="de-DE" sz="4800" dirty="0"/>
              <a:t>Perspektiven: Sozioökonomie als interdisziplinäres Feld</a:t>
            </a:r>
            <a:endParaRPr lang="de-AT" sz="4800" dirty="0"/>
          </a:p>
        </p:txBody>
      </p:sp>
      <p:graphicFrame>
        <p:nvGraphicFramePr>
          <p:cNvPr id="4" name="Inhaltsplatzhalter 3">
            <a:extLst>
              <a:ext uri="{FF2B5EF4-FFF2-40B4-BE49-F238E27FC236}">
                <a16:creationId xmlns:a16="http://schemas.microsoft.com/office/drawing/2014/main" id="{6DC5DD10-F138-8CBE-FE55-47D0E179244D}"/>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hteck 4">
            <a:extLst>
              <a:ext uri="{FF2B5EF4-FFF2-40B4-BE49-F238E27FC236}">
                <a16:creationId xmlns:a16="http://schemas.microsoft.com/office/drawing/2014/main" id="{75E9D9CC-3218-1EAC-A4E9-8A74A3A01EBD}"/>
              </a:ext>
            </a:extLst>
          </p:cNvPr>
          <p:cNvSpPr/>
          <p:nvPr/>
        </p:nvSpPr>
        <p:spPr>
          <a:xfrm>
            <a:off x="712922" y="2758698"/>
            <a:ext cx="6230319" cy="2479730"/>
          </a:xfrm>
          <a:custGeom>
            <a:avLst/>
            <a:gdLst>
              <a:gd name="connsiteX0" fmla="*/ 0 w 6230319"/>
              <a:gd name="connsiteY0" fmla="*/ 0 h 2479730"/>
              <a:gd name="connsiteX1" fmla="*/ 567651 w 6230319"/>
              <a:gd name="connsiteY1" fmla="*/ 0 h 2479730"/>
              <a:gd name="connsiteX2" fmla="*/ 1135303 w 6230319"/>
              <a:gd name="connsiteY2" fmla="*/ 0 h 2479730"/>
              <a:gd name="connsiteX3" fmla="*/ 1702954 w 6230319"/>
              <a:gd name="connsiteY3" fmla="*/ 0 h 2479730"/>
              <a:gd name="connsiteX4" fmla="*/ 2208302 w 6230319"/>
              <a:gd name="connsiteY4" fmla="*/ 0 h 2479730"/>
              <a:gd name="connsiteX5" fmla="*/ 2900560 w 6230319"/>
              <a:gd name="connsiteY5" fmla="*/ 0 h 2479730"/>
              <a:gd name="connsiteX6" fmla="*/ 3468211 w 6230319"/>
              <a:gd name="connsiteY6" fmla="*/ 0 h 2479730"/>
              <a:gd name="connsiteX7" fmla="*/ 4285075 w 6230319"/>
              <a:gd name="connsiteY7" fmla="*/ 0 h 2479730"/>
              <a:gd name="connsiteX8" fmla="*/ 4915029 w 6230319"/>
              <a:gd name="connsiteY8" fmla="*/ 0 h 2479730"/>
              <a:gd name="connsiteX9" fmla="*/ 5544984 w 6230319"/>
              <a:gd name="connsiteY9" fmla="*/ 0 h 2479730"/>
              <a:gd name="connsiteX10" fmla="*/ 6230319 w 6230319"/>
              <a:gd name="connsiteY10" fmla="*/ 0 h 2479730"/>
              <a:gd name="connsiteX11" fmla="*/ 6230319 w 6230319"/>
              <a:gd name="connsiteY11" fmla="*/ 570338 h 2479730"/>
              <a:gd name="connsiteX12" fmla="*/ 6230319 w 6230319"/>
              <a:gd name="connsiteY12" fmla="*/ 1115879 h 2479730"/>
              <a:gd name="connsiteX13" fmla="*/ 6230319 w 6230319"/>
              <a:gd name="connsiteY13" fmla="*/ 1686216 h 2479730"/>
              <a:gd name="connsiteX14" fmla="*/ 6230319 w 6230319"/>
              <a:gd name="connsiteY14" fmla="*/ 2479730 h 2479730"/>
              <a:gd name="connsiteX15" fmla="*/ 5413455 w 6230319"/>
              <a:gd name="connsiteY15" fmla="*/ 2479730 h 2479730"/>
              <a:gd name="connsiteX16" fmla="*/ 4845804 w 6230319"/>
              <a:gd name="connsiteY16" fmla="*/ 2479730 h 2479730"/>
              <a:gd name="connsiteX17" fmla="*/ 4028940 w 6230319"/>
              <a:gd name="connsiteY17" fmla="*/ 2479730 h 2479730"/>
              <a:gd name="connsiteX18" fmla="*/ 3274379 w 6230319"/>
              <a:gd name="connsiteY18" fmla="*/ 2479730 h 2479730"/>
              <a:gd name="connsiteX19" fmla="*/ 2769031 w 6230319"/>
              <a:gd name="connsiteY19" fmla="*/ 2479730 h 2479730"/>
              <a:gd name="connsiteX20" fmla="*/ 2076773 w 6230319"/>
              <a:gd name="connsiteY20" fmla="*/ 2479730 h 2479730"/>
              <a:gd name="connsiteX21" fmla="*/ 1509122 w 6230319"/>
              <a:gd name="connsiteY21" fmla="*/ 2479730 h 2479730"/>
              <a:gd name="connsiteX22" fmla="*/ 754561 w 6230319"/>
              <a:gd name="connsiteY22" fmla="*/ 2479730 h 2479730"/>
              <a:gd name="connsiteX23" fmla="*/ 0 w 6230319"/>
              <a:gd name="connsiteY23" fmla="*/ 2479730 h 2479730"/>
              <a:gd name="connsiteX24" fmla="*/ 0 w 6230319"/>
              <a:gd name="connsiteY24" fmla="*/ 1835000 h 2479730"/>
              <a:gd name="connsiteX25" fmla="*/ 0 w 6230319"/>
              <a:gd name="connsiteY25" fmla="*/ 1239865 h 2479730"/>
              <a:gd name="connsiteX26" fmla="*/ 0 w 6230319"/>
              <a:gd name="connsiteY26" fmla="*/ 570338 h 2479730"/>
              <a:gd name="connsiteX27" fmla="*/ 0 w 6230319"/>
              <a:gd name="connsiteY27" fmla="*/ 0 h 247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319" h="2479730" extrusionOk="0">
                <a:moveTo>
                  <a:pt x="0" y="0"/>
                </a:moveTo>
                <a:cubicBezTo>
                  <a:pt x="169760" y="-24278"/>
                  <a:pt x="447117" y="-12220"/>
                  <a:pt x="567651" y="0"/>
                </a:cubicBezTo>
                <a:cubicBezTo>
                  <a:pt x="688185" y="12220"/>
                  <a:pt x="923674" y="13186"/>
                  <a:pt x="1135303" y="0"/>
                </a:cubicBezTo>
                <a:cubicBezTo>
                  <a:pt x="1346932" y="-13186"/>
                  <a:pt x="1493525" y="27713"/>
                  <a:pt x="1702954" y="0"/>
                </a:cubicBezTo>
                <a:cubicBezTo>
                  <a:pt x="1912383" y="-27713"/>
                  <a:pt x="2069953" y="-23947"/>
                  <a:pt x="2208302" y="0"/>
                </a:cubicBezTo>
                <a:cubicBezTo>
                  <a:pt x="2346651" y="23947"/>
                  <a:pt x="2559974" y="-389"/>
                  <a:pt x="2900560" y="0"/>
                </a:cubicBezTo>
                <a:cubicBezTo>
                  <a:pt x="3241146" y="389"/>
                  <a:pt x="3204258" y="-2396"/>
                  <a:pt x="3468211" y="0"/>
                </a:cubicBezTo>
                <a:cubicBezTo>
                  <a:pt x="3732164" y="2396"/>
                  <a:pt x="3919233" y="-31755"/>
                  <a:pt x="4285075" y="0"/>
                </a:cubicBezTo>
                <a:cubicBezTo>
                  <a:pt x="4650917" y="31755"/>
                  <a:pt x="4694015" y="26549"/>
                  <a:pt x="4915029" y="0"/>
                </a:cubicBezTo>
                <a:cubicBezTo>
                  <a:pt x="5136043" y="-26549"/>
                  <a:pt x="5258937" y="-21777"/>
                  <a:pt x="5544984" y="0"/>
                </a:cubicBezTo>
                <a:cubicBezTo>
                  <a:pt x="5831031" y="21777"/>
                  <a:pt x="5890638" y="-30435"/>
                  <a:pt x="6230319" y="0"/>
                </a:cubicBezTo>
                <a:cubicBezTo>
                  <a:pt x="6226493" y="217391"/>
                  <a:pt x="6224124" y="357070"/>
                  <a:pt x="6230319" y="570338"/>
                </a:cubicBezTo>
                <a:cubicBezTo>
                  <a:pt x="6236514" y="783606"/>
                  <a:pt x="6208695" y="1002546"/>
                  <a:pt x="6230319" y="1115879"/>
                </a:cubicBezTo>
                <a:cubicBezTo>
                  <a:pt x="6251943" y="1229212"/>
                  <a:pt x="6249688" y="1514523"/>
                  <a:pt x="6230319" y="1686216"/>
                </a:cubicBezTo>
                <a:cubicBezTo>
                  <a:pt x="6210950" y="1857909"/>
                  <a:pt x="6234796" y="2232268"/>
                  <a:pt x="6230319" y="2479730"/>
                </a:cubicBezTo>
                <a:cubicBezTo>
                  <a:pt x="5956537" y="2508861"/>
                  <a:pt x="5811178" y="2505450"/>
                  <a:pt x="5413455" y="2479730"/>
                </a:cubicBezTo>
                <a:cubicBezTo>
                  <a:pt x="5015732" y="2454010"/>
                  <a:pt x="4996876" y="2500341"/>
                  <a:pt x="4845804" y="2479730"/>
                </a:cubicBezTo>
                <a:cubicBezTo>
                  <a:pt x="4694732" y="2459119"/>
                  <a:pt x="4232168" y="2500660"/>
                  <a:pt x="4028940" y="2479730"/>
                </a:cubicBezTo>
                <a:cubicBezTo>
                  <a:pt x="3825712" y="2458800"/>
                  <a:pt x="3625781" y="2451971"/>
                  <a:pt x="3274379" y="2479730"/>
                </a:cubicBezTo>
                <a:cubicBezTo>
                  <a:pt x="2922977" y="2507489"/>
                  <a:pt x="2949375" y="2502454"/>
                  <a:pt x="2769031" y="2479730"/>
                </a:cubicBezTo>
                <a:cubicBezTo>
                  <a:pt x="2588687" y="2457006"/>
                  <a:pt x="2247810" y="2449363"/>
                  <a:pt x="2076773" y="2479730"/>
                </a:cubicBezTo>
                <a:cubicBezTo>
                  <a:pt x="1905736" y="2510097"/>
                  <a:pt x="1633098" y="2452533"/>
                  <a:pt x="1509122" y="2479730"/>
                </a:cubicBezTo>
                <a:cubicBezTo>
                  <a:pt x="1385146" y="2506927"/>
                  <a:pt x="1048234" y="2514246"/>
                  <a:pt x="754561" y="2479730"/>
                </a:cubicBezTo>
                <a:cubicBezTo>
                  <a:pt x="460888" y="2445214"/>
                  <a:pt x="280903" y="2451199"/>
                  <a:pt x="0" y="2479730"/>
                </a:cubicBezTo>
                <a:cubicBezTo>
                  <a:pt x="-19245" y="2238037"/>
                  <a:pt x="-2364" y="2135524"/>
                  <a:pt x="0" y="1835000"/>
                </a:cubicBezTo>
                <a:cubicBezTo>
                  <a:pt x="2364" y="1534476"/>
                  <a:pt x="-22605" y="1424326"/>
                  <a:pt x="0" y="1239865"/>
                </a:cubicBezTo>
                <a:cubicBezTo>
                  <a:pt x="22605" y="1055404"/>
                  <a:pt x="24985" y="787969"/>
                  <a:pt x="0" y="570338"/>
                </a:cubicBezTo>
                <a:cubicBezTo>
                  <a:pt x="-24985" y="352707"/>
                  <a:pt x="-23091" y="214947"/>
                  <a:pt x="0" y="0"/>
                </a:cubicBezTo>
                <a:close/>
              </a:path>
            </a:pathLst>
          </a:custGeom>
          <a:noFill/>
          <a:ln>
            <a:solidFill>
              <a:srgbClr val="FF0000"/>
            </a:solidFill>
            <a:extLst>
              <a:ext uri="{C807C97D-BFC1-408E-A445-0C87EB9F89A2}">
                <ask:lineSketchStyleProps xmlns:ask="http://schemas.microsoft.com/office/drawing/2018/sketchyshapes" sd="4152050206">
                  <a:prstGeom prst="rect">
                    <a:avLst/>
                  </a:prstGeom>
                  <ask:type>
                    <ask:lineSketchFreehand/>
                  </ask:type>
                </ask:lineSketchStyleProps>
              </a:ext>
            </a:extLst>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991582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CAD3D41-DD0A-D5CD-F9AE-7F8CC1159DD7}"/>
              </a:ext>
            </a:extLst>
          </p:cNvPr>
          <p:cNvSpPr>
            <a:spLocks noGrp="1"/>
          </p:cNvSpPr>
          <p:nvPr>
            <p:ph type="title"/>
          </p:nvPr>
        </p:nvSpPr>
        <p:spPr>
          <a:xfrm>
            <a:off x="838200" y="963507"/>
            <a:ext cx="3494362" cy="4930986"/>
          </a:xfrm>
        </p:spPr>
        <p:txBody>
          <a:bodyPr>
            <a:normAutofit/>
          </a:bodyPr>
          <a:lstStyle/>
          <a:p>
            <a:pPr algn="r"/>
            <a:r>
              <a:rPr lang="de-DE" sz="3700">
                <a:solidFill>
                  <a:schemeClr val="accent1"/>
                </a:solidFill>
              </a:rPr>
              <a:t>Perspektiven: Sozioökonomie als interdisziplinäres Feld</a:t>
            </a:r>
            <a:endParaRPr lang="de-AT" sz="3700">
              <a:solidFill>
                <a:schemeClr val="accent1"/>
              </a:solidFill>
            </a:endParaRP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69F0CDB4-DE54-39D8-FE4E-1E81EFAF3EBC}"/>
              </a:ext>
            </a:extLst>
          </p:cNvPr>
          <p:cNvSpPr>
            <a:spLocks noGrp="1"/>
          </p:cNvSpPr>
          <p:nvPr>
            <p:ph sz="half" idx="1"/>
          </p:nvPr>
        </p:nvSpPr>
        <p:spPr>
          <a:xfrm>
            <a:off x="4976030" y="963507"/>
            <a:ext cx="6250940" cy="2304627"/>
          </a:xfrm>
        </p:spPr>
        <p:txBody>
          <a:bodyPr anchor="b">
            <a:normAutofit fontScale="92500" lnSpcReduction="20000"/>
          </a:bodyPr>
          <a:lstStyle/>
          <a:p>
            <a:pPr marL="0" indent="0">
              <a:buNone/>
            </a:pPr>
            <a:r>
              <a:rPr lang="de-DE" sz="2000" b="1" u="sng" dirty="0"/>
              <a:t>Interdisziplinäre Perspektive</a:t>
            </a:r>
          </a:p>
          <a:p>
            <a:r>
              <a:rPr lang="de-AT" sz="2000" dirty="0"/>
              <a:t>Verbindet soziale und wirtschaftliche Aspekte von menschlichem Verhalten</a:t>
            </a:r>
          </a:p>
          <a:p>
            <a:r>
              <a:rPr lang="de-AT" sz="2000" dirty="0"/>
              <a:t>Untersucht Wechselwirkungen zwischen sozialen, kulturellen, ökonomischen Faktoren</a:t>
            </a:r>
          </a:p>
          <a:p>
            <a:r>
              <a:rPr lang="de-AT" sz="2000" dirty="0"/>
              <a:t>Wirtschaftliche Phasenübergänge</a:t>
            </a:r>
          </a:p>
          <a:p>
            <a:r>
              <a:rPr lang="de-AT" sz="2000" dirty="0" err="1"/>
              <a:t>Bsp</a:t>
            </a:r>
            <a:r>
              <a:rPr lang="de-AT" sz="2000" dirty="0"/>
              <a:t>: Analyse der Auswirkungen von Bildung auf Arbeitsmarkt + Wirtschaft </a:t>
            </a:r>
          </a:p>
        </p:txBody>
      </p:sp>
      <p:sp>
        <p:nvSpPr>
          <p:cNvPr id="4" name="Inhaltsplatzhalter 3">
            <a:extLst>
              <a:ext uri="{FF2B5EF4-FFF2-40B4-BE49-F238E27FC236}">
                <a16:creationId xmlns:a16="http://schemas.microsoft.com/office/drawing/2014/main" id="{D4C2C2DB-6DB2-BDA3-4E64-C8C17E4A2D7F}"/>
              </a:ext>
            </a:extLst>
          </p:cNvPr>
          <p:cNvSpPr>
            <a:spLocks noGrp="1"/>
          </p:cNvSpPr>
          <p:nvPr>
            <p:ph sz="half" idx="2"/>
          </p:nvPr>
        </p:nvSpPr>
        <p:spPr>
          <a:xfrm>
            <a:off x="4976030" y="3589866"/>
            <a:ext cx="6250940" cy="2304628"/>
          </a:xfrm>
        </p:spPr>
        <p:txBody>
          <a:bodyPr>
            <a:normAutofit fontScale="92500" lnSpcReduction="20000"/>
          </a:bodyPr>
          <a:lstStyle/>
          <a:p>
            <a:pPr marL="0" indent="0">
              <a:buNone/>
            </a:pPr>
            <a:r>
              <a:rPr lang="de-DE" sz="2000" b="1" u="sng" dirty="0"/>
              <a:t>Nachhaltige Entwicklung</a:t>
            </a:r>
          </a:p>
          <a:p>
            <a:r>
              <a:rPr lang="de-DE" sz="2000" dirty="0"/>
              <a:t>Globale Herausforderungen: Klimawandel, soziale Ungerechtigkeit </a:t>
            </a:r>
            <a:r>
              <a:rPr lang="de-DE" sz="2000" dirty="0">
                <a:sym typeface="Wingdings" panose="05000000000000000000" pitchFamily="2" charset="2"/>
              </a:rPr>
              <a:t> soziale Gerechtigkeit fördern (Ungleichheit und Ökologie)</a:t>
            </a:r>
          </a:p>
          <a:p>
            <a:r>
              <a:rPr lang="de-DE" sz="2000" dirty="0">
                <a:sym typeface="Wingdings" panose="05000000000000000000" pitchFamily="2" charset="2"/>
              </a:rPr>
              <a:t>Langfristige Nachhaltigkeit </a:t>
            </a:r>
          </a:p>
          <a:p>
            <a:r>
              <a:rPr lang="de-DE" sz="2000" dirty="0" err="1">
                <a:sym typeface="Wingdings" panose="05000000000000000000" pitchFamily="2" charset="2"/>
              </a:rPr>
              <a:t>Bsp</a:t>
            </a:r>
            <a:r>
              <a:rPr lang="de-DE" sz="2000" dirty="0">
                <a:sym typeface="Wingdings" panose="05000000000000000000" pitchFamily="2" charset="2"/>
              </a:rPr>
              <a:t>: Förderung erneuerbarer Energien, Umstellung auf nachhaltige Landwirtschaft</a:t>
            </a:r>
            <a:endParaRPr lang="de-AT" sz="2000" dirty="0"/>
          </a:p>
        </p:txBody>
      </p:sp>
    </p:spTree>
    <p:extLst>
      <p:ext uri="{BB962C8B-B14F-4D97-AF65-F5344CB8AC3E}">
        <p14:creationId xmlns:p14="http://schemas.microsoft.com/office/powerpoint/2010/main" val="248265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CAD3D41-DD0A-D5CD-F9AE-7F8CC1159DD7}"/>
              </a:ext>
            </a:extLst>
          </p:cNvPr>
          <p:cNvSpPr>
            <a:spLocks noGrp="1"/>
          </p:cNvSpPr>
          <p:nvPr>
            <p:ph type="title"/>
          </p:nvPr>
        </p:nvSpPr>
        <p:spPr>
          <a:xfrm>
            <a:off x="838200" y="963507"/>
            <a:ext cx="3494362" cy="4930986"/>
          </a:xfrm>
        </p:spPr>
        <p:txBody>
          <a:bodyPr>
            <a:normAutofit/>
          </a:bodyPr>
          <a:lstStyle/>
          <a:p>
            <a:pPr algn="r"/>
            <a:r>
              <a:rPr lang="de-DE" sz="3700">
                <a:solidFill>
                  <a:schemeClr val="accent1"/>
                </a:solidFill>
              </a:rPr>
              <a:t>Perspektiven: Sozioökonomie als interdisziplinäres Feld</a:t>
            </a:r>
            <a:endParaRPr lang="de-AT" sz="3700">
              <a:solidFill>
                <a:schemeClr val="accent1"/>
              </a:solidFill>
            </a:endParaRP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69F0CDB4-DE54-39D8-FE4E-1E81EFAF3EBC}"/>
              </a:ext>
            </a:extLst>
          </p:cNvPr>
          <p:cNvSpPr>
            <a:spLocks noGrp="1"/>
          </p:cNvSpPr>
          <p:nvPr>
            <p:ph sz="half" idx="1"/>
          </p:nvPr>
        </p:nvSpPr>
        <p:spPr>
          <a:xfrm>
            <a:off x="4976029" y="741923"/>
            <a:ext cx="6250940" cy="2304627"/>
          </a:xfrm>
        </p:spPr>
        <p:txBody>
          <a:bodyPr anchor="b">
            <a:normAutofit/>
          </a:bodyPr>
          <a:lstStyle/>
          <a:p>
            <a:pPr marL="0" indent="0">
              <a:buNone/>
            </a:pPr>
            <a:r>
              <a:rPr lang="de-DE" sz="2000" b="1" u="sng" dirty="0"/>
              <a:t>Soziale Gerechtigkeit </a:t>
            </a:r>
          </a:p>
          <a:p>
            <a:r>
              <a:rPr lang="de-DE" sz="2000" dirty="0"/>
              <a:t>Adressierung sozialer Ungleichheiten</a:t>
            </a:r>
          </a:p>
          <a:p>
            <a:r>
              <a:rPr lang="de-DE" sz="2000" dirty="0"/>
              <a:t>Förderung soziale Gerechtigkeit </a:t>
            </a:r>
            <a:r>
              <a:rPr lang="de-DE" sz="2000" dirty="0">
                <a:sym typeface="Wingdings" panose="05000000000000000000" pitchFamily="2" charset="2"/>
              </a:rPr>
              <a:t> Schaffung gleiche Chancen</a:t>
            </a:r>
            <a:endParaRPr lang="de-DE" sz="2000" dirty="0"/>
          </a:p>
          <a:p>
            <a:endParaRPr lang="de-DE" sz="2000" dirty="0"/>
          </a:p>
        </p:txBody>
      </p:sp>
      <p:sp>
        <p:nvSpPr>
          <p:cNvPr id="4" name="Inhaltsplatzhalter 3">
            <a:extLst>
              <a:ext uri="{FF2B5EF4-FFF2-40B4-BE49-F238E27FC236}">
                <a16:creationId xmlns:a16="http://schemas.microsoft.com/office/drawing/2014/main" id="{D4C2C2DB-6DB2-BDA3-4E64-C8C17E4A2D7F}"/>
              </a:ext>
            </a:extLst>
          </p:cNvPr>
          <p:cNvSpPr>
            <a:spLocks noGrp="1"/>
          </p:cNvSpPr>
          <p:nvPr>
            <p:ph sz="half" idx="2"/>
          </p:nvPr>
        </p:nvSpPr>
        <p:spPr>
          <a:xfrm>
            <a:off x="4976029" y="2922209"/>
            <a:ext cx="6250940" cy="3193868"/>
          </a:xfrm>
        </p:spPr>
        <p:txBody>
          <a:bodyPr>
            <a:normAutofit/>
          </a:bodyPr>
          <a:lstStyle/>
          <a:p>
            <a:pPr marL="0" indent="0">
              <a:buNone/>
            </a:pPr>
            <a:r>
              <a:rPr lang="de-DE" sz="2000" b="1" u="sng" dirty="0"/>
              <a:t>Technologischer Wandel </a:t>
            </a:r>
          </a:p>
          <a:p>
            <a:r>
              <a:rPr lang="de-DE" sz="2000" dirty="0"/>
              <a:t>Fortschreitende Digitalisierung + Automatisierung </a:t>
            </a:r>
            <a:r>
              <a:rPr lang="de-DE" sz="2000" dirty="0">
                <a:sym typeface="Wingdings" panose="05000000000000000000" pitchFamily="2" charset="2"/>
              </a:rPr>
              <a:t> beeinflussen Arbeitsmärkte, Produktionsprozesse + soziale Strukturen</a:t>
            </a:r>
          </a:p>
          <a:p>
            <a:r>
              <a:rPr lang="de-DE" sz="2000" dirty="0">
                <a:sym typeface="Wingdings" panose="05000000000000000000" pitchFamily="2" charset="2"/>
              </a:rPr>
              <a:t>Aufgabe Sozioökonomie: sozialen + wirtschaftliche Folgen des technologischen Wandels analysieren</a:t>
            </a:r>
          </a:p>
          <a:p>
            <a:r>
              <a:rPr lang="de-DE" sz="2000" dirty="0">
                <a:sym typeface="Wingdings" panose="05000000000000000000" pitchFamily="2" charset="2"/>
              </a:rPr>
              <a:t>Analyse, Chancen, Risiken bewerten</a:t>
            </a:r>
          </a:p>
          <a:p>
            <a:r>
              <a:rPr lang="de-DE" sz="2000" dirty="0">
                <a:sym typeface="Wingdings" panose="05000000000000000000" pitchFamily="2" charset="2"/>
              </a:rPr>
              <a:t>Vorteile der Technologie nutzen + soziale Ausgrenzung verhindern</a:t>
            </a:r>
            <a:endParaRPr lang="de-AT" sz="2000" dirty="0"/>
          </a:p>
        </p:txBody>
      </p:sp>
    </p:spTree>
    <p:extLst>
      <p:ext uri="{BB962C8B-B14F-4D97-AF65-F5344CB8AC3E}">
        <p14:creationId xmlns:p14="http://schemas.microsoft.com/office/powerpoint/2010/main" val="2179140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el 1">
            <a:extLst>
              <a:ext uri="{FF2B5EF4-FFF2-40B4-BE49-F238E27FC236}">
                <a16:creationId xmlns:a16="http://schemas.microsoft.com/office/drawing/2014/main" id="{0C908129-8399-86C9-07C4-529BE9FCCDAE}"/>
              </a:ext>
            </a:extLst>
          </p:cNvPr>
          <p:cNvSpPr>
            <a:spLocks noGrp="1"/>
          </p:cNvSpPr>
          <p:nvPr>
            <p:ph type="title"/>
          </p:nvPr>
        </p:nvSpPr>
        <p:spPr>
          <a:xfrm>
            <a:off x="1178579" y="-306888"/>
            <a:ext cx="5146161" cy="1639888"/>
          </a:xfrm>
        </p:spPr>
        <p:txBody>
          <a:bodyPr anchor="b">
            <a:normAutofit/>
          </a:bodyPr>
          <a:lstStyle/>
          <a:p>
            <a:r>
              <a:rPr lang="de-AT" sz="3600" dirty="0"/>
              <a:t>Perspektiven im Bereich Bildung</a:t>
            </a:r>
          </a:p>
        </p:txBody>
      </p:sp>
      <p:sp>
        <p:nvSpPr>
          <p:cNvPr id="3" name="Inhaltsplatzhalter 2">
            <a:extLst>
              <a:ext uri="{FF2B5EF4-FFF2-40B4-BE49-F238E27FC236}">
                <a16:creationId xmlns:a16="http://schemas.microsoft.com/office/drawing/2014/main" id="{D4DED560-89D2-1F4F-4FA1-0F735419DDE1}"/>
              </a:ext>
            </a:extLst>
          </p:cNvPr>
          <p:cNvSpPr>
            <a:spLocks noGrp="1"/>
          </p:cNvSpPr>
          <p:nvPr>
            <p:ph idx="1"/>
          </p:nvPr>
        </p:nvSpPr>
        <p:spPr>
          <a:xfrm>
            <a:off x="1179576" y="1477049"/>
            <a:ext cx="4916424" cy="4936277"/>
          </a:xfrm>
        </p:spPr>
        <p:txBody>
          <a:bodyPr>
            <a:normAutofit/>
          </a:bodyPr>
          <a:lstStyle/>
          <a:p>
            <a:r>
              <a:rPr lang="de-AT" sz="2000" dirty="0"/>
              <a:t>Wirtschaftliche &amp; soziale Zusammenhänge in der Gesellschaft</a:t>
            </a:r>
          </a:p>
          <a:p>
            <a:pPr lvl="1"/>
            <a:r>
              <a:rPr lang="de-AT" sz="2000" dirty="0"/>
              <a:t>Phänomene werden nicht isoliert betrachtet </a:t>
            </a:r>
            <a:r>
              <a:rPr lang="de-AT" sz="2000" dirty="0">
                <a:sym typeface="Wingdings" panose="05000000000000000000" pitchFamily="2" charset="2"/>
              </a:rPr>
              <a:t> politisch &amp; gesellschaftliche Einbettung </a:t>
            </a:r>
          </a:p>
          <a:p>
            <a:pPr lvl="1"/>
            <a:endParaRPr lang="de-AT" sz="2000" dirty="0">
              <a:sym typeface="Wingdings" panose="05000000000000000000" pitchFamily="2" charset="2"/>
            </a:endParaRPr>
          </a:p>
          <a:p>
            <a:r>
              <a:rPr lang="de-AT" sz="2000" dirty="0">
                <a:sym typeface="Wingdings" panose="05000000000000000000" pitchFamily="2" charset="2"/>
              </a:rPr>
              <a:t>Alternative wirtschaftliche Modelle</a:t>
            </a:r>
          </a:p>
          <a:p>
            <a:pPr lvl="1"/>
            <a:r>
              <a:rPr lang="de-AT" sz="2000" dirty="0">
                <a:sym typeface="Wingdings" panose="05000000000000000000" pitchFamily="2" charset="2"/>
              </a:rPr>
              <a:t>Soziale Gerechtigkeit</a:t>
            </a:r>
          </a:p>
          <a:p>
            <a:pPr lvl="1"/>
            <a:r>
              <a:rPr lang="de-AT" sz="2000" dirty="0">
                <a:sym typeface="Wingdings" panose="05000000000000000000" pitchFamily="2" charset="2"/>
              </a:rPr>
              <a:t>Nachhaltigkeit </a:t>
            </a:r>
          </a:p>
          <a:p>
            <a:pPr lvl="1"/>
            <a:endParaRPr lang="de-AT" sz="2000" dirty="0">
              <a:sym typeface="Wingdings" panose="05000000000000000000" pitchFamily="2" charset="2"/>
            </a:endParaRPr>
          </a:p>
          <a:p>
            <a:r>
              <a:rPr lang="de-AT" sz="2000" dirty="0">
                <a:sym typeface="Wingdings" panose="05000000000000000000" pitchFamily="2" charset="2"/>
              </a:rPr>
              <a:t>Befähigt Schüler:innen alternative Lösungen zu finden</a:t>
            </a:r>
          </a:p>
          <a:p>
            <a:r>
              <a:rPr lang="de-AT" sz="2000" dirty="0">
                <a:sym typeface="Wingdings" panose="05000000000000000000" pitchFamily="2" charset="2"/>
              </a:rPr>
              <a:t>Lehrperson: Gestaltung einer gerechteren, nachhaltigen, inklusiven Gesellschaft mitzuwirken</a:t>
            </a:r>
            <a:endParaRPr lang="de-AT" sz="2000" dirty="0"/>
          </a:p>
        </p:txBody>
      </p:sp>
      <p:sp>
        <p:nvSpPr>
          <p:cNvPr id="49" name="Freeform: Shape 48">
            <a:extLst>
              <a:ext uri="{FF2B5EF4-FFF2-40B4-BE49-F238E27FC236}">
                <a16:creationId xmlns:a16="http://schemas.microsoft.com/office/drawing/2014/main" id="{7D0B7289-120F-44DC-9769-2E096993B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348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158468AF-8ABA-4771-9770-C8C79C0E6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88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Grafik 3">
            <a:extLst>
              <a:ext uri="{FF2B5EF4-FFF2-40B4-BE49-F238E27FC236}">
                <a16:creationId xmlns:a16="http://schemas.microsoft.com/office/drawing/2014/main" id="{0D93CA2D-AD9F-6838-8CFA-9DBFD5405487}"/>
              </a:ext>
            </a:extLst>
          </p:cNvPr>
          <p:cNvPicPr>
            <a:picLocks noChangeAspect="1"/>
          </p:cNvPicPr>
          <p:nvPr/>
        </p:nvPicPr>
        <p:blipFill rotWithShape="1">
          <a:blip r:embed="rId3"/>
          <a:srcRect l="19173" r="30156" b="-1"/>
          <a:stretch/>
        </p:blipFill>
        <p:spPr>
          <a:xfrm>
            <a:off x="6986049" y="10"/>
            <a:ext cx="5205951" cy="6857990"/>
          </a:xfrm>
          <a:custGeom>
            <a:avLst/>
            <a:gdLst/>
            <a:ahLst/>
            <a:cxnLst/>
            <a:rect l="l" t="t" r="r" b="b"/>
            <a:pathLst>
              <a:path w="5205951" h="6858000">
                <a:moveTo>
                  <a:pt x="1623023" y="0"/>
                </a:moveTo>
                <a:lnTo>
                  <a:pt x="2716256" y="0"/>
                </a:lnTo>
                <a:lnTo>
                  <a:pt x="3496422" y="0"/>
                </a:lnTo>
                <a:lnTo>
                  <a:pt x="5205951" y="0"/>
                </a:lnTo>
                <a:lnTo>
                  <a:pt x="5205951"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53" name="Freeform: Shape 52">
            <a:extLst>
              <a:ext uri="{FF2B5EF4-FFF2-40B4-BE49-F238E27FC236}">
                <a16:creationId xmlns:a16="http://schemas.microsoft.com/office/drawing/2014/main" id="{430FFA19-9577-4BA8-B103-A75613F3F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2680522" cy="6858000"/>
          </a:xfrm>
          <a:custGeom>
            <a:avLst/>
            <a:gdLst>
              <a:gd name="connsiteX0" fmla="*/ 1057499 w 2680522"/>
              <a:gd name="connsiteY0" fmla="*/ 0 h 6858000"/>
              <a:gd name="connsiteX1" fmla="*/ 879731 w 2680522"/>
              <a:gd name="connsiteY1" fmla="*/ 0 h 6858000"/>
              <a:gd name="connsiteX2" fmla="*/ 901855 w 2680522"/>
              <a:gd name="connsiteY2" fmla="*/ 14997 h 6858000"/>
              <a:gd name="connsiteX3" fmla="*/ 2502754 w 2680522"/>
              <a:gd name="connsiteY3" fmla="*/ 3621656 h 6858000"/>
              <a:gd name="connsiteX4" fmla="*/ 628404 w 2680522"/>
              <a:gd name="connsiteY4" fmla="*/ 6374814 h 6858000"/>
              <a:gd name="connsiteX5" fmla="*/ 111756 w 2680522"/>
              <a:gd name="connsiteY5" fmla="*/ 6780599 h 6858000"/>
              <a:gd name="connsiteX6" fmla="*/ 0 w 2680522"/>
              <a:gd name="connsiteY6" fmla="*/ 6858000 h 6858000"/>
              <a:gd name="connsiteX7" fmla="*/ 177768 w 2680522"/>
              <a:gd name="connsiteY7" fmla="*/ 6858000 h 6858000"/>
              <a:gd name="connsiteX8" fmla="*/ 289524 w 2680522"/>
              <a:gd name="connsiteY8" fmla="*/ 6780599 h 6858000"/>
              <a:gd name="connsiteX9" fmla="*/ 806172 w 2680522"/>
              <a:gd name="connsiteY9" fmla="*/ 6374814 h 6858000"/>
              <a:gd name="connsiteX10" fmla="*/ 2680522 w 2680522"/>
              <a:gd name="connsiteY10" fmla="*/ 3621656 h 6858000"/>
              <a:gd name="connsiteX11" fmla="*/ 1079623 w 2680522"/>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0522" h="6858000">
                <a:moveTo>
                  <a:pt x="1057499" y="0"/>
                </a:moveTo>
                <a:lnTo>
                  <a:pt x="879731" y="0"/>
                </a:lnTo>
                <a:lnTo>
                  <a:pt x="901855" y="14997"/>
                </a:lnTo>
                <a:cubicBezTo>
                  <a:pt x="1929018" y="754641"/>
                  <a:pt x="2502754" y="2093192"/>
                  <a:pt x="2502754" y="3621656"/>
                </a:cubicBezTo>
                <a:cubicBezTo>
                  <a:pt x="2502754" y="4969131"/>
                  <a:pt x="1574029" y="5602839"/>
                  <a:pt x="628404" y="6374814"/>
                </a:cubicBezTo>
                <a:cubicBezTo>
                  <a:pt x="456201" y="6515397"/>
                  <a:pt x="285574" y="6653108"/>
                  <a:pt x="111756" y="6780599"/>
                </a:cubicBezTo>
                <a:lnTo>
                  <a:pt x="0" y="6858000"/>
                </a:lnTo>
                <a:lnTo>
                  <a:pt x="177768" y="6858000"/>
                </a:lnTo>
                <a:lnTo>
                  <a:pt x="289524" y="6780599"/>
                </a:lnTo>
                <a:cubicBezTo>
                  <a:pt x="463342" y="6653108"/>
                  <a:pt x="633969" y="6515397"/>
                  <a:pt x="806172" y="6374814"/>
                </a:cubicBezTo>
                <a:cubicBezTo>
                  <a:pt x="1751797" y="5602839"/>
                  <a:pt x="2680522" y="4969131"/>
                  <a:pt x="2680522" y="3621656"/>
                </a:cubicBezTo>
                <a:cubicBezTo>
                  <a:pt x="2680522" y="2093192"/>
                  <a:pt x="2106786" y="754641"/>
                  <a:pt x="1079623"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25527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BD6EE4-D8CB-5C9D-6367-53A55FDE0C68}"/>
              </a:ext>
            </a:extLst>
          </p:cNvPr>
          <p:cNvSpPr>
            <a:spLocks noGrp="1"/>
          </p:cNvSpPr>
          <p:nvPr>
            <p:ph type="title"/>
          </p:nvPr>
        </p:nvSpPr>
        <p:spPr>
          <a:xfrm>
            <a:off x="1015134" y="777240"/>
            <a:ext cx="4353116" cy="1474666"/>
          </a:xfrm>
        </p:spPr>
        <p:txBody>
          <a:bodyPr vert="horz" lIns="91440" tIns="45720" rIns="91440" bIns="45720" rtlCol="0" anchor="b">
            <a:noAutofit/>
          </a:bodyPr>
          <a:lstStyle/>
          <a:p>
            <a:pPr algn="ctr"/>
            <a:r>
              <a:rPr lang="en-US" dirty="0" err="1">
                <a:solidFill>
                  <a:srgbClr val="595959"/>
                </a:solidFill>
              </a:rPr>
              <a:t>Langfristige</a:t>
            </a:r>
            <a:r>
              <a:rPr lang="en-US" dirty="0">
                <a:solidFill>
                  <a:srgbClr val="595959"/>
                </a:solidFill>
              </a:rPr>
              <a:t> </a:t>
            </a:r>
            <a:r>
              <a:rPr lang="en-US" dirty="0" err="1">
                <a:solidFill>
                  <a:srgbClr val="595959"/>
                </a:solidFill>
              </a:rPr>
              <a:t>Entwicklungspfade</a:t>
            </a:r>
            <a:r>
              <a:rPr lang="en-US" dirty="0">
                <a:solidFill>
                  <a:srgbClr val="595959"/>
                </a:solidFill>
              </a:rPr>
              <a:t> der </a:t>
            </a:r>
            <a:r>
              <a:rPr lang="en-US" dirty="0" err="1">
                <a:solidFill>
                  <a:srgbClr val="595959"/>
                </a:solidFill>
              </a:rPr>
              <a:t>aktuellen</a:t>
            </a:r>
            <a:r>
              <a:rPr lang="en-US" dirty="0">
                <a:solidFill>
                  <a:srgbClr val="595959"/>
                </a:solidFill>
              </a:rPr>
              <a:t> </a:t>
            </a:r>
            <a:r>
              <a:rPr lang="en-US" dirty="0" err="1">
                <a:solidFill>
                  <a:srgbClr val="595959"/>
                </a:solidFill>
              </a:rPr>
              <a:t>Sozioökonomie</a:t>
            </a:r>
            <a:r>
              <a:rPr lang="en-US" dirty="0">
                <a:solidFill>
                  <a:srgbClr val="595959"/>
                </a:solidFill>
              </a:rPr>
              <a:t> </a:t>
            </a:r>
            <a:br>
              <a:rPr lang="en-US" dirty="0">
                <a:solidFill>
                  <a:srgbClr val="595959"/>
                </a:solidFill>
              </a:rPr>
            </a:br>
            <a:br>
              <a:rPr lang="en-US" dirty="0">
                <a:solidFill>
                  <a:srgbClr val="595959"/>
                </a:solidFill>
              </a:rPr>
            </a:br>
            <a:r>
              <a:rPr lang="en-US" sz="1800" dirty="0">
                <a:solidFill>
                  <a:srgbClr val="595959"/>
                </a:solidFill>
                <a:sym typeface="Wingdings" panose="05000000000000000000" pitchFamily="2" charset="2"/>
              </a:rPr>
              <a:t>Von der </a:t>
            </a:r>
            <a:r>
              <a:rPr lang="en-US" sz="1800" dirty="0" err="1">
                <a:solidFill>
                  <a:srgbClr val="595959"/>
                </a:solidFill>
                <a:sym typeface="Wingdings" panose="05000000000000000000" pitchFamily="2" charset="2"/>
              </a:rPr>
              <a:t>Wissenschaft</a:t>
            </a:r>
            <a:r>
              <a:rPr lang="en-US" sz="1800" dirty="0">
                <a:solidFill>
                  <a:srgbClr val="595959"/>
                </a:solidFill>
                <a:sym typeface="Wingdings" panose="05000000000000000000" pitchFamily="2" charset="2"/>
              </a:rPr>
              <a:t> 1 </a:t>
            </a:r>
            <a:r>
              <a:rPr lang="en-US" sz="1800" dirty="0" err="1">
                <a:solidFill>
                  <a:srgbClr val="595959"/>
                </a:solidFill>
                <a:sym typeface="Wingdings" panose="05000000000000000000" pitchFamily="2" charset="2"/>
              </a:rPr>
              <a:t>zur</a:t>
            </a:r>
            <a:r>
              <a:rPr lang="en-US" sz="1800" dirty="0">
                <a:solidFill>
                  <a:srgbClr val="595959"/>
                </a:solidFill>
                <a:sym typeface="Wingdings" panose="05000000000000000000" pitchFamily="2" charset="2"/>
              </a:rPr>
              <a:t> </a:t>
            </a:r>
            <a:r>
              <a:rPr lang="en-US" sz="1800" dirty="0" err="1">
                <a:solidFill>
                  <a:srgbClr val="595959"/>
                </a:solidFill>
                <a:sym typeface="Wingdings" panose="05000000000000000000" pitchFamily="2" charset="2"/>
              </a:rPr>
              <a:t>Wissenschaft</a:t>
            </a:r>
            <a:r>
              <a:rPr lang="en-US" sz="1800" dirty="0">
                <a:solidFill>
                  <a:srgbClr val="595959"/>
                </a:solidFill>
                <a:sym typeface="Wingdings" panose="05000000000000000000" pitchFamily="2" charset="2"/>
              </a:rPr>
              <a:t> 2</a:t>
            </a:r>
            <a:endParaRPr lang="en-US" dirty="0">
              <a:solidFill>
                <a:srgbClr val="595959"/>
              </a:solidFill>
            </a:endParaRPr>
          </a:p>
        </p:txBody>
      </p:sp>
      <p:sp>
        <p:nvSpPr>
          <p:cNvPr id="4" name="Textplatzhalter 3">
            <a:extLst>
              <a:ext uri="{FF2B5EF4-FFF2-40B4-BE49-F238E27FC236}">
                <a16:creationId xmlns:a16="http://schemas.microsoft.com/office/drawing/2014/main" id="{1BA25139-C123-2C7E-A7C6-CDFD18D258A6}"/>
              </a:ext>
            </a:extLst>
          </p:cNvPr>
          <p:cNvSpPr>
            <a:spLocks noGrp="1"/>
          </p:cNvSpPr>
          <p:nvPr>
            <p:ph type="body" sz="half" idx="2"/>
          </p:nvPr>
        </p:nvSpPr>
        <p:spPr>
          <a:xfrm>
            <a:off x="871442" y="2447337"/>
            <a:ext cx="4353116" cy="3770434"/>
          </a:xfrm>
        </p:spPr>
        <p:txBody>
          <a:bodyPr vert="horz" lIns="91440" tIns="45720" rIns="91440" bIns="45720" rtlCol="0" anchor="t">
            <a:normAutofit/>
          </a:bodyPr>
          <a:lstStyle/>
          <a:p>
            <a:pPr marL="285750" indent="-228600">
              <a:buFont typeface="Arial" panose="020B0604020202020204" pitchFamily="34" charset="0"/>
              <a:buChar char="•"/>
            </a:pPr>
            <a:r>
              <a:rPr lang="en-US" sz="2000" dirty="0" err="1">
                <a:solidFill>
                  <a:srgbClr val="595959"/>
                </a:solidFill>
              </a:rPr>
              <a:t>Phasenübergang</a:t>
            </a:r>
            <a:r>
              <a:rPr lang="en-US" sz="2000" dirty="0">
                <a:solidFill>
                  <a:srgbClr val="595959"/>
                </a:solidFill>
              </a:rPr>
              <a:t> von </a:t>
            </a:r>
            <a:r>
              <a:rPr lang="en-US" sz="2000" dirty="0" err="1">
                <a:solidFill>
                  <a:srgbClr val="595959"/>
                </a:solidFill>
              </a:rPr>
              <a:t>einer</a:t>
            </a:r>
            <a:r>
              <a:rPr lang="en-US" sz="2000" dirty="0">
                <a:solidFill>
                  <a:srgbClr val="595959"/>
                </a:solidFill>
              </a:rPr>
              <a:t> </a:t>
            </a:r>
            <a:r>
              <a:rPr lang="en-US" sz="2000" dirty="0" err="1">
                <a:solidFill>
                  <a:srgbClr val="595959"/>
                </a:solidFill>
              </a:rPr>
              <a:t>ursprünglichen</a:t>
            </a:r>
            <a:r>
              <a:rPr lang="en-US" sz="2000" dirty="0">
                <a:solidFill>
                  <a:srgbClr val="595959"/>
                </a:solidFill>
              </a:rPr>
              <a:t> Phase </a:t>
            </a:r>
            <a:r>
              <a:rPr lang="en-US" sz="2000" dirty="0" err="1">
                <a:solidFill>
                  <a:srgbClr val="595959"/>
                </a:solidFill>
              </a:rPr>
              <a:t>hin</a:t>
            </a:r>
            <a:r>
              <a:rPr lang="en-US" sz="2000" dirty="0">
                <a:solidFill>
                  <a:srgbClr val="595959"/>
                </a:solidFill>
              </a:rPr>
              <a:t> </a:t>
            </a:r>
            <a:r>
              <a:rPr lang="en-US" sz="2000" dirty="0" err="1">
                <a:solidFill>
                  <a:srgbClr val="595959"/>
                </a:solidFill>
              </a:rPr>
              <a:t>zu</a:t>
            </a:r>
            <a:r>
              <a:rPr lang="en-US" sz="2000" dirty="0">
                <a:solidFill>
                  <a:srgbClr val="595959"/>
                </a:solidFill>
              </a:rPr>
              <a:t> </a:t>
            </a:r>
            <a:r>
              <a:rPr lang="en-US" sz="2000" dirty="0" err="1">
                <a:solidFill>
                  <a:srgbClr val="595959"/>
                </a:solidFill>
              </a:rPr>
              <a:t>einer</a:t>
            </a:r>
            <a:r>
              <a:rPr lang="en-US" sz="2000" dirty="0">
                <a:solidFill>
                  <a:srgbClr val="595959"/>
                </a:solidFill>
              </a:rPr>
              <a:t> </a:t>
            </a:r>
            <a:r>
              <a:rPr lang="en-US" sz="2000" dirty="0" err="1">
                <a:solidFill>
                  <a:srgbClr val="595959"/>
                </a:solidFill>
              </a:rPr>
              <a:t>neuen</a:t>
            </a:r>
            <a:endParaRPr lang="en-US" sz="2000" dirty="0">
              <a:solidFill>
                <a:srgbClr val="595959"/>
              </a:solidFill>
            </a:endParaRPr>
          </a:p>
          <a:p>
            <a:endParaRPr lang="en-US" sz="2000" dirty="0">
              <a:solidFill>
                <a:srgbClr val="595959"/>
              </a:solidFill>
            </a:endParaRPr>
          </a:p>
          <a:p>
            <a:r>
              <a:rPr lang="en-US" sz="2000" dirty="0">
                <a:solidFill>
                  <a:srgbClr val="595959"/>
                </a:solidFill>
              </a:rPr>
              <a:t>DIMENSION: </a:t>
            </a:r>
            <a:r>
              <a:rPr lang="en-US" sz="2000" dirty="0" err="1">
                <a:solidFill>
                  <a:srgbClr val="595959"/>
                </a:solidFill>
              </a:rPr>
              <a:t>Gegenstand</a:t>
            </a:r>
            <a:r>
              <a:rPr lang="en-US" sz="2000" dirty="0">
                <a:solidFill>
                  <a:srgbClr val="595959"/>
                </a:solidFill>
              </a:rPr>
              <a:t> der </a:t>
            </a:r>
            <a:r>
              <a:rPr lang="en-US" sz="2000" dirty="0" err="1">
                <a:solidFill>
                  <a:srgbClr val="595959"/>
                </a:solidFill>
              </a:rPr>
              <a:t>Forschung</a:t>
            </a:r>
            <a:r>
              <a:rPr lang="en-US" sz="2000" dirty="0">
                <a:solidFill>
                  <a:srgbClr val="595959"/>
                </a:solidFill>
              </a:rPr>
              <a:t> </a:t>
            </a:r>
          </a:p>
          <a:p>
            <a:pPr marL="285750" indent="-228600">
              <a:buFont typeface="Arial" panose="020B0604020202020204" pitchFamily="34" charset="0"/>
              <a:buChar char="•"/>
            </a:pPr>
            <a:r>
              <a:rPr lang="en-US" sz="2000" dirty="0" err="1">
                <a:solidFill>
                  <a:srgbClr val="595959"/>
                </a:solidFill>
              </a:rPr>
              <a:t>Wissenschaft</a:t>
            </a:r>
            <a:r>
              <a:rPr lang="en-US" sz="2000" dirty="0">
                <a:solidFill>
                  <a:srgbClr val="595959"/>
                </a:solidFill>
              </a:rPr>
              <a:t> 1 = </a:t>
            </a:r>
            <a:r>
              <a:rPr lang="en-US" sz="2000" dirty="0" err="1">
                <a:solidFill>
                  <a:srgbClr val="595959"/>
                </a:solidFill>
              </a:rPr>
              <a:t>Wissenschaft</a:t>
            </a:r>
            <a:r>
              <a:rPr lang="en-US" sz="2000" dirty="0">
                <a:solidFill>
                  <a:srgbClr val="595959"/>
                </a:solidFill>
              </a:rPr>
              <a:t> von  </a:t>
            </a:r>
            <a:r>
              <a:rPr lang="en-US" sz="2000" dirty="0" err="1">
                <a:solidFill>
                  <a:srgbClr val="595959"/>
                </a:solidFill>
              </a:rPr>
              <a:t>isolierbaren</a:t>
            </a:r>
            <a:r>
              <a:rPr lang="en-US" sz="2000" dirty="0">
                <a:solidFill>
                  <a:srgbClr val="595959"/>
                </a:solidFill>
              </a:rPr>
              <a:t> </a:t>
            </a:r>
            <a:r>
              <a:rPr lang="en-US" sz="2000" dirty="0" err="1">
                <a:solidFill>
                  <a:srgbClr val="595959"/>
                </a:solidFill>
              </a:rPr>
              <a:t>Objekten</a:t>
            </a:r>
            <a:r>
              <a:rPr lang="en-US" sz="2000" dirty="0">
                <a:solidFill>
                  <a:srgbClr val="595959"/>
                </a:solidFill>
              </a:rPr>
              <a:t> </a:t>
            </a:r>
          </a:p>
          <a:p>
            <a:pPr marL="285750" indent="-228600">
              <a:buFont typeface="Arial" panose="020B0604020202020204" pitchFamily="34" charset="0"/>
              <a:buChar char="•"/>
            </a:pPr>
            <a:r>
              <a:rPr lang="en-US" sz="2000" dirty="0" err="1">
                <a:solidFill>
                  <a:srgbClr val="595959"/>
                </a:solidFill>
              </a:rPr>
              <a:t>Wissenschaft</a:t>
            </a:r>
            <a:r>
              <a:rPr lang="en-US" sz="2000" dirty="0">
                <a:solidFill>
                  <a:srgbClr val="595959"/>
                </a:solidFill>
              </a:rPr>
              <a:t> 2 = </a:t>
            </a:r>
            <a:r>
              <a:rPr lang="en-US" sz="2000" dirty="0" err="1">
                <a:solidFill>
                  <a:srgbClr val="595959"/>
                </a:solidFill>
              </a:rPr>
              <a:t>Wirtschaft</a:t>
            </a:r>
            <a:r>
              <a:rPr lang="en-US" sz="2000" dirty="0">
                <a:solidFill>
                  <a:srgbClr val="595959"/>
                </a:solidFill>
              </a:rPr>
              <a:t> </a:t>
            </a:r>
            <a:r>
              <a:rPr lang="en-US" sz="2000" dirty="0" err="1">
                <a:solidFill>
                  <a:srgbClr val="595959"/>
                </a:solidFill>
              </a:rPr>
              <a:t>über</a:t>
            </a:r>
            <a:r>
              <a:rPr lang="en-US" sz="2000" dirty="0">
                <a:solidFill>
                  <a:srgbClr val="595959"/>
                </a:solidFill>
              </a:rPr>
              <a:t> </a:t>
            </a:r>
            <a:r>
              <a:rPr lang="en-US" sz="2000" dirty="0" err="1">
                <a:solidFill>
                  <a:srgbClr val="595959"/>
                </a:solidFill>
              </a:rPr>
              <a:t>lebende</a:t>
            </a:r>
            <a:r>
              <a:rPr lang="en-US" sz="2000" dirty="0">
                <a:solidFill>
                  <a:srgbClr val="595959"/>
                </a:solidFill>
              </a:rPr>
              <a:t> </a:t>
            </a:r>
            <a:r>
              <a:rPr lang="en-US" sz="2000" dirty="0" err="1">
                <a:solidFill>
                  <a:srgbClr val="595959"/>
                </a:solidFill>
              </a:rPr>
              <a:t>Systeme</a:t>
            </a:r>
            <a:r>
              <a:rPr lang="en-US" sz="2000" dirty="0">
                <a:solidFill>
                  <a:srgbClr val="595959"/>
                </a:solidFill>
              </a:rPr>
              <a:t> (</a:t>
            </a:r>
            <a:r>
              <a:rPr lang="en-US" sz="2000" dirty="0">
                <a:solidFill>
                  <a:srgbClr val="595959"/>
                </a:solidFill>
                <a:sym typeface="Wingdings" panose="05000000000000000000" pitchFamily="2" charset="2"/>
              </a:rPr>
              <a:t> Neue </a:t>
            </a:r>
            <a:r>
              <a:rPr lang="en-US" sz="2000" dirty="0" err="1">
                <a:solidFill>
                  <a:srgbClr val="595959"/>
                </a:solidFill>
                <a:sym typeface="Wingdings" panose="05000000000000000000" pitchFamily="2" charset="2"/>
              </a:rPr>
              <a:t>Interaktion</a:t>
            </a:r>
            <a:r>
              <a:rPr lang="en-US" sz="2000" dirty="0">
                <a:solidFill>
                  <a:srgbClr val="595959"/>
                </a:solidFill>
                <a:sym typeface="Wingdings" panose="05000000000000000000" pitchFamily="2" charset="2"/>
              </a:rPr>
              <a:t> </a:t>
            </a:r>
            <a:r>
              <a:rPr lang="en-US" sz="2000" dirty="0" err="1">
                <a:solidFill>
                  <a:srgbClr val="595959"/>
                </a:solidFill>
                <a:sym typeface="Wingdings" panose="05000000000000000000" pitchFamily="2" charset="2"/>
              </a:rPr>
              <a:t>zw</a:t>
            </a:r>
            <a:r>
              <a:rPr lang="en-US" sz="2000" dirty="0">
                <a:solidFill>
                  <a:srgbClr val="595959"/>
                </a:solidFill>
                <a:sym typeface="Wingdings" panose="05000000000000000000" pitchFamily="2" charset="2"/>
              </a:rPr>
              <a:t>. </a:t>
            </a:r>
            <a:r>
              <a:rPr lang="en-US" sz="2000" dirty="0" err="1">
                <a:solidFill>
                  <a:srgbClr val="595959"/>
                </a:solidFill>
                <a:sym typeface="Wingdings" panose="05000000000000000000" pitchFamily="2" charset="2"/>
              </a:rPr>
              <a:t>Subjekt</a:t>
            </a:r>
            <a:r>
              <a:rPr lang="en-US" sz="2000" dirty="0">
                <a:solidFill>
                  <a:srgbClr val="595959"/>
                </a:solidFill>
                <a:sym typeface="Wingdings" panose="05000000000000000000" pitchFamily="2" charset="2"/>
              </a:rPr>
              <a:t> und </a:t>
            </a:r>
            <a:r>
              <a:rPr lang="en-US" sz="2000" dirty="0" err="1">
                <a:solidFill>
                  <a:srgbClr val="595959"/>
                </a:solidFill>
                <a:sym typeface="Wingdings" panose="05000000000000000000" pitchFamily="2" charset="2"/>
              </a:rPr>
              <a:t>Objekt</a:t>
            </a:r>
            <a:r>
              <a:rPr lang="en-US" sz="2000" dirty="0">
                <a:solidFill>
                  <a:srgbClr val="595959"/>
                </a:solidFill>
                <a:sym typeface="Wingdings" panose="05000000000000000000" pitchFamily="2" charset="2"/>
              </a:rPr>
              <a:t>) </a:t>
            </a:r>
          </a:p>
          <a:p>
            <a:pPr marL="285750" indent="-228600">
              <a:buFont typeface="Arial" panose="020B0604020202020204" pitchFamily="34" charset="0"/>
              <a:buChar char="•"/>
            </a:pPr>
            <a:r>
              <a:rPr lang="en-US" sz="2000" dirty="0">
                <a:solidFill>
                  <a:srgbClr val="595959"/>
                </a:solidFill>
                <a:sym typeface="Wingdings" panose="05000000000000000000" pitchFamily="2" charset="2"/>
              </a:rPr>
              <a:t>Life Science </a:t>
            </a:r>
            <a:r>
              <a:rPr lang="en-US" sz="2000" dirty="0" err="1">
                <a:solidFill>
                  <a:srgbClr val="595959"/>
                </a:solidFill>
                <a:sym typeface="Wingdings" panose="05000000000000000000" pitchFamily="2" charset="2"/>
              </a:rPr>
              <a:t>entsteht</a:t>
            </a:r>
            <a:r>
              <a:rPr lang="en-US" sz="2000" dirty="0">
                <a:solidFill>
                  <a:srgbClr val="595959"/>
                </a:solidFill>
                <a:sym typeface="Wingdings" panose="05000000000000000000" pitchFamily="2" charset="2"/>
              </a:rPr>
              <a:t> </a:t>
            </a:r>
            <a:endParaRPr lang="en-US" sz="2000" dirty="0">
              <a:solidFill>
                <a:srgbClr val="595959"/>
              </a:solidFill>
            </a:endParaRPr>
          </a:p>
        </p:txBody>
      </p:sp>
      <p:pic>
        <p:nvPicPr>
          <p:cNvPr id="7" name="Inhaltsplatzhalter 6">
            <a:extLst>
              <a:ext uri="{FF2B5EF4-FFF2-40B4-BE49-F238E27FC236}">
                <a16:creationId xmlns:a16="http://schemas.microsoft.com/office/drawing/2014/main" id="{A2CA420B-AF76-52CD-4F83-4980EA46659E}"/>
              </a:ext>
            </a:extLst>
          </p:cNvPr>
          <p:cNvPicPr>
            <a:picLocks noGrp="1" noChangeAspect="1"/>
          </p:cNvPicPr>
          <p:nvPr>
            <p:ph idx="1"/>
          </p:nvPr>
        </p:nvPicPr>
        <p:blipFill>
          <a:blip r:embed="rId2"/>
          <a:stretch>
            <a:fillRect/>
          </a:stretch>
        </p:blipFill>
        <p:spPr>
          <a:xfrm>
            <a:off x="6239692" y="1514573"/>
            <a:ext cx="5568275" cy="3132154"/>
          </a:xfrm>
          <a:prstGeom prst="rect">
            <a:avLst/>
          </a:prstGeom>
        </p:spPr>
      </p:pic>
    </p:spTree>
    <p:extLst>
      <p:ext uri="{BB962C8B-B14F-4D97-AF65-F5344CB8AC3E}">
        <p14:creationId xmlns:p14="http://schemas.microsoft.com/office/powerpoint/2010/main" val="3806805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4645BE1-748B-641C-B1CE-813FF7DD7428}"/>
              </a:ext>
            </a:extLst>
          </p:cNvPr>
          <p:cNvSpPr>
            <a:spLocks noGrp="1"/>
          </p:cNvSpPr>
          <p:nvPr>
            <p:ph type="title"/>
          </p:nvPr>
        </p:nvSpPr>
        <p:spPr>
          <a:xfrm>
            <a:off x="871442" y="685800"/>
            <a:ext cx="4353116" cy="1474666"/>
          </a:xfrm>
        </p:spPr>
        <p:txBody>
          <a:bodyPr vert="horz" lIns="91440" tIns="45720" rIns="91440" bIns="45720" rtlCol="0" anchor="b">
            <a:normAutofit/>
          </a:bodyPr>
          <a:lstStyle/>
          <a:p>
            <a:pPr algn="ctr"/>
            <a:r>
              <a:rPr lang="en-US" kern="1200" dirty="0" err="1">
                <a:solidFill>
                  <a:srgbClr val="595959"/>
                </a:solidFill>
                <a:latin typeface="+mj-lt"/>
                <a:ea typeface="+mj-ea"/>
                <a:cs typeface="+mj-cs"/>
              </a:rPr>
              <a:t>Szenario</a:t>
            </a:r>
            <a:r>
              <a:rPr lang="en-US" kern="1200" dirty="0">
                <a:solidFill>
                  <a:srgbClr val="595959"/>
                </a:solidFill>
                <a:latin typeface="+mj-lt"/>
                <a:ea typeface="+mj-ea"/>
                <a:cs typeface="+mj-cs"/>
              </a:rPr>
              <a:t> 1 – </a:t>
            </a:r>
            <a:r>
              <a:rPr lang="en-US" kern="1200" dirty="0" err="1">
                <a:solidFill>
                  <a:srgbClr val="595959"/>
                </a:solidFill>
                <a:latin typeface="+mj-lt"/>
                <a:ea typeface="+mj-ea"/>
                <a:cs typeface="+mj-cs"/>
              </a:rPr>
              <a:t>Szenario</a:t>
            </a:r>
            <a:r>
              <a:rPr lang="en-US" kern="1200" dirty="0">
                <a:solidFill>
                  <a:srgbClr val="595959"/>
                </a:solidFill>
                <a:latin typeface="+mj-lt"/>
                <a:ea typeface="+mj-ea"/>
                <a:cs typeface="+mj-cs"/>
              </a:rPr>
              <a:t> der </a:t>
            </a:r>
            <a:r>
              <a:rPr lang="en-US" kern="1200" dirty="0" err="1">
                <a:solidFill>
                  <a:srgbClr val="595959"/>
                </a:solidFill>
                <a:latin typeface="+mj-lt"/>
                <a:ea typeface="+mj-ea"/>
                <a:cs typeface="+mj-cs"/>
              </a:rPr>
              <a:t>Anpassung</a:t>
            </a:r>
            <a:endParaRPr lang="en-US" kern="1200" dirty="0">
              <a:solidFill>
                <a:srgbClr val="595959"/>
              </a:solidFill>
              <a:latin typeface="+mj-lt"/>
              <a:ea typeface="+mj-ea"/>
              <a:cs typeface="+mj-cs"/>
            </a:endParaRPr>
          </a:p>
        </p:txBody>
      </p:sp>
      <p:sp>
        <p:nvSpPr>
          <p:cNvPr id="4" name="Textplatzhalter 3">
            <a:extLst>
              <a:ext uri="{FF2B5EF4-FFF2-40B4-BE49-F238E27FC236}">
                <a16:creationId xmlns:a16="http://schemas.microsoft.com/office/drawing/2014/main" id="{F02DF59C-2749-5402-E894-3268CAC8E935}"/>
              </a:ext>
            </a:extLst>
          </p:cNvPr>
          <p:cNvSpPr>
            <a:spLocks noGrp="1"/>
          </p:cNvSpPr>
          <p:nvPr>
            <p:ph type="body" sz="half" idx="2"/>
          </p:nvPr>
        </p:nvSpPr>
        <p:spPr>
          <a:xfrm>
            <a:off x="5810" y="2401766"/>
            <a:ext cx="4353116" cy="3770434"/>
          </a:xfrm>
        </p:spPr>
        <p:txBody>
          <a:bodyPr vert="horz" lIns="91440" tIns="45720" rIns="91440" bIns="45720" rtlCol="0" anchor="t">
            <a:normAutofit/>
          </a:bodyPr>
          <a:lstStyle/>
          <a:p>
            <a:pPr marL="857250" lvl="1" indent="-342900">
              <a:buFont typeface="Arial" panose="020B0604020202020204" pitchFamily="34" charset="0"/>
              <a:buChar char="•"/>
            </a:pPr>
            <a:r>
              <a:rPr lang="de-DE" sz="2400" b="0" i="0" dirty="0">
                <a:solidFill>
                  <a:srgbClr val="374151"/>
                </a:solidFill>
                <a:effectLst/>
                <a:latin typeface="Söhne"/>
              </a:rPr>
              <a:t>an bestehende politische, wirtschaftliche und soziale Bedingungen anpassen </a:t>
            </a:r>
          </a:p>
          <a:p>
            <a:pPr marL="857250" lvl="1" indent="-342900">
              <a:buFont typeface="Arial" panose="020B0604020202020204" pitchFamily="34" charset="0"/>
              <a:buChar char="•"/>
            </a:pPr>
            <a:r>
              <a:rPr lang="de-DE" sz="2400" b="0" i="0" dirty="0">
                <a:solidFill>
                  <a:srgbClr val="374151"/>
                </a:solidFill>
                <a:effectLst/>
                <a:latin typeface="Söhne"/>
              </a:rPr>
              <a:t>Arbeitskräfte werden für den bestehenden Arbeitsmarkt ausgebildet</a:t>
            </a:r>
          </a:p>
          <a:p>
            <a:pPr marL="857250" lvl="1" indent="-342900">
              <a:buFont typeface="Arial" panose="020B0604020202020204" pitchFamily="34" charset="0"/>
              <a:buChar char="•"/>
            </a:pPr>
            <a:r>
              <a:rPr lang="de-DE" sz="2400" b="0" i="0" dirty="0">
                <a:solidFill>
                  <a:srgbClr val="374151"/>
                </a:solidFill>
                <a:effectLst/>
                <a:latin typeface="Söhne"/>
              </a:rPr>
              <a:t>nur ein begrenzter Beitrag zur Lösung sozialer Probleme</a:t>
            </a:r>
          </a:p>
          <a:p>
            <a:pPr marL="742950" lvl="1" indent="-228600">
              <a:buFont typeface="Arial" panose="020B0604020202020204" pitchFamily="34" charset="0"/>
              <a:buChar char="•"/>
            </a:pPr>
            <a:endParaRPr lang="de-DE" sz="2400" b="0" i="0" dirty="0">
              <a:solidFill>
                <a:srgbClr val="374151"/>
              </a:solidFill>
              <a:effectLst/>
              <a:latin typeface="Söhne"/>
            </a:endParaRPr>
          </a:p>
          <a:p>
            <a:pPr marL="742950" lvl="1" indent="-228600">
              <a:buFont typeface="Arial" panose="020B0604020202020204" pitchFamily="34" charset="0"/>
              <a:buChar char="•"/>
            </a:pPr>
            <a:endParaRPr lang="en-US" sz="2000" dirty="0">
              <a:solidFill>
                <a:srgbClr val="595959"/>
              </a:solidFill>
            </a:endParaRPr>
          </a:p>
        </p:txBody>
      </p:sp>
      <p:pic>
        <p:nvPicPr>
          <p:cNvPr id="7" name="Inhaltsplatzhalter 6">
            <a:extLst>
              <a:ext uri="{FF2B5EF4-FFF2-40B4-BE49-F238E27FC236}">
                <a16:creationId xmlns:a16="http://schemas.microsoft.com/office/drawing/2014/main" id="{4BD46BBF-88E8-3870-521E-0A2EB702E0A9}"/>
              </a:ext>
            </a:extLst>
          </p:cNvPr>
          <p:cNvPicPr>
            <a:picLocks noGrp="1" noChangeAspect="1"/>
          </p:cNvPicPr>
          <p:nvPr>
            <p:ph idx="1"/>
          </p:nvPr>
        </p:nvPicPr>
        <p:blipFill>
          <a:blip r:embed="rId2"/>
          <a:stretch>
            <a:fillRect/>
          </a:stretch>
        </p:blipFill>
        <p:spPr>
          <a:xfrm>
            <a:off x="6554740" y="1148905"/>
            <a:ext cx="5178520" cy="4560189"/>
          </a:xfrm>
          <a:prstGeom prst="rect">
            <a:avLst/>
          </a:prstGeom>
        </p:spPr>
      </p:pic>
    </p:spTree>
    <p:extLst>
      <p:ext uri="{BB962C8B-B14F-4D97-AF65-F5344CB8AC3E}">
        <p14:creationId xmlns:p14="http://schemas.microsoft.com/office/powerpoint/2010/main" val="2169689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8">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005D55B-7739-63D3-3B25-FA2D9B80BFE6}"/>
              </a:ext>
            </a:extLst>
          </p:cNvPr>
          <p:cNvSpPr>
            <a:spLocks noGrp="1"/>
          </p:cNvSpPr>
          <p:nvPr>
            <p:ph type="title"/>
          </p:nvPr>
        </p:nvSpPr>
        <p:spPr>
          <a:xfrm>
            <a:off x="871442" y="685800"/>
            <a:ext cx="4353116" cy="1474666"/>
          </a:xfrm>
        </p:spPr>
        <p:txBody>
          <a:bodyPr vert="horz" lIns="91440" tIns="45720" rIns="91440" bIns="45720" rtlCol="0" anchor="b">
            <a:normAutofit/>
          </a:bodyPr>
          <a:lstStyle/>
          <a:p>
            <a:pPr algn="ctr"/>
            <a:endParaRPr lang="en-US" kern="1200" dirty="0">
              <a:solidFill>
                <a:srgbClr val="595959"/>
              </a:solidFill>
              <a:latin typeface="+mj-lt"/>
              <a:ea typeface="+mj-ea"/>
              <a:cs typeface="+mj-cs"/>
            </a:endParaRPr>
          </a:p>
        </p:txBody>
      </p:sp>
      <p:sp>
        <p:nvSpPr>
          <p:cNvPr id="4" name="Textplatzhalter 3">
            <a:extLst>
              <a:ext uri="{FF2B5EF4-FFF2-40B4-BE49-F238E27FC236}">
                <a16:creationId xmlns:a16="http://schemas.microsoft.com/office/drawing/2014/main" id="{2147B737-9201-81B4-A6B7-FC3FDB33C1F5}"/>
              </a:ext>
            </a:extLst>
          </p:cNvPr>
          <p:cNvSpPr>
            <a:spLocks noGrp="1"/>
          </p:cNvSpPr>
          <p:nvPr>
            <p:ph type="body" sz="half" idx="2"/>
          </p:nvPr>
        </p:nvSpPr>
        <p:spPr>
          <a:xfrm>
            <a:off x="871442" y="2447337"/>
            <a:ext cx="4353116" cy="3770434"/>
          </a:xfrm>
        </p:spPr>
        <p:txBody>
          <a:bodyPr vert="horz" lIns="91440" tIns="45720" rIns="91440" bIns="45720" rtlCol="0" anchor="t">
            <a:normAutofit/>
          </a:bodyPr>
          <a:lstStyle/>
          <a:p>
            <a:pPr algn="ctr"/>
            <a:r>
              <a:rPr lang="de-DE" sz="2000" i="1" dirty="0">
                <a:solidFill>
                  <a:srgbClr val="595959"/>
                </a:solidFill>
              </a:rPr>
              <a:t>„Dieser momentane Methoden-, Theorie- und Themenkern einer </a:t>
            </a:r>
            <a:r>
              <a:rPr lang="de-DE" sz="2000" i="1" dirty="0" err="1">
                <a:solidFill>
                  <a:srgbClr val="595959"/>
                </a:solidFill>
              </a:rPr>
              <a:t>Sozioökonomie</a:t>
            </a:r>
            <a:r>
              <a:rPr lang="de-DE" sz="2000" i="1" dirty="0">
                <a:solidFill>
                  <a:srgbClr val="595959"/>
                </a:solidFill>
              </a:rPr>
              <a:t> I wird nahezu </a:t>
            </a:r>
            <a:r>
              <a:rPr lang="de-DE" sz="2000" i="1" dirty="0" err="1">
                <a:solidFill>
                  <a:srgbClr val="595959"/>
                </a:solidFill>
              </a:rPr>
              <a:t>unverändert</a:t>
            </a:r>
            <a:r>
              <a:rPr lang="de-DE" sz="2000" i="1" dirty="0">
                <a:solidFill>
                  <a:srgbClr val="595959"/>
                </a:solidFill>
              </a:rPr>
              <a:t> auch in der Zukunft reproduziert – allein die Masse an </a:t>
            </a:r>
            <a:r>
              <a:rPr lang="de-DE" sz="2000" i="1" dirty="0" err="1">
                <a:solidFill>
                  <a:srgbClr val="595959"/>
                </a:solidFill>
              </a:rPr>
              <a:t>losgelösten</a:t>
            </a:r>
            <a:r>
              <a:rPr lang="de-DE" sz="2000" i="1" dirty="0">
                <a:solidFill>
                  <a:srgbClr val="595959"/>
                </a:solidFill>
              </a:rPr>
              <a:t> </a:t>
            </a:r>
            <a:r>
              <a:rPr lang="de-DE" sz="2000" i="1" dirty="0" err="1">
                <a:solidFill>
                  <a:srgbClr val="595959"/>
                </a:solidFill>
              </a:rPr>
              <a:t>sozioökonomischen</a:t>
            </a:r>
            <a:r>
              <a:rPr lang="de-DE" sz="2000" i="1" dirty="0">
                <a:solidFill>
                  <a:srgbClr val="595959"/>
                </a:solidFill>
              </a:rPr>
              <a:t> Problemen sollte kontinuierlich oder progressiv ansteigen.“</a:t>
            </a:r>
          </a:p>
          <a:p>
            <a:pPr algn="ctr"/>
            <a:r>
              <a:rPr lang="en-US" sz="2000" i="1" dirty="0" err="1">
                <a:solidFill>
                  <a:srgbClr val="595959"/>
                </a:solidFill>
              </a:rPr>
              <a:t>Hedtke</a:t>
            </a:r>
            <a:r>
              <a:rPr lang="en-US" sz="2000" i="1" dirty="0">
                <a:solidFill>
                  <a:srgbClr val="595959"/>
                </a:solidFill>
              </a:rPr>
              <a:t> 2015</a:t>
            </a:r>
            <a:endParaRPr lang="en-US" sz="2000" i="1" dirty="0">
              <a:solidFill>
                <a:srgbClr val="595959"/>
              </a:solidFill>
              <a:effectLst/>
            </a:endParaRPr>
          </a:p>
          <a:p>
            <a:pPr algn="ctr"/>
            <a:endParaRPr lang="de-DE" sz="2000" i="1" dirty="0"/>
          </a:p>
          <a:p>
            <a:pPr indent="-228600">
              <a:buFont typeface="Arial" panose="020B0604020202020204" pitchFamily="34" charset="0"/>
              <a:buChar char="•"/>
            </a:pPr>
            <a:endParaRPr lang="en-US" sz="2000" dirty="0">
              <a:solidFill>
                <a:srgbClr val="595959"/>
              </a:solidFill>
            </a:endParaRPr>
          </a:p>
        </p:txBody>
      </p:sp>
      <p:pic>
        <p:nvPicPr>
          <p:cNvPr id="5" name="Inhaltsplatzhalter 5" descr="Ein Bild, das Diagramm enthält.&#10;&#10;Automatisch generierte Beschreibung">
            <a:extLst>
              <a:ext uri="{FF2B5EF4-FFF2-40B4-BE49-F238E27FC236}">
                <a16:creationId xmlns:a16="http://schemas.microsoft.com/office/drawing/2014/main" id="{850869EE-D763-16FD-EAAA-C9C6BD3DBA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7812" y="1068607"/>
            <a:ext cx="5792375" cy="4720785"/>
          </a:xfrm>
          <a:prstGeom prst="rect">
            <a:avLst/>
          </a:prstGeom>
        </p:spPr>
      </p:pic>
    </p:spTree>
    <p:extLst>
      <p:ext uri="{BB962C8B-B14F-4D97-AF65-F5344CB8AC3E}">
        <p14:creationId xmlns:p14="http://schemas.microsoft.com/office/powerpoint/2010/main" val="2243451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7A4F7FE-439B-6F99-F120-F3DE29D2BCA2}"/>
              </a:ext>
            </a:extLst>
          </p:cNvPr>
          <p:cNvSpPr>
            <a:spLocks noGrp="1"/>
          </p:cNvSpPr>
          <p:nvPr>
            <p:ph type="title"/>
          </p:nvPr>
        </p:nvSpPr>
        <p:spPr>
          <a:xfrm>
            <a:off x="871442" y="685800"/>
            <a:ext cx="4353116" cy="1474666"/>
          </a:xfrm>
        </p:spPr>
        <p:txBody>
          <a:bodyPr anchor="b">
            <a:normAutofit/>
          </a:bodyPr>
          <a:lstStyle/>
          <a:p>
            <a:pPr algn="ctr"/>
            <a:r>
              <a:rPr lang="en-US" sz="3200" kern="1200" dirty="0" err="1">
                <a:solidFill>
                  <a:schemeClr val="tx1">
                    <a:lumMod val="65000"/>
                    <a:lumOff val="35000"/>
                  </a:schemeClr>
                </a:solidFill>
                <a:latin typeface="+mj-lt"/>
                <a:ea typeface="+mj-ea"/>
                <a:cs typeface="+mj-cs"/>
              </a:rPr>
              <a:t>Szenario</a:t>
            </a:r>
            <a:r>
              <a:rPr lang="en-US" sz="3200" kern="1200" dirty="0">
                <a:solidFill>
                  <a:schemeClr val="tx1">
                    <a:lumMod val="65000"/>
                    <a:lumOff val="35000"/>
                  </a:schemeClr>
                </a:solidFill>
                <a:latin typeface="+mj-lt"/>
                <a:ea typeface="+mj-ea"/>
                <a:cs typeface="+mj-cs"/>
              </a:rPr>
              <a:t> 2 – </a:t>
            </a:r>
            <a:r>
              <a:rPr lang="en-US" sz="3200" kern="1200" dirty="0" err="1">
                <a:solidFill>
                  <a:schemeClr val="tx1">
                    <a:lumMod val="65000"/>
                    <a:lumOff val="35000"/>
                  </a:schemeClr>
                </a:solidFill>
                <a:latin typeface="+mj-lt"/>
                <a:ea typeface="+mj-ea"/>
                <a:cs typeface="+mj-cs"/>
              </a:rPr>
              <a:t>Szenario</a:t>
            </a:r>
            <a:r>
              <a:rPr lang="en-US" sz="3200" kern="1200" dirty="0">
                <a:solidFill>
                  <a:schemeClr val="tx1">
                    <a:lumMod val="65000"/>
                    <a:lumOff val="35000"/>
                  </a:schemeClr>
                </a:solidFill>
                <a:latin typeface="+mj-lt"/>
                <a:ea typeface="+mj-ea"/>
                <a:cs typeface="+mj-cs"/>
              </a:rPr>
              <a:t> der Transformation</a:t>
            </a:r>
            <a:endParaRPr lang="de-AT" sz="3200" dirty="0">
              <a:solidFill>
                <a:srgbClr val="595959"/>
              </a:solidFill>
            </a:endParaRPr>
          </a:p>
        </p:txBody>
      </p:sp>
      <p:sp>
        <p:nvSpPr>
          <p:cNvPr id="8" name="Content Placeholder 7">
            <a:extLst>
              <a:ext uri="{FF2B5EF4-FFF2-40B4-BE49-F238E27FC236}">
                <a16:creationId xmlns:a16="http://schemas.microsoft.com/office/drawing/2014/main" id="{8B1BCA23-7974-65AB-617A-FB36DD7512CE}"/>
              </a:ext>
            </a:extLst>
          </p:cNvPr>
          <p:cNvSpPr>
            <a:spLocks noGrp="1"/>
          </p:cNvSpPr>
          <p:nvPr>
            <p:ph idx="1"/>
          </p:nvPr>
        </p:nvSpPr>
        <p:spPr>
          <a:xfrm>
            <a:off x="871442" y="2447337"/>
            <a:ext cx="4353116" cy="3770434"/>
          </a:xfrm>
        </p:spPr>
        <p:txBody>
          <a:bodyPr anchor="t">
            <a:normAutofit/>
          </a:bodyPr>
          <a:lstStyle/>
          <a:p>
            <a:r>
              <a:rPr lang="en-US" sz="2000" dirty="0" err="1">
                <a:solidFill>
                  <a:srgbClr val="595959"/>
                </a:solidFill>
              </a:rPr>
              <a:t>Sozioökonomie</a:t>
            </a:r>
            <a:r>
              <a:rPr lang="en-US" sz="2000" dirty="0">
                <a:solidFill>
                  <a:srgbClr val="595959"/>
                </a:solidFill>
              </a:rPr>
              <a:t> II</a:t>
            </a:r>
          </a:p>
          <a:p>
            <a:r>
              <a:rPr lang="en-US" sz="2000" b="0" i="0" dirty="0" err="1">
                <a:solidFill>
                  <a:srgbClr val="595959"/>
                </a:solidFill>
                <a:effectLst/>
              </a:rPr>
              <a:t>kritische</a:t>
            </a:r>
            <a:r>
              <a:rPr lang="en-US" sz="2000" b="0" i="0" dirty="0">
                <a:solidFill>
                  <a:srgbClr val="595959"/>
                </a:solidFill>
                <a:effectLst/>
              </a:rPr>
              <a:t> </a:t>
            </a:r>
            <a:r>
              <a:rPr lang="en-US" sz="2000" b="0" i="0" dirty="0" err="1">
                <a:solidFill>
                  <a:srgbClr val="595959"/>
                </a:solidFill>
                <a:effectLst/>
              </a:rPr>
              <a:t>Perspektive</a:t>
            </a:r>
            <a:r>
              <a:rPr lang="en-US" sz="2000" b="0" i="0" dirty="0">
                <a:solidFill>
                  <a:srgbClr val="595959"/>
                </a:solidFill>
                <a:effectLst/>
              </a:rPr>
              <a:t> auf die </a:t>
            </a:r>
            <a:r>
              <a:rPr lang="en-US" sz="2000" b="0" i="0" dirty="0" err="1">
                <a:solidFill>
                  <a:srgbClr val="595959"/>
                </a:solidFill>
                <a:effectLst/>
              </a:rPr>
              <a:t>bestehenden</a:t>
            </a:r>
            <a:r>
              <a:rPr lang="en-US" sz="2000" b="0" i="0" dirty="0">
                <a:solidFill>
                  <a:srgbClr val="595959"/>
                </a:solidFill>
                <a:effectLst/>
              </a:rPr>
              <a:t> </a:t>
            </a:r>
            <a:r>
              <a:rPr lang="en-US" sz="2000" b="0" i="0" dirty="0" err="1">
                <a:solidFill>
                  <a:srgbClr val="595959"/>
                </a:solidFill>
                <a:effectLst/>
              </a:rPr>
              <a:t>wirtschaftlichen</a:t>
            </a:r>
            <a:r>
              <a:rPr lang="en-US" sz="2000" b="0" i="0" dirty="0">
                <a:solidFill>
                  <a:srgbClr val="595959"/>
                </a:solidFill>
                <a:effectLst/>
              </a:rPr>
              <a:t> und </a:t>
            </a:r>
            <a:r>
              <a:rPr lang="en-US" sz="2000" b="0" i="0" dirty="0" err="1">
                <a:solidFill>
                  <a:srgbClr val="595959"/>
                </a:solidFill>
                <a:effectLst/>
              </a:rPr>
              <a:t>sozialen</a:t>
            </a:r>
            <a:r>
              <a:rPr lang="en-US" sz="2000" b="0" i="0" dirty="0">
                <a:solidFill>
                  <a:srgbClr val="595959"/>
                </a:solidFill>
                <a:effectLst/>
              </a:rPr>
              <a:t> </a:t>
            </a:r>
            <a:r>
              <a:rPr lang="en-US" sz="2000" b="0" i="0" dirty="0" err="1">
                <a:solidFill>
                  <a:srgbClr val="595959"/>
                </a:solidFill>
                <a:effectLst/>
              </a:rPr>
              <a:t>Verhältnisse</a:t>
            </a:r>
            <a:endParaRPr lang="en-US" sz="2000" b="0" i="0" dirty="0">
              <a:solidFill>
                <a:srgbClr val="595959"/>
              </a:solidFill>
              <a:effectLst/>
            </a:endParaRPr>
          </a:p>
          <a:p>
            <a:r>
              <a:rPr lang="en-US" sz="2000" b="0" i="0" dirty="0">
                <a:solidFill>
                  <a:srgbClr val="595959"/>
                </a:solidFill>
                <a:effectLst/>
              </a:rPr>
              <a:t>für </a:t>
            </a:r>
            <a:r>
              <a:rPr lang="en-US" sz="2000" b="0" i="0" dirty="0" err="1">
                <a:solidFill>
                  <a:srgbClr val="595959"/>
                </a:solidFill>
                <a:effectLst/>
              </a:rPr>
              <a:t>soziale</a:t>
            </a:r>
            <a:r>
              <a:rPr lang="en-US" sz="2000" b="0" i="0" dirty="0">
                <a:solidFill>
                  <a:srgbClr val="595959"/>
                </a:solidFill>
                <a:effectLst/>
              </a:rPr>
              <a:t> </a:t>
            </a:r>
            <a:r>
              <a:rPr lang="en-US" sz="2000" b="0" i="0" dirty="0" err="1">
                <a:solidFill>
                  <a:srgbClr val="595959"/>
                </a:solidFill>
                <a:effectLst/>
              </a:rPr>
              <a:t>Gerechtigkeit</a:t>
            </a:r>
            <a:r>
              <a:rPr lang="en-US" sz="2000" b="0" i="0" dirty="0">
                <a:solidFill>
                  <a:srgbClr val="595959"/>
                </a:solidFill>
                <a:effectLst/>
              </a:rPr>
              <a:t> und </a:t>
            </a:r>
            <a:r>
              <a:rPr lang="en-US" sz="2000" b="0" i="0" dirty="0" err="1">
                <a:solidFill>
                  <a:srgbClr val="595959"/>
                </a:solidFill>
                <a:effectLst/>
              </a:rPr>
              <a:t>Nachhaltigkeit</a:t>
            </a:r>
            <a:r>
              <a:rPr lang="en-US" sz="2000" b="0" i="0" dirty="0">
                <a:solidFill>
                  <a:srgbClr val="595959"/>
                </a:solidFill>
                <a:effectLst/>
              </a:rPr>
              <a:t> </a:t>
            </a:r>
            <a:r>
              <a:rPr lang="en-US" sz="2000" b="0" i="0" dirty="0" err="1">
                <a:solidFill>
                  <a:srgbClr val="595959"/>
                </a:solidFill>
                <a:effectLst/>
              </a:rPr>
              <a:t>eintreten</a:t>
            </a:r>
            <a:endParaRPr lang="en-US" sz="2000" b="0" i="0" dirty="0">
              <a:solidFill>
                <a:srgbClr val="595959"/>
              </a:solidFill>
              <a:effectLst/>
            </a:endParaRPr>
          </a:p>
          <a:p>
            <a:r>
              <a:rPr lang="en-US" sz="2000" dirty="0" err="1">
                <a:solidFill>
                  <a:srgbClr val="595959"/>
                </a:solidFill>
              </a:rPr>
              <a:t>Ursachen</a:t>
            </a:r>
            <a:r>
              <a:rPr lang="en-US" sz="2000" dirty="0">
                <a:solidFill>
                  <a:srgbClr val="595959"/>
                </a:solidFill>
              </a:rPr>
              <a:t> und Rollen </a:t>
            </a:r>
            <a:r>
              <a:rPr lang="en-US" sz="2000" dirty="0" err="1">
                <a:solidFill>
                  <a:srgbClr val="595959"/>
                </a:solidFill>
              </a:rPr>
              <a:t>verschiedener</a:t>
            </a:r>
            <a:r>
              <a:rPr lang="en-US" sz="2000" dirty="0">
                <a:solidFill>
                  <a:srgbClr val="595959"/>
                </a:solidFill>
              </a:rPr>
              <a:t> </a:t>
            </a:r>
            <a:r>
              <a:rPr lang="en-US" sz="2000" dirty="0" err="1">
                <a:solidFill>
                  <a:srgbClr val="595959"/>
                </a:solidFill>
              </a:rPr>
              <a:t>Aspekte</a:t>
            </a:r>
            <a:endParaRPr lang="en-US" sz="2000" dirty="0">
              <a:solidFill>
                <a:srgbClr val="595959"/>
              </a:solidFill>
            </a:endParaRPr>
          </a:p>
          <a:p>
            <a:r>
              <a:rPr lang="en-US" sz="2000" dirty="0" err="1">
                <a:solidFill>
                  <a:srgbClr val="595959"/>
                </a:solidFill>
              </a:rPr>
              <a:t>Werkzeug</a:t>
            </a:r>
            <a:r>
              <a:rPr lang="en-US" sz="2000" dirty="0">
                <a:solidFill>
                  <a:srgbClr val="595959"/>
                </a:solidFill>
              </a:rPr>
              <a:t> der </a:t>
            </a:r>
            <a:r>
              <a:rPr lang="en-US" sz="2000" dirty="0" err="1">
                <a:solidFill>
                  <a:srgbClr val="595959"/>
                </a:solidFill>
              </a:rPr>
              <a:t>Veränderung</a:t>
            </a:r>
            <a:r>
              <a:rPr lang="en-US" sz="2000" dirty="0">
                <a:solidFill>
                  <a:srgbClr val="595959"/>
                </a:solidFill>
              </a:rPr>
              <a:t> </a:t>
            </a:r>
          </a:p>
          <a:p>
            <a:endParaRPr lang="en-US" sz="2000" dirty="0">
              <a:solidFill>
                <a:srgbClr val="595959"/>
              </a:solidFill>
            </a:endParaRPr>
          </a:p>
        </p:txBody>
      </p:sp>
      <p:pic>
        <p:nvPicPr>
          <p:cNvPr id="4" name="Inhaltsplatzhalter 6">
            <a:extLst>
              <a:ext uri="{FF2B5EF4-FFF2-40B4-BE49-F238E27FC236}">
                <a16:creationId xmlns:a16="http://schemas.microsoft.com/office/drawing/2014/main" id="{E64958E1-9862-B2B2-51E0-C6C449FEA26B}"/>
              </a:ext>
            </a:extLst>
          </p:cNvPr>
          <p:cNvPicPr>
            <a:picLocks noChangeAspect="1"/>
          </p:cNvPicPr>
          <p:nvPr/>
        </p:nvPicPr>
        <p:blipFill>
          <a:blip r:embed="rId2"/>
          <a:stretch>
            <a:fillRect/>
          </a:stretch>
        </p:blipFill>
        <p:spPr>
          <a:xfrm>
            <a:off x="6781801" y="1284969"/>
            <a:ext cx="4797056" cy="4333632"/>
          </a:xfrm>
          <a:prstGeom prst="rect">
            <a:avLst/>
          </a:prstGeom>
        </p:spPr>
      </p:pic>
    </p:spTree>
    <p:extLst>
      <p:ext uri="{BB962C8B-B14F-4D97-AF65-F5344CB8AC3E}">
        <p14:creationId xmlns:p14="http://schemas.microsoft.com/office/powerpoint/2010/main" val="2264660838"/>
      </p:ext>
    </p:extLst>
  </p:cSld>
  <p:clrMapOvr>
    <a:masterClrMapping/>
  </p:clrMapOvr>
</p:sld>
</file>

<file path=ppt/theme/theme1.xml><?xml version="1.0" encoding="utf-8"?>
<a:theme xmlns:a="http://schemas.openxmlformats.org/drawingml/2006/main" name="Office">
  <a:themeElements>
    <a:clrScheme name="Warmes Blau">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1094</Words>
  <Application>Microsoft Macintosh PowerPoint</Application>
  <PresentationFormat>Breitbild</PresentationFormat>
  <Paragraphs>114</Paragraphs>
  <Slides>16</Slides>
  <Notes>4</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16</vt:i4>
      </vt:variant>
    </vt:vector>
  </HeadingPairs>
  <TitlesOfParts>
    <vt:vector size="25" baseType="lpstr">
      <vt:lpstr>Meiryo</vt:lpstr>
      <vt:lpstr>-apple-system</vt:lpstr>
      <vt:lpstr>Arial</vt:lpstr>
      <vt:lpstr>Calibri</vt:lpstr>
      <vt:lpstr>Calibri Light</vt:lpstr>
      <vt:lpstr>MinionPro</vt:lpstr>
      <vt:lpstr>Söhne</vt:lpstr>
      <vt:lpstr>Wingdings</vt:lpstr>
      <vt:lpstr>Office</vt:lpstr>
      <vt:lpstr>Perspektiven der Sozioökonomie</vt:lpstr>
      <vt:lpstr>Perspektiven: Sozioökonomie als interdisziplinäres Feld</vt:lpstr>
      <vt:lpstr>Perspektiven: Sozioökonomie als interdisziplinäres Feld</vt:lpstr>
      <vt:lpstr>Perspektiven: Sozioökonomie als interdisziplinäres Feld</vt:lpstr>
      <vt:lpstr>Perspektiven im Bereich Bildung</vt:lpstr>
      <vt:lpstr>Langfristige Entwicklungspfade der aktuellen Sozioökonomie   Von der Wissenschaft 1 zur Wissenschaft 2</vt:lpstr>
      <vt:lpstr>Szenario 1 – Szenario der Anpassung</vt:lpstr>
      <vt:lpstr>PowerPoint-Präsentation</vt:lpstr>
      <vt:lpstr>Szenario 2 – Szenario der Transformation</vt:lpstr>
      <vt:lpstr>PowerPoint-Präsentation</vt:lpstr>
      <vt:lpstr>Neue Themenfelder der Sozioökonomie II</vt:lpstr>
      <vt:lpstr>Szenario 3 – Szenario der Integration</vt:lpstr>
      <vt:lpstr>PowerPoint-Präsentation</vt:lpstr>
      <vt:lpstr>Neue Themenfelder der Sozioökonomie III</vt:lpstr>
      <vt:lpstr>Fazit</vt:lpstr>
      <vt:lpstr>Literatur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Szenario 2 – Szenario der Transformation</dc:title>
  <dc:creator>Simon Trauner</dc:creator>
  <cp:lastModifiedBy>Simon Trauner</cp:lastModifiedBy>
  <cp:revision>9</cp:revision>
  <dcterms:created xsi:type="dcterms:W3CDTF">2023-04-18T11:30:18Z</dcterms:created>
  <dcterms:modified xsi:type="dcterms:W3CDTF">2023-04-20T08:47:45Z</dcterms:modified>
</cp:coreProperties>
</file>