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0" r:id="rId8"/>
    <p:sldId id="261" r:id="rId9"/>
    <p:sldId id="257" r:id="rId10"/>
    <p:sldId id="259" r:id="rId11"/>
    <p:sldId id="263" r:id="rId12"/>
    <p:sldId id="25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28CFA-CE70-6986-A895-23DD5E326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C0C6FB-46C1-8A8E-EB67-A01F6924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DE50DA-EC44-2110-8B1F-880A6F98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C5352C-7199-C65E-90AC-790F559F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CFD4FC-DCC6-9D95-D988-38F28B6F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14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57466-272B-A049-5AD5-A8D88E28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DC1C14-4888-7C48-A3E3-950DBEB31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3A0F6-B8A4-F5ED-2418-F9F4FB61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087B37-B7B0-B583-F272-DC9BED76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B6A81-AED2-064D-2385-56C01FD6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805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6CBD03-77CD-3954-3B3B-2DA4FDC2A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96C5BC-5957-98E1-7AA5-033AF0E49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F8F3D0-C3CA-7C2B-0804-53D3CEE2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A3AA66-2D8C-2F92-67F5-9B01BFCD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F18689-EE73-4E57-1815-6F759127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105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5292F-FB14-C84B-7F58-EA80B12B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53FDB-C479-2CDE-0F9F-CFBC4EBD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9E7F3-E0B1-E45C-3881-9A82CC3C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612819-7298-A4D8-5C48-1168DDBE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C1756-DA4C-42A3-3651-47145F5C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426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3C76E-FFF6-36A2-EC84-59EF5B9D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4D6F25-ED28-F414-35DB-B486B71C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1EC988-702A-CE62-33A4-0FEDA538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DA518D-9178-E1A6-4C9C-A44763D4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1E036-62DB-81BF-B106-90F0CE22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1323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6E51A-9875-39DA-1A11-8203EE44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8B9A65-15D5-3D66-4C96-7F4D1DE2F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82BD8C-B5F9-4DAC-8E21-667E4178F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76361F-4AAA-2E5C-E580-1BC44628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5D4867-FB0D-F656-8295-2E765BD2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4D666D-784C-8D4D-4053-F8F591A9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84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DC1E2F-50A8-0C98-90A8-8DDD2D28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456962-27DE-7DBF-3FDB-9CB83CF64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7A858B-8CED-DCFF-1183-EB74D4410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BA8828-494B-F761-7DE3-890D6A153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0E1FDD-EF18-A246-F193-39F0DDD1A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D17E12-73D4-8E80-A640-B133DB2C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57C90A-9FF3-EFDE-3CA8-86861230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7D3B91-982F-C649-DBB0-642B3826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185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FC5E3-2F28-381B-FD04-575C1388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9E064A-CA3D-640E-3A1D-BD758B97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6C23480-BAF9-3FBD-8F80-FDF36EA3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3949D3-D6E3-A514-34F2-78166AF2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11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53D9C8-5378-DDAA-0E52-BE7B8DC2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F3D0EA-91FC-A03C-206C-847A64C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502854-6170-6F1A-E4E5-6189EF56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2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797A2-5993-99DF-D9E5-46358D84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FDA3BE-FA23-B434-0E70-E9C27C80E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6BD9C4-3F0A-260E-6F6B-308D600AE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30DDBF-8DAF-87C8-1BC7-274B9C5E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92ADFB-43FD-F83B-4833-69F37DD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9F4783-C9AB-08C5-20C4-3054809B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433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0D17C-36F4-27EC-C6F3-1F7EAF6F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8E3777-C0DB-FBF8-BBE8-B1FA18357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3A6C43-4457-74FF-49C0-E6EB9E900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D4CA4-31F0-D5C6-AA3A-2B20E332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5E7A04-DA17-8032-2B3F-D8C79E6E2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863B7C-21AF-89BE-73C7-3710CCD05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219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F82B14-A7A6-2D03-8EE1-6FB420E0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59ED97-A75D-A418-FB1C-9F99BC78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49288-7583-173F-AD6C-C4A90783C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570CF-0020-4AFB-85C5-869CD15A4FEE}" type="datetimeFigureOut">
              <a:rPr lang="de-AT" smtClean="0"/>
              <a:t>11.05.2023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4526AE-7B29-D87A-12BE-5319816D9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7AADA-4C89-3E42-8B45-4C422DDFA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6E01-A061-4DC9-9BE0-C43050D32B5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69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Wasser, draußen, Haus, Berg enthält.&#10;&#10;Automatisch generierte Beschreibung">
            <a:extLst>
              <a:ext uri="{FF2B5EF4-FFF2-40B4-BE49-F238E27FC236}">
                <a16:creationId xmlns:a16="http://schemas.microsoft.com/office/drawing/2014/main" id="{30BB32EC-4B29-7DCF-E654-CF41EAB966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r="1" b="1"/>
          <a:stretch/>
        </p:blipFill>
        <p:spPr>
          <a:xfrm>
            <a:off x="20" y="-393895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588730-607D-935C-FD34-22BC8F0F5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FFFFFF"/>
                </a:solidFill>
              </a:rPr>
              <a:t>Kulturhauptstadt Salzkammergut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4F38886-8D45-BCDC-3B32-D8B932CCF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AT" sz="1700">
                <a:solidFill>
                  <a:srgbClr val="FFFFFF"/>
                </a:solidFill>
              </a:rPr>
              <a:t>Von</a:t>
            </a:r>
          </a:p>
          <a:p>
            <a:r>
              <a:rPr lang="de-AT" sz="1700">
                <a:solidFill>
                  <a:srgbClr val="FFFFFF"/>
                </a:solidFill>
              </a:rPr>
              <a:t>Kogler Verena</a:t>
            </a:r>
          </a:p>
          <a:p>
            <a:r>
              <a:rPr lang="de-AT" sz="1700">
                <a:solidFill>
                  <a:srgbClr val="FFFFFF"/>
                </a:solidFill>
              </a:rPr>
              <a:t>Lasinger Anna-Sophie</a:t>
            </a:r>
          </a:p>
        </p:txBody>
      </p:sp>
    </p:spTree>
    <p:extLst>
      <p:ext uri="{BB962C8B-B14F-4D97-AF65-F5344CB8AC3E}">
        <p14:creationId xmlns:p14="http://schemas.microsoft.com/office/powerpoint/2010/main" val="141890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84D1E-BDCC-993A-F6D7-21E94D50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33" y="1476043"/>
            <a:ext cx="6190412" cy="4712384"/>
          </a:xfrm>
        </p:spPr>
        <p:txBody>
          <a:bodyPr anchor="t"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Nachhaltigkeit der kulturellen, sozialen und wirtschaftlichen Perspektiven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3.1 Definition von Nachhaltigkeit	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 3.2 Beurteilung der Nachhaltigkeit der geplanten Maßnahmen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Herausforderungen und potenzielle Risiken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4.1 Finanzielle Herausforderungen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4.2 Interessensbereitschaft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4.3 Negative Auswirkungen auf die lokale Bevölkerung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4.4 Risiken in der Umsetzung (Ausfälle durch Wetter, Krankheiten, …)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 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Schlussfolgerung (Zusammenfassung, Ergebnis, Zukunftsperspektiven, …)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Literaturverzeichnis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Anhang </a:t>
            </a:r>
            <a:endParaRPr lang="de-AT" sz="13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de-AT" sz="5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Grafik 3" descr="Bücher im Regal Silhouette">
            <a:extLst>
              <a:ext uri="{FF2B5EF4-FFF2-40B4-BE49-F238E27FC236}">
                <a16:creationId xmlns:a16="http://schemas.microsoft.com/office/drawing/2014/main" id="{C27D2982-06B6-4DED-5AFD-3ECF8F04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4262" y="1240475"/>
            <a:ext cx="3664209" cy="3664209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96C2C4-5ADC-6B0F-4532-EFD39295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de-AT" dirty="0"/>
              <a:t>Literaturlinks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0844DF-8E1D-4941-9E80-9F7C6D70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de-DE" sz="1400" b="0" i="0" dirty="0">
                <a:solidFill>
                  <a:srgbClr val="212529"/>
                </a:solidFill>
                <a:effectLst/>
                <a:latin typeface="-apple-system"/>
              </a:rPr>
              <a:t>Kulturhauptstadt Bad Ischl – Salzkammergut 2024 GmbH (2023): Salzkammergut 2024. Online verfügbar unter https://www.salzkammergut-2024.at/ , zuletzt aktualisiert am 08.05.2023, zuletzt geprüft am 11.05.2023.</a:t>
            </a:r>
          </a:p>
          <a:p>
            <a:endParaRPr lang="de-DE" sz="14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de-DE" sz="1400" b="0" i="0" dirty="0">
                <a:solidFill>
                  <a:srgbClr val="212529"/>
                </a:solidFill>
                <a:effectLst/>
                <a:latin typeface="-apple-system"/>
              </a:rPr>
              <a:t>Kurier (2022): Kulturhauptstadt 2024: Erste Projekte fürs Salzkammergut stehen fest. 23 Gemeinden beteiligt. Erste Veranstaltungen heuer. Operette „Eine Frau, die weiß, was sie will“ zur Eröffnung 2024. In: </a:t>
            </a:r>
            <a:r>
              <a:rPr lang="de-DE" sz="1400" b="0" i="1" dirty="0">
                <a:solidFill>
                  <a:srgbClr val="212529"/>
                </a:solidFill>
                <a:effectLst/>
                <a:latin typeface="-apple-system"/>
              </a:rPr>
              <a:t>kurier.at</a:t>
            </a:r>
            <a:r>
              <a:rPr lang="de-DE" sz="1400" b="0" i="0" dirty="0">
                <a:solidFill>
                  <a:srgbClr val="212529"/>
                </a:solidFill>
                <a:effectLst/>
                <a:latin typeface="-apple-system"/>
              </a:rPr>
              <a:t>, 27.04.2022. Online verfügbar unter https://kurier.at/chronik/oberoesterreich/kulturhauptstadt-2024-erste-projekte-fuers-salzkammergut-stehen-fest/401988326, zuletzt geprüft am 11.05.2023.</a:t>
            </a:r>
          </a:p>
          <a:p>
            <a:endParaRPr lang="de-DE" sz="1400" dirty="0">
              <a:solidFill>
                <a:srgbClr val="212529"/>
              </a:solidFill>
              <a:latin typeface="-apple-system"/>
            </a:endParaRPr>
          </a:p>
          <a:p>
            <a:r>
              <a:rPr lang="de-DE" sz="1400" b="0" i="0" dirty="0">
                <a:solidFill>
                  <a:srgbClr val="212529"/>
                </a:solidFill>
                <a:effectLst/>
                <a:latin typeface="-apple-system"/>
              </a:rPr>
              <a:t>Stadtgemeinde Bad Ischl (2023): Bad Ischl - GEM2GO WEB - Zentrum - Kultur &amp; Freizeit - Kulturhauptstadt 2024 - Allgemeine Information. Online verfügbar unter https://www.bad-ischl.ooe.gv.at/Kultur_Freizeit/Kulturhauptstadt_2024/Allgemeine_Information, zuletzt aktualisiert am 11.05.2023, zuletzt geprüft am 11.05.2023.</a:t>
            </a:r>
            <a:endParaRPr lang="de-AT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B4372E8-CB32-5798-836D-26AAA8EE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2253966"/>
            <a:ext cx="2906973" cy="23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1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8932D-6765-03D9-60A4-784CCAA28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916751-A657-8B5F-50D8-06425BC6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Danke</a:t>
            </a:r>
            <a:r>
              <a:rPr lang="en-US" sz="6000" dirty="0">
                <a:solidFill>
                  <a:srgbClr val="FFFFFF"/>
                </a:solidFill>
              </a:rPr>
              <a:t> für die </a:t>
            </a:r>
            <a:r>
              <a:rPr lang="en-US" sz="6000" dirty="0" err="1">
                <a:solidFill>
                  <a:srgbClr val="FFFFFF"/>
                </a:solidFill>
              </a:rPr>
              <a:t>Aufmerksamkeit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4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F7DCFC-884A-68A6-E3F2-27CBAFD0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de-AT"/>
              <a:t>Inhalt der Präsentation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DB03F-12BD-DBAF-072B-187924CC1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de-AT" sz="2000" dirty="0"/>
              <a:t>Was steckt hinter der Kulturhauptstadt Salzkammergut?</a:t>
            </a:r>
          </a:p>
          <a:p>
            <a:r>
              <a:rPr lang="de-AT" sz="2000" dirty="0"/>
              <a:t>Forschungsfrage</a:t>
            </a:r>
          </a:p>
          <a:p>
            <a:r>
              <a:rPr lang="de-AT" sz="2000" dirty="0"/>
              <a:t>Inhaltsverzeichnis</a:t>
            </a:r>
          </a:p>
          <a:p>
            <a:r>
              <a:rPr lang="de-AT" sz="2000" dirty="0"/>
              <a:t>Literatur</a:t>
            </a:r>
          </a:p>
          <a:p>
            <a:endParaRPr lang="de-AT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B7B397-179C-B72E-F45A-4EC873F5C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67" y="483669"/>
            <a:ext cx="4747547" cy="26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28FE2E-875D-7458-FBEE-77F2CB24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>
            <a:normAutofit/>
          </a:bodyPr>
          <a:lstStyle/>
          <a:p>
            <a:r>
              <a:rPr lang="de-AT" dirty="0"/>
              <a:t>Kulturhauptstadt Salzkammergut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AA0717-4A46-D8A3-AEEF-7B4E5907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260052" cy="3230883"/>
          </a:xfrm>
        </p:spPr>
        <p:txBody>
          <a:bodyPr>
            <a:normAutofit/>
          </a:bodyPr>
          <a:lstStyle/>
          <a:p>
            <a:r>
              <a:rPr lang="de-AT" sz="2000" dirty="0"/>
              <a:t>Die Region bilden 23 Gemeinden in OÖ &amp; </a:t>
            </a:r>
            <a:r>
              <a:rPr lang="de-AT" sz="2000" dirty="0" err="1"/>
              <a:t>Stmk</a:t>
            </a:r>
            <a:r>
              <a:rPr lang="de-AT" sz="2000" dirty="0"/>
              <a:t>. (Bad Ischl, Bad Goisern, Ebensee, Grünau, Hallstatt, Bad </a:t>
            </a:r>
            <a:r>
              <a:rPr lang="de-AT" sz="2000" dirty="0" err="1"/>
              <a:t>Aussee</a:t>
            </a:r>
            <a:r>
              <a:rPr lang="de-AT" sz="2000" dirty="0"/>
              <a:t>, …)</a:t>
            </a:r>
          </a:p>
          <a:p>
            <a:r>
              <a:rPr lang="de-AT" sz="2000" dirty="0"/>
              <a:t>Titel wir seit 1985 verliehen (2024 das erste mal ländliche Region)</a:t>
            </a:r>
          </a:p>
          <a:p>
            <a:r>
              <a:rPr lang="de-DE" sz="2000" b="0" i="0" dirty="0">
                <a:effectLst/>
                <a:latin typeface="-apple-system"/>
              </a:rPr>
              <a:t>Von 95 Projekten werden mehr als 85% von lokalen und regionalen Projektträgern</a:t>
            </a:r>
          </a:p>
          <a:p>
            <a:r>
              <a:rPr lang="de-DE" sz="2000" dirty="0"/>
              <a:t>Netzwerk an Künstler*innen, Vereinen, Institutionen und Betrieben</a:t>
            </a:r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B3DF67-01D9-4DDB-B1DE-123CE06B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510671"/>
            <a:ext cx="3674876" cy="558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3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F2A058-A364-0F09-EC53-4739DA6D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de-AT" dirty="0"/>
              <a:t>Mehrwert am Titel „Kulturhauptstadt“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EBE5AF-5EFF-7341-BD29-92AB8ED2F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1911485"/>
            <a:ext cx="3720152" cy="304512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2047A6-87B5-0B52-54A5-6CDB468A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de-DE" sz="2000" u="none" strike="noStrike" dirty="0">
                <a:effectLst/>
                <a:ea typeface="Arial" panose="020B0604020202020204" pitchFamily="34" charset="0"/>
              </a:rPr>
              <a:t>Touristen werden angezogen/angelockt (national als auch international)</a:t>
            </a:r>
            <a:endParaRPr lang="de-AT" sz="2000" u="none" strike="noStrike" dirty="0">
              <a:effectLst/>
              <a:ea typeface="Arial" panose="020B0604020202020204" pitchFamily="34" charset="0"/>
            </a:endParaRPr>
          </a:p>
          <a:p>
            <a:pPr lvl="0"/>
            <a:r>
              <a:rPr lang="de-DE" sz="2000" u="none" strike="noStrike" dirty="0">
                <a:effectLst/>
                <a:ea typeface="Arial" panose="020B0604020202020204" pitchFamily="34" charset="0"/>
              </a:rPr>
              <a:t>Imagewandel</a:t>
            </a:r>
            <a:endParaRPr lang="de-AT" sz="2000" u="none" strike="noStrike" dirty="0">
              <a:effectLst/>
              <a:ea typeface="Arial" panose="020B0604020202020204" pitchFamily="34" charset="0"/>
            </a:endParaRPr>
          </a:p>
          <a:p>
            <a:pPr lvl="0"/>
            <a:r>
              <a:rPr lang="de-DE" sz="2000" u="none" strike="noStrike" dirty="0">
                <a:effectLst/>
                <a:ea typeface="Arial" panose="020B0604020202020204" pitchFamily="34" charset="0"/>
              </a:rPr>
              <a:t>neue kulturelle, soziale und wirtschaftliche Perspektiven eröffnen</a:t>
            </a:r>
            <a:endParaRPr lang="de-AT" sz="2000" u="none" strike="noStrike" dirty="0">
              <a:effectLst/>
              <a:ea typeface="Arial" panose="020B060402020202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de-DE" sz="2000" u="none" strike="noStrike" dirty="0">
                <a:effectLst/>
                <a:ea typeface="Arial" panose="020B0604020202020204" pitchFamily="34" charset="0"/>
              </a:rPr>
              <a:t>wirtschaftliche Entwicklung fördern </a:t>
            </a:r>
            <a:endParaRPr lang="de-AT" sz="2000" u="none" strike="noStrike" dirty="0">
              <a:effectLst/>
              <a:ea typeface="Arial" panose="020B0604020202020204" pitchFamily="34" charset="0"/>
            </a:endParaRP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89104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3EABA-DDED-E2D1-2353-3767B610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de-AT" dirty="0"/>
              <a:t>Entwicklungsziele der Region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242325-7C31-81B7-72DC-87FD2523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6573951" cy="3908585"/>
          </a:xfrm>
        </p:spPr>
        <p:txBody>
          <a:bodyPr>
            <a:normAutofit/>
          </a:bodyPr>
          <a:lstStyle/>
          <a:p>
            <a:r>
              <a:rPr lang="de-AT" sz="2000"/>
              <a:t>Tourismus: Wege zum sanften Tourismus finden</a:t>
            </a:r>
          </a:p>
          <a:p>
            <a:r>
              <a:rPr lang="de-AT" sz="2000"/>
              <a:t>Landflucht: aktive, kulturelle Infrastruktur </a:t>
            </a:r>
          </a:p>
          <a:p>
            <a:r>
              <a:rPr lang="de-AT" sz="2000"/>
              <a:t>Mobilität: praktikable, öffentliche Mobilitätsformen</a:t>
            </a:r>
          </a:p>
          <a:p>
            <a:pPr lvl="1"/>
            <a:r>
              <a:rPr lang="de-AT" sz="2000"/>
              <a:t>(öfter, länger, Wochenenden, …)</a:t>
            </a:r>
          </a:p>
          <a:p>
            <a:r>
              <a:rPr lang="de-AT" sz="2000"/>
              <a:t>Förderung des öffentlichen Raumes als Veranstaltungsort </a:t>
            </a:r>
          </a:p>
          <a:p>
            <a:r>
              <a:rPr lang="de-AT" sz="2000"/>
              <a:t>Revitalisierung von leerstehenden, ungenutzten Räumen</a:t>
            </a:r>
          </a:p>
          <a:p>
            <a:r>
              <a:rPr lang="de-AT" sz="2000"/>
              <a:t>Kreative und kulutrelle Neunutzung von Räumen (teilen, vermieten)</a:t>
            </a:r>
          </a:p>
          <a:p>
            <a:r>
              <a:rPr lang="de-AT" sz="2000"/>
              <a:t>Jugendliche in der Region halten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9D9F2B-C081-9CDE-836A-19F4D70C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2253966"/>
            <a:ext cx="2906973" cy="23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8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0E4D88-8AE4-8CDF-14F5-3D488A92C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de-AT" dirty="0"/>
              <a:t>Gefahren, wenn nichts passiert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E0830B-F356-E735-E5D0-DC47C5418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7" y="1906438"/>
            <a:ext cx="3720152" cy="3045124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AC9DB1-D5FB-E48B-35C2-2BD67144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622728"/>
            <a:ext cx="5310116" cy="2873198"/>
          </a:xfrm>
        </p:spPr>
        <p:txBody>
          <a:bodyPr>
            <a:normAutofit/>
          </a:bodyPr>
          <a:lstStyle/>
          <a:p>
            <a:r>
              <a:rPr lang="de-AT" sz="2000" dirty="0"/>
              <a:t>Landflucht – Region stirbt aus</a:t>
            </a:r>
          </a:p>
          <a:p>
            <a:r>
              <a:rPr lang="de-AT" sz="2000" dirty="0"/>
              <a:t>Traditionen verfallen</a:t>
            </a:r>
          </a:p>
          <a:p>
            <a:r>
              <a:rPr lang="de-AT" sz="2000" dirty="0"/>
              <a:t>Kultur bleibt nicht erhalten</a:t>
            </a:r>
          </a:p>
          <a:p>
            <a:r>
              <a:rPr lang="de-AT" sz="2000" dirty="0"/>
              <a:t>Region wird sehr unattraktiv</a:t>
            </a:r>
          </a:p>
          <a:p>
            <a:r>
              <a:rPr lang="de-AT" sz="2000" dirty="0"/>
              <a:t>Bildungsniveau der Region sinkt </a:t>
            </a:r>
          </a:p>
          <a:p>
            <a:r>
              <a:rPr lang="de-AT" sz="2000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884664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1067F6-FE11-A9FF-0052-EB9A33F9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25" y="609600"/>
            <a:ext cx="5816361" cy="1330839"/>
          </a:xfrm>
        </p:spPr>
        <p:txBody>
          <a:bodyPr>
            <a:normAutofit/>
          </a:bodyPr>
          <a:lstStyle/>
          <a:p>
            <a:r>
              <a:rPr lang="de-AT" dirty="0"/>
              <a:t>Potentielle Forschungsfragen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Gedanken mit einfarbiger Füllung">
            <a:extLst>
              <a:ext uri="{FF2B5EF4-FFF2-40B4-BE49-F238E27FC236}">
                <a16:creationId xmlns:a16="http://schemas.microsoft.com/office/drawing/2014/main" id="{EF4A7F12-8F81-4C87-9EE6-24E22AF4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899" y="1627071"/>
            <a:ext cx="4029075" cy="402907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84D1E-BDCC-993A-F6D7-21E94D50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8406" y="2119070"/>
            <a:ext cx="5816362" cy="3908587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de-DE" sz="1600" u="none" strike="noStrike" dirty="0">
                <a:effectLst/>
                <a:ea typeface="Arial" panose="020B0604020202020204" pitchFamily="34" charset="0"/>
              </a:rPr>
              <a:t>Wie wird die Region Salzkammergut sicherstellen, dass die Auszeichnung als Kulturhauptstadt Europas 2024 nachhaltige kulturelle, soziale und wirtschaftliche Perspektiven eröffnet?</a:t>
            </a:r>
            <a:endParaRPr lang="de-AT" sz="16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600" u="none" strike="noStrike" dirty="0">
                <a:effectLst/>
                <a:ea typeface="Arial" panose="020B0604020202020204" pitchFamily="34" charset="0"/>
              </a:rPr>
              <a:t>Inwiefern kann die Auszeichnung als Kulturhauptstadt Europas 2024 dazu beitragen, den Braindrain in der Region Salzkammergut zu verringern?</a:t>
            </a:r>
            <a:endParaRPr lang="de-AT" sz="16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600" u="none" strike="noStrike" dirty="0">
                <a:effectLst/>
                <a:ea typeface="Arial" panose="020B0604020202020204" pitchFamily="34" charset="0"/>
              </a:rPr>
              <a:t>Wie werden die Initiativen, welche im Zuge der Vorbereitungen auf das Kulturhauptstadtjahr 2024 gesetzt wurden, dazu beitragen, die kulturelle Infrastruktur der Region Salzkammergut langfristig zu verbessern? </a:t>
            </a:r>
            <a:endParaRPr lang="de-AT" sz="16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600" u="none" strike="noStrike" dirty="0">
                <a:effectLst/>
                <a:ea typeface="Arial" panose="020B0604020202020204" pitchFamily="34" charset="0"/>
              </a:rPr>
              <a:t>Welche Auswirkungen wird die Auszeichnung als Kulturhauptstadt Europas 2024 auf die langfristige wirtschaftliche Entwicklung der Region Salzkammergut haben?</a:t>
            </a:r>
            <a:endParaRPr lang="de-AT" sz="1600" u="none" strike="noStrike" dirty="0">
              <a:effectLst/>
              <a:ea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de-DE" sz="1600" u="none" strike="noStrike" dirty="0">
                <a:effectLst/>
                <a:ea typeface="Arial" panose="020B0604020202020204" pitchFamily="34" charset="0"/>
              </a:rPr>
              <a:t>Wie können kulturelle Räume in jeder Gemeinde geschaffen werden, um eine dezentrale kulturelle Infrastruktur zu etablieren?</a:t>
            </a:r>
            <a:endParaRPr lang="de-AT" sz="1600" u="none" strike="noStrike" dirty="0">
              <a:effectLst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de-AT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4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Wasser, draußen, Haus, Berg enthält.&#10;&#10;Automatisch generierte Beschreibung">
            <a:extLst>
              <a:ext uri="{FF2B5EF4-FFF2-40B4-BE49-F238E27FC236}">
                <a16:creationId xmlns:a16="http://schemas.microsoft.com/office/drawing/2014/main" id="{E7089483-E220-B8FE-775A-93028B8A9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7C230-345E-77E7-AFFD-2A3F7695E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3752850"/>
            <a:ext cx="112451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“Wie kann die Auszeichnung als Kulturhauptstadt Europas 2024 dazu beitragen, den Braindrain in der Region Salzkammergut zu verringern und gleichzeitig sicherstellen, dass sie nachhaltige kulturelle, soziale und wirtschaftliche Perspektiven eröffnet?” </a:t>
            </a:r>
            <a:endParaRPr lang="de-A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0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1067F6-FE11-A9FF-0052-EB9A33F9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de-AT" sz="5600"/>
              <a:t>Inhaltsverzeichnis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84D1E-BDCC-993A-F6D7-21E94D50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Einleitung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b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 Potentielle Auswirkungen auf den Braindrain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2.1 Definition und Ursachen den Braindrains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2.2 Aktuelle Maßnahmen 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2.2.1 Erhöhte Attraktivität der Region für junge Talente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2.2.2 Schaffung neuer Arbeitsplätze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11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2.2.3 Stärkung der regionalen Identität und Gemeinschaft </a:t>
            </a:r>
            <a:endParaRPr lang="de-AT" sz="1100" dirty="0"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Grafik 4" descr="Bücher im Regal Silhouette">
            <a:extLst>
              <a:ext uri="{FF2B5EF4-FFF2-40B4-BE49-F238E27FC236}">
                <a16:creationId xmlns:a16="http://schemas.microsoft.com/office/drawing/2014/main" id="{1E497EF9-38E7-426E-B114-8D4E4D86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4842" y="1336390"/>
            <a:ext cx="3548404" cy="3548404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7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Breitbild</PresentationFormat>
  <Paragraphs>68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Office</vt:lpstr>
      <vt:lpstr>Kulturhauptstadt Salzkammergut</vt:lpstr>
      <vt:lpstr>Inhalt der Präsentation</vt:lpstr>
      <vt:lpstr>Kulturhauptstadt Salzkammergut</vt:lpstr>
      <vt:lpstr>Mehrwert am Titel „Kulturhauptstadt“</vt:lpstr>
      <vt:lpstr>Entwicklungsziele der Region</vt:lpstr>
      <vt:lpstr>Gefahren, wenn nichts passiert</vt:lpstr>
      <vt:lpstr>Potentielle Forschungsfragen</vt:lpstr>
      <vt:lpstr>PowerPoint-Präsentation</vt:lpstr>
      <vt:lpstr>Inhaltsverzeichnis</vt:lpstr>
      <vt:lpstr>PowerPoint-Präsentation</vt:lpstr>
      <vt:lpstr>Literaturlinks</vt:lpstr>
      <vt:lpstr>Danke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Kulturhauptstadt Salzkammergut</dc:title>
  <dc:creator>Anna-Sophie Lasinger</dc:creator>
  <cp:lastModifiedBy>Verena Kogler</cp:lastModifiedBy>
  <cp:revision>11</cp:revision>
  <dcterms:created xsi:type="dcterms:W3CDTF">2023-04-27T11:23:22Z</dcterms:created>
  <dcterms:modified xsi:type="dcterms:W3CDTF">2023-05-11T15:54:35Z</dcterms:modified>
</cp:coreProperties>
</file>