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0" r:id="rId5"/>
    <p:sldId id="261" r:id="rId6"/>
    <p:sldId id="262" r:id="rId7"/>
    <p:sldId id="263" r:id="rId8"/>
    <p:sldId id="259" r:id="rId9"/>
    <p:sldId id="265" r:id="rId10"/>
    <p:sldId id="264" r:id="rId11"/>
    <p:sldId id="266" r:id="rId12"/>
    <p:sldId id="267" r:id="rId13"/>
    <p:sldId id="269"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autoAdjust="0"/>
    <p:restoredTop sz="94660"/>
  </p:normalViewPr>
  <p:slideViewPr>
    <p:cSldViewPr snapToGrid="0">
      <p:cViewPr varScale="1">
        <p:scale>
          <a:sx n="124" d="100"/>
          <a:sy n="124" d="100"/>
        </p:scale>
        <p:origin x="11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4/27/23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‹Nr.›</a:t>
            </a:fld>
            <a:endParaRPr lang="en-US" dirty="0"/>
          </a:p>
        </p:txBody>
      </p:sp>
    </p:spTree>
    <p:extLst>
      <p:ext uri="{BB962C8B-B14F-4D97-AF65-F5344CB8AC3E}">
        <p14:creationId xmlns:p14="http://schemas.microsoft.com/office/powerpoint/2010/main" val="88552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365121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268121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237121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217882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407022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312835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106796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409294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200906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4/27/23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‹Nr.›</a:t>
            </a:fld>
            <a:endParaRPr lang="en-US"/>
          </a:p>
        </p:txBody>
      </p:sp>
    </p:spTree>
    <p:extLst>
      <p:ext uri="{BB962C8B-B14F-4D97-AF65-F5344CB8AC3E}">
        <p14:creationId xmlns:p14="http://schemas.microsoft.com/office/powerpoint/2010/main" val="3096100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4/27/23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‹Nr.›</a:t>
            </a:fld>
            <a:endParaRPr lang="en-US" dirty="0"/>
          </a:p>
        </p:txBody>
      </p:sp>
    </p:spTree>
    <p:extLst>
      <p:ext uri="{BB962C8B-B14F-4D97-AF65-F5344CB8AC3E}">
        <p14:creationId xmlns:p14="http://schemas.microsoft.com/office/powerpoint/2010/main" val="91988436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7DC12D2C-21A1-44CF-BA29-D0EE453AB7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858BA02-9959-EF73-52F1-5A7EEAF7E532}"/>
              </a:ext>
            </a:extLst>
          </p:cNvPr>
          <p:cNvSpPr>
            <a:spLocks noGrp="1"/>
          </p:cNvSpPr>
          <p:nvPr>
            <p:ph type="ctrTitle"/>
          </p:nvPr>
        </p:nvSpPr>
        <p:spPr>
          <a:xfrm>
            <a:off x="276225" y="4084869"/>
            <a:ext cx="4241014" cy="2005151"/>
          </a:xfrm>
        </p:spPr>
        <p:txBody>
          <a:bodyPr vert="horz" lIns="91440" tIns="45720" rIns="91440" bIns="45720" rtlCol="0" anchor="t">
            <a:normAutofit/>
          </a:bodyPr>
          <a:lstStyle/>
          <a:p>
            <a:r>
              <a:rPr lang="en-US" sz="3500" b="1" kern="1200">
                <a:solidFill>
                  <a:schemeClr val="tx1"/>
                </a:solidFill>
                <a:effectLst/>
                <a:latin typeface="+mj-lt"/>
                <a:ea typeface="+mj-ea"/>
                <a:cs typeface="+mj-cs"/>
              </a:rPr>
              <a:t>Finanzielle Allgemeinbildung</a:t>
            </a:r>
            <a:endParaRPr lang="en-US" sz="3500" b="1" kern="1200" dirty="0">
              <a:solidFill>
                <a:schemeClr val="tx1"/>
              </a:solidFill>
              <a:effectLst/>
              <a:latin typeface="+mj-lt"/>
              <a:ea typeface="+mj-ea"/>
              <a:cs typeface="+mj-cs"/>
            </a:endParaRPr>
          </a:p>
        </p:txBody>
      </p:sp>
      <p:sp>
        <p:nvSpPr>
          <p:cNvPr id="33" name="Rectangle 12">
            <a:extLst>
              <a:ext uri="{FF2B5EF4-FFF2-40B4-BE49-F238E27FC236}">
                <a16:creationId xmlns:a16="http://schemas.microsoft.com/office/drawing/2014/main" id="{95598DD8-827C-48DB-AD4F-AEBB72483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1557"/>
            <a:ext cx="5223349" cy="342023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4">
            <a:extLst>
              <a:ext uri="{FF2B5EF4-FFF2-40B4-BE49-F238E27FC236}">
                <a16:creationId xmlns:a16="http://schemas.microsoft.com/office/drawing/2014/main" id="{EB40E5E0-6677-497A-8E9D-E8575E276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783473" y="3856"/>
            <a:ext cx="3439876" cy="3414827"/>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6">
            <a:extLst>
              <a:ext uri="{FF2B5EF4-FFF2-40B4-BE49-F238E27FC236}">
                <a16:creationId xmlns:a16="http://schemas.microsoft.com/office/drawing/2014/main" id="{AC46E49D-1D37-455E-BDA2-28DAF37214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55978" y="-1558"/>
            <a:ext cx="3439878" cy="3420239"/>
          </a:xfrm>
          <a:custGeom>
            <a:avLst/>
            <a:gdLst>
              <a:gd name="connsiteX0" fmla="*/ 3439878 w 3439878"/>
              <a:gd name="connsiteY0" fmla="*/ 3420239 h 3420239"/>
              <a:gd name="connsiteX1" fmla="*/ 0 w 3439878"/>
              <a:gd name="connsiteY1" fmla="*/ 3420239 h 3420239"/>
              <a:gd name="connsiteX2" fmla="*/ 0 w 3439878"/>
              <a:gd name="connsiteY2" fmla="*/ 0 h 3420239"/>
              <a:gd name="connsiteX3" fmla="*/ 3856 w 3439878"/>
              <a:gd name="connsiteY3" fmla="*/ 0 h 3420239"/>
              <a:gd name="connsiteX4" fmla="*/ 3856 w 3439878"/>
              <a:gd name="connsiteY4" fmla="*/ 133338 h 3420239"/>
              <a:gd name="connsiteX5" fmla="*/ 5641 w 3439878"/>
              <a:gd name="connsiteY5" fmla="*/ 203263 h 3420239"/>
              <a:gd name="connsiteX6" fmla="*/ 3347718 w 3439878"/>
              <a:gd name="connsiteY6" fmla="*/ 3415186 h 3420239"/>
              <a:gd name="connsiteX7" fmla="*/ 3427612 w 3439878"/>
              <a:gd name="connsiteY7" fmla="*/ 3417124 h 3420239"/>
              <a:gd name="connsiteX8" fmla="*/ 3856 w 3439878"/>
              <a:gd name="connsiteY8" fmla="*/ 3417124 h 3420239"/>
              <a:gd name="connsiteX9" fmla="*/ 3856 w 3439878"/>
              <a:gd name="connsiteY9" fmla="*/ 3418681 h 3420239"/>
              <a:gd name="connsiteX10" fmla="*/ 3439878 w 3439878"/>
              <a:gd name="connsiteY10" fmla="*/ 3418681 h 342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39878" h="3420239">
                <a:moveTo>
                  <a:pt x="3439878" y="3420239"/>
                </a:moveTo>
                <a:lnTo>
                  <a:pt x="0" y="3420239"/>
                </a:lnTo>
                <a:lnTo>
                  <a:pt x="0" y="0"/>
                </a:lnTo>
                <a:lnTo>
                  <a:pt x="3856" y="0"/>
                </a:lnTo>
                <a:lnTo>
                  <a:pt x="3856" y="133338"/>
                </a:lnTo>
                <a:lnTo>
                  <a:pt x="5641" y="203263"/>
                </a:lnTo>
                <a:cubicBezTo>
                  <a:pt x="94351" y="1936677"/>
                  <a:pt x="1541917" y="3327355"/>
                  <a:pt x="3347718" y="3415186"/>
                </a:cubicBezTo>
                <a:lnTo>
                  <a:pt x="3427612" y="3417124"/>
                </a:lnTo>
                <a:lnTo>
                  <a:pt x="3856" y="3417124"/>
                </a:lnTo>
                <a:lnTo>
                  <a:pt x="3856" y="3418681"/>
                </a:lnTo>
                <a:lnTo>
                  <a:pt x="3439878" y="34186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DD80B414-3BBE-095B-0965-F28A157F5EAA}"/>
              </a:ext>
            </a:extLst>
          </p:cNvPr>
          <p:cNvPicPr>
            <a:picLocks noChangeAspect="1"/>
          </p:cNvPicPr>
          <p:nvPr/>
        </p:nvPicPr>
        <p:blipFill rotWithShape="1">
          <a:blip r:embed="rId2"/>
          <a:srcRect b="26591"/>
          <a:stretch/>
        </p:blipFill>
        <p:spPr>
          <a:xfrm>
            <a:off x="5216651" y="-1558"/>
            <a:ext cx="6979975" cy="3420240"/>
          </a:xfrm>
          <a:custGeom>
            <a:avLst/>
            <a:gdLst/>
            <a:ahLst/>
            <a:cxnLst/>
            <a:rect l="l" t="t" r="r" b="b"/>
            <a:pathLst>
              <a:path w="6979975" h="3420240">
                <a:moveTo>
                  <a:pt x="13648" y="0"/>
                </a:moveTo>
                <a:lnTo>
                  <a:pt x="6979975" y="0"/>
                </a:lnTo>
                <a:lnTo>
                  <a:pt x="6979975" y="1557"/>
                </a:lnTo>
                <a:lnTo>
                  <a:pt x="3556219" y="1557"/>
                </a:lnTo>
                <a:lnTo>
                  <a:pt x="3636113" y="3495"/>
                </a:lnTo>
                <a:cubicBezTo>
                  <a:pt x="5441914" y="91326"/>
                  <a:pt x="6889480" y="1482004"/>
                  <a:pt x="6978190" y="3215418"/>
                </a:cubicBezTo>
                <a:lnTo>
                  <a:pt x="6979975" y="3285343"/>
                </a:lnTo>
                <a:lnTo>
                  <a:pt x="6979975" y="3420240"/>
                </a:lnTo>
                <a:lnTo>
                  <a:pt x="13648" y="3420240"/>
                </a:lnTo>
                <a:lnTo>
                  <a:pt x="13648" y="3420238"/>
                </a:lnTo>
                <a:lnTo>
                  <a:pt x="0" y="3420238"/>
                </a:lnTo>
                <a:lnTo>
                  <a:pt x="0" y="1557"/>
                </a:lnTo>
                <a:lnTo>
                  <a:pt x="13648" y="1557"/>
                </a:lnTo>
                <a:close/>
              </a:path>
            </a:pathLst>
          </a:custGeom>
        </p:spPr>
      </p:pic>
      <p:sp>
        <p:nvSpPr>
          <p:cNvPr id="3" name="Untertitel 2">
            <a:extLst>
              <a:ext uri="{FF2B5EF4-FFF2-40B4-BE49-F238E27FC236}">
                <a16:creationId xmlns:a16="http://schemas.microsoft.com/office/drawing/2014/main" id="{28CB436B-ABB7-936D-D7E7-C4F58C31033A}"/>
              </a:ext>
            </a:extLst>
          </p:cNvPr>
          <p:cNvSpPr>
            <a:spLocks noGrp="1"/>
          </p:cNvSpPr>
          <p:nvPr>
            <p:ph type="subTitle" idx="1"/>
          </p:nvPr>
        </p:nvSpPr>
        <p:spPr>
          <a:xfrm>
            <a:off x="5228651" y="4084869"/>
            <a:ext cx="5885987" cy="2005151"/>
          </a:xfrm>
        </p:spPr>
        <p:txBody>
          <a:bodyPr vert="horz" lIns="91440" tIns="45720" rIns="91440" bIns="45720" rtlCol="0">
            <a:normAutofit/>
          </a:bodyPr>
          <a:lstStyle/>
          <a:p>
            <a:r>
              <a:rPr lang="en-US" sz="1700" dirty="0" err="1"/>
              <a:t>basierend</a:t>
            </a:r>
            <a:r>
              <a:rPr lang="en-US" sz="1700" dirty="0"/>
              <a:t> auf </a:t>
            </a:r>
            <a:r>
              <a:rPr lang="en-US" sz="1700" dirty="0" err="1"/>
              <a:t>Hedtke</a:t>
            </a:r>
            <a:r>
              <a:rPr lang="en-US" sz="1700" dirty="0"/>
              <a:t> (2018) "</a:t>
            </a:r>
            <a:r>
              <a:rPr lang="en-US" sz="1700" dirty="0" err="1"/>
              <a:t>Anpassen</a:t>
            </a:r>
            <a:r>
              <a:rPr lang="en-US" sz="1700" dirty="0"/>
              <a:t> </a:t>
            </a:r>
            <a:r>
              <a:rPr lang="en-US" sz="1700" dirty="0" err="1"/>
              <a:t>oder</a:t>
            </a:r>
            <a:r>
              <a:rPr lang="en-US" sz="1700" dirty="0"/>
              <a:t> </a:t>
            </a:r>
            <a:r>
              <a:rPr lang="en-US" sz="1700" dirty="0" err="1"/>
              <a:t>aufklären</a:t>
            </a:r>
            <a:r>
              <a:rPr lang="en-US" sz="1700" dirty="0"/>
              <a:t>? </a:t>
            </a:r>
            <a:r>
              <a:rPr lang="en-US" sz="1700" dirty="0" err="1"/>
              <a:t>Finanzerziehung</a:t>
            </a:r>
            <a:r>
              <a:rPr lang="en-US" sz="1700" dirty="0"/>
              <a:t> und </a:t>
            </a:r>
            <a:r>
              <a:rPr lang="en-US" sz="1700" dirty="0" err="1"/>
              <a:t>sozioökonomische</a:t>
            </a:r>
            <a:r>
              <a:rPr lang="en-US" sz="1700" dirty="0"/>
              <a:t> </a:t>
            </a:r>
            <a:r>
              <a:rPr lang="en-US" sz="1700" dirty="0" err="1"/>
              <a:t>Bildung</a:t>
            </a:r>
            <a:r>
              <a:rPr lang="en-US" sz="1700" dirty="0"/>
              <a:t>”</a:t>
            </a:r>
          </a:p>
          <a:p>
            <a:endParaRPr lang="en-US" sz="1700" dirty="0"/>
          </a:p>
          <a:p>
            <a:r>
              <a:rPr lang="en-US" sz="1700" dirty="0"/>
              <a:t>Nadine Sandberger &amp; Magdalena Esterl</a:t>
            </a:r>
          </a:p>
          <a:p>
            <a:r>
              <a:rPr lang="en-US" sz="1700" dirty="0"/>
              <a:t>SS 23</a:t>
            </a:r>
          </a:p>
        </p:txBody>
      </p:sp>
    </p:spTree>
    <p:extLst>
      <p:ext uri="{BB962C8B-B14F-4D97-AF65-F5344CB8AC3E}">
        <p14:creationId xmlns:p14="http://schemas.microsoft.com/office/powerpoint/2010/main" val="2505454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894D5-FF61-22B2-615A-2D383D8E9E7C}"/>
              </a:ext>
            </a:extLst>
          </p:cNvPr>
          <p:cNvSpPr>
            <a:spLocks noGrp="1"/>
          </p:cNvSpPr>
          <p:nvPr>
            <p:ph type="title"/>
          </p:nvPr>
        </p:nvSpPr>
        <p:spPr>
          <a:xfrm>
            <a:off x="1077362" y="720434"/>
            <a:ext cx="9950103" cy="1043052"/>
          </a:xfrm>
        </p:spPr>
        <p:txBody>
          <a:bodyPr>
            <a:normAutofit/>
          </a:bodyPr>
          <a:lstStyle/>
          <a:p>
            <a:r>
              <a:rPr lang="de-DE" sz="2500" dirty="0"/>
              <a:t>Interessenpolitische Einflüsse &amp; Notwendigkeit sozioökonomischer Bildung</a:t>
            </a:r>
            <a:endParaRPr lang="de-AT" sz="2500" dirty="0"/>
          </a:p>
        </p:txBody>
      </p:sp>
      <p:sp>
        <p:nvSpPr>
          <p:cNvPr id="3" name="Inhaltsplatzhalter 2">
            <a:extLst>
              <a:ext uri="{FF2B5EF4-FFF2-40B4-BE49-F238E27FC236}">
                <a16:creationId xmlns:a16="http://schemas.microsoft.com/office/drawing/2014/main" id="{9681E1BE-C685-461C-D0C7-A04EDAA06A07}"/>
              </a:ext>
            </a:extLst>
          </p:cNvPr>
          <p:cNvSpPr>
            <a:spLocks noGrp="1"/>
          </p:cNvSpPr>
          <p:nvPr>
            <p:ph idx="1"/>
          </p:nvPr>
        </p:nvSpPr>
        <p:spPr>
          <a:xfrm>
            <a:off x="1077362" y="1978090"/>
            <a:ext cx="9950103" cy="3962740"/>
          </a:xfrm>
        </p:spPr>
        <p:txBody>
          <a:bodyPr>
            <a:normAutofit/>
          </a:bodyPr>
          <a:lstStyle/>
          <a:p>
            <a:r>
              <a:rPr lang="de-AT" sz="2000" dirty="0"/>
              <a:t>Kritik: Konzepte von Finanzbildung </a:t>
            </a:r>
            <a:r>
              <a:rPr lang="de-AT" sz="2000" dirty="0">
                <a:sym typeface="Wingdings" panose="05000000000000000000" pitchFamily="2" charset="2"/>
              </a:rPr>
              <a:t> Anpassung an Finanzmärkte</a:t>
            </a:r>
          </a:p>
          <a:p>
            <a:r>
              <a:rPr lang="de-DE" sz="2000" dirty="0">
                <a:sym typeface="Wingdings" panose="05000000000000000000" pitchFamily="2" charset="2"/>
              </a:rPr>
              <a:t>ökonomische Zusammenhänge häufig reduziert und vereinfacht dargestellt, um den Lernprozess zu erleichtern</a:t>
            </a:r>
          </a:p>
          <a:p>
            <a:r>
              <a:rPr lang="de-AT" sz="2000" dirty="0">
                <a:sym typeface="Wingdings" panose="05000000000000000000" pitchFamily="2" charset="2"/>
              </a:rPr>
              <a:t>funktionalistische Finanzausbildung  individuelles ökonomisches Verhalten zu optimieren</a:t>
            </a:r>
          </a:p>
          <a:p>
            <a:r>
              <a:rPr lang="de-DE" sz="2000" dirty="0">
                <a:sym typeface="Wingdings" panose="05000000000000000000" pitchFamily="2" charset="2"/>
              </a:rPr>
              <a:t>ignoriert jedoch die sozialen und politischen Dimensionen von Finanzen und Wirtschaft, Verteilung von Ressourcen und Einkommen</a:t>
            </a:r>
          </a:p>
          <a:p>
            <a:r>
              <a:rPr lang="de-DE" sz="2000" dirty="0">
                <a:sym typeface="Wingdings" panose="05000000000000000000" pitchFamily="2" charset="2"/>
              </a:rPr>
              <a:t>Bedeutung von sozioökonomischer Bildung, die über reine Finanzbildung hinausgeht</a:t>
            </a:r>
          </a:p>
          <a:p>
            <a:pPr marL="0" indent="0">
              <a:buNone/>
            </a:pPr>
            <a:endParaRPr lang="de-AT" sz="2000" dirty="0">
              <a:sym typeface="Wingdings" panose="05000000000000000000" pitchFamily="2" charset="2"/>
            </a:endParaRPr>
          </a:p>
          <a:p>
            <a:endParaRPr lang="de-AT" dirty="0"/>
          </a:p>
        </p:txBody>
      </p:sp>
    </p:spTree>
    <p:extLst>
      <p:ext uri="{BB962C8B-B14F-4D97-AF65-F5344CB8AC3E}">
        <p14:creationId xmlns:p14="http://schemas.microsoft.com/office/powerpoint/2010/main" val="278061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894D5-FF61-22B2-615A-2D383D8E9E7C}"/>
              </a:ext>
            </a:extLst>
          </p:cNvPr>
          <p:cNvSpPr>
            <a:spLocks noGrp="1"/>
          </p:cNvSpPr>
          <p:nvPr>
            <p:ph type="title"/>
          </p:nvPr>
        </p:nvSpPr>
        <p:spPr>
          <a:xfrm>
            <a:off x="1077362" y="720434"/>
            <a:ext cx="9950103" cy="1043052"/>
          </a:xfrm>
        </p:spPr>
        <p:txBody>
          <a:bodyPr>
            <a:normAutofit fontScale="90000"/>
          </a:bodyPr>
          <a:lstStyle/>
          <a:p>
            <a:r>
              <a:rPr lang="de-DE" dirty="0"/>
              <a:t>Interessenpolitische Einflüsse &amp; Notwendigkeit sozioökonomischer Bildung</a:t>
            </a:r>
            <a:endParaRPr lang="de-AT" dirty="0"/>
          </a:p>
        </p:txBody>
      </p:sp>
      <p:sp>
        <p:nvSpPr>
          <p:cNvPr id="3" name="Inhaltsplatzhalter 2">
            <a:extLst>
              <a:ext uri="{FF2B5EF4-FFF2-40B4-BE49-F238E27FC236}">
                <a16:creationId xmlns:a16="http://schemas.microsoft.com/office/drawing/2014/main" id="{9681E1BE-C685-461C-D0C7-A04EDAA06A07}"/>
              </a:ext>
            </a:extLst>
          </p:cNvPr>
          <p:cNvSpPr>
            <a:spLocks noGrp="1"/>
          </p:cNvSpPr>
          <p:nvPr>
            <p:ph idx="1"/>
          </p:nvPr>
        </p:nvSpPr>
        <p:spPr>
          <a:xfrm>
            <a:off x="1077362" y="1978090"/>
            <a:ext cx="9950103" cy="3962740"/>
          </a:xfrm>
        </p:spPr>
        <p:txBody>
          <a:bodyPr>
            <a:normAutofit/>
          </a:bodyPr>
          <a:lstStyle/>
          <a:p>
            <a:r>
              <a:rPr lang="de-AT" sz="2200" dirty="0"/>
              <a:t>Rolle von Bildungsinstitutionen und Lehrkräften </a:t>
            </a:r>
            <a:r>
              <a:rPr lang="de-AT" sz="2200" dirty="0">
                <a:sym typeface="Wingdings" pitchFamily="2" charset="2"/>
              </a:rPr>
              <a:t> </a:t>
            </a:r>
            <a:r>
              <a:rPr lang="de-DE" sz="2200" dirty="0">
                <a:sym typeface="Wingdings" panose="05000000000000000000" pitchFamily="2" charset="2"/>
              </a:rPr>
              <a:t>Überlegung: wie sie eine kritische und reflektierte Finanzbildung vermitteln können, die sich nicht allein an den Bedürfnissen des Marktes orientiert</a:t>
            </a:r>
          </a:p>
          <a:p>
            <a:r>
              <a:rPr lang="de-DE" sz="2200" dirty="0">
                <a:sym typeface="Wingdings" panose="05000000000000000000" pitchFamily="2" charset="2"/>
              </a:rPr>
              <a:t>Finanzindustrie versucht, Bildungsinstitutionen und Lehrkräfte für ihre Zwecke zu instrumentalisieren (z.B. durch Schulungen)</a:t>
            </a:r>
          </a:p>
          <a:p>
            <a:r>
              <a:rPr lang="de-DE" sz="2200" dirty="0">
                <a:sym typeface="Wingdings" panose="05000000000000000000" pitchFamily="2" charset="2"/>
              </a:rPr>
              <a:t>Bedeutung sozioökonomische Bildung  die auf die kritische Reflexion gesellschaftlicher Zusammenhänge abzielt  unverzichtbar </a:t>
            </a:r>
          </a:p>
          <a:p>
            <a:pPr marL="0" indent="0">
              <a:buNone/>
            </a:pPr>
            <a:endParaRPr lang="de-AT" sz="2200" dirty="0">
              <a:sym typeface="Wingdings" panose="05000000000000000000" pitchFamily="2" charset="2"/>
            </a:endParaRPr>
          </a:p>
          <a:p>
            <a:endParaRPr lang="de-AT" sz="2200" dirty="0"/>
          </a:p>
        </p:txBody>
      </p:sp>
    </p:spTree>
    <p:extLst>
      <p:ext uri="{BB962C8B-B14F-4D97-AF65-F5344CB8AC3E}">
        <p14:creationId xmlns:p14="http://schemas.microsoft.com/office/powerpoint/2010/main" val="217135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2B7C4D-542A-29AE-2098-072224951D8D}"/>
              </a:ext>
            </a:extLst>
          </p:cNvPr>
          <p:cNvSpPr>
            <a:spLocks noGrp="1"/>
          </p:cNvSpPr>
          <p:nvPr>
            <p:ph type="title"/>
          </p:nvPr>
        </p:nvSpPr>
        <p:spPr>
          <a:xfrm>
            <a:off x="965395" y="375201"/>
            <a:ext cx="9950103" cy="753803"/>
          </a:xfrm>
        </p:spPr>
        <p:txBody>
          <a:bodyPr>
            <a:normAutofit/>
          </a:bodyPr>
          <a:lstStyle/>
          <a:p>
            <a:r>
              <a:rPr lang="de-AT" dirty="0"/>
              <a:t>Bedeutung sozioökonomischer Bildung</a:t>
            </a:r>
          </a:p>
        </p:txBody>
      </p:sp>
      <p:sp>
        <p:nvSpPr>
          <p:cNvPr id="3" name="Inhaltsplatzhalter 2">
            <a:extLst>
              <a:ext uri="{FF2B5EF4-FFF2-40B4-BE49-F238E27FC236}">
                <a16:creationId xmlns:a16="http://schemas.microsoft.com/office/drawing/2014/main" id="{BAA2290B-0323-0466-F1ED-4F693BC098B2}"/>
              </a:ext>
            </a:extLst>
          </p:cNvPr>
          <p:cNvSpPr>
            <a:spLocks noGrp="1"/>
          </p:cNvSpPr>
          <p:nvPr>
            <p:ph idx="1"/>
          </p:nvPr>
        </p:nvSpPr>
        <p:spPr>
          <a:xfrm>
            <a:off x="1077362" y="1343609"/>
            <a:ext cx="9950103" cy="4597222"/>
          </a:xfrm>
        </p:spPr>
        <p:txBody>
          <a:bodyPr>
            <a:noAutofit/>
          </a:bodyPr>
          <a:lstStyle/>
          <a:p>
            <a:r>
              <a:rPr lang="de-DE" sz="1900" dirty="0"/>
              <a:t>Instrument zur kritischen Reflexion und Handlungskompetenz in wirtschaftlichen und gesellschaftlichen Angelegenheiten</a:t>
            </a:r>
          </a:p>
          <a:p>
            <a:r>
              <a:rPr lang="de-DE" sz="1900" dirty="0"/>
              <a:t>Wahrnehmung von wirtschaftlichen Zusammenhängen zu schärfen, gesellschaftliche Konflikte zu verstehen und aktiv an der Gestaltung von Wirtschaft und Gesellschaft mitzuwirken</a:t>
            </a:r>
            <a:endParaRPr lang="de-AT" sz="1900" dirty="0"/>
          </a:p>
          <a:p>
            <a:r>
              <a:rPr lang="de-AT" sz="1900" dirty="0"/>
              <a:t>Instrument zur Förderung von Freiheit im Denken und Handeln</a:t>
            </a:r>
          </a:p>
          <a:p>
            <a:r>
              <a:rPr lang="de-DE" sz="1900" dirty="0"/>
              <a:t>setzt Denken in Alternativen voraus, was durch Schule und Unterricht unterstützt werden sollte</a:t>
            </a:r>
          </a:p>
          <a:p>
            <a:r>
              <a:rPr lang="de-DE" sz="1900" dirty="0"/>
              <a:t>sozioökonomische Bildung </a:t>
            </a:r>
            <a:r>
              <a:rPr lang="de-DE" sz="1900" dirty="0">
                <a:sym typeface="Wingdings" panose="05000000000000000000" pitchFamily="2" charset="2"/>
              </a:rPr>
              <a:t> </a:t>
            </a:r>
            <a:r>
              <a:rPr lang="de-DE" sz="1900" dirty="0"/>
              <a:t>wissenschaftsorientiert </a:t>
            </a:r>
            <a:r>
              <a:rPr lang="de-DE" sz="1900" dirty="0">
                <a:sym typeface="Wingdings" panose="05000000000000000000" pitchFamily="2" charset="2"/>
              </a:rPr>
              <a:t> </a:t>
            </a:r>
            <a:r>
              <a:rPr lang="de-DE" sz="1900" dirty="0"/>
              <a:t>die bessere ökonomische Bildung </a:t>
            </a:r>
          </a:p>
          <a:p>
            <a:r>
              <a:rPr lang="de-DE" sz="1900" dirty="0"/>
              <a:t>wichtige Voraussetzung für eine demokratische und gerechte Gesellschaft</a:t>
            </a:r>
          </a:p>
          <a:p>
            <a:endParaRPr lang="de-AT" sz="1900" dirty="0"/>
          </a:p>
        </p:txBody>
      </p:sp>
    </p:spTree>
    <p:extLst>
      <p:ext uri="{BB962C8B-B14F-4D97-AF65-F5344CB8AC3E}">
        <p14:creationId xmlns:p14="http://schemas.microsoft.com/office/powerpoint/2010/main" val="3664100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0E4E7B-7486-5C49-ED41-9AFEEC60B22F}"/>
              </a:ext>
            </a:extLst>
          </p:cNvPr>
          <p:cNvSpPr>
            <a:spLocks noGrp="1"/>
          </p:cNvSpPr>
          <p:nvPr>
            <p:ph type="title"/>
          </p:nvPr>
        </p:nvSpPr>
        <p:spPr>
          <a:xfrm>
            <a:off x="1077362" y="401216"/>
            <a:ext cx="9950103" cy="632505"/>
          </a:xfrm>
        </p:spPr>
        <p:txBody>
          <a:bodyPr>
            <a:normAutofit fontScale="90000"/>
          </a:bodyPr>
          <a:lstStyle/>
          <a:p>
            <a:r>
              <a:rPr lang="de-AT" sz="3600" dirty="0"/>
              <a:t>Finanzbildung in neuen Lehrplänen</a:t>
            </a:r>
          </a:p>
        </p:txBody>
      </p:sp>
      <p:sp>
        <p:nvSpPr>
          <p:cNvPr id="3" name="Inhaltsplatzhalter 2">
            <a:extLst>
              <a:ext uri="{FF2B5EF4-FFF2-40B4-BE49-F238E27FC236}">
                <a16:creationId xmlns:a16="http://schemas.microsoft.com/office/drawing/2014/main" id="{6EE98B3E-2287-0B71-690B-81670E449686}"/>
              </a:ext>
            </a:extLst>
          </p:cNvPr>
          <p:cNvSpPr>
            <a:spLocks noGrp="1"/>
          </p:cNvSpPr>
          <p:nvPr>
            <p:ph idx="1"/>
          </p:nvPr>
        </p:nvSpPr>
        <p:spPr>
          <a:xfrm>
            <a:off x="1077362" y="1212980"/>
            <a:ext cx="9950103" cy="5243804"/>
          </a:xfrm>
        </p:spPr>
        <p:txBody>
          <a:bodyPr>
            <a:noAutofit/>
          </a:bodyPr>
          <a:lstStyle/>
          <a:p>
            <a:r>
              <a:rPr lang="de-DE" dirty="0" err="1"/>
              <a:t>SuS</a:t>
            </a:r>
            <a:r>
              <a:rPr lang="de-DE" dirty="0"/>
              <a:t> sollen befähigt werden, ihre wirtschaftliche und finanzielle Situation sowie ihre Handlungsoptionen bewusst wahrzunehmen und zu reflektieren</a:t>
            </a:r>
          </a:p>
          <a:p>
            <a:r>
              <a:rPr lang="de-DE" dirty="0"/>
              <a:t>Verstehen von Finanzprodukten und -dienstleistungen, sowie das Erkennen von Risiken und Chancen</a:t>
            </a:r>
          </a:p>
          <a:p>
            <a:pPr algn="just">
              <a:lnSpc>
                <a:spcPct val="107000"/>
              </a:lnSpc>
              <a:spcAft>
                <a:spcPts val="800"/>
              </a:spcAft>
            </a:pPr>
            <a:r>
              <a:rPr lang="de-AT" b="1" u="sng" dirty="0">
                <a:effectLst/>
                <a:ea typeface="Calibri" panose="020F0502020204030204" pitchFamily="34" charset="0"/>
                <a:cs typeface="Calibri" panose="020F0502020204030204" pitchFamily="34" charset="0"/>
              </a:rPr>
              <a:t>Kompetenzen</a:t>
            </a:r>
            <a:endParaRPr lang="de-AT" b="1" u="sng" dirty="0">
              <a:effectLst/>
              <a:ea typeface="Calibri" panose="020F0502020204030204" pitchFamily="34" charset="0"/>
              <a:cs typeface="Times New Roman" panose="02020603050405020304" pitchFamily="18" charset="0"/>
            </a:endParaRPr>
          </a:p>
          <a:p>
            <a:pPr marL="662940" lvl="2" indent="-342900" algn="just">
              <a:lnSpc>
                <a:spcPct val="107000"/>
              </a:lnSpc>
              <a:spcAft>
                <a:spcPts val="800"/>
              </a:spcAft>
              <a:buSzPts val="1000"/>
              <a:buFont typeface="Symbol" panose="05050102010706020507" pitchFamily="18" charset="2"/>
              <a:buChar char=""/>
              <a:tabLst>
                <a:tab pos="457200" algn="l"/>
              </a:tabLst>
            </a:pPr>
            <a:r>
              <a:rPr lang="de-AT" sz="1800" dirty="0">
                <a:effectLst/>
                <a:ea typeface="Calibri" panose="020F0502020204030204" pitchFamily="34" charset="0"/>
                <a:cs typeface="Calibri" panose="020F0502020204030204" pitchFamily="34" charset="0"/>
              </a:rPr>
              <a:t>Grundlagen des Wirtschaftens und Finanzsystems verstehen</a:t>
            </a:r>
            <a:endParaRPr lang="de-AT" sz="1800" dirty="0">
              <a:effectLst/>
              <a:ea typeface="Calibri" panose="020F0502020204030204" pitchFamily="34" charset="0"/>
              <a:cs typeface="Times New Roman" panose="02020603050405020304" pitchFamily="18" charset="0"/>
            </a:endParaRPr>
          </a:p>
          <a:p>
            <a:pPr marL="662940" lvl="2" indent="-342900" algn="just">
              <a:lnSpc>
                <a:spcPct val="107000"/>
              </a:lnSpc>
              <a:spcAft>
                <a:spcPts val="800"/>
              </a:spcAft>
              <a:buSzPts val="1000"/>
              <a:buFont typeface="Symbol" panose="05050102010706020507" pitchFamily="18" charset="2"/>
              <a:buChar char=""/>
              <a:tabLst>
                <a:tab pos="457200" algn="l"/>
              </a:tabLst>
            </a:pPr>
            <a:r>
              <a:rPr lang="de-AT" sz="1800" dirty="0">
                <a:effectLst/>
                <a:ea typeface="Calibri" panose="020F0502020204030204" pitchFamily="34" charset="0"/>
                <a:cs typeface="Calibri" panose="020F0502020204030204" pitchFamily="34" charset="0"/>
              </a:rPr>
              <a:t>Finanzprodukte und -dienstleistungen kennen und deren Vor- und Nachteile abwägen können</a:t>
            </a:r>
            <a:endParaRPr lang="de-AT" sz="1800" dirty="0">
              <a:effectLst/>
              <a:ea typeface="Calibri" panose="020F0502020204030204" pitchFamily="34" charset="0"/>
              <a:cs typeface="Times New Roman" panose="02020603050405020304" pitchFamily="18" charset="0"/>
            </a:endParaRPr>
          </a:p>
          <a:p>
            <a:pPr marL="662940" lvl="2" indent="-342900" algn="just">
              <a:lnSpc>
                <a:spcPct val="107000"/>
              </a:lnSpc>
              <a:spcAft>
                <a:spcPts val="800"/>
              </a:spcAft>
              <a:buSzPts val="1000"/>
              <a:buFont typeface="Symbol" panose="05050102010706020507" pitchFamily="18" charset="2"/>
              <a:buChar char=""/>
              <a:tabLst>
                <a:tab pos="457200" algn="l"/>
              </a:tabLst>
            </a:pPr>
            <a:r>
              <a:rPr lang="de-AT" sz="1800" dirty="0">
                <a:effectLst/>
                <a:ea typeface="Calibri" panose="020F0502020204030204" pitchFamily="34" charset="0"/>
                <a:cs typeface="Calibri" panose="020F0502020204030204" pitchFamily="34" charset="0"/>
              </a:rPr>
              <a:t>Risiken und Chancen bei Finanzentscheidungen erkennen und bewerten</a:t>
            </a:r>
            <a:endParaRPr lang="de-AT" sz="1800" dirty="0">
              <a:effectLst/>
              <a:ea typeface="Calibri" panose="020F0502020204030204" pitchFamily="34" charset="0"/>
              <a:cs typeface="Times New Roman" panose="02020603050405020304" pitchFamily="18" charset="0"/>
            </a:endParaRPr>
          </a:p>
          <a:p>
            <a:pPr marL="662940" lvl="2" indent="-342900" algn="just">
              <a:lnSpc>
                <a:spcPct val="107000"/>
              </a:lnSpc>
              <a:spcAft>
                <a:spcPts val="800"/>
              </a:spcAft>
              <a:buSzPts val="1000"/>
              <a:buFont typeface="Symbol" panose="05050102010706020507" pitchFamily="18" charset="2"/>
              <a:buChar char=""/>
              <a:tabLst>
                <a:tab pos="457200" algn="l"/>
              </a:tabLst>
            </a:pPr>
            <a:r>
              <a:rPr lang="de-AT" sz="1800" dirty="0">
                <a:effectLst/>
                <a:ea typeface="Calibri" panose="020F0502020204030204" pitchFamily="34" charset="0"/>
                <a:cs typeface="Calibri" panose="020F0502020204030204" pitchFamily="34" charset="0"/>
              </a:rPr>
              <a:t>Budgetplanung und -management durchführen</a:t>
            </a:r>
            <a:endParaRPr lang="de-AT" sz="1800" dirty="0">
              <a:effectLst/>
              <a:ea typeface="Calibri" panose="020F0502020204030204" pitchFamily="34" charset="0"/>
              <a:cs typeface="Times New Roman" panose="02020603050405020304" pitchFamily="18" charset="0"/>
            </a:endParaRPr>
          </a:p>
          <a:p>
            <a:pPr marL="662940" lvl="2" indent="-342900" algn="just">
              <a:lnSpc>
                <a:spcPct val="107000"/>
              </a:lnSpc>
              <a:spcAft>
                <a:spcPts val="800"/>
              </a:spcAft>
              <a:buSzPts val="1000"/>
              <a:buFont typeface="Symbol" panose="05050102010706020507" pitchFamily="18" charset="2"/>
              <a:buChar char=""/>
              <a:tabLst>
                <a:tab pos="457200" algn="l"/>
              </a:tabLst>
            </a:pPr>
            <a:r>
              <a:rPr lang="de-AT" sz="1800" dirty="0">
                <a:effectLst/>
                <a:ea typeface="Calibri" panose="020F0502020204030204" pitchFamily="34" charset="0"/>
                <a:cs typeface="Calibri" panose="020F0502020204030204" pitchFamily="34" charset="0"/>
              </a:rPr>
              <a:t>Zusammenhänge zwischen Wirtschaft und Gesellschaft verstehen und reflektieren</a:t>
            </a:r>
            <a:endParaRPr lang="de-AT" sz="1800" dirty="0">
              <a:effectLst/>
              <a:ea typeface="Calibri" panose="020F0502020204030204" pitchFamily="34" charset="0"/>
              <a:cs typeface="Times New Roman" panose="02020603050405020304" pitchFamily="18" charset="0"/>
            </a:endParaRPr>
          </a:p>
          <a:p>
            <a:endParaRPr lang="de-AT" sz="2000" dirty="0"/>
          </a:p>
        </p:txBody>
      </p:sp>
    </p:spTree>
    <p:extLst>
      <p:ext uri="{BB962C8B-B14F-4D97-AF65-F5344CB8AC3E}">
        <p14:creationId xmlns:p14="http://schemas.microsoft.com/office/powerpoint/2010/main" val="61516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01D24F-0529-CE3A-7A5E-098135271585}"/>
              </a:ext>
            </a:extLst>
          </p:cNvPr>
          <p:cNvSpPr>
            <a:spLocks noGrp="1"/>
          </p:cNvSpPr>
          <p:nvPr>
            <p:ph type="title"/>
          </p:nvPr>
        </p:nvSpPr>
        <p:spPr>
          <a:xfrm>
            <a:off x="1077362" y="720434"/>
            <a:ext cx="9950103" cy="987068"/>
          </a:xfrm>
        </p:spPr>
        <p:txBody>
          <a:bodyPr>
            <a:normAutofit/>
          </a:bodyPr>
          <a:lstStyle/>
          <a:p>
            <a:r>
              <a:rPr lang="de-AT" sz="4000" dirty="0"/>
              <a:t>Inhalt</a:t>
            </a:r>
          </a:p>
        </p:txBody>
      </p:sp>
      <p:sp>
        <p:nvSpPr>
          <p:cNvPr id="3" name="Inhaltsplatzhalter 2">
            <a:extLst>
              <a:ext uri="{FF2B5EF4-FFF2-40B4-BE49-F238E27FC236}">
                <a16:creationId xmlns:a16="http://schemas.microsoft.com/office/drawing/2014/main" id="{F138ED95-71E3-AF84-6AB7-829723D6F273}"/>
              </a:ext>
            </a:extLst>
          </p:cNvPr>
          <p:cNvSpPr>
            <a:spLocks noGrp="1"/>
          </p:cNvSpPr>
          <p:nvPr>
            <p:ph idx="1"/>
          </p:nvPr>
        </p:nvSpPr>
        <p:spPr>
          <a:xfrm>
            <a:off x="1077362" y="1838131"/>
            <a:ext cx="9950103" cy="4102699"/>
          </a:xfrm>
        </p:spPr>
        <p:txBody>
          <a:bodyPr>
            <a:normAutofit/>
          </a:bodyPr>
          <a:lstStyle/>
          <a:p>
            <a:r>
              <a:rPr lang="de-AT" sz="2500" dirty="0"/>
              <a:t>Finanzbildung und sozioökonomische Bildung</a:t>
            </a:r>
          </a:p>
          <a:p>
            <a:r>
              <a:rPr lang="de-AT" sz="2500" dirty="0"/>
              <a:t>Politische Interessen</a:t>
            </a:r>
          </a:p>
          <a:p>
            <a:r>
              <a:rPr lang="de-AT" sz="2500" dirty="0"/>
              <a:t>Finanzlernen und Finanzbildung</a:t>
            </a:r>
          </a:p>
          <a:p>
            <a:r>
              <a:rPr lang="de-DE" sz="2500" dirty="0"/>
              <a:t>Interessenpolitische Einflüsse &amp; Notwendigkeit sozioökonomischer Bildung</a:t>
            </a:r>
          </a:p>
          <a:p>
            <a:endParaRPr lang="de-AT" sz="2500" dirty="0"/>
          </a:p>
          <a:p>
            <a:endParaRPr lang="de-AT" sz="2500" dirty="0"/>
          </a:p>
        </p:txBody>
      </p:sp>
    </p:spTree>
    <p:extLst>
      <p:ext uri="{BB962C8B-B14F-4D97-AF65-F5344CB8AC3E}">
        <p14:creationId xmlns:p14="http://schemas.microsoft.com/office/powerpoint/2010/main" val="293784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AD120-457D-F3F9-F17B-BF17388BEEF4}"/>
              </a:ext>
            </a:extLst>
          </p:cNvPr>
          <p:cNvSpPr>
            <a:spLocks noGrp="1"/>
          </p:cNvSpPr>
          <p:nvPr>
            <p:ph type="title"/>
          </p:nvPr>
        </p:nvSpPr>
        <p:spPr>
          <a:xfrm>
            <a:off x="1077362" y="720434"/>
            <a:ext cx="9950103" cy="716480"/>
          </a:xfrm>
        </p:spPr>
        <p:txBody>
          <a:bodyPr/>
          <a:lstStyle/>
          <a:p>
            <a:r>
              <a:rPr lang="de-AT" dirty="0"/>
              <a:t>Finanzbildung und sozioökonomische Bildung</a:t>
            </a:r>
          </a:p>
        </p:txBody>
      </p:sp>
      <p:sp>
        <p:nvSpPr>
          <p:cNvPr id="3" name="Inhaltsplatzhalter 2">
            <a:extLst>
              <a:ext uri="{FF2B5EF4-FFF2-40B4-BE49-F238E27FC236}">
                <a16:creationId xmlns:a16="http://schemas.microsoft.com/office/drawing/2014/main" id="{0AD72AFE-E325-02FA-1924-E9ADCD29E909}"/>
              </a:ext>
            </a:extLst>
          </p:cNvPr>
          <p:cNvSpPr>
            <a:spLocks noGrp="1"/>
          </p:cNvSpPr>
          <p:nvPr>
            <p:ph idx="1"/>
          </p:nvPr>
        </p:nvSpPr>
        <p:spPr>
          <a:xfrm>
            <a:off x="886408" y="1978090"/>
            <a:ext cx="10608906" cy="3962740"/>
          </a:xfrm>
        </p:spPr>
        <p:txBody>
          <a:bodyPr>
            <a:noAutofit/>
          </a:bodyPr>
          <a:lstStyle/>
          <a:p>
            <a:r>
              <a:rPr lang="de-AT" sz="2500" dirty="0"/>
              <a:t>Studie der OECD und des INFE zum Thema finanzielle Bildung</a:t>
            </a:r>
          </a:p>
          <a:p>
            <a:pPr marL="560070" lvl="1" indent="-285750">
              <a:buFont typeface="Arial" panose="020B0604020202020204" pitchFamily="34" charset="0"/>
              <a:buChar char="•"/>
            </a:pPr>
            <a:r>
              <a:rPr lang="de-AT" sz="2500" b="0" dirty="0"/>
              <a:t>Fähigkeit von Erwachsenen Zinseszinsrechnung durchzuführen</a:t>
            </a:r>
          </a:p>
          <a:p>
            <a:pPr marL="560070" lvl="1" indent="-285750">
              <a:buFont typeface="Arial" panose="020B0604020202020204" pitchFamily="34" charset="0"/>
              <a:buChar char="•"/>
            </a:pPr>
            <a:r>
              <a:rPr lang="de-AT" sz="2500" b="0" dirty="0"/>
              <a:t>Mangel an finanzieller Bildung der österr. Bevölkerung wurde festgestellt</a:t>
            </a:r>
          </a:p>
          <a:p>
            <a:pPr marL="560070" lvl="1" indent="-285750">
              <a:buFont typeface="Arial" panose="020B0604020202020204" pitchFamily="34" charset="0"/>
              <a:buChar char="•"/>
            </a:pPr>
            <a:r>
              <a:rPr lang="de-AT" sz="2500" b="0" dirty="0"/>
              <a:t>Kritik: problematisch, dies als Indikator zu verwenden </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AT" sz="2500" b="0" i="0" u="none" strike="noStrike" kern="1200" cap="none" spc="0" normalizeH="0" baseline="0" noProof="0" dirty="0">
                <a:ln>
                  <a:noFill/>
                </a:ln>
                <a:solidFill>
                  <a:srgbClr val="000000"/>
                </a:solidFill>
                <a:effectLst/>
                <a:uLnTx/>
                <a:uFillTx/>
                <a:latin typeface="Avenir Next LT Pro Light"/>
                <a:ea typeface="+mn-ea"/>
                <a:cs typeface="+mn-cs"/>
              </a:rPr>
              <a:t>Regelmäßig werden </a:t>
            </a:r>
            <a:r>
              <a:rPr lang="de-AT" sz="2500" dirty="0">
                <a:solidFill>
                  <a:srgbClr val="000000"/>
                </a:solidFill>
                <a:latin typeface="Avenir Next LT Pro Light"/>
              </a:rPr>
              <a:t>Belege für unzureichendes ökonomisches Wissen produziert</a:t>
            </a:r>
          </a:p>
          <a:p>
            <a:pPr marL="560070" lvl="1" indent="-285750">
              <a:buFont typeface="Arial" panose="020B0604020202020204" pitchFamily="34" charset="0"/>
              <a:buChar char="•"/>
            </a:pPr>
            <a:endParaRPr lang="de-AT" sz="2500" b="0" dirty="0"/>
          </a:p>
        </p:txBody>
      </p:sp>
    </p:spTree>
    <p:extLst>
      <p:ext uri="{BB962C8B-B14F-4D97-AF65-F5344CB8AC3E}">
        <p14:creationId xmlns:p14="http://schemas.microsoft.com/office/powerpoint/2010/main" val="196366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AD120-457D-F3F9-F17B-BF17388BEEF4}"/>
              </a:ext>
            </a:extLst>
          </p:cNvPr>
          <p:cNvSpPr>
            <a:spLocks noGrp="1"/>
          </p:cNvSpPr>
          <p:nvPr>
            <p:ph type="title"/>
          </p:nvPr>
        </p:nvSpPr>
        <p:spPr>
          <a:xfrm>
            <a:off x="1002717" y="829518"/>
            <a:ext cx="9950103" cy="716480"/>
          </a:xfrm>
        </p:spPr>
        <p:txBody>
          <a:bodyPr>
            <a:normAutofit fontScale="90000"/>
          </a:bodyPr>
          <a:lstStyle/>
          <a:p>
            <a:r>
              <a:rPr lang="de-AT" dirty="0"/>
              <a:t>Politische Interessen:</a:t>
            </a:r>
            <a:br>
              <a:rPr lang="de-AT" dirty="0"/>
            </a:br>
            <a:r>
              <a:rPr lang="de-AT" dirty="0"/>
              <a:t>Finanzbildung und sozioökonomische Bildung</a:t>
            </a:r>
          </a:p>
        </p:txBody>
      </p:sp>
      <p:sp>
        <p:nvSpPr>
          <p:cNvPr id="3" name="Inhaltsplatzhalter 2">
            <a:extLst>
              <a:ext uri="{FF2B5EF4-FFF2-40B4-BE49-F238E27FC236}">
                <a16:creationId xmlns:a16="http://schemas.microsoft.com/office/drawing/2014/main" id="{0AD72AFE-E325-02FA-1924-E9ADCD29E909}"/>
              </a:ext>
            </a:extLst>
          </p:cNvPr>
          <p:cNvSpPr>
            <a:spLocks noGrp="1"/>
          </p:cNvSpPr>
          <p:nvPr>
            <p:ph idx="1"/>
          </p:nvPr>
        </p:nvSpPr>
        <p:spPr>
          <a:xfrm>
            <a:off x="886408" y="1959428"/>
            <a:ext cx="10608906" cy="3981401"/>
          </a:xfrm>
        </p:spPr>
        <p:txBody>
          <a:bodyPr>
            <a:no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AT" sz="2400" b="0" i="0" u="none" strike="noStrike" kern="1200" cap="none" spc="0" normalizeH="0" baseline="0" noProof="0" dirty="0">
                <a:ln>
                  <a:noFill/>
                </a:ln>
                <a:solidFill>
                  <a:srgbClr val="000000"/>
                </a:solidFill>
                <a:effectLst/>
                <a:uLnTx/>
                <a:uFillTx/>
                <a:latin typeface="Avenir Next LT Pro Light"/>
                <a:ea typeface="+mn-ea"/>
                <a:cs typeface="+mn-cs"/>
              </a:rPr>
              <a:t>Ergebnisse werden für politische Forderungen nach Schulfach „Wirtschaft“ verwendet</a:t>
            </a:r>
          </a:p>
          <a:p>
            <a:pPr lvl="2">
              <a:spcBef>
                <a:spcPts val="1000"/>
              </a:spcBef>
              <a:defRPr/>
            </a:pPr>
            <a:r>
              <a:rPr kumimoji="0" lang="de-AT" sz="2000" b="0" i="0" u="none" strike="noStrike" kern="1200" cap="none" spc="0" normalizeH="0" baseline="0" noProof="0" dirty="0">
                <a:ln>
                  <a:noFill/>
                </a:ln>
                <a:solidFill>
                  <a:srgbClr val="000000"/>
                </a:solidFill>
                <a:effectLst/>
                <a:uLnTx/>
                <a:uFillTx/>
                <a:latin typeface="Avenir Next LT Pro Light"/>
                <a:ea typeface="+mn-ea"/>
                <a:cs typeface="+mn-cs"/>
              </a:rPr>
              <a:t>Ausgehend von Interessensgruppen, z.B. Wirtschaftsverbände</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DE" sz="2400" b="0" i="0" u="none" strike="noStrike" kern="1200" cap="none" spc="0" normalizeH="0" baseline="0" noProof="0" dirty="0">
                <a:ln>
                  <a:noFill/>
                </a:ln>
                <a:solidFill>
                  <a:srgbClr val="000000"/>
                </a:solidFill>
                <a:effectLst/>
                <a:uLnTx/>
                <a:uFillTx/>
                <a:latin typeface="Avenir Next LT Pro Light"/>
                <a:ea typeface="+mn-ea"/>
                <a:cs typeface="+mn-cs"/>
              </a:rPr>
              <a:t>keine gleiche Nachfrage nach separaten Schulfächern für andere sozialwissenschaftliche Domänen</a:t>
            </a:r>
          </a:p>
          <a:p>
            <a:pPr lvl="2">
              <a:spcBef>
                <a:spcPts val="1000"/>
              </a:spcBef>
              <a:defRPr/>
            </a:pPr>
            <a:r>
              <a:rPr kumimoji="0" lang="de-DE" sz="2000" b="0" i="0" u="none" strike="noStrike" kern="1200" cap="none" spc="0" normalizeH="0" baseline="0" noProof="0" dirty="0">
                <a:ln>
                  <a:noFill/>
                </a:ln>
                <a:solidFill>
                  <a:srgbClr val="000000"/>
                </a:solidFill>
                <a:effectLst/>
                <a:uLnTx/>
                <a:uFillTx/>
                <a:latin typeface="Avenir Next LT Pro Light"/>
                <a:ea typeface="+mn-ea"/>
                <a:cs typeface="+mn-cs"/>
              </a:rPr>
              <a:t>Recht, Politik oder Gesellschaft oder Arbeit, Konsum oder Familie</a:t>
            </a:r>
          </a:p>
          <a:p>
            <a:pPr>
              <a:defRPr/>
            </a:pPr>
            <a:r>
              <a:rPr lang="de-AT" sz="2400" dirty="0">
                <a:solidFill>
                  <a:srgbClr val="000000"/>
                </a:solidFill>
                <a:latin typeface="Avenir Next LT Pro Light"/>
              </a:rPr>
              <a:t>politisch-ideologische Framing Elemente zur Plausibilisierung</a:t>
            </a:r>
          </a:p>
          <a:p>
            <a:pPr marL="617220" lvl="1" indent="-342900">
              <a:buFont typeface="Arial" panose="020B0604020202020204" pitchFamily="34" charset="0"/>
              <a:buChar char="•"/>
              <a:defRPr/>
            </a:pPr>
            <a:r>
              <a:rPr lang="de-AT" sz="2200" b="0" dirty="0">
                <a:solidFill>
                  <a:srgbClr val="000000"/>
                </a:solidFill>
                <a:latin typeface="Avenir Next LT Pro Light"/>
              </a:rPr>
              <a:t>z.B. Individuelle Verantwortung statt struktureller Ursache</a:t>
            </a:r>
          </a:p>
          <a:p>
            <a:pPr marL="617220" lvl="1" indent="-342900">
              <a:buFont typeface="Arial" panose="020B0604020202020204" pitchFamily="34" charset="0"/>
              <a:buChar char="•"/>
              <a:defRPr/>
            </a:pPr>
            <a:endParaRPr lang="de-AT" sz="2200" b="0" dirty="0">
              <a:solidFill>
                <a:srgbClr val="000000"/>
              </a:solidFill>
              <a:latin typeface="Avenir Next LT Pro Light"/>
            </a:endParaRPr>
          </a:p>
          <a:p>
            <a:pPr marL="560070" lvl="1" indent="-285750">
              <a:buFont typeface="Arial" panose="020B0604020202020204" pitchFamily="34" charset="0"/>
              <a:buChar char="•"/>
            </a:pPr>
            <a:endParaRPr lang="de-AT" sz="2400" b="0" dirty="0"/>
          </a:p>
        </p:txBody>
      </p:sp>
    </p:spTree>
    <p:extLst>
      <p:ext uri="{BB962C8B-B14F-4D97-AF65-F5344CB8AC3E}">
        <p14:creationId xmlns:p14="http://schemas.microsoft.com/office/powerpoint/2010/main" val="265774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AD120-457D-F3F9-F17B-BF17388BEEF4}"/>
              </a:ext>
            </a:extLst>
          </p:cNvPr>
          <p:cNvSpPr>
            <a:spLocks noGrp="1"/>
          </p:cNvSpPr>
          <p:nvPr>
            <p:ph type="title"/>
          </p:nvPr>
        </p:nvSpPr>
        <p:spPr>
          <a:xfrm>
            <a:off x="1002717" y="829518"/>
            <a:ext cx="9950103" cy="716480"/>
          </a:xfrm>
        </p:spPr>
        <p:txBody>
          <a:bodyPr>
            <a:normAutofit fontScale="90000"/>
          </a:bodyPr>
          <a:lstStyle/>
          <a:p>
            <a:r>
              <a:rPr lang="de-AT" dirty="0"/>
              <a:t>Politische Interessen:</a:t>
            </a:r>
            <a:br>
              <a:rPr lang="de-AT" dirty="0"/>
            </a:br>
            <a:r>
              <a:rPr lang="de-AT" dirty="0"/>
              <a:t>Finanzbildung und sozioökonomische Bildung</a:t>
            </a:r>
          </a:p>
        </p:txBody>
      </p:sp>
      <p:sp>
        <p:nvSpPr>
          <p:cNvPr id="3" name="Inhaltsplatzhalter 2">
            <a:extLst>
              <a:ext uri="{FF2B5EF4-FFF2-40B4-BE49-F238E27FC236}">
                <a16:creationId xmlns:a16="http://schemas.microsoft.com/office/drawing/2014/main" id="{0AD72AFE-E325-02FA-1924-E9ADCD29E909}"/>
              </a:ext>
            </a:extLst>
          </p:cNvPr>
          <p:cNvSpPr>
            <a:spLocks noGrp="1"/>
          </p:cNvSpPr>
          <p:nvPr>
            <p:ph idx="1"/>
          </p:nvPr>
        </p:nvSpPr>
        <p:spPr>
          <a:xfrm>
            <a:off x="886408" y="1828800"/>
            <a:ext cx="10608906" cy="4112029"/>
          </a:xfrm>
        </p:spPr>
        <p:txBody>
          <a:bodyPr>
            <a:no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AT" sz="2400" b="0" i="0" u="none" strike="noStrike" kern="1200" cap="none" spc="0" normalizeH="0" baseline="0" noProof="0" dirty="0">
                <a:ln>
                  <a:noFill/>
                </a:ln>
                <a:solidFill>
                  <a:srgbClr val="000000"/>
                </a:solidFill>
                <a:effectLst/>
                <a:uLnTx/>
                <a:uFillTx/>
                <a:latin typeface="Avenir Next LT Pro Light"/>
                <a:ea typeface="+mn-ea"/>
                <a:cs typeface="+mn-cs"/>
              </a:rPr>
              <a:t>Wissenslücken / Bildungslücken</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lang="de-AT" sz="2400" dirty="0">
                <a:solidFill>
                  <a:srgbClr val="000000"/>
                </a:solidFill>
                <a:latin typeface="Avenir Next LT Pro Light"/>
              </a:rPr>
              <a:t>Wirtschaftsdidaktik</a:t>
            </a:r>
          </a:p>
          <a:p>
            <a:pPr lvl="2">
              <a:spcBef>
                <a:spcPts val="1000"/>
              </a:spcBef>
              <a:defRPr/>
            </a:pPr>
            <a:r>
              <a:rPr lang="de-AT" sz="2000" b="0" dirty="0">
                <a:solidFill>
                  <a:srgbClr val="000000"/>
                </a:solidFill>
                <a:latin typeface="Avenir Next LT Pro Light"/>
              </a:rPr>
              <a:t>Finanzbildung = </a:t>
            </a:r>
            <a:r>
              <a:rPr lang="de-AT" sz="2000" dirty="0">
                <a:solidFill>
                  <a:srgbClr val="000000"/>
                </a:solidFill>
                <a:latin typeface="Avenir Next LT Pro Light"/>
              </a:rPr>
              <a:t>Entwicklung von Finanzkompetenzen</a:t>
            </a:r>
          </a:p>
          <a:p>
            <a:pPr lvl="2">
              <a:spcBef>
                <a:spcPts val="1000"/>
              </a:spcBef>
              <a:defRPr/>
            </a:pPr>
            <a:r>
              <a:rPr lang="de-AT" sz="2000" b="0" dirty="0">
                <a:solidFill>
                  <a:srgbClr val="000000"/>
                </a:solidFill>
                <a:latin typeface="Avenir Next LT Pro Light"/>
              </a:rPr>
              <a:t>Finanzkompetenz = </a:t>
            </a:r>
            <a:r>
              <a:rPr lang="de-DE" sz="2000" b="0" dirty="0">
                <a:solidFill>
                  <a:srgbClr val="000000"/>
                </a:solidFill>
                <a:latin typeface="Avenir Next LT Pro Light"/>
              </a:rPr>
              <a:t>ermöglicht es, sich auf dem Finanzdienstleistungsmarkt zu orientieren, private Finanzen zu organisieren, angemessen zu handeln sowie an der Analyse und Gestaltung der institutionellen Rahmenbedingungen des Finanzdienstleistungsbereichs teilzunehmen.</a:t>
            </a:r>
            <a:endParaRPr lang="de-AT" sz="2000" b="0" dirty="0">
              <a:solidFill>
                <a:srgbClr val="000000"/>
              </a:solidFill>
              <a:latin typeface="Avenir Next LT Pro Light"/>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AT" sz="2400" b="0" i="0" u="none" strike="noStrike" kern="1200" cap="none" spc="0" normalizeH="0" baseline="0" noProof="0" dirty="0">
                <a:ln>
                  <a:noFill/>
                </a:ln>
                <a:solidFill>
                  <a:srgbClr val="000000"/>
                </a:solidFill>
                <a:effectLst/>
                <a:uLnTx/>
                <a:uFillTx/>
                <a:latin typeface="Avenir Next LT Pro Light"/>
                <a:ea typeface="+mn-ea"/>
                <a:cs typeface="+mn-cs"/>
              </a:rPr>
              <a:t>Bildung = Prozess, der mit Zustand der Kompetenz abgeschlossen ist / Mittel für Kompetenz</a:t>
            </a:r>
          </a:p>
          <a:p>
            <a:pPr marL="617220" lvl="1" indent="-342900">
              <a:buFont typeface="Arial" panose="020B0604020202020204" pitchFamily="34" charset="0"/>
              <a:buChar char="•"/>
              <a:defRPr/>
            </a:pPr>
            <a:endParaRPr lang="de-AT" sz="2200" b="0" dirty="0">
              <a:solidFill>
                <a:srgbClr val="000000"/>
              </a:solidFill>
              <a:latin typeface="Avenir Next LT Pro Light"/>
            </a:endParaRPr>
          </a:p>
          <a:p>
            <a:pPr marL="560070" lvl="1" indent="-285750">
              <a:buFont typeface="Arial" panose="020B0604020202020204" pitchFamily="34" charset="0"/>
              <a:buChar char="•"/>
            </a:pPr>
            <a:endParaRPr lang="de-AT" sz="2400" b="0" dirty="0"/>
          </a:p>
        </p:txBody>
      </p:sp>
    </p:spTree>
    <p:extLst>
      <p:ext uri="{BB962C8B-B14F-4D97-AF65-F5344CB8AC3E}">
        <p14:creationId xmlns:p14="http://schemas.microsoft.com/office/powerpoint/2010/main" val="3785753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AD120-457D-F3F9-F17B-BF17388BEEF4}"/>
              </a:ext>
            </a:extLst>
          </p:cNvPr>
          <p:cNvSpPr>
            <a:spLocks noGrp="1"/>
          </p:cNvSpPr>
          <p:nvPr>
            <p:ph type="title"/>
          </p:nvPr>
        </p:nvSpPr>
        <p:spPr>
          <a:xfrm>
            <a:off x="984056" y="558931"/>
            <a:ext cx="9950103" cy="716480"/>
          </a:xfrm>
        </p:spPr>
        <p:txBody>
          <a:bodyPr>
            <a:normAutofit fontScale="90000"/>
          </a:bodyPr>
          <a:lstStyle/>
          <a:p>
            <a:r>
              <a:rPr lang="de-AT" dirty="0"/>
              <a:t>Politische Interessen:</a:t>
            </a:r>
            <a:br>
              <a:rPr lang="de-AT" dirty="0"/>
            </a:br>
            <a:r>
              <a:rPr lang="de-AT" dirty="0"/>
              <a:t>Finanzbildung und sozioökonomische Bildung</a:t>
            </a:r>
          </a:p>
        </p:txBody>
      </p:sp>
      <p:sp>
        <p:nvSpPr>
          <p:cNvPr id="3" name="Inhaltsplatzhalter 2">
            <a:extLst>
              <a:ext uri="{FF2B5EF4-FFF2-40B4-BE49-F238E27FC236}">
                <a16:creationId xmlns:a16="http://schemas.microsoft.com/office/drawing/2014/main" id="{0AD72AFE-E325-02FA-1924-E9ADCD29E909}"/>
              </a:ext>
            </a:extLst>
          </p:cNvPr>
          <p:cNvSpPr>
            <a:spLocks noGrp="1"/>
          </p:cNvSpPr>
          <p:nvPr>
            <p:ph idx="1"/>
          </p:nvPr>
        </p:nvSpPr>
        <p:spPr>
          <a:xfrm>
            <a:off x="886408" y="1362269"/>
            <a:ext cx="10608906" cy="5430417"/>
          </a:xfrm>
        </p:spPr>
        <p:txBody>
          <a:bodyPr>
            <a:no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AT" sz="2400" b="0" i="0" u="none" strike="noStrike" kern="1200" cap="none" spc="0" normalizeH="0" baseline="0" noProof="0" dirty="0">
                <a:ln>
                  <a:noFill/>
                </a:ln>
                <a:solidFill>
                  <a:srgbClr val="000000"/>
                </a:solidFill>
                <a:effectLst/>
                <a:uLnTx/>
                <a:uFillTx/>
                <a:latin typeface="Avenir Next LT Pro Light"/>
                <a:ea typeface="+mn-ea"/>
                <a:cs typeface="+mn-cs"/>
              </a:rPr>
              <a:t>Dreifache Inhaltliche Reduktion von Finanzbildung</a:t>
            </a:r>
          </a:p>
          <a:p>
            <a:pPr marL="457200" marR="0" lvl="0" indent="-457200" algn="l" defTabSz="914400" rtl="0" eaLnBrk="1" fontAlgn="auto" latinLnBrk="0" hangingPunct="1">
              <a:lnSpc>
                <a:spcPct val="120000"/>
              </a:lnSpc>
              <a:spcBef>
                <a:spcPts val="1000"/>
              </a:spcBef>
              <a:spcAft>
                <a:spcPts val="0"/>
              </a:spcAft>
              <a:buClrTx/>
              <a:buSzTx/>
              <a:buFont typeface="+mj-lt"/>
              <a:buAutoNum type="arabicPeriod"/>
              <a:tabLst/>
              <a:defRPr/>
            </a:pPr>
            <a:r>
              <a:rPr kumimoji="0" lang="de-AT" sz="2400" b="0" i="0" u="none" strike="noStrike" kern="1200" cap="none" spc="0" normalizeH="0" baseline="0" noProof="0" dirty="0">
                <a:ln>
                  <a:noFill/>
                </a:ln>
                <a:solidFill>
                  <a:srgbClr val="000000"/>
                </a:solidFill>
                <a:effectLst/>
                <a:uLnTx/>
                <a:uFillTx/>
                <a:latin typeface="Avenir Next LT Pro Light"/>
                <a:ea typeface="+mn-ea"/>
                <a:cs typeface="+mn-cs"/>
              </a:rPr>
              <a:t>in Denkansatz der </a:t>
            </a:r>
            <a:r>
              <a:rPr lang="de-AT" sz="2400" dirty="0">
                <a:solidFill>
                  <a:srgbClr val="000000"/>
                </a:solidFill>
                <a:latin typeface="Avenir Next LT Pro Light"/>
              </a:rPr>
              <a:t>„Ökonomik“ hineingequetscht</a:t>
            </a:r>
          </a:p>
          <a:p>
            <a:pPr lvl="2">
              <a:spcBef>
                <a:spcPts val="1000"/>
              </a:spcBef>
              <a:defRPr/>
            </a:pPr>
            <a:r>
              <a:rPr kumimoji="0" lang="de-DE" sz="2000" b="0" i="0" u="none" strike="noStrike" kern="1200" cap="none" spc="0" normalizeH="0" baseline="0" noProof="0" dirty="0">
                <a:ln>
                  <a:noFill/>
                </a:ln>
                <a:solidFill>
                  <a:srgbClr val="000000"/>
                </a:solidFill>
                <a:effectLst/>
                <a:uLnTx/>
                <a:uFillTx/>
                <a:latin typeface="Avenir Next LT Pro Light"/>
                <a:ea typeface="+mn-ea"/>
                <a:cs typeface="+mn-cs"/>
              </a:rPr>
              <a:t>verhindert wissenschaftliche Multiperspektivität</a:t>
            </a:r>
          </a:p>
          <a:p>
            <a:pPr marL="457200" marR="0" lvl="0" indent="-457200" algn="l" defTabSz="914400" rtl="0" eaLnBrk="1" fontAlgn="auto" latinLnBrk="0" hangingPunct="1">
              <a:lnSpc>
                <a:spcPct val="120000"/>
              </a:lnSpc>
              <a:spcBef>
                <a:spcPts val="1000"/>
              </a:spcBef>
              <a:spcAft>
                <a:spcPts val="0"/>
              </a:spcAft>
              <a:buClrTx/>
              <a:buSzTx/>
              <a:buFont typeface="+mj-lt"/>
              <a:buAutoNum type="arabicPeriod"/>
              <a:tabLst/>
              <a:defRPr/>
            </a:pPr>
            <a:r>
              <a:rPr lang="de-DE" sz="2400" dirty="0">
                <a:solidFill>
                  <a:srgbClr val="000000"/>
                </a:solidFill>
                <a:latin typeface="Avenir Next LT Pro Light"/>
              </a:rPr>
              <a:t>beschränkt sich "finanzielle Allgemeinbildung" auf das Ziel eines funktional angemessenen Agierens im Bereich Finanzdienstleistungen und schränkt damit die Bildungsprozesse ein</a:t>
            </a:r>
          </a:p>
          <a:p>
            <a:pPr marL="457200" marR="0" lvl="0" indent="-457200" algn="l" defTabSz="914400" rtl="0" eaLnBrk="1" fontAlgn="auto" latinLnBrk="0" hangingPunct="1">
              <a:lnSpc>
                <a:spcPct val="120000"/>
              </a:lnSpc>
              <a:spcBef>
                <a:spcPts val="1000"/>
              </a:spcBef>
              <a:spcAft>
                <a:spcPts val="0"/>
              </a:spcAft>
              <a:buClrTx/>
              <a:buSzTx/>
              <a:buFont typeface="+mj-lt"/>
              <a:buAutoNum type="arabicPeriod"/>
              <a:tabLst/>
              <a:defRPr/>
            </a:pPr>
            <a:r>
              <a:rPr kumimoji="0" lang="de-DE" sz="2400" b="0" i="0" u="none" strike="noStrike" kern="1200" cap="none" spc="0" normalizeH="0" baseline="0" noProof="0" dirty="0">
                <a:ln>
                  <a:noFill/>
                </a:ln>
                <a:solidFill>
                  <a:srgbClr val="000000"/>
                </a:solidFill>
                <a:effectLst/>
                <a:uLnTx/>
                <a:uFillTx/>
                <a:latin typeface="Avenir Next LT Pro Light"/>
                <a:ea typeface="+mn-ea"/>
                <a:cs typeface="+mn-cs"/>
              </a:rPr>
              <a:t>wichtige Frage ausgespart, ob die aktuellen Anforderungen an die Menschen, ihr finanzielles Wohl unter den gegenwärtigen ökonomischen Bedingungen und bei monetär sehr ungleichen Start- und Verwirklichungschancen aus eigener Kraft zu erreichen, nicht einfach zu hoch und unrealistisch sind</a:t>
            </a:r>
          </a:p>
        </p:txBody>
      </p:sp>
    </p:spTree>
    <p:extLst>
      <p:ext uri="{BB962C8B-B14F-4D97-AF65-F5344CB8AC3E}">
        <p14:creationId xmlns:p14="http://schemas.microsoft.com/office/powerpoint/2010/main" val="3817419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0AD120-457D-F3F9-F17B-BF17388BEEF4}"/>
              </a:ext>
            </a:extLst>
          </p:cNvPr>
          <p:cNvSpPr>
            <a:spLocks noGrp="1"/>
          </p:cNvSpPr>
          <p:nvPr>
            <p:ph type="title"/>
          </p:nvPr>
        </p:nvSpPr>
        <p:spPr>
          <a:xfrm>
            <a:off x="984056" y="558931"/>
            <a:ext cx="9950103" cy="952628"/>
          </a:xfrm>
        </p:spPr>
        <p:txBody>
          <a:bodyPr>
            <a:normAutofit fontScale="90000"/>
          </a:bodyPr>
          <a:lstStyle/>
          <a:p>
            <a:r>
              <a:rPr lang="de-AT" dirty="0"/>
              <a:t>Ansprüche an Finanzbildung und sozioökonomische Bildung</a:t>
            </a:r>
          </a:p>
        </p:txBody>
      </p:sp>
      <p:sp>
        <p:nvSpPr>
          <p:cNvPr id="3" name="Inhaltsplatzhalter 2">
            <a:extLst>
              <a:ext uri="{FF2B5EF4-FFF2-40B4-BE49-F238E27FC236}">
                <a16:creationId xmlns:a16="http://schemas.microsoft.com/office/drawing/2014/main" id="{0AD72AFE-E325-02FA-1924-E9ADCD29E909}"/>
              </a:ext>
            </a:extLst>
          </p:cNvPr>
          <p:cNvSpPr>
            <a:spLocks noGrp="1"/>
          </p:cNvSpPr>
          <p:nvPr>
            <p:ph idx="1"/>
          </p:nvPr>
        </p:nvSpPr>
        <p:spPr>
          <a:xfrm>
            <a:off x="886408" y="1959429"/>
            <a:ext cx="10608906" cy="4833257"/>
          </a:xfrm>
        </p:spPr>
        <p:txBody>
          <a:bodyPr>
            <a:no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AT" sz="2400" b="0" i="0" u="none" strike="noStrike" kern="1200" cap="none" spc="0" normalizeH="0" baseline="0" noProof="0" dirty="0">
                <a:ln>
                  <a:noFill/>
                </a:ln>
                <a:solidFill>
                  <a:srgbClr val="000000"/>
                </a:solidFill>
                <a:effectLst/>
                <a:uLnTx/>
                <a:uFillTx/>
                <a:latin typeface="Avenir Next LT Pro Light"/>
                <a:ea typeface="+mn-ea"/>
                <a:cs typeface="+mn-cs"/>
              </a:rPr>
              <a:t>„niedrigerer“ Anspruch an Finanzbildung</a:t>
            </a:r>
          </a:p>
          <a:p>
            <a:pPr lvl="2">
              <a:spcBef>
                <a:spcPts val="1000"/>
              </a:spcBef>
              <a:defRPr/>
            </a:pPr>
            <a:r>
              <a:rPr kumimoji="0" lang="de-DE" sz="2000" b="0" i="0" u="none" strike="noStrike" kern="1200" cap="none" spc="0" normalizeH="0" baseline="0" noProof="0" dirty="0">
                <a:ln>
                  <a:noFill/>
                </a:ln>
                <a:solidFill>
                  <a:srgbClr val="000000"/>
                </a:solidFill>
                <a:effectLst/>
                <a:uLnTx/>
                <a:uFillTx/>
                <a:latin typeface="Avenir Next LT Pro Light"/>
                <a:ea typeface="+mn-ea"/>
                <a:cs typeface="+mn-cs"/>
              </a:rPr>
              <a:t>"Kenntnisse und Fähigkeiten, Einstellungen und Verhaltensweisen, die es den Menschen ermöglichen, in konkreten finanziellen Situationen eine ökonomisch sinnvolle Entscheidung zu treffen und finanzielle Probleme zu lösen" (S. 18).</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de-AT" sz="2400" b="0" i="0" u="none" strike="noStrike" kern="1200" cap="none" spc="0" normalizeH="0" baseline="0" noProof="0" dirty="0">
                <a:ln>
                  <a:noFill/>
                </a:ln>
                <a:solidFill>
                  <a:srgbClr val="000000"/>
                </a:solidFill>
                <a:effectLst/>
                <a:uLnTx/>
                <a:uFillTx/>
                <a:latin typeface="Avenir Next LT Pro Light"/>
                <a:ea typeface="+mn-ea"/>
                <a:cs typeface="+mn-cs"/>
              </a:rPr>
              <a:t>„echte“ Bildung im Bereich Finanzen</a:t>
            </a:r>
          </a:p>
          <a:p>
            <a:pPr lvl="2">
              <a:spcBef>
                <a:spcPts val="1000"/>
              </a:spcBef>
              <a:defRPr/>
            </a:pPr>
            <a:r>
              <a:rPr kumimoji="0" lang="de-AT" sz="2000" b="0" i="0" u="none" strike="noStrike" kern="1200" cap="none" spc="0" normalizeH="0" baseline="0" noProof="0" dirty="0">
                <a:ln>
                  <a:noFill/>
                </a:ln>
                <a:solidFill>
                  <a:srgbClr val="000000"/>
                </a:solidFill>
                <a:effectLst/>
                <a:uLnTx/>
                <a:uFillTx/>
                <a:latin typeface="Avenir Next LT Pro Light"/>
                <a:ea typeface="+mn-ea"/>
                <a:cs typeface="+mn-cs"/>
              </a:rPr>
              <a:t>bezieht sich auf </a:t>
            </a:r>
            <a:r>
              <a:rPr lang="de-AT" sz="2000" dirty="0">
                <a:solidFill>
                  <a:srgbClr val="000000"/>
                </a:solidFill>
                <a:latin typeface="Avenir Next LT Pro Light"/>
              </a:rPr>
              <a:t>drei Verhältnisse der Person</a:t>
            </a:r>
          </a:p>
          <a:p>
            <a:pPr lvl="3">
              <a:spcBef>
                <a:spcPts val="1000"/>
              </a:spcBef>
              <a:defRPr/>
            </a:pPr>
            <a:r>
              <a:rPr kumimoji="0" lang="de-DE" sz="1800" b="0" i="0" u="none" strike="noStrike" kern="1200" cap="none" spc="0" normalizeH="0" baseline="0" noProof="0" dirty="0">
                <a:ln>
                  <a:noFill/>
                </a:ln>
                <a:solidFill>
                  <a:srgbClr val="000000"/>
                </a:solidFill>
                <a:effectLst/>
                <a:uLnTx/>
                <a:uFillTx/>
                <a:latin typeface="Avenir Next LT Pro Light"/>
                <a:ea typeface="+mn-ea"/>
                <a:cs typeface="+mn-cs"/>
              </a:rPr>
              <a:t>		Selbstverhältnis</a:t>
            </a:r>
          </a:p>
          <a:p>
            <a:pPr lvl="3">
              <a:spcBef>
                <a:spcPts val="1000"/>
              </a:spcBef>
              <a:defRPr/>
            </a:pPr>
            <a:r>
              <a:rPr lang="de-DE" sz="1800" b="0" dirty="0">
                <a:solidFill>
                  <a:srgbClr val="000000"/>
                </a:solidFill>
                <a:latin typeface="Avenir Next LT Pro Light"/>
              </a:rPr>
              <a:t>		</a:t>
            </a:r>
            <a:r>
              <a:rPr kumimoji="0" lang="de-DE" sz="1800" b="0" i="0" u="none" strike="noStrike" kern="1200" cap="none" spc="0" normalizeH="0" baseline="0" noProof="0" dirty="0">
                <a:ln>
                  <a:noFill/>
                </a:ln>
                <a:solidFill>
                  <a:srgbClr val="000000"/>
                </a:solidFill>
                <a:effectLst/>
                <a:uLnTx/>
                <a:uFillTx/>
                <a:latin typeface="Avenir Next LT Pro Light"/>
                <a:ea typeface="+mn-ea"/>
                <a:cs typeface="+mn-cs"/>
              </a:rPr>
              <a:t>Weltverhältnisse</a:t>
            </a:r>
          </a:p>
          <a:p>
            <a:pPr lvl="3">
              <a:spcBef>
                <a:spcPts val="1000"/>
              </a:spcBef>
              <a:defRPr/>
            </a:pPr>
            <a:r>
              <a:rPr lang="de-DE" sz="1800" b="0" dirty="0">
                <a:solidFill>
                  <a:srgbClr val="000000"/>
                </a:solidFill>
                <a:latin typeface="Avenir Next LT Pro Light"/>
              </a:rPr>
              <a:t>		</a:t>
            </a:r>
            <a:r>
              <a:rPr kumimoji="0" lang="de-DE" sz="1800" b="0" i="0" u="none" strike="noStrike" kern="1200" cap="none" spc="0" normalizeH="0" baseline="0" noProof="0" dirty="0">
                <a:ln>
                  <a:noFill/>
                </a:ln>
                <a:solidFill>
                  <a:srgbClr val="000000"/>
                </a:solidFill>
                <a:effectLst/>
                <a:uLnTx/>
                <a:uFillTx/>
                <a:latin typeface="Avenir Next LT Pro Light"/>
                <a:ea typeface="+mn-ea"/>
                <a:cs typeface="+mn-cs"/>
              </a:rPr>
              <a:t>Sozialverhältnisse</a:t>
            </a:r>
            <a:endParaRPr kumimoji="0" lang="de-AT" sz="1800" b="0" i="0" u="none" strike="noStrike" kern="1200" cap="none" spc="0" normalizeH="0" baseline="0" noProof="0" dirty="0">
              <a:ln>
                <a:noFill/>
              </a:ln>
              <a:solidFill>
                <a:srgbClr val="000000"/>
              </a:solidFill>
              <a:effectLst/>
              <a:uLnTx/>
              <a:uFillTx/>
              <a:latin typeface="Avenir Next LT Pro Light"/>
              <a:ea typeface="+mn-ea"/>
              <a:cs typeface="+mn-cs"/>
            </a:endParaRPr>
          </a:p>
          <a:p>
            <a:pPr lvl="2">
              <a:spcBef>
                <a:spcPts val="1000"/>
              </a:spcBef>
              <a:defRPr/>
            </a:pPr>
            <a:endParaRPr kumimoji="0" lang="de-DE" sz="2000" b="0" i="0" u="none" strike="noStrike" kern="1200" cap="none" spc="0" normalizeH="0" baseline="0" noProof="0" dirty="0">
              <a:ln>
                <a:noFill/>
              </a:ln>
              <a:solidFill>
                <a:srgbClr val="000000"/>
              </a:solidFill>
              <a:effectLst/>
              <a:uLnTx/>
              <a:uFillTx/>
              <a:latin typeface="Avenir Next LT Pro Light"/>
              <a:ea typeface="+mn-ea"/>
              <a:cs typeface="+mn-cs"/>
            </a:endParaRPr>
          </a:p>
        </p:txBody>
      </p:sp>
    </p:spTree>
    <p:extLst>
      <p:ext uri="{BB962C8B-B14F-4D97-AF65-F5344CB8AC3E}">
        <p14:creationId xmlns:p14="http://schemas.microsoft.com/office/powerpoint/2010/main" val="262280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6663A-93AA-BAB0-88F8-84E1CA8DF821}"/>
              </a:ext>
            </a:extLst>
          </p:cNvPr>
          <p:cNvSpPr>
            <a:spLocks noGrp="1"/>
          </p:cNvSpPr>
          <p:nvPr>
            <p:ph type="title"/>
          </p:nvPr>
        </p:nvSpPr>
        <p:spPr>
          <a:xfrm>
            <a:off x="1077362" y="720434"/>
            <a:ext cx="9950103" cy="725811"/>
          </a:xfrm>
        </p:spPr>
        <p:txBody>
          <a:bodyPr/>
          <a:lstStyle/>
          <a:p>
            <a:r>
              <a:rPr lang="de-AT" dirty="0"/>
              <a:t>Finanzlernen und Finanzbildung</a:t>
            </a:r>
          </a:p>
        </p:txBody>
      </p:sp>
      <p:sp>
        <p:nvSpPr>
          <p:cNvPr id="3" name="Inhaltsplatzhalter 2">
            <a:extLst>
              <a:ext uri="{FF2B5EF4-FFF2-40B4-BE49-F238E27FC236}">
                <a16:creationId xmlns:a16="http://schemas.microsoft.com/office/drawing/2014/main" id="{2C9A1E22-20DB-3950-5E07-C6188828FA27}"/>
              </a:ext>
            </a:extLst>
          </p:cNvPr>
          <p:cNvSpPr>
            <a:spLocks noGrp="1"/>
          </p:cNvSpPr>
          <p:nvPr>
            <p:ph idx="1"/>
          </p:nvPr>
        </p:nvSpPr>
        <p:spPr>
          <a:xfrm>
            <a:off x="1077362" y="1530220"/>
            <a:ext cx="9950103" cy="5075853"/>
          </a:xfrm>
        </p:spPr>
        <p:txBody>
          <a:bodyPr>
            <a:normAutofit fontScale="92500"/>
          </a:bodyPr>
          <a:lstStyle/>
          <a:p>
            <a:r>
              <a:rPr lang="de-AT" sz="2500" dirty="0"/>
              <a:t>Finanzlernen = </a:t>
            </a:r>
            <a:r>
              <a:rPr lang="de-AT" sz="2500" dirty="0">
                <a:effectLst/>
                <a:ea typeface="Calibri" panose="020F0502020204030204" pitchFamily="34" charset="0"/>
              </a:rPr>
              <a:t>Fähigkeit, grundlegende finanzielle Fertigkeiten zu erwerben</a:t>
            </a:r>
          </a:p>
          <a:p>
            <a:r>
              <a:rPr lang="de-AT" sz="2500" dirty="0">
                <a:ea typeface="Calibri" panose="020F0502020204030204" pitchFamily="34" charset="0"/>
              </a:rPr>
              <a:t>Finanzbildung</a:t>
            </a:r>
          </a:p>
          <a:p>
            <a:pPr marL="560070" lvl="1" indent="-285750">
              <a:buFont typeface="Arial" panose="020B0604020202020204" pitchFamily="34" charset="0"/>
              <a:buChar char="•"/>
            </a:pPr>
            <a:r>
              <a:rPr lang="de-AT" sz="2000" b="0" dirty="0">
                <a:effectLst/>
                <a:ea typeface="Calibri" panose="020F0502020204030204" pitchFamily="34" charset="0"/>
              </a:rPr>
              <a:t>umfassenderes Verständnis von Finanzthemen und -konzepten, das über das reine Erlernen von Fertigkeiten hinausgeht</a:t>
            </a:r>
          </a:p>
          <a:p>
            <a:pPr marL="560070" lvl="1" indent="-285750">
              <a:buFont typeface="Arial" panose="020B0604020202020204" pitchFamily="34" charset="0"/>
              <a:buChar char="•"/>
            </a:pPr>
            <a:r>
              <a:rPr lang="de-DE" sz="2000" b="0" dirty="0">
                <a:effectLst/>
                <a:ea typeface="Calibri" panose="020F0502020204030204" pitchFamily="34" charset="0"/>
              </a:rPr>
              <a:t>Vermittlung von Werten, Einstellungen und Verhaltensweisen im Umgang mit Finanzen</a:t>
            </a:r>
          </a:p>
          <a:p>
            <a:pPr marL="560070" lvl="1" indent="-285750">
              <a:buFont typeface="Arial" panose="020B0604020202020204" pitchFamily="34" charset="0"/>
              <a:buChar char="•"/>
            </a:pPr>
            <a:r>
              <a:rPr lang="de-DE" sz="2000" b="0" dirty="0">
                <a:effectLst/>
                <a:ea typeface="Calibri" panose="020F0502020204030204" pitchFamily="34" charset="0"/>
              </a:rPr>
              <a:t>Fokus auf persönliche Beziehungen</a:t>
            </a:r>
          </a:p>
          <a:p>
            <a:pPr marL="560070" lvl="1" indent="-285750">
              <a:buFont typeface="Arial" panose="020B0604020202020204" pitchFamily="34" charset="0"/>
              <a:buChar char="•"/>
            </a:pPr>
            <a:r>
              <a:rPr lang="de-DE" sz="2000" b="0" dirty="0" err="1">
                <a:ea typeface="Calibri" panose="020F0502020204030204" pitchFamily="34" charset="0"/>
              </a:rPr>
              <a:t>SuS</a:t>
            </a:r>
            <a:r>
              <a:rPr lang="de-DE" sz="2000" b="0">
                <a:ea typeface="Calibri" panose="020F0502020204030204" pitchFamily="34" charset="0"/>
              </a:rPr>
              <a:t> </a:t>
            </a:r>
            <a:r>
              <a:rPr lang="de-DE" sz="2000" b="0">
                <a:effectLst/>
                <a:ea typeface="Calibri" panose="020F0502020204030204" pitchFamily="34" charset="0"/>
              </a:rPr>
              <a:t>helfen</a:t>
            </a:r>
            <a:r>
              <a:rPr lang="de-DE" sz="2000" b="0" dirty="0">
                <a:effectLst/>
                <a:ea typeface="Calibri" panose="020F0502020204030204" pitchFamily="34" charset="0"/>
              </a:rPr>
              <a:t>, ihr Selbstverständnis in Bezug auf Geld und ihre Weltorientierung zu entwickeln</a:t>
            </a:r>
          </a:p>
          <a:p>
            <a:pPr marL="560070" lvl="1" indent="-285750">
              <a:buFont typeface="Arial" panose="020B0604020202020204" pitchFamily="34" charset="0"/>
              <a:buChar char="•"/>
            </a:pPr>
            <a:r>
              <a:rPr lang="de-DE" sz="2000" b="0" dirty="0">
                <a:effectLst/>
                <a:ea typeface="Calibri" panose="020F0502020204030204" pitchFamily="34" charset="0"/>
              </a:rPr>
              <a:t>bedürfnisorientierte finanzielle Allgemeinbildung, die Verbraucheraufklärung, Verbraucherschutz, Selbstbewusstsein und Kritikfähigkeit in den Mittelpunkt stellt</a:t>
            </a:r>
            <a:endParaRPr lang="de-AT" sz="2000" b="0" dirty="0">
              <a:effectLst/>
              <a:ea typeface="Calibri" panose="020F0502020204030204" pitchFamily="34" charset="0"/>
            </a:endParaRPr>
          </a:p>
          <a:p>
            <a:endParaRPr lang="de-AT" sz="2000" dirty="0"/>
          </a:p>
        </p:txBody>
      </p:sp>
    </p:spTree>
    <p:extLst>
      <p:ext uri="{BB962C8B-B14F-4D97-AF65-F5344CB8AC3E}">
        <p14:creationId xmlns:p14="http://schemas.microsoft.com/office/powerpoint/2010/main" val="461147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901EA4-6CA0-4A64-939C-F76E88D155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E6663A-93AA-BAB0-88F8-84E1CA8DF821}"/>
              </a:ext>
            </a:extLst>
          </p:cNvPr>
          <p:cNvSpPr>
            <a:spLocks noGrp="1"/>
          </p:cNvSpPr>
          <p:nvPr>
            <p:ph type="title"/>
          </p:nvPr>
        </p:nvSpPr>
        <p:spPr>
          <a:xfrm>
            <a:off x="1077362" y="720435"/>
            <a:ext cx="4855352" cy="1507375"/>
          </a:xfrm>
        </p:spPr>
        <p:txBody>
          <a:bodyPr>
            <a:normAutofit/>
          </a:bodyPr>
          <a:lstStyle/>
          <a:p>
            <a:r>
              <a:rPr lang="de-AT" dirty="0"/>
              <a:t>Finanzlernen und Finanzbildung</a:t>
            </a:r>
          </a:p>
        </p:txBody>
      </p:sp>
      <p:sp>
        <p:nvSpPr>
          <p:cNvPr id="3" name="Inhaltsplatzhalter 2">
            <a:extLst>
              <a:ext uri="{FF2B5EF4-FFF2-40B4-BE49-F238E27FC236}">
                <a16:creationId xmlns:a16="http://schemas.microsoft.com/office/drawing/2014/main" id="{2C9A1E22-20DB-3950-5E07-C6188828FA27}"/>
              </a:ext>
            </a:extLst>
          </p:cNvPr>
          <p:cNvSpPr>
            <a:spLocks noGrp="1"/>
          </p:cNvSpPr>
          <p:nvPr>
            <p:ph idx="1"/>
          </p:nvPr>
        </p:nvSpPr>
        <p:spPr>
          <a:xfrm>
            <a:off x="1077362" y="2427316"/>
            <a:ext cx="5018638" cy="3824194"/>
          </a:xfrm>
        </p:spPr>
        <p:txBody>
          <a:bodyPr>
            <a:normAutofit fontScale="92500" lnSpcReduction="10000"/>
          </a:bodyPr>
          <a:lstStyle/>
          <a:p>
            <a:pPr marL="0" indent="0">
              <a:buNone/>
            </a:pPr>
            <a:r>
              <a:rPr lang="de-AT" sz="2200" dirty="0">
                <a:effectLst/>
                <a:latin typeface="Calibri Light" panose="020F0302020204030204" pitchFamily="34" charset="0"/>
                <a:ea typeface="Calibri" panose="020F0502020204030204" pitchFamily="34" charset="0"/>
                <a:cs typeface="Times New Roman" panose="02020603050405020304" pitchFamily="18" charset="0"/>
              </a:rPr>
              <a:t>Eine solide Finanzbildung sollte somit über den reinen Umgang mit Geld hinausgehen und auch das Verständnis der wirtschaftlichen Zusammenhänge und gesellschaftlichen Rahmenbedingungen umfassen. Eine umfassende Bildung in Finanzfragen trägt nicht nur dazu bei, individuelle Entscheidungen zu verbessern, sondern auch dazu, dass sich die Gesellschaft insgesamt positiv entwickelt. Eine solche Bildung ist somit auch aus gesellschaftlicher Sicht von großer Bedeutung.</a:t>
            </a:r>
            <a:endParaRPr lang="de-AT"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de-AT" dirty="0"/>
          </a:p>
        </p:txBody>
      </p:sp>
      <p:sp>
        <p:nvSpPr>
          <p:cNvPr id="11" name="Freeform: Shape 10">
            <a:extLst>
              <a:ext uri="{FF2B5EF4-FFF2-40B4-BE49-F238E27FC236}">
                <a16:creationId xmlns:a16="http://schemas.microsoft.com/office/drawing/2014/main" id="{7E3B2BA1-50FC-4574-838F-AB0B5B93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3268" y="3431554"/>
            <a:ext cx="3488732" cy="3432751"/>
          </a:xfrm>
          <a:custGeom>
            <a:avLst/>
            <a:gdLst>
              <a:gd name="connsiteX0" fmla="*/ 3488731 w 3488732"/>
              <a:gd name="connsiteY0" fmla="*/ 0 h 3432751"/>
              <a:gd name="connsiteX1" fmla="*/ 3488732 w 3488732"/>
              <a:gd name="connsiteY1" fmla="*/ 0 h 3432751"/>
              <a:gd name="connsiteX2" fmla="*/ 3488732 w 3488732"/>
              <a:gd name="connsiteY2" fmla="*/ 3432751 h 3432751"/>
              <a:gd name="connsiteX3" fmla="*/ 0 w 3488732"/>
              <a:gd name="connsiteY3" fmla="*/ 3432751 h 3432751"/>
              <a:gd name="connsiteX4" fmla="*/ 0 w 3488732"/>
              <a:gd name="connsiteY4" fmla="*/ 3431630 h 3432751"/>
              <a:gd name="connsiteX5" fmla="*/ 80 w 3488732"/>
              <a:gd name="connsiteY5" fmla="*/ 3431628 h 3432751"/>
              <a:gd name="connsiteX6" fmla="*/ 7516 w 3488732"/>
              <a:gd name="connsiteY6" fmla="*/ 3431628 h 3432751"/>
              <a:gd name="connsiteX7" fmla="*/ 7516 w 3488732"/>
              <a:gd name="connsiteY7" fmla="*/ 3431443 h 3432751"/>
              <a:gd name="connsiteX8" fmla="*/ 179530 w 3488732"/>
              <a:gd name="connsiteY8" fmla="*/ 3427154 h 3432751"/>
              <a:gd name="connsiteX9" fmla="*/ 3484471 w 3488732"/>
              <a:gd name="connsiteY9" fmla="*/ 162232 h 3432751"/>
              <a:gd name="connsiteX10" fmla="*/ 3488328 w 3488732"/>
              <a:gd name="connsiteY10" fmla="*/ 6924 h 3432751"/>
              <a:gd name="connsiteX11" fmla="*/ 3488731 w 3488732"/>
              <a:gd name="connsiteY11" fmla="*/ 6924 h 3432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88732" h="3432751">
                <a:moveTo>
                  <a:pt x="3488731" y="0"/>
                </a:moveTo>
                <a:lnTo>
                  <a:pt x="3488732" y="0"/>
                </a:lnTo>
                <a:lnTo>
                  <a:pt x="3488732" y="3432751"/>
                </a:lnTo>
                <a:lnTo>
                  <a:pt x="0" y="3432751"/>
                </a:lnTo>
                <a:lnTo>
                  <a:pt x="0" y="3431630"/>
                </a:lnTo>
                <a:lnTo>
                  <a:pt x="80" y="3431628"/>
                </a:lnTo>
                <a:lnTo>
                  <a:pt x="7516" y="3431628"/>
                </a:lnTo>
                <a:lnTo>
                  <a:pt x="7516" y="3431443"/>
                </a:lnTo>
                <a:lnTo>
                  <a:pt x="179530" y="3427154"/>
                </a:lnTo>
                <a:cubicBezTo>
                  <a:pt x="1965266" y="3337873"/>
                  <a:pt x="3396747" y="1924247"/>
                  <a:pt x="3484471" y="162232"/>
                </a:cubicBezTo>
                <a:lnTo>
                  <a:pt x="3488328" y="6924"/>
                </a:lnTo>
                <a:lnTo>
                  <a:pt x="3488731" y="692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Nahaufnahme einer Taschenrechnertastatur">
            <a:extLst>
              <a:ext uri="{FF2B5EF4-FFF2-40B4-BE49-F238E27FC236}">
                <a16:creationId xmlns:a16="http://schemas.microsoft.com/office/drawing/2014/main" id="{4707F132-39E1-FA03-D7C3-98640DADFE58}"/>
              </a:ext>
            </a:extLst>
          </p:cNvPr>
          <p:cNvPicPr>
            <a:picLocks noChangeAspect="1"/>
          </p:cNvPicPr>
          <p:nvPr/>
        </p:nvPicPr>
        <p:blipFill rotWithShape="1">
          <a:blip r:embed="rId2"/>
          <a:srcRect l="21464" r="28100" b="1"/>
          <a:stretch/>
        </p:blipFill>
        <p:spPr>
          <a:xfrm>
            <a:off x="6967018" y="10"/>
            <a:ext cx="5224982" cy="6863174"/>
          </a:xfrm>
          <a:custGeom>
            <a:avLst/>
            <a:gdLst/>
            <a:ahLst/>
            <a:cxnLst/>
            <a:rect l="l" t="t" r="r" b="b"/>
            <a:pathLst>
              <a:path w="5224982" h="6846790">
                <a:moveTo>
                  <a:pt x="0" y="0"/>
                </a:moveTo>
                <a:lnTo>
                  <a:pt x="5224981" y="0"/>
                </a:lnTo>
                <a:lnTo>
                  <a:pt x="5224981" y="3414038"/>
                </a:lnTo>
                <a:lnTo>
                  <a:pt x="5224982" y="3414038"/>
                </a:lnTo>
                <a:lnTo>
                  <a:pt x="5224981" y="3414080"/>
                </a:lnTo>
                <a:lnTo>
                  <a:pt x="5224981" y="3430264"/>
                </a:lnTo>
                <a:lnTo>
                  <a:pt x="5224578" y="3430264"/>
                </a:lnTo>
                <a:lnTo>
                  <a:pt x="5220721" y="3585201"/>
                </a:lnTo>
                <a:cubicBezTo>
                  <a:pt x="5132997" y="5343007"/>
                  <a:pt x="3701516" y="6753257"/>
                  <a:pt x="1915780" y="6842324"/>
                </a:cubicBezTo>
                <a:lnTo>
                  <a:pt x="1743766" y="6846603"/>
                </a:lnTo>
                <a:lnTo>
                  <a:pt x="1743766" y="6846788"/>
                </a:lnTo>
                <a:lnTo>
                  <a:pt x="1736330" y="6846788"/>
                </a:lnTo>
                <a:lnTo>
                  <a:pt x="1736250" y="6846790"/>
                </a:lnTo>
                <a:lnTo>
                  <a:pt x="1736250" y="6846788"/>
                </a:lnTo>
                <a:lnTo>
                  <a:pt x="0" y="6846788"/>
                </a:lnTo>
                <a:close/>
              </a:path>
            </a:pathLst>
          </a:custGeom>
        </p:spPr>
      </p:pic>
    </p:spTree>
    <p:extLst>
      <p:ext uri="{BB962C8B-B14F-4D97-AF65-F5344CB8AC3E}">
        <p14:creationId xmlns:p14="http://schemas.microsoft.com/office/powerpoint/2010/main" val="2456248890"/>
      </p:ext>
    </p:extLst>
  </p:cSld>
  <p:clrMapOvr>
    <a:masterClrMapping/>
  </p:clrMapOvr>
</p:sld>
</file>

<file path=ppt/theme/theme1.xml><?xml version="1.0" encoding="utf-8"?>
<a:theme xmlns:a="http://schemas.openxmlformats.org/drawingml/2006/main" name="BlocksVTI">
  <a:themeElements>
    <a:clrScheme name="AnalogousFromLightSeedRightStep">
      <a:dk1>
        <a:srgbClr val="000000"/>
      </a:dk1>
      <a:lt1>
        <a:srgbClr val="FFFFFF"/>
      </a:lt1>
      <a:dk2>
        <a:srgbClr val="412F24"/>
      </a:dk2>
      <a:lt2>
        <a:srgbClr val="E2E6E8"/>
      </a:lt2>
      <a:accent1>
        <a:srgbClr val="BE9A86"/>
      </a:accent1>
      <a:accent2>
        <a:srgbClr val="ADA176"/>
      </a:accent2>
      <a:accent3>
        <a:srgbClr val="9FA77F"/>
      </a:accent3>
      <a:accent4>
        <a:srgbClr val="8AAB75"/>
      </a:accent4>
      <a:accent5>
        <a:srgbClr val="81AD82"/>
      </a:accent5>
      <a:accent6>
        <a:srgbClr val="77AE8F"/>
      </a:accent6>
      <a:hlink>
        <a:srgbClr val="5A879F"/>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0</TotalTime>
  <Words>795</Words>
  <Application>Microsoft Macintosh PowerPoint</Application>
  <PresentationFormat>Breitbild</PresentationFormat>
  <Paragraphs>79</Paragraphs>
  <Slides>13</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Arial</vt:lpstr>
      <vt:lpstr>Avenir Next LT Pro</vt:lpstr>
      <vt:lpstr>Avenir Next LT Pro Light</vt:lpstr>
      <vt:lpstr>Calibri</vt:lpstr>
      <vt:lpstr>Calibri Light</vt:lpstr>
      <vt:lpstr>Symbol</vt:lpstr>
      <vt:lpstr>BlocksVTI</vt:lpstr>
      <vt:lpstr>Finanzielle Allgemeinbildung</vt:lpstr>
      <vt:lpstr>Inhalt</vt:lpstr>
      <vt:lpstr>Finanzbildung und sozioökonomische Bildung</vt:lpstr>
      <vt:lpstr>Politische Interessen: Finanzbildung und sozioökonomische Bildung</vt:lpstr>
      <vt:lpstr>Politische Interessen: Finanzbildung und sozioökonomische Bildung</vt:lpstr>
      <vt:lpstr>Politische Interessen: Finanzbildung und sozioökonomische Bildung</vt:lpstr>
      <vt:lpstr>Ansprüche an Finanzbildung und sozioökonomische Bildung</vt:lpstr>
      <vt:lpstr>Finanzlernen und Finanzbildung</vt:lpstr>
      <vt:lpstr>Finanzlernen und Finanzbildung</vt:lpstr>
      <vt:lpstr>Interessenpolitische Einflüsse &amp; Notwendigkeit sozioökonomischer Bildung</vt:lpstr>
      <vt:lpstr>Interessenpolitische Einflüsse &amp; Notwendigkeit sozioökonomischer Bildung</vt:lpstr>
      <vt:lpstr>Bedeutung sozioökonomischer Bildung</vt:lpstr>
      <vt:lpstr>Finanzbildung in neuen Lehrplänen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Finanzielle Allgemeinbildung</dc:title>
  <dc:creator>Magdalena Höfler</dc:creator>
  <cp:lastModifiedBy>Pascal Goeke</cp:lastModifiedBy>
  <cp:revision>9</cp:revision>
  <dcterms:created xsi:type="dcterms:W3CDTF">2023-04-26T08:47:14Z</dcterms:created>
  <dcterms:modified xsi:type="dcterms:W3CDTF">2023-04-27T12:40:20Z</dcterms:modified>
</cp:coreProperties>
</file>