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10"/>
  </p:notesMasterIdLst>
  <p:handoutMasterIdLst>
    <p:handoutMasterId r:id="rId11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669088" cy="9926638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260543F-C6AC-4A94-9181-2A0B47128E40}" type="datetime1">
              <a:rPr lang="de-DE" smtClean="0"/>
              <a:t>27.04.2023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D92CB86-0DB9-4A70-B1CF-B23508471F6B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55764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B4411EF-09CB-4E62-A9ED-59F7AB2BB401}" type="datetime1">
              <a:rPr lang="de-DE" smtClean="0"/>
              <a:t>27.04.2023</a:t>
            </a:fld>
            <a:endParaRPr lang="en-US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"/>
              <a:t>Textmasterformate durch Klicken bearbeiten</a:t>
            </a:r>
            <a:endParaRPr lang="en-US"/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2B151B-D7D1-48E5-8230-5AADBC794F8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927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de-DE"/>
              <a:t>Master-Untertitelformat bearbeiten</a:t>
            </a:r>
            <a:endParaRPr lang="en-US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058F8EF-9461-4DB5-8DE8-65F0C8AF5E0D}" type="datetime1">
              <a:rPr lang="de-DE" smtClean="0"/>
              <a:t>27.04.2023</a:t>
            </a:fld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4B84E5B-C9E8-4DB6-BA34-0E271B709DFA}" type="datetime1">
              <a:rPr lang="de-DE" smtClean="0"/>
              <a:t>27.04.2023</a:t>
            </a:fld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 rtlCol="0"/>
          <a:lstStyle/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650C74D-3EC7-4807-8009-B91685601A76}" type="datetime1">
              <a:rPr lang="de-DE" smtClean="0"/>
              <a:t>27.04.2023</a:t>
            </a:fld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A5E3BD6-493E-4773-AC13-EE70A9E3F498}" type="datetime1">
              <a:rPr lang="de-DE" smtClean="0"/>
              <a:t>27.04.2023</a:t>
            </a:fld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E6A76B-C923-49BD-ABE7-ADE768C6F571}" type="datetime1">
              <a:rPr lang="de-DE" smtClean="0"/>
              <a:t>27.04.2023</a:t>
            </a:fld>
            <a:endParaRPr lang="en-US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D334EC-5459-4A98-AF88-01FD6D7BAF68}" type="datetime1">
              <a:rPr lang="de-DE" smtClean="0"/>
              <a:t>27.04.2023</a:t>
            </a:fld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F56688-ED28-473C-871E-9EEF4BB0D1F0}" type="datetime1">
              <a:rPr lang="de-DE" smtClean="0"/>
              <a:t>27.04.2023</a:t>
            </a:fld>
            <a:endParaRPr lang="en-US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110680-7D80-41F3-804A-113A4CB11D73}" type="datetime1">
              <a:rPr lang="de-DE" smtClean="0"/>
              <a:t>27.04.2023</a:t>
            </a:fld>
            <a:endParaRPr lang="en-US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E7F7112-C41D-45A5-B762-BC15064583EE}" type="datetime1">
              <a:rPr lang="de-DE" smtClean="0"/>
              <a:t>27.04.2023</a:t>
            </a:fld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1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de-DE"/>
              <a:t>Mastertextformat bearbeiten</a:t>
            </a:r>
          </a:p>
          <a:p>
            <a:pPr lvl="1" rtl="0"/>
            <a:r>
              <a:rPr lang="de-DE"/>
              <a:t>Zweite Ebene</a:t>
            </a:r>
          </a:p>
          <a:p>
            <a:pPr lvl="2" rtl="0"/>
            <a:r>
              <a:rPr lang="de-DE"/>
              <a:t>Dritte Ebene</a:t>
            </a:r>
          </a:p>
          <a:p>
            <a:pPr lvl="3" rtl="0"/>
            <a:r>
              <a:rPr lang="de-DE"/>
              <a:t>Vierte Ebene</a:t>
            </a:r>
          </a:p>
          <a:p>
            <a:pPr lvl="4" rtl="0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1CFE5CD5-4320-48E9-85AB-4E68C78D0837}" type="datetime1">
              <a:rPr lang="de-DE" smtClean="0"/>
              <a:t>27.04.2023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Bildplatzhalt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4B989E5A-44CF-486A-A324-E4C01361A073}" type="datetime1">
              <a:rPr lang="de-DE" smtClean="0"/>
              <a:t>27.04.2023</a:t>
            </a:fld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de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de"/>
              <a:t>Textmasterformate durch Klicken bearbeiten</a:t>
            </a:r>
          </a:p>
          <a:p>
            <a:pPr lvl="1" rtl="0"/>
            <a:r>
              <a:rPr lang="de"/>
              <a:t>Zweite Ebene</a:t>
            </a:r>
          </a:p>
          <a:p>
            <a:pPr lvl="2" rtl="0"/>
            <a:r>
              <a:rPr lang="de"/>
              <a:t>Dritte Ebene</a:t>
            </a:r>
          </a:p>
          <a:p>
            <a:pPr lvl="3" rtl="0"/>
            <a:r>
              <a:rPr lang="de"/>
              <a:t>Vierte Ebene</a:t>
            </a:r>
          </a:p>
          <a:p>
            <a:pPr lvl="4" rtl="0"/>
            <a:r>
              <a:rPr lang="de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C5518B76-3D47-40C3-B678-8969E3806FFF}" type="datetime1">
              <a:rPr lang="de-DE" smtClean="0"/>
              <a:t>27.04.2023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hteck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88311" y="578018"/>
            <a:ext cx="6714991" cy="3686015"/>
          </a:xfrm>
        </p:spPr>
        <p:txBody>
          <a:bodyPr rtlCol="0">
            <a:normAutofit/>
          </a:bodyPr>
          <a:lstStyle/>
          <a:p>
            <a:pPr algn="ctr"/>
            <a:r>
              <a:rPr lang="de-AT" b="0" i="0" dirty="0">
                <a:solidFill>
                  <a:srgbClr val="212529"/>
                </a:solidFill>
                <a:effectLst/>
                <a:latin typeface="-apple-system"/>
              </a:rPr>
              <a:t>Staat und Finanzen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 rtlCol="0">
            <a:normAutofit/>
          </a:bodyPr>
          <a:lstStyle/>
          <a:p>
            <a:pPr algn="ctr" rtl="0"/>
            <a:r>
              <a:rPr lang="de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Dominik Haberfellner</a:t>
            </a:r>
          </a:p>
        </p:txBody>
      </p:sp>
      <p:pic>
        <p:nvPicPr>
          <p:cNvPr id="5" name="Bild 4" descr="Ein Bild mit einem Gebäude und einer Sitzbank&#10;&#10;Beschreibung wird automatisch generiert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 anchor="b">
            <a:normAutofit/>
          </a:bodyPr>
          <a:lstStyle/>
          <a:p>
            <a:pPr lvl="0" algn="ctr"/>
            <a:r>
              <a:rPr lang="de" dirty="0">
                <a:solidFill>
                  <a:schemeClr val="tx1"/>
                </a:solidFill>
              </a:rPr>
              <a:t>Bildung oder </a:t>
            </a:r>
            <a:r>
              <a:rPr lang="de-AT" dirty="0">
                <a:solidFill>
                  <a:schemeClr val="tx1"/>
                </a:solidFill>
              </a:rPr>
              <a:t>Interessenpolitik</a:t>
            </a:r>
            <a:endParaRPr lang="de" dirty="0">
              <a:solidFill>
                <a:schemeClr val="tx1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539" y="2120900"/>
            <a:ext cx="5962261" cy="3748193"/>
          </a:xfrm>
        </p:spPr>
        <p:txBody>
          <a:bodyPr rtlCol="0"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de" sz="2400" dirty="0">
                <a:solidFill>
                  <a:schemeClr val="tx1"/>
                </a:solidFill>
              </a:rPr>
              <a:t> „</a:t>
            </a:r>
            <a:r>
              <a:rPr lang="de" sz="2400" i="1" dirty="0">
                <a:solidFill>
                  <a:schemeClr val="tx1"/>
                </a:solidFill>
              </a:rPr>
              <a:t>Bildung ist der beste Anlageschutz!“ </a:t>
            </a:r>
            <a:r>
              <a:rPr lang="de" sz="2400" dirty="0">
                <a:solidFill>
                  <a:schemeClr val="tx1"/>
                </a:solidFill>
              </a:rPr>
              <a:t>(CEO der Wiener Börse)</a:t>
            </a:r>
          </a:p>
          <a:p>
            <a:pPr marL="0" indent="0">
              <a:buClrTx/>
              <a:buNone/>
            </a:pPr>
            <a:endParaRPr lang="de" sz="1100" dirty="0">
              <a:solidFill>
                <a:schemeClr val="tx1"/>
              </a:solidFill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" sz="2400" dirty="0">
                <a:solidFill>
                  <a:schemeClr val="tx1"/>
                </a:solidFill>
              </a:rPr>
              <a:t> Finanzbildung als Werbung für die Finanzindustrie</a:t>
            </a:r>
          </a:p>
          <a:p>
            <a:pPr marL="0" indent="0">
              <a:buClrTx/>
              <a:buNone/>
            </a:pPr>
            <a:endParaRPr lang="de" sz="1050" dirty="0">
              <a:solidFill>
                <a:schemeClr val="tx1"/>
              </a:solidFill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" sz="2400" dirty="0">
                <a:solidFill>
                  <a:schemeClr val="tx1"/>
                </a:solidFill>
              </a:rPr>
              <a:t> durch schulisches </a:t>
            </a:r>
            <a:r>
              <a:rPr lang="de" sz="2400" i="1" dirty="0">
                <a:solidFill>
                  <a:schemeClr val="tx1"/>
                </a:solidFill>
              </a:rPr>
              <a:t>Halbwissen</a:t>
            </a:r>
            <a:r>
              <a:rPr lang="de" sz="2400" dirty="0">
                <a:solidFill>
                  <a:schemeClr val="tx1"/>
                </a:solidFill>
              </a:rPr>
              <a:t> die Hemmschwelle zum </a:t>
            </a:r>
            <a:r>
              <a:rPr lang="de-AT" sz="2400" dirty="0">
                <a:solidFill>
                  <a:schemeClr val="tx1"/>
                </a:solidFill>
              </a:rPr>
              <a:t>Investierens </a:t>
            </a:r>
            <a:r>
              <a:rPr lang="de" sz="2400" dirty="0">
                <a:solidFill>
                  <a:schemeClr val="tx1"/>
                </a:solidFill>
              </a:rPr>
              <a:t>abbauen 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5439E36-2FE0-70E7-D489-B8E1DF9155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47" r="5777" b="-4"/>
          <a:stretch/>
        </p:blipFill>
        <p:spPr>
          <a:xfrm>
            <a:off x="6515944" y="2120900"/>
            <a:ext cx="4639736" cy="3748194"/>
          </a:xfrm>
          <a:prstGeom prst="rect">
            <a:avLst/>
          </a:prstGeom>
          <a:noFill/>
        </p:spPr>
      </p:pic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A276578D-9BDE-B108-C400-71E8937071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/>
          <a:lstStyle/>
          <a:p>
            <a:pPr rtl="0">
              <a:spcAft>
                <a:spcPts val="600"/>
              </a:spcAft>
            </a:pPr>
            <a:fld id="{4CD334EC-5459-4A98-AF88-01FD6D7BAF68}" type="datetime1">
              <a:rPr lang="de-DE" smtClean="0"/>
              <a:pPr rtl="0">
                <a:spcAft>
                  <a:spcPts val="600"/>
                </a:spcAft>
              </a:pPr>
              <a:t>27.04.2023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0B46B223-A6EE-8B14-C93C-0E4BE647E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86603"/>
            <a:ext cx="12192000" cy="1450757"/>
          </a:xfrm>
        </p:spPr>
        <p:txBody>
          <a:bodyPr anchor="b">
            <a:norm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Finanzbildung als Chance? 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AAAAF84-0EA2-B4F9-1EAE-5B7F713D1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280" y="2446485"/>
            <a:ext cx="4639736" cy="3097023"/>
          </a:xfrm>
          <a:prstGeom prst="rect">
            <a:avLst/>
          </a:prstGeom>
          <a:noFill/>
        </p:spPr>
      </p:pic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9073220-5D29-4DFC-9427-F051424A8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1567" y="2120900"/>
            <a:ext cx="5583153" cy="3748194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Überregulierung des Finanzmarktes?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Denken nützt zwar hilft aber wenig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AT" sz="2400" dirty="0">
                <a:solidFill>
                  <a:schemeClr val="tx1"/>
                </a:solidFill>
              </a:rPr>
              <a:t>Informationsasymmetrie kann nicht ausgeglichen werden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C7D6C98-D5D6-3CD1-AB4F-DF28A3A34B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4CD334EC-5459-4A98-AF88-01FD6D7BAF68}" type="datetime1">
              <a:rPr lang="de-DE" smtClean="0"/>
              <a:pPr rtl="0">
                <a:spcAft>
                  <a:spcPts val="600"/>
                </a:spcAft>
              </a:pPr>
              <a:t>27.04.2023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3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9E1CDF40-1377-228F-28DC-47C5FBC1E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Privatsache oder Politikum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D709A2A9-513E-8A3C-1A72-465ACCEFBB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0718" y="2120898"/>
            <a:ext cx="4808570" cy="3748193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Finanzwesen und Staat lassen sich nicht getrennt betrachten</a:t>
            </a:r>
          </a:p>
          <a:p>
            <a:pPr marL="0" indent="0">
              <a:buClrTx/>
              <a:buNone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Finanzbildung braucht politische Kontextualisierung</a:t>
            </a:r>
          </a:p>
          <a:p>
            <a:pPr marL="0" indent="0">
              <a:buClrTx/>
              <a:buNone/>
            </a:pPr>
            <a:endParaRPr lang="de-DE" sz="2400" dirty="0">
              <a:solidFill>
                <a:schemeClr val="tx1"/>
              </a:solidFill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chemeClr val="tx1"/>
                </a:solidFill>
              </a:rPr>
              <a:t>To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big</a:t>
            </a:r>
            <a:r>
              <a:rPr lang="de-DE" sz="2400" dirty="0">
                <a:solidFill>
                  <a:schemeClr val="tx1"/>
                </a:solidFill>
              </a:rPr>
              <a:t> </a:t>
            </a:r>
            <a:r>
              <a:rPr lang="de-DE" sz="2400" dirty="0" err="1">
                <a:solidFill>
                  <a:schemeClr val="tx1"/>
                </a:solidFill>
              </a:rPr>
              <a:t>to</a:t>
            </a:r>
            <a:r>
              <a:rPr lang="de-DE" sz="2400" dirty="0">
                <a:solidFill>
                  <a:schemeClr val="tx1"/>
                </a:solidFill>
              </a:rPr>
              <a:t> Fail</a:t>
            </a:r>
          </a:p>
          <a:p>
            <a:pPr marL="0" indent="0">
              <a:buClrTx/>
              <a:buNone/>
            </a:pPr>
            <a:endParaRPr lang="de-AT" dirty="0"/>
          </a:p>
        </p:txBody>
      </p:sp>
      <p:pic>
        <p:nvPicPr>
          <p:cNvPr id="9" name="Grafik 8" descr="Ein Bild, das Diagramm enthält.&#10;&#10;Automatisch generierte Beschreibung">
            <a:extLst>
              <a:ext uri="{FF2B5EF4-FFF2-40B4-BE49-F238E27FC236}">
                <a16:creationId xmlns:a16="http://schemas.microsoft.com/office/drawing/2014/main" id="{3316DF45-8516-D85B-2167-3E244DC1D8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7016" y="2298251"/>
            <a:ext cx="6032870" cy="3393489"/>
          </a:xfrm>
          <a:prstGeom prst="rect">
            <a:avLst/>
          </a:prstGeom>
          <a:noFill/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C64EA45-7F66-18A1-D2F0-A3E292E271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4CD334EC-5459-4A98-AF88-01FD6D7BAF68}" type="datetime1">
              <a:rPr lang="de-DE" smtClean="0"/>
              <a:pPr rtl="0">
                <a:spcAft>
                  <a:spcPts val="600"/>
                </a:spcAft>
              </a:pPr>
              <a:t>27.04.2023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994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1E5F05-BADF-C251-B7CF-F400B3BE6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Was soll Finanzbildung leisten?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0EFE85-EF22-465D-9D55-9BC5065A4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6377" y="2120900"/>
            <a:ext cx="5059680" cy="3748193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Reflektiertes Aufeinandersetzen mit der Finanzindustrie</a:t>
            </a:r>
            <a:br>
              <a:rPr lang="de-DE" sz="2400" dirty="0">
                <a:solidFill>
                  <a:schemeClr val="tx1"/>
                </a:solidFill>
              </a:rPr>
            </a:br>
            <a:endParaRPr lang="de-DE" sz="2400" dirty="0">
              <a:solidFill>
                <a:schemeClr val="tx1"/>
              </a:solidFill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Die Menschen </a:t>
            </a:r>
            <a:r>
              <a:rPr lang="de-DE" sz="2400" b="1" dirty="0">
                <a:solidFill>
                  <a:schemeClr val="tx1"/>
                </a:solidFill>
              </a:rPr>
              <a:t>nicht</a:t>
            </a:r>
            <a:r>
              <a:rPr lang="de-DE" sz="2400" dirty="0">
                <a:solidFill>
                  <a:schemeClr val="tx1"/>
                </a:solidFill>
              </a:rPr>
              <a:t> zu Miniinvestoren umerziehen </a:t>
            </a:r>
          </a:p>
          <a:p>
            <a:pPr marL="0" indent="0">
              <a:buClrTx/>
              <a:buNone/>
            </a:pPr>
            <a:endParaRPr lang="de-DE" sz="1600" dirty="0">
              <a:solidFill>
                <a:schemeClr val="tx1"/>
              </a:solidFill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AT" sz="2400" dirty="0">
                <a:solidFill>
                  <a:schemeClr val="tx1"/>
                </a:solidFill>
              </a:rPr>
              <a:t>Befähigen am politischen Diskurs zu partizipieren 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CE1C02E-783D-0F21-EF71-87F73CDCEF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08" r="19000"/>
          <a:stretch/>
        </p:blipFill>
        <p:spPr>
          <a:xfrm>
            <a:off x="6515944" y="2120900"/>
            <a:ext cx="4639736" cy="3748194"/>
          </a:xfrm>
          <a:prstGeom prst="rect">
            <a:avLst/>
          </a:prstGeom>
          <a:noFill/>
        </p:spPr>
      </p:pic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317CDD-996F-1307-1E36-EEC1D57310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CA5E3BD6-493E-4773-AC13-EE70A9E3F498}" type="datetime1">
              <a:rPr lang="de-DE" smtClean="0"/>
              <a:pPr rtl="0">
                <a:spcAft>
                  <a:spcPts val="600"/>
                </a:spcAft>
              </a:pPr>
              <a:t>27.04.2023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69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426B49-5A3F-0418-77CF-40AFD38BC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Wirtschaft Vs Bildung </a:t>
            </a:r>
            <a:br>
              <a:rPr lang="de-DE" sz="3600" dirty="0">
                <a:solidFill>
                  <a:schemeClr val="tx1"/>
                </a:solidFill>
              </a:rPr>
            </a:br>
            <a:r>
              <a:rPr lang="de-DE" sz="3600" dirty="0">
                <a:solidFill>
                  <a:schemeClr val="tx1"/>
                </a:solidFill>
              </a:rPr>
              <a:t>Das Verhalten oder die Verhältnisse ändern?</a:t>
            </a:r>
            <a:endParaRPr lang="de-AT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Unordnung Büro - Illustrationen und Vektorgrafiken - iStock">
            <a:extLst>
              <a:ext uri="{FF2B5EF4-FFF2-40B4-BE49-F238E27FC236}">
                <a16:creationId xmlns:a16="http://schemas.microsoft.com/office/drawing/2014/main" id="{A0DABEEC-5385-90EA-6BE7-9C23F1276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7280" y="2120900"/>
            <a:ext cx="5032932" cy="356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Inhaltsplatzhalter 13">
            <a:extLst>
              <a:ext uri="{FF2B5EF4-FFF2-40B4-BE49-F238E27FC236}">
                <a16:creationId xmlns:a16="http://schemas.microsoft.com/office/drawing/2014/main" id="{CBCB6972-CBF5-8AE3-C8B4-15B52B6920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>
            <a:normAutofit/>
          </a:bodyPr>
          <a:lstStyle/>
          <a:p>
            <a:r>
              <a:rPr lang="de-DE" i="1" dirty="0">
                <a:solidFill>
                  <a:schemeClr val="tx1"/>
                </a:solidFill>
              </a:rPr>
              <a:t>„Gerade jüngere Arbeitnehmer müssen sich mit unterschiedlichen Anforderungen auseinandersetzen. Häufig müssen sie sich nicht nur an die Neuen Technologien, sondern an die Gegebenheiten des Arbeitsmarktes anpassen.“</a:t>
            </a:r>
          </a:p>
          <a:p>
            <a:r>
              <a:rPr lang="de-DE" dirty="0">
                <a:solidFill>
                  <a:schemeClr val="tx1"/>
                </a:solidFill>
              </a:rPr>
              <a:t>Schulbuch </a:t>
            </a:r>
            <a:r>
              <a:rPr lang="de-DE" b="1" dirty="0">
                <a:solidFill>
                  <a:schemeClr val="tx1"/>
                </a:solidFill>
              </a:rPr>
              <a:t>Praxis Wirtschaft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de-DE" b="1" dirty="0">
                <a:solidFill>
                  <a:schemeClr val="tx1"/>
                </a:solidFill>
              </a:rPr>
              <a:t> Naturalisierung der Gegebenheiten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380482A-D584-567A-AC0E-E6966D2987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4CD334EC-5459-4A98-AF88-01FD6D7BAF68}" type="datetime1">
              <a:rPr lang="de-DE" smtClean="0"/>
              <a:pPr>
                <a:spcAft>
                  <a:spcPts val="600"/>
                </a:spcAft>
              </a:pPr>
              <a:t>27.04.2023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90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F6721AD1-DCBB-04D0-3CFE-2DCA8E62F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Bildung als Freiheit im Denken und Handeln</a:t>
            </a:r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1CF1AE06-62E6-19E9-B39F-1EE20F21E2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490" y="2055585"/>
            <a:ext cx="5909454" cy="3748193"/>
          </a:xfrm>
        </p:spPr>
        <p:txBody>
          <a:bodyPr>
            <a:normAutofit/>
          </a:bodyPr>
          <a:lstStyle/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Reflektierte Bildung versus funktionalistischer Bildung  (Aufklärung - Anpassung)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tx1"/>
                </a:solidFill>
              </a:rPr>
              <a:t>Freiheit der Personen fordert Freiheit im Denken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2400" i="1" dirty="0">
                <a:solidFill>
                  <a:schemeClr val="tx1"/>
                </a:solidFill>
              </a:rPr>
              <a:t>Sozialökonomische Bildung </a:t>
            </a:r>
            <a:r>
              <a:rPr lang="de-DE" sz="2400" dirty="0">
                <a:solidFill>
                  <a:schemeClr val="tx1"/>
                </a:solidFill>
              </a:rPr>
              <a:t>ist wissenschaftsorientierte, </a:t>
            </a:r>
            <a:r>
              <a:rPr lang="de-DE" sz="2400" b="1" dirty="0">
                <a:solidFill>
                  <a:schemeClr val="tx1"/>
                </a:solidFill>
              </a:rPr>
              <a:t>nicht</a:t>
            </a:r>
            <a:r>
              <a:rPr lang="de-DE" sz="2400" dirty="0">
                <a:solidFill>
                  <a:schemeClr val="tx1"/>
                </a:solidFill>
              </a:rPr>
              <a:t> wirtschaftsorientierte Bildung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de-AT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F5040E2-B13E-0467-AAAF-1B22A29EB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944" y="2435530"/>
            <a:ext cx="4639736" cy="3118933"/>
          </a:xfrm>
          <a:prstGeom prst="rect">
            <a:avLst/>
          </a:prstGeom>
          <a:noFill/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14E1AB4-2338-3183-1D9A-5B07716E07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4CD334EC-5459-4A98-AF88-01FD6D7BAF68}" type="datetime1">
              <a:rPr lang="de-DE" smtClean="0"/>
              <a:pPr rtl="0">
                <a:spcAft>
                  <a:spcPts val="600"/>
                </a:spcAft>
              </a:pPr>
              <a:t>27.04.2023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558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7A32A4-F548-722E-CE73-B3216F872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anchor="b">
            <a:normAutofit/>
          </a:bodyPr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Danke für die Aufmerksamkeit</a:t>
            </a:r>
            <a:endParaRPr lang="de-AT" dirty="0">
              <a:solidFill>
                <a:schemeClr val="tx1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A75E631-66E8-0AC1-2B70-8B772EC16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487" y="2108201"/>
            <a:ext cx="5785986" cy="3760891"/>
          </a:xfrm>
          <a:prstGeom prst="rect">
            <a:avLst/>
          </a:prstGeom>
          <a:noFill/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364F8B5-956A-4965-FF04-5538B7926F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18426" y="6446838"/>
            <a:ext cx="2584850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F9110680-7D80-41F3-804A-113A4CB11D73}" type="datetime1">
              <a:rPr lang="de-DE" smtClean="0"/>
              <a:pPr rtl="0">
                <a:spcAft>
                  <a:spcPts val="600"/>
                </a:spcAft>
              </a:pPr>
              <a:t>27.04.2023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79775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785_TF56160789" id="{751E87C0-0771-424F-B154-871FD1501C05}" vid="{2E5C96EF-B3D9-45F0-A93F-C32C56A6DA2C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{B1F7CA9D-9D8D-4F10-8986-C026AFB9F929}tf56160789_win32</Template>
  <TotalTime>0</TotalTime>
  <Words>190</Words>
  <Application>Microsoft Office PowerPoint</Application>
  <PresentationFormat>Breitbild</PresentationFormat>
  <Paragraphs>41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5" baseType="lpstr">
      <vt:lpstr>-apple-system</vt:lpstr>
      <vt:lpstr>Arial</vt:lpstr>
      <vt:lpstr>Bookman Old Style</vt:lpstr>
      <vt:lpstr>Calibri</vt:lpstr>
      <vt:lpstr>Franklin Gothic Book</vt:lpstr>
      <vt:lpstr>Wingdings</vt:lpstr>
      <vt:lpstr>1_RetrospectVTI</vt:lpstr>
      <vt:lpstr>Staat und Finanzen</vt:lpstr>
      <vt:lpstr>Bildung oder Interessenpolitik</vt:lpstr>
      <vt:lpstr>Finanzbildung als Chance? </vt:lpstr>
      <vt:lpstr>Privatsache oder Politikum</vt:lpstr>
      <vt:lpstr>Was soll Finanzbildung leisten?</vt:lpstr>
      <vt:lpstr>Wirtschaft Vs Bildung  Das Verhalten oder die Verhältnisse ändern?</vt:lpstr>
      <vt:lpstr>Bildung als Freiheit im Denken und Handeln</vt:lpstr>
      <vt:lpstr>Danke für die Aufmerksamkeit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Staat und Finanzen</dc:title>
  <dc:creator>Dominik Haberfellner</dc:creator>
  <cp:lastModifiedBy>Dominik Haberfellner</cp:lastModifiedBy>
  <cp:revision>13</cp:revision>
  <cp:lastPrinted>2023-04-27T10:28:30Z</cp:lastPrinted>
  <dcterms:created xsi:type="dcterms:W3CDTF">2023-04-27T06:57:40Z</dcterms:created>
  <dcterms:modified xsi:type="dcterms:W3CDTF">2023-04-27T10:28:32Z</dcterms:modified>
</cp:coreProperties>
</file>